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 id="2147483911" r:id="rId2"/>
  </p:sldMasterIdLst>
  <p:notesMasterIdLst>
    <p:notesMasterId r:id="rId57"/>
  </p:notesMasterIdLst>
  <p:handoutMasterIdLst>
    <p:handoutMasterId r:id="rId58"/>
  </p:handoutMasterIdLst>
  <p:sldIdLst>
    <p:sldId id="256" r:id="rId3"/>
    <p:sldId id="435" r:id="rId4"/>
    <p:sldId id="259" r:id="rId5"/>
    <p:sldId id="439" r:id="rId6"/>
    <p:sldId id="436" r:id="rId7"/>
    <p:sldId id="437" r:id="rId8"/>
    <p:sldId id="438" r:id="rId9"/>
    <p:sldId id="260" r:id="rId10"/>
    <p:sldId id="261" r:id="rId11"/>
    <p:sldId id="459" r:id="rId12"/>
    <p:sldId id="433" r:id="rId13"/>
    <p:sldId id="257" r:id="rId14"/>
    <p:sldId id="432" r:id="rId15"/>
    <p:sldId id="262" r:id="rId16"/>
    <p:sldId id="440" r:id="rId17"/>
    <p:sldId id="460" r:id="rId18"/>
    <p:sldId id="263" r:id="rId19"/>
    <p:sldId id="264" r:id="rId20"/>
    <p:sldId id="265" r:id="rId21"/>
    <p:sldId id="266" r:id="rId22"/>
    <p:sldId id="267" r:id="rId23"/>
    <p:sldId id="268" r:id="rId24"/>
    <p:sldId id="270" r:id="rId25"/>
    <p:sldId id="271" r:id="rId26"/>
    <p:sldId id="272" r:id="rId27"/>
    <p:sldId id="274" r:id="rId28"/>
    <p:sldId id="275" r:id="rId29"/>
    <p:sldId id="278" r:id="rId30"/>
    <p:sldId id="279" r:id="rId31"/>
    <p:sldId id="280" r:id="rId32"/>
    <p:sldId id="281" r:id="rId33"/>
    <p:sldId id="282" r:id="rId34"/>
    <p:sldId id="283" r:id="rId35"/>
    <p:sldId id="284" r:id="rId36"/>
    <p:sldId id="285" r:id="rId37"/>
    <p:sldId id="287" r:id="rId38"/>
    <p:sldId id="288" r:id="rId39"/>
    <p:sldId id="289" r:id="rId40"/>
    <p:sldId id="291" r:id="rId41"/>
    <p:sldId id="455" r:id="rId42"/>
    <p:sldId id="294" r:id="rId43"/>
    <p:sldId id="295" r:id="rId44"/>
    <p:sldId id="296" r:id="rId45"/>
    <p:sldId id="297" r:id="rId46"/>
    <p:sldId id="298" r:id="rId47"/>
    <p:sldId id="299" r:id="rId48"/>
    <p:sldId id="301" r:id="rId49"/>
    <p:sldId id="302" r:id="rId50"/>
    <p:sldId id="304" r:id="rId51"/>
    <p:sldId id="306" r:id="rId52"/>
    <p:sldId id="308" r:id="rId53"/>
    <p:sldId id="309" r:id="rId54"/>
    <p:sldId id="310" r:id="rId55"/>
    <p:sldId id="311" r:id="rId5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64" autoAdjust="0"/>
    <p:restoredTop sz="94660" autoAdjust="0"/>
  </p:normalViewPr>
  <p:slideViewPr>
    <p:cSldViewPr snapToGrid="0">
      <p:cViewPr varScale="1">
        <p:scale>
          <a:sx n="86" d="100"/>
          <a:sy n="86" d="100"/>
        </p:scale>
        <p:origin x="408" y="67"/>
      </p:cViewPr>
      <p:guideLst>
        <p:guide orient="horz" pos="2160"/>
        <p:guide pos="3840"/>
      </p:guideLst>
    </p:cSldViewPr>
  </p:slideViewPr>
  <p:outlineViewPr>
    <p:cViewPr>
      <p:scale>
        <a:sx n="33" d="100"/>
        <a:sy n="33" d="100"/>
      </p:scale>
      <p:origin x="109" y="18980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BB25AEBC-A4CD-4356-BFA5-4000157BDDC8}" type="datetimeFigureOut">
              <a:rPr lang="zh-TW" altLang="en-US" smtClean="0"/>
              <a:t>2019/4/26</a:t>
            </a:fld>
            <a:endParaRPr lang="zh-TW" altLang="en-US"/>
          </a:p>
        </p:txBody>
      </p:sp>
      <p:sp>
        <p:nvSpPr>
          <p:cNvPr id="4" name="頁尾版面配置區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EEC3AFD-E44E-4870-8105-8DFC0B327F44}" type="slidenum">
              <a:rPr lang="zh-TW" altLang="en-US" smtClean="0"/>
              <a:t>‹#›</a:t>
            </a:fld>
            <a:endParaRPr lang="zh-TW" altLang="en-US"/>
          </a:p>
        </p:txBody>
      </p:sp>
    </p:spTree>
    <p:extLst>
      <p:ext uri="{BB962C8B-B14F-4D97-AF65-F5344CB8AC3E}">
        <p14:creationId xmlns:p14="http://schemas.microsoft.com/office/powerpoint/2010/main" val="4280613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F02E117-F320-4BD0-B4AF-0C276D5143CC}" type="datetimeFigureOut">
              <a:rPr lang="zh-TW" altLang="en-US" smtClean="0"/>
              <a:t>2019/4/26</a:t>
            </a:fld>
            <a:endParaRPr lang="zh-TW" altLang="en-US"/>
          </a:p>
        </p:txBody>
      </p:sp>
      <p:sp>
        <p:nvSpPr>
          <p:cNvPr id="4" name="投影片影像版面配置區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6056383-CA59-4B6C-9181-FEF59CECC9F1}" type="slidenum">
              <a:rPr lang="zh-TW" altLang="en-US" smtClean="0"/>
              <a:t>‹#›</a:t>
            </a:fld>
            <a:endParaRPr lang="zh-TW" altLang="en-US"/>
          </a:p>
        </p:txBody>
      </p:sp>
    </p:spTree>
    <p:extLst>
      <p:ext uri="{BB962C8B-B14F-4D97-AF65-F5344CB8AC3E}">
        <p14:creationId xmlns:p14="http://schemas.microsoft.com/office/powerpoint/2010/main" val="673667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076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210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F6764DA5-CD3D-4590-A511-FCD3BC7A793E}"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6483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4961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6377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6F822A4-8DA6-4447-9B1F-C5DB58435268}"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3773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4432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7729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3374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2631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A16AA21-1863-4931-97CB-99D0A168701B}"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920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76128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772C379-9A7C-4C87-A116-CBE9F58B04C5}"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5430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664C608-40B1-4030-A28D-5B74BC98ADCE}"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926705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664C608-40B1-4030-A28D-5B74BC98ADCE}"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13710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8664C608-40B1-4030-A28D-5B74BC98ADCE}"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137636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8664C608-40B1-4030-A28D-5B74BC98ADCE}"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746451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8664C608-40B1-4030-A28D-5B74BC98ADCE}"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07238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4063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464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6F822A4-8DA6-4447-9B1F-C5DB58435268}" type="datetimeFigureOut">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51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801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9B3762C0-B258-48F1-ADE6-176B4174CCDD}" type="datetimeFigureOut">
              <a:rPr lang="en-US" smtClean="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51067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94880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732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A16AA21-1863-4931-97CB-99D0A168701B}"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76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772C379-9A7C-4C87-A116-CBE9F58B04C5}"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785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664C608-40B1-4030-A28D-5B74BC98ADCE}" type="datetimeFigureOut">
              <a:rPr lang="en-US" smtClean="0"/>
              <a:t>4/26/2019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211654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4/26/2019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728857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henewslens.com/article/117440"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921181-0670-4205-9917-B4BC21A6B15A}"/>
              </a:ext>
            </a:extLst>
          </p:cNvPr>
          <p:cNvSpPr>
            <a:spLocks noGrp="1"/>
          </p:cNvSpPr>
          <p:nvPr>
            <p:ph type="ctrTitle"/>
          </p:nvPr>
        </p:nvSpPr>
        <p:spPr>
          <a:xfrm>
            <a:off x="2589213" y="2514600"/>
            <a:ext cx="8915399" cy="2262781"/>
          </a:xfrm>
        </p:spPr>
        <p:txBody>
          <a:bodyPr/>
          <a:lstStyle/>
          <a:p>
            <a:r>
              <a:rPr lang="zh-TW" altLang="en-US" dirty="0"/>
              <a:t>著作權法</a:t>
            </a:r>
            <a:br>
              <a:rPr lang="en-US" altLang="zh-TW" dirty="0"/>
            </a:br>
            <a:r>
              <a:rPr lang="en-US" altLang="zh-TW" dirty="0"/>
              <a:t>	</a:t>
            </a:r>
            <a:endParaRPr lang="zh-TW" altLang="en-US" dirty="0"/>
          </a:p>
        </p:txBody>
      </p:sp>
      <p:sp>
        <p:nvSpPr>
          <p:cNvPr id="3" name="副標題 2">
            <a:extLst>
              <a:ext uri="{FF2B5EF4-FFF2-40B4-BE49-F238E27FC236}">
                <a16:creationId xmlns:a16="http://schemas.microsoft.com/office/drawing/2014/main" id="{0B5D4BD8-5850-41CA-BF22-54E0B74597D9}"/>
              </a:ext>
            </a:extLst>
          </p:cNvPr>
          <p:cNvSpPr>
            <a:spLocks noGrp="1"/>
          </p:cNvSpPr>
          <p:nvPr>
            <p:ph type="subTitle" idx="1"/>
          </p:nvPr>
        </p:nvSpPr>
        <p:spPr>
          <a:xfrm>
            <a:off x="2589213" y="4777379"/>
            <a:ext cx="8915399" cy="1126283"/>
          </a:xfrm>
        </p:spPr>
        <p:txBody>
          <a:bodyPr>
            <a:normAutofit/>
          </a:bodyPr>
          <a:lstStyle/>
          <a:p>
            <a:r>
              <a:rPr lang="zh-TW" altLang="en-US" sz="4400" dirty="0"/>
              <a:t>林威伯律師</a:t>
            </a:r>
          </a:p>
        </p:txBody>
      </p:sp>
    </p:spTree>
    <p:extLst>
      <p:ext uri="{BB962C8B-B14F-4D97-AF65-F5344CB8AC3E}">
        <p14:creationId xmlns:p14="http://schemas.microsoft.com/office/powerpoint/2010/main" val="164923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0AD059-7E4F-4EB0-A1E3-7B100F07EB59}"/>
              </a:ext>
            </a:extLst>
          </p:cNvPr>
          <p:cNvSpPr>
            <a:spLocks noGrp="1"/>
          </p:cNvSpPr>
          <p:nvPr>
            <p:ph type="title"/>
          </p:nvPr>
        </p:nvSpPr>
        <p:spPr/>
        <p:txBody>
          <a:bodyPr/>
          <a:lstStyle/>
          <a:p>
            <a:r>
              <a:rPr lang="zh-TW" altLang="en-US" dirty="0"/>
              <a:t>著作種類</a:t>
            </a:r>
            <a:r>
              <a:rPr lang="en-US" altLang="zh-TW" dirty="0"/>
              <a:t>-</a:t>
            </a:r>
            <a:r>
              <a:rPr lang="zh-TW" altLang="en-US" dirty="0"/>
              <a:t>一般類型（二）</a:t>
            </a:r>
          </a:p>
        </p:txBody>
      </p:sp>
      <p:sp>
        <p:nvSpPr>
          <p:cNvPr id="3" name="內容版面配置區 2">
            <a:extLst>
              <a:ext uri="{FF2B5EF4-FFF2-40B4-BE49-F238E27FC236}">
                <a16:creationId xmlns:a16="http://schemas.microsoft.com/office/drawing/2014/main" id="{4E691D1A-9193-447A-B747-97A38E638920}"/>
              </a:ext>
            </a:extLst>
          </p:cNvPr>
          <p:cNvSpPr>
            <a:spLocks noGrp="1"/>
          </p:cNvSpPr>
          <p:nvPr>
            <p:ph idx="1"/>
          </p:nvPr>
        </p:nvSpPr>
        <p:spPr>
          <a:xfrm>
            <a:off x="2589212" y="2133600"/>
            <a:ext cx="8915400" cy="4100290"/>
          </a:xfrm>
        </p:spPr>
        <p:txBody>
          <a:bodyPr>
            <a:normAutofit/>
          </a:bodyPr>
          <a:lstStyle/>
          <a:p>
            <a:pPr marL="457200" indent="-457200">
              <a:buFont typeface="+mj-ea"/>
              <a:buAutoNum type="ea1ChtPeriod" startAt="6"/>
            </a:pPr>
            <a:r>
              <a:rPr lang="zh-TW" altLang="en-US" sz="2000" dirty="0"/>
              <a:t>圖形著作：包括地圖、圖表、科技或工程設計圖及其他之圖形著作。</a:t>
            </a:r>
            <a:endParaRPr lang="en-US" altLang="zh-TW" sz="2000" dirty="0"/>
          </a:p>
          <a:p>
            <a:pPr>
              <a:buFont typeface="+mj-ea"/>
              <a:buAutoNum type="ea1ChtPeriod" startAt="6"/>
            </a:pPr>
            <a:r>
              <a:rPr lang="zh-TW" altLang="en-US" sz="2000" dirty="0"/>
              <a:t>視聽著作：包括電影、錄影、碟影、電腦螢幕上顯示之影像及其他藉機械或設備表現系列影像，不論有無附隨聲音而能附著於任何媒介物上之著作。</a:t>
            </a:r>
          </a:p>
          <a:p>
            <a:pPr>
              <a:buFont typeface="+mj-ea"/>
              <a:buAutoNum type="ea1ChtPeriod" startAt="6"/>
            </a:pPr>
            <a:r>
              <a:rPr lang="zh-TW" altLang="en-US" sz="2000" dirty="0"/>
              <a:t>錄音著作：包括任何藉機械或設備表現系列聲音而能附著於任何媒介物上之著作。但附隨於視聽著作之聲音不屬之。</a:t>
            </a:r>
          </a:p>
          <a:p>
            <a:pPr>
              <a:buFont typeface="+mj-ea"/>
              <a:buAutoNum type="ea1ChtPeriod" startAt="6"/>
            </a:pPr>
            <a:r>
              <a:rPr lang="zh-TW" altLang="en-US" sz="2000" dirty="0"/>
              <a:t>建築著作：包括建築設計圖、建築模型、建築物及其他之建築著作。</a:t>
            </a:r>
          </a:p>
          <a:p>
            <a:pPr>
              <a:buFont typeface="+mj-ea"/>
              <a:buAutoNum type="ea1ChtPeriod" startAt="6"/>
            </a:pPr>
            <a:r>
              <a:rPr lang="zh-TW" altLang="en-US" sz="2000" dirty="0"/>
              <a:t>電腦程式著作：包括直接或間接使電腦產生一定結果為目的所組成指令組合之著作。</a:t>
            </a:r>
            <a:endParaRPr lang="en-US" altLang="zh-TW" sz="2000" dirty="0"/>
          </a:p>
          <a:p>
            <a:pPr marL="0" indent="0">
              <a:buNone/>
            </a:pPr>
            <a:r>
              <a:rPr lang="en-US" altLang="zh-TW" sz="2000" dirty="0"/>
              <a:t>Q</a:t>
            </a:r>
            <a:r>
              <a:rPr lang="zh-TW" altLang="en-US" sz="2000" dirty="0"/>
              <a:t>：字型？</a:t>
            </a:r>
            <a:endParaRPr lang="en-US" altLang="zh-TW" sz="2000" dirty="0"/>
          </a:p>
          <a:p>
            <a:pPr marL="0" indent="0">
              <a:buNone/>
            </a:pPr>
            <a:r>
              <a:rPr lang="en-US" altLang="zh-TW" sz="2000" dirty="0"/>
              <a:t>Q</a:t>
            </a:r>
            <a:r>
              <a:rPr lang="zh-TW" altLang="en-US" sz="2000" dirty="0"/>
              <a:t>： </a:t>
            </a:r>
            <a:r>
              <a:rPr lang="en-US" altLang="zh-TW" sz="2000" dirty="0"/>
              <a:t>CD</a:t>
            </a:r>
            <a:r>
              <a:rPr lang="zh-TW" altLang="en-US" sz="2000" dirty="0"/>
              <a:t>？</a:t>
            </a:r>
            <a:endParaRPr lang="en-US" altLang="zh-TW" sz="2000" dirty="0"/>
          </a:p>
          <a:p>
            <a:pPr marL="0" indent="0">
              <a:buNone/>
            </a:pPr>
            <a:endParaRPr lang="en-US" altLang="zh-TW" sz="2000" dirty="0"/>
          </a:p>
          <a:p>
            <a:endParaRPr lang="zh-TW" altLang="en-US" sz="2000" dirty="0"/>
          </a:p>
        </p:txBody>
      </p:sp>
    </p:spTree>
    <p:extLst>
      <p:ext uri="{BB962C8B-B14F-4D97-AF65-F5344CB8AC3E}">
        <p14:creationId xmlns:p14="http://schemas.microsoft.com/office/powerpoint/2010/main" val="149609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BAE3E5-54AB-4419-B71B-7179F1EE1164}"/>
              </a:ext>
            </a:extLst>
          </p:cNvPr>
          <p:cNvSpPr>
            <a:spLocks noGrp="1"/>
          </p:cNvSpPr>
          <p:nvPr>
            <p:ph type="title"/>
          </p:nvPr>
        </p:nvSpPr>
        <p:spPr/>
        <p:txBody>
          <a:bodyPr/>
          <a:lstStyle/>
          <a:p>
            <a:r>
              <a:rPr lang="zh-TW" altLang="en-US" dirty="0"/>
              <a:t>著作種類</a:t>
            </a:r>
            <a:r>
              <a:rPr lang="en-US" altLang="zh-TW" dirty="0"/>
              <a:t>-</a:t>
            </a:r>
            <a:r>
              <a:rPr lang="zh-TW" altLang="en-US" dirty="0"/>
              <a:t>特殊類型</a:t>
            </a:r>
          </a:p>
        </p:txBody>
      </p:sp>
      <p:sp>
        <p:nvSpPr>
          <p:cNvPr id="3" name="內容版面配置區 2">
            <a:extLst>
              <a:ext uri="{FF2B5EF4-FFF2-40B4-BE49-F238E27FC236}">
                <a16:creationId xmlns:a16="http://schemas.microsoft.com/office/drawing/2014/main" id="{100BE1BC-1842-4AC1-8000-FDB033D7FCB8}"/>
              </a:ext>
            </a:extLst>
          </p:cNvPr>
          <p:cNvSpPr>
            <a:spLocks noGrp="1"/>
          </p:cNvSpPr>
          <p:nvPr>
            <p:ph idx="1"/>
          </p:nvPr>
        </p:nvSpPr>
        <p:spPr/>
        <p:txBody>
          <a:bodyPr>
            <a:normAutofit/>
          </a:bodyPr>
          <a:lstStyle/>
          <a:p>
            <a:pPr marL="457200" indent="-457200">
              <a:lnSpc>
                <a:spcPct val="80000"/>
              </a:lnSpc>
              <a:buFont typeface="+mj-lt"/>
              <a:buAutoNum type="arabicPeriod"/>
            </a:pPr>
            <a:r>
              <a:rPr lang="zh-TW" altLang="en-US" sz="2000" dirty="0">
                <a:sym typeface="Wingdings" panose="05000000000000000000" pitchFamily="2" charset="2"/>
              </a:rPr>
              <a:t>第</a:t>
            </a:r>
            <a:r>
              <a:rPr lang="en-US" altLang="zh-TW" sz="2000" dirty="0">
                <a:sym typeface="Wingdings" panose="05000000000000000000" pitchFamily="2" charset="2"/>
              </a:rPr>
              <a:t>6</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u="sng" dirty="0">
                <a:sym typeface="Wingdings" panose="05000000000000000000" pitchFamily="2" charset="2"/>
              </a:rPr>
              <a:t>就原著作</a:t>
            </a:r>
            <a:r>
              <a:rPr lang="zh-TW" altLang="en-US" sz="2000" u="sng" dirty="0">
                <a:solidFill>
                  <a:srgbClr val="FF0000"/>
                </a:solidFill>
                <a:sym typeface="Wingdings" panose="05000000000000000000" pitchFamily="2" charset="2"/>
              </a:rPr>
              <a:t>改作</a:t>
            </a:r>
            <a:r>
              <a:rPr lang="zh-TW" altLang="en-US" sz="2000" u="sng" dirty="0">
                <a:sym typeface="Wingdings" panose="05000000000000000000" pitchFamily="2" charset="2"/>
              </a:rPr>
              <a:t>之創作為</a:t>
            </a:r>
            <a:r>
              <a:rPr lang="zh-TW" altLang="en-US" sz="2000" u="sng" dirty="0">
                <a:solidFill>
                  <a:srgbClr val="FF0000"/>
                </a:solidFill>
                <a:sym typeface="Wingdings" panose="05000000000000000000" pitchFamily="2" charset="2"/>
              </a:rPr>
              <a:t>衍生著作</a:t>
            </a:r>
            <a:r>
              <a:rPr lang="zh-TW" altLang="en-US" sz="2000" dirty="0">
                <a:sym typeface="Wingdings" panose="05000000000000000000" pitchFamily="2" charset="2"/>
              </a:rPr>
              <a:t>，以獨立之著作保護之。</a:t>
            </a:r>
            <a:r>
              <a:rPr lang="en-US" altLang="zh-TW" sz="2000" dirty="0">
                <a:sym typeface="Wingdings" panose="05000000000000000000" pitchFamily="2" charset="2"/>
              </a:rPr>
              <a:t>(II)</a:t>
            </a:r>
            <a:r>
              <a:rPr lang="zh-TW" altLang="en-US" sz="2000" dirty="0">
                <a:sym typeface="Wingdings" panose="05000000000000000000" pitchFamily="2" charset="2"/>
              </a:rPr>
              <a:t>衍生著作之保護，對原著作之著作權不生影響。」</a:t>
            </a:r>
            <a:endParaRPr lang="en-US" altLang="zh-TW" sz="2000" dirty="0">
              <a:sym typeface="Wingdings" panose="05000000000000000000" pitchFamily="2" charset="2"/>
            </a:endParaRPr>
          </a:p>
          <a:p>
            <a:pPr marL="742950" lvl="2" indent="-342900">
              <a:lnSpc>
                <a:spcPct val="80000"/>
              </a:lnSpc>
              <a:buFont typeface="Wingdings" panose="05000000000000000000" pitchFamily="2" charset="2"/>
              <a:buChar char="ü"/>
            </a:pPr>
            <a:r>
              <a:rPr lang="zh-TW" altLang="en-US" sz="1800" dirty="0"/>
              <a:t>第</a:t>
            </a:r>
            <a:r>
              <a:rPr lang="en-US" altLang="zh-TW" sz="1800" dirty="0"/>
              <a:t>3</a:t>
            </a:r>
            <a:r>
              <a:rPr lang="zh-TW" altLang="en-US" sz="1800" dirty="0"/>
              <a:t>條第</a:t>
            </a:r>
            <a:r>
              <a:rPr lang="en-US" altLang="zh-TW" sz="1800" dirty="0"/>
              <a:t>1</a:t>
            </a:r>
            <a:r>
              <a:rPr lang="zh-TW" altLang="en-US" sz="1800" dirty="0"/>
              <a:t>項第</a:t>
            </a:r>
            <a:r>
              <a:rPr lang="en-US" altLang="zh-TW" sz="1800" dirty="0"/>
              <a:t>11</a:t>
            </a:r>
            <a:r>
              <a:rPr lang="zh-TW" altLang="en-US" sz="1800" dirty="0"/>
              <a:t>款：「改作：指以翻譯、編曲、改寫、拍攝影片或其他方法就原著作另為創作。」</a:t>
            </a:r>
            <a:endParaRPr lang="en-US" altLang="zh-TW" sz="1800" dirty="0"/>
          </a:p>
          <a:p>
            <a:pPr marL="457200" indent="-457200">
              <a:buFont typeface="+mj-lt"/>
              <a:buAutoNum type="arabicPeriod"/>
            </a:pPr>
            <a:r>
              <a:rPr lang="zh-TW" altLang="en-US" sz="2000" dirty="0">
                <a:sym typeface="Wingdings" panose="05000000000000000000" pitchFamily="2" charset="2"/>
              </a:rPr>
              <a:t>第</a:t>
            </a:r>
            <a:r>
              <a:rPr lang="en-US" altLang="zh-TW" sz="2000" dirty="0">
                <a:sym typeface="Wingdings" panose="05000000000000000000" pitchFamily="2" charset="2"/>
              </a:rPr>
              <a:t>7</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u="sng" dirty="0">
                <a:sym typeface="Wingdings" panose="05000000000000000000" pitchFamily="2" charset="2"/>
              </a:rPr>
              <a:t>就資料之選擇及編排具有創作性者為</a:t>
            </a:r>
            <a:r>
              <a:rPr lang="zh-TW" altLang="en-US" sz="2000" u="sng" dirty="0">
                <a:solidFill>
                  <a:srgbClr val="FF0000"/>
                </a:solidFill>
                <a:sym typeface="Wingdings" panose="05000000000000000000" pitchFamily="2" charset="2"/>
              </a:rPr>
              <a:t>編輯著作</a:t>
            </a:r>
            <a:r>
              <a:rPr lang="zh-TW" altLang="en-US" sz="2000" dirty="0">
                <a:sym typeface="Wingdings" panose="05000000000000000000" pitchFamily="2" charset="2"/>
              </a:rPr>
              <a:t>，以獨立之著作保護之。</a:t>
            </a:r>
            <a:r>
              <a:rPr lang="en-US" altLang="zh-TW" sz="2000" dirty="0">
                <a:sym typeface="Wingdings" panose="05000000000000000000" pitchFamily="2" charset="2"/>
              </a:rPr>
              <a:t>(II)</a:t>
            </a:r>
            <a:r>
              <a:rPr lang="zh-TW" altLang="en-US" sz="2000" dirty="0">
                <a:sym typeface="Wingdings" panose="05000000000000000000" pitchFamily="2" charset="2"/>
              </a:rPr>
              <a:t>編輯著作之保護，對其所收編著作之著作權不生影響。」</a:t>
            </a:r>
            <a:endParaRPr lang="en-US" altLang="zh-TW" sz="2000" dirty="0">
              <a:sym typeface="Wingdings" panose="05000000000000000000" pitchFamily="2" charset="2"/>
            </a:endParaRPr>
          </a:p>
          <a:p>
            <a:pPr marL="457200" indent="-457200">
              <a:buFont typeface="+mj-lt"/>
              <a:buAutoNum type="arabicPeriod"/>
            </a:pPr>
            <a:r>
              <a:rPr lang="zh-TW" altLang="en-US" sz="2000" dirty="0">
                <a:sym typeface="Wingdings" panose="05000000000000000000" pitchFamily="2" charset="2"/>
              </a:rPr>
              <a:t>第</a:t>
            </a:r>
            <a:r>
              <a:rPr lang="en-US" altLang="zh-TW" sz="2000" dirty="0">
                <a:sym typeface="Wingdings" panose="05000000000000000000" pitchFamily="2" charset="2"/>
              </a:rPr>
              <a:t>7-1</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u="sng" dirty="0">
                <a:sym typeface="Wingdings" panose="05000000000000000000" pitchFamily="2" charset="2"/>
              </a:rPr>
              <a:t>表演人對既有著作或民俗創作之</a:t>
            </a:r>
            <a:r>
              <a:rPr lang="zh-TW" altLang="en-US" sz="2000" u="sng" dirty="0">
                <a:solidFill>
                  <a:srgbClr val="FF0000"/>
                </a:solidFill>
                <a:sym typeface="Wingdings" panose="05000000000000000000" pitchFamily="2" charset="2"/>
              </a:rPr>
              <a:t>表演</a:t>
            </a:r>
            <a:r>
              <a:rPr lang="zh-TW" altLang="en-US" sz="2000" dirty="0">
                <a:sym typeface="Wingdings" panose="05000000000000000000" pitchFamily="2" charset="2"/>
              </a:rPr>
              <a:t>，以獨立之著作保護之。</a:t>
            </a:r>
            <a:r>
              <a:rPr lang="en-US" altLang="zh-TW" sz="2000" dirty="0">
                <a:sym typeface="Wingdings" panose="05000000000000000000" pitchFamily="2" charset="2"/>
              </a:rPr>
              <a:t>(II)</a:t>
            </a:r>
            <a:r>
              <a:rPr lang="zh-TW" altLang="en-US" sz="2000" dirty="0">
                <a:sym typeface="Wingdings" panose="05000000000000000000" pitchFamily="2" charset="2"/>
              </a:rPr>
              <a:t>表演之保護，對原著作之著作權不生影響。」</a:t>
            </a:r>
            <a:endParaRPr lang="en-US" altLang="zh-TW" sz="2000" dirty="0">
              <a:sym typeface="Wingdings" panose="05000000000000000000" pitchFamily="2" charset="2"/>
            </a:endParaRPr>
          </a:p>
          <a:p>
            <a:pPr marL="457200" indent="-457200">
              <a:buFont typeface="+mj-lt"/>
              <a:buAutoNum type="arabicPeriod"/>
            </a:pPr>
            <a:r>
              <a:rPr lang="zh-TW" altLang="en-US" sz="2000" dirty="0">
                <a:sym typeface="Wingdings" panose="05000000000000000000" pitchFamily="2" charset="2"/>
              </a:rPr>
              <a:t>第</a:t>
            </a:r>
            <a:r>
              <a:rPr lang="en-US" altLang="zh-TW" sz="2000" dirty="0">
                <a:sym typeface="Wingdings" panose="05000000000000000000" pitchFamily="2" charset="2"/>
              </a:rPr>
              <a:t>8</a:t>
            </a:r>
            <a:r>
              <a:rPr lang="zh-TW" altLang="en-US" sz="2000" dirty="0">
                <a:sym typeface="Wingdings" panose="05000000000000000000" pitchFamily="2" charset="2"/>
              </a:rPr>
              <a:t>條：「二人以上共同完成之著作，其各人之創作，</a:t>
            </a:r>
            <a:r>
              <a:rPr lang="zh-TW" altLang="en-US" sz="2000" u="sng" dirty="0">
                <a:sym typeface="Wingdings" panose="05000000000000000000" pitchFamily="2" charset="2"/>
              </a:rPr>
              <a:t>不能分離利用者</a:t>
            </a:r>
            <a:r>
              <a:rPr lang="zh-TW" altLang="en-US" sz="2000" dirty="0">
                <a:sym typeface="Wingdings" panose="05000000000000000000" pitchFamily="2" charset="2"/>
              </a:rPr>
              <a:t>，為</a:t>
            </a:r>
            <a:r>
              <a:rPr lang="zh-TW" altLang="en-US" sz="2000" dirty="0">
                <a:solidFill>
                  <a:srgbClr val="FF0000"/>
                </a:solidFill>
                <a:sym typeface="Wingdings" panose="05000000000000000000" pitchFamily="2" charset="2"/>
              </a:rPr>
              <a:t>共同著作</a:t>
            </a:r>
            <a:r>
              <a:rPr lang="zh-TW" altLang="en-US" sz="2000" dirty="0">
                <a:sym typeface="Wingdings" panose="05000000000000000000" pitchFamily="2" charset="2"/>
              </a:rPr>
              <a:t>。」</a:t>
            </a:r>
            <a:endParaRPr lang="en-US" altLang="zh-TW" sz="2000" dirty="0">
              <a:sym typeface="Wingdings" panose="05000000000000000000" pitchFamily="2" charset="2"/>
            </a:endParaRPr>
          </a:p>
          <a:p>
            <a:pPr marL="0" indent="0">
              <a:buNone/>
            </a:pPr>
            <a:endParaRPr lang="en-US" altLang="zh-TW" sz="2000" dirty="0">
              <a:sym typeface="Wingdings" panose="05000000000000000000" pitchFamily="2" charset="2"/>
            </a:endParaRPr>
          </a:p>
          <a:p>
            <a:pPr marL="0" indent="0">
              <a:buNone/>
            </a:pPr>
            <a:endParaRPr lang="en-US" altLang="zh-TW" dirty="0">
              <a:sym typeface="Wingdings" panose="05000000000000000000" pitchFamily="2" charset="2"/>
            </a:endParaRPr>
          </a:p>
          <a:p>
            <a:endParaRPr lang="zh-TW" altLang="en-US" dirty="0"/>
          </a:p>
        </p:txBody>
      </p:sp>
    </p:spTree>
    <p:extLst>
      <p:ext uri="{BB962C8B-B14F-4D97-AF65-F5344CB8AC3E}">
        <p14:creationId xmlns:p14="http://schemas.microsoft.com/office/powerpoint/2010/main" val="211360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B23EB8-7BFE-442B-AB72-29441AAE0470}"/>
              </a:ext>
            </a:extLst>
          </p:cNvPr>
          <p:cNvSpPr>
            <a:spLocks noGrp="1"/>
          </p:cNvSpPr>
          <p:nvPr>
            <p:ph type="title"/>
          </p:nvPr>
        </p:nvSpPr>
        <p:spPr/>
        <p:txBody>
          <a:bodyPr/>
          <a:lstStyle/>
          <a:p>
            <a:r>
              <a:rPr lang="zh-TW" altLang="en-US" dirty="0"/>
              <a:t>著作權之歸屬</a:t>
            </a:r>
          </a:p>
        </p:txBody>
      </p:sp>
      <p:sp>
        <p:nvSpPr>
          <p:cNvPr id="3" name="內容版面配置區 2">
            <a:extLst>
              <a:ext uri="{FF2B5EF4-FFF2-40B4-BE49-F238E27FC236}">
                <a16:creationId xmlns:a16="http://schemas.microsoft.com/office/drawing/2014/main" id="{AA644C99-971A-42B1-9598-D1B69A3BA13F}"/>
              </a:ext>
            </a:extLst>
          </p:cNvPr>
          <p:cNvSpPr>
            <a:spLocks noGrp="1"/>
          </p:cNvSpPr>
          <p:nvPr>
            <p:ph idx="1"/>
          </p:nvPr>
        </p:nvSpPr>
        <p:spPr/>
        <p:txBody>
          <a:bodyPr>
            <a:normAutofit lnSpcReduction="10000"/>
          </a:bodyPr>
          <a:lstStyle/>
          <a:p>
            <a:r>
              <a:rPr lang="zh-TW" altLang="en-US" dirty="0"/>
              <a:t>第</a:t>
            </a:r>
            <a:r>
              <a:rPr lang="en-US" altLang="zh-TW" dirty="0"/>
              <a:t>3</a:t>
            </a:r>
            <a:r>
              <a:rPr lang="zh-TW" altLang="en-US" dirty="0"/>
              <a:t>條第</a:t>
            </a:r>
            <a:r>
              <a:rPr lang="en-US" altLang="zh-TW" dirty="0"/>
              <a:t>1</a:t>
            </a:r>
            <a:r>
              <a:rPr lang="zh-TW" altLang="en-US" dirty="0"/>
              <a:t>項第</a:t>
            </a:r>
            <a:r>
              <a:rPr lang="en-US" altLang="zh-TW" dirty="0"/>
              <a:t>2</a:t>
            </a:r>
            <a:r>
              <a:rPr lang="zh-TW" altLang="en-US" dirty="0"/>
              <a:t>款：「著作人：指創作著作之人。」</a:t>
            </a:r>
            <a:endParaRPr lang="en-US" altLang="zh-TW" dirty="0"/>
          </a:p>
          <a:p>
            <a:r>
              <a:rPr lang="zh-TW" altLang="en-US" dirty="0"/>
              <a:t>第</a:t>
            </a:r>
            <a:r>
              <a:rPr lang="en-US" altLang="zh-TW" dirty="0"/>
              <a:t>10</a:t>
            </a:r>
            <a:r>
              <a:rPr lang="zh-TW" altLang="en-US" dirty="0"/>
              <a:t>條：「</a:t>
            </a:r>
            <a:r>
              <a:rPr lang="zh-TW" altLang="en-US" dirty="0">
                <a:solidFill>
                  <a:srgbClr val="FF0000"/>
                </a:solidFill>
              </a:rPr>
              <a:t>著作人於著作完成時享有著作權</a:t>
            </a:r>
            <a:r>
              <a:rPr lang="zh-TW" altLang="en-US" dirty="0"/>
              <a:t>。但本法另有規定者，從其規定。」</a:t>
            </a:r>
            <a:endParaRPr lang="en-US" altLang="zh-TW" dirty="0"/>
          </a:p>
          <a:p>
            <a:r>
              <a:rPr lang="en-US" altLang="zh-TW" dirty="0"/>
              <a:t>Q</a:t>
            </a:r>
            <a:r>
              <a:rPr lang="zh-TW" altLang="en-US" dirty="0"/>
              <a:t>：僱傭關係？</a:t>
            </a:r>
            <a:endParaRPr lang="en-US" altLang="zh-TW" dirty="0"/>
          </a:p>
          <a:p>
            <a:pPr marL="0" indent="0">
              <a:buNone/>
            </a:pPr>
            <a:r>
              <a:rPr lang="en-US" altLang="zh-TW" dirty="0">
                <a:sym typeface="Wingdings" panose="05000000000000000000" pitchFamily="2" charset="2"/>
              </a:rPr>
              <a:t></a:t>
            </a:r>
            <a:r>
              <a:rPr lang="zh-TW" altLang="en-US" dirty="0"/>
              <a:t>第</a:t>
            </a:r>
            <a:r>
              <a:rPr lang="en-US" altLang="zh-TW" dirty="0"/>
              <a:t>11</a:t>
            </a:r>
            <a:r>
              <a:rPr lang="zh-TW" altLang="en-US" dirty="0"/>
              <a:t>條：「</a:t>
            </a:r>
            <a:r>
              <a:rPr lang="en-US" altLang="zh-TW" dirty="0"/>
              <a:t>(I)</a:t>
            </a:r>
            <a:r>
              <a:rPr lang="zh-TW" altLang="en-US" dirty="0"/>
              <a:t>受雇人於</a:t>
            </a:r>
            <a:r>
              <a:rPr lang="zh-TW" altLang="en-US" dirty="0">
                <a:solidFill>
                  <a:srgbClr val="FF0000"/>
                </a:solidFill>
              </a:rPr>
              <a:t>職務上完成</a:t>
            </a:r>
            <a:r>
              <a:rPr lang="zh-TW" altLang="en-US" dirty="0"/>
              <a:t>之著作，以該受雇人為著作人。但契約約定以雇用人為著作人者，從其約定。</a:t>
            </a:r>
            <a:r>
              <a:rPr lang="en-US" altLang="zh-TW" dirty="0"/>
              <a:t>(II)</a:t>
            </a:r>
            <a:r>
              <a:rPr lang="zh-TW" altLang="en-US" dirty="0"/>
              <a:t>依前項規定，以受雇人為著作人者，其</a:t>
            </a:r>
            <a:r>
              <a:rPr lang="zh-TW" altLang="en-US" u="sng" dirty="0"/>
              <a:t>著作財產權歸雇用人享有</a:t>
            </a:r>
            <a:r>
              <a:rPr lang="zh-TW" altLang="en-US" dirty="0"/>
              <a:t>。但契約約定其著作財產權歸受雇人享有者，從其約定。</a:t>
            </a:r>
            <a:r>
              <a:rPr lang="en-US" altLang="zh-TW" dirty="0"/>
              <a:t>(III)</a:t>
            </a:r>
            <a:r>
              <a:rPr lang="zh-TW" altLang="en-US" dirty="0"/>
              <a:t>前二項所稱受雇人，包括公務員。」</a:t>
            </a:r>
            <a:endParaRPr lang="en-US" altLang="zh-TW" dirty="0"/>
          </a:p>
          <a:p>
            <a:r>
              <a:rPr lang="en-US" altLang="zh-TW" dirty="0"/>
              <a:t>Q</a:t>
            </a:r>
            <a:r>
              <a:rPr lang="zh-TW" altLang="en-US"/>
              <a:t>：出資</a:t>
            </a:r>
            <a:r>
              <a:rPr lang="zh-TW" altLang="en-US" dirty="0"/>
              <a:t>聘用？</a:t>
            </a:r>
            <a:endParaRPr lang="en-US" altLang="zh-TW" dirty="0"/>
          </a:p>
          <a:p>
            <a:pPr marL="0" indent="0">
              <a:buNone/>
            </a:pPr>
            <a:r>
              <a:rPr lang="en-US" altLang="zh-TW" dirty="0">
                <a:sym typeface="Wingdings" panose="05000000000000000000" pitchFamily="2" charset="2"/>
              </a:rPr>
              <a:t></a:t>
            </a:r>
            <a:r>
              <a:rPr lang="zh-TW" altLang="en-US" dirty="0"/>
              <a:t>第</a:t>
            </a:r>
            <a:r>
              <a:rPr lang="en-US" altLang="zh-TW" dirty="0"/>
              <a:t>12</a:t>
            </a:r>
            <a:r>
              <a:rPr lang="zh-TW" altLang="en-US" dirty="0"/>
              <a:t>條：「</a:t>
            </a:r>
            <a:r>
              <a:rPr lang="en-US" altLang="zh-TW" dirty="0"/>
              <a:t>(I)</a:t>
            </a:r>
            <a:r>
              <a:rPr lang="zh-TW" altLang="en-US" dirty="0"/>
              <a:t>出資聘請他人完成之著作，除前條情形外，以該受聘人為著作人。但契約約定以出資人為著作人者，從其約定。</a:t>
            </a:r>
            <a:r>
              <a:rPr lang="en-US" altLang="zh-TW" dirty="0"/>
              <a:t>(II)</a:t>
            </a:r>
            <a:r>
              <a:rPr lang="zh-TW" altLang="en-US" dirty="0"/>
              <a:t>依前項規定，以受聘人為著作人者，</a:t>
            </a:r>
            <a:r>
              <a:rPr lang="zh-TW" altLang="en-US" u="sng" dirty="0"/>
              <a:t>其著作財產權</a:t>
            </a:r>
            <a:r>
              <a:rPr lang="zh-TW" altLang="en-US" b="1" u="sng" dirty="0"/>
              <a:t>依契約約定</a:t>
            </a:r>
            <a:r>
              <a:rPr lang="zh-TW" altLang="en-US" u="sng" dirty="0"/>
              <a:t>歸受聘人或出資人享有</a:t>
            </a:r>
            <a:r>
              <a:rPr lang="zh-TW" altLang="en-US" dirty="0"/>
              <a:t>。未約定著作財產權之歸屬者，其著作財產權歸受聘人享有。</a:t>
            </a:r>
            <a:r>
              <a:rPr lang="en-US" altLang="zh-TW" dirty="0"/>
              <a:t>(III)</a:t>
            </a:r>
            <a:r>
              <a:rPr lang="zh-TW" altLang="en-US" dirty="0"/>
              <a:t>依前項規定著作財產權歸受聘人享有者，出資人得利用該著作。」</a:t>
            </a:r>
            <a:endParaRPr lang="en-US" altLang="zh-TW" dirty="0"/>
          </a:p>
          <a:p>
            <a:pPr marL="457200" indent="-457200">
              <a:buFont typeface="+mj-ea"/>
              <a:buAutoNum type="ea1ChtPeriod"/>
            </a:pPr>
            <a:endParaRPr lang="zh-TW" altLang="en-US" dirty="0"/>
          </a:p>
        </p:txBody>
      </p:sp>
    </p:spTree>
    <p:extLst>
      <p:ext uri="{BB962C8B-B14F-4D97-AF65-F5344CB8AC3E}">
        <p14:creationId xmlns:p14="http://schemas.microsoft.com/office/powerpoint/2010/main" val="412696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00DD64-36A3-4758-8A6D-A2310308FC10}"/>
              </a:ext>
            </a:extLst>
          </p:cNvPr>
          <p:cNvSpPr>
            <a:spLocks noGrp="1"/>
          </p:cNvSpPr>
          <p:nvPr>
            <p:ph type="title"/>
          </p:nvPr>
        </p:nvSpPr>
        <p:spPr/>
        <p:txBody>
          <a:bodyPr/>
          <a:lstStyle/>
          <a:p>
            <a:r>
              <a:rPr lang="zh-TW" altLang="en-US" dirty="0"/>
              <a:t>著作權之歸屬</a:t>
            </a:r>
          </a:p>
        </p:txBody>
      </p:sp>
      <p:sp>
        <p:nvSpPr>
          <p:cNvPr id="3" name="內容版面配置區 2">
            <a:extLst>
              <a:ext uri="{FF2B5EF4-FFF2-40B4-BE49-F238E27FC236}">
                <a16:creationId xmlns:a16="http://schemas.microsoft.com/office/drawing/2014/main" id="{5EDA91C1-4EB3-4A26-91A4-DE8344272392}"/>
              </a:ext>
            </a:extLst>
          </p:cNvPr>
          <p:cNvSpPr>
            <a:spLocks noGrp="1"/>
          </p:cNvSpPr>
          <p:nvPr>
            <p:ph idx="1"/>
          </p:nvPr>
        </p:nvSpPr>
        <p:spPr/>
        <p:txBody>
          <a:bodyPr/>
          <a:lstStyle/>
          <a:p>
            <a:r>
              <a:rPr lang="zh-TW" altLang="en-US" sz="2000" dirty="0"/>
              <a:t>推定關係：</a:t>
            </a:r>
            <a:endParaRPr lang="en-US" altLang="zh-TW" sz="2000" dirty="0"/>
          </a:p>
          <a:p>
            <a:pPr marL="0" indent="0">
              <a:buNone/>
            </a:pPr>
            <a:r>
              <a:rPr lang="en-US" altLang="zh-TW" sz="2000" dirty="0">
                <a:sym typeface="Wingdings" panose="05000000000000000000" pitchFamily="2" charset="2"/>
              </a:rPr>
              <a:t></a:t>
            </a:r>
            <a:r>
              <a:rPr lang="zh-TW" altLang="en-US" sz="2000" dirty="0"/>
              <a:t>第</a:t>
            </a:r>
            <a:r>
              <a:rPr lang="en-US" altLang="zh-TW" sz="2000" dirty="0"/>
              <a:t>13</a:t>
            </a:r>
            <a:r>
              <a:rPr lang="zh-TW" altLang="en-US" sz="2000" dirty="0"/>
              <a:t>條：「</a:t>
            </a:r>
            <a:endParaRPr lang="en-US" altLang="zh-TW" sz="2000" dirty="0"/>
          </a:p>
          <a:p>
            <a:pPr marL="0" indent="0">
              <a:buNone/>
            </a:pPr>
            <a:r>
              <a:rPr lang="en-US" altLang="zh-TW" sz="2000" dirty="0"/>
              <a:t>(I)</a:t>
            </a:r>
            <a:r>
              <a:rPr lang="zh-TW" altLang="en-US" sz="2000" dirty="0"/>
              <a:t>在著作之原件或其已發行之重製物上，或將著作公開發表時，以通常之方法表示著作人之本名或眾所周知之別名者，推定為該著作之著作人。</a:t>
            </a:r>
            <a:endParaRPr lang="en-US" altLang="zh-TW" sz="2000" dirty="0"/>
          </a:p>
          <a:p>
            <a:pPr marL="0" indent="0">
              <a:buNone/>
            </a:pPr>
            <a:r>
              <a:rPr lang="en-US" altLang="zh-TW" sz="2000" dirty="0"/>
              <a:t>(II)</a:t>
            </a:r>
            <a:r>
              <a:rPr lang="zh-TW" altLang="en-US" sz="2000" dirty="0"/>
              <a:t>前項規定，於著作發行日期、地點及著作財產權人之推定，準用之。」</a:t>
            </a:r>
            <a:endParaRPr lang="en-US" altLang="zh-TW" sz="2000" dirty="0"/>
          </a:p>
          <a:p>
            <a:pPr marL="0" indent="0">
              <a:buNone/>
            </a:pPr>
            <a:endParaRPr lang="en-US" altLang="zh-TW" sz="2000" dirty="0"/>
          </a:p>
          <a:p>
            <a:r>
              <a:rPr lang="en-US" altLang="zh-TW" sz="2000" dirty="0"/>
              <a:t>Q:A</a:t>
            </a:r>
            <a:r>
              <a:rPr lang="zh-TW" altLang="en-US" sz="2000" dirty="0"/>
              <a:t>用金庸之名發表武俠小說：「俠客行</a:t>
            </a:r>
            <a:r>
              <a:rPr lang="en-US" altLang="zh-TW" sz="2000" dirty="0"/>
              <a:t>II</a:t>
            </a:r>
            <a:r>
              <a:rPr lang="zh-TW" altLang="en-US" sz="2000" dirty="0"/>
              <a:t>」？</a:t>
            </a:r>
            <a:endParaRPr lang="en-US" altLang="zh-TW" sz="2000" dirty="0"/>
          </a:p>
          <a:p>
            <a:pPr marL="0" indent="0">
              <a:buNone/>
            </a:pPr>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2163956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D47C57-E681-4E69-8FC1-A3B4A080933B}"/>
              </a:ext>
            </a:extLst>
          </p:cNvPr>
          <p:cNvSpPr>
            <a:spLocks noGrp="1"/>
          </p:cNvSpPr>
          <p:nvPr>
            <p:ph type="title"/>
          </p:nvPr>
        </p:nvSpPr>
        <p:spPr/>
        <p:txBody>
          <a:bodyPr/>
          <a:lstStyle/>
          <a:p>
            <a:r>
              <a:rPr lang="zh-TW" altLang="en-US" dirty="0"/>
              <a:t>著作權內容</a:t>
            </a:r>
            <a:r>
              <a:rPr lang="en-US" altLang="zh-TW" dirty="0"/>
              <a:t>(</a:t>
            </a:r>
            <a:r>
              <a:rPr lang="zh-TW" altLang="en-US" dirty="0"/>
              <a:t>一</a:t>
            </a:r>
            <a:r>
              <a:rPr lang="en-US" altLang="zh-TW" dirty="0"/>
              <a:t>)</a:t>
            </a:r>
            <a:r>
              <a:rPr lang="zh-TW" altLang="en-US" dirty="0"/>
              <a:t>著作人格權</a:t>
            </a:r>
          </a:p>
        </p:txBody>
      </p:sp>
      <p:sp>
        <p:nvSpPr>
          <p:cNvPr id="3" name="內容版面配置區 2">
            <a:extLst>
              <a:ext uri="{FF2B5EF4-FFF2-40B4-BE49-F238E27FC236}">
                <a16:creationId xmlns:a16="http://schemas.microsoft.com/office/drawing/2014/main" id="{B9CD3AAF-8C9D-49A4-A9BD-8912B9C9BD20}"/>
              </a:ext>
            </a:extLst>
          </p:cNvPr>
          <p:cNvSpPr>
            <a:spLocks noGrp="1"/>
          </p:cNvSpPr>
          <p:nvPr>
            <p:ph idx="1"/>
          </p:nvPr>
        </p:nvSpPr>
        <p:spPr/>
        <p:txBody>
          <a:bodyPr>
            <a:normAutofit/>
          </a:bodyPr>
          <a:lstStyle/>
          <a:p>
            <a:r>
              <a:rPr lang="zh-TW" altLang="en-US" sz="2000" dirty="0"/>
              <a:t>第</a:t>
            </a:r>
            <a:r>
              <a:rPr lang="en-US" altLang="zh-TW" sz="2000" dirty="0"/>
              <a:t>3</a:t>
            </a:r>
            <a:r>
              <a:rPr lang="zh-TW" altLang="en-US" sz="2000" dirty="0"/>
              <a:t>條第</a:t>
            </a:r>
            <a:r>
              <a:rPr lang="en-US" altLang="zh-TW" sz="2000" dirty="0"/>
              <a:t>1</a:t>
            </a:r>
            <a:r>
              <a:rPr lang="zh-TW" altLang="en-US" sz="2000" dirty="0"/>
              <a:t>項第</a:t>
            </a:r>
            <a:r>
              <a:rPr lang="en-US" altLang="zh-TW" sz="2000" dirty="0"/>
              <a:t>3</a:t>
            </a:r>
            <a:r>
              <a:rPr lang="zh-TW" altLang="en-US" sz="2000" dirty="0"/>
              <a:t>款：「著作權：指因著作完成所生之</a:t>
            </a:r>
            <a:r>
              <a:rPr lang="zh-TW" altLang="en-US" sz="2000" b="1" u="sng" dirty="0">
                <a:solidFill>
                  <a:srgbClr val="FF0000"/>
                </a:solidFill>
              </a:rPr>
              <a:t>著作人格權</a:t>
            </a:r>
            <a:r>
              <a:rPr lang="zh-TW" altLang="en-US" sz="2000" dirty="0"/>
              <a:t>及</a:t>
            </a:r>
            <a:r>
              <a:rPr lang="zh-TW" altLang="en-US" sz="2000" b="1" u="sng" dirty="0">
                <a:solidFill>
                  <a:srgbClr val="FF0000"/>
                </a:solidFill>
              </a:rPr>
              <a:t>著作財產權</a:t>
            </a:r>
            <a:r>
              <a:rPr lang="zh-TW" altLang="en-US" sz="2000" dirty="0"/>
              <a:t>。」</a:t>
            </a:r>
            <a:endParaRPr lang="en-US" altLang="zh-TW" sz="2000" dirty="0"/>
          </a:p>
          <a:p>
            <a:r>
              <a:rPr lang="zh-TW" altLang="en-US" sz="2000" dirty="0">
                <a:solidFill>
                  <a:schemeClr val="tx1"/>
                </a:solidFill>
              </a:rPr>
              <a:t>著作人格權：公開發表權、姓名表示權、</a:t>
            </a:r>
            <a:r>
              <a:rPr lang="zh-TW" altLang="en-US" sz="2000" dirty="0">
                <a:solidFill>
                  <a:schemeClr val="tx1"/>
                </a:solidFill>
                <a:sym typeface="Wingdings" panose="05000000000000000000" pitchFamily="2" charset="2"/>
              </a:rPr>
              <a:t>禁止不當變更權。</a:t>
            </a:r>
            <a:endParaRPr lang="en-US" altLang="zh-TW" sz="2000" dirty="0">
              <a:solidFill>
                <a:schemeClr val="tx1"/>
              </a:solidFill>
              <a:sym typeface="Wingdings" panose="05000000000000000000" pitchFamily="2" charset="2"/>
            </a:endParaRPr>
          </a:p>
          <a:p>
            <a:r>
              <a:rPr lang="zh-TW" altLang="en-US" sz="2000" dirty="0">
                <a:solidFill>
                  <a:schemeClr val="tx1"/>
                </a:solidFill>
              </a:rPr>
              <a:t>著作財產權：重製權、公開口述權、公開播送權、公開上映權、公開演出權、公開傳輸權、公開展示權、改作權、編輯權、散布權、出租權。</a:t>
            </a:r>
            <a:endParaRPr lang="en-US" altLang="zh-TW" sz="2000" dirty="0">
              <a:solidFill>
                <a:schemeClr val="tx1"/>
              </a:solidFill>
            </a:endParaRPr>
          </a:p>
          <a:p>
            <a:endParaRPr lang="en-US" altLang="zh-TW" sz="2000" dirty="0">
              <a:solidFill>
                <a:srgbClr val="FF0000"/>
              </a:solidFill>
            </a:endParaRPr>
          </a:p>
          <a:p>
            <a:endParaRPr lang="en-US" altLang="zh-TW" sz="2000" dirty="0">
              <a:solidFill>
                <a:srgbClr val="FF0000"/>
              </a:solidFill>
            </a:endParaRPr>
          </a:p>
          <a:p>
            <a:endParaRPr lang="en-US" altLang="zh-TW" sz="2000" dirty="0">
              <a:solidFill>
                <a:schemeClr val="tx1"/>
              </a:solidFill>
            </a:endParaRPr>
          </a:p>
          <a:p>
            <a:endParaRPr lang="en-US" altLang="zh-TW" sz="2000" dirty="0">
              <a:solidFill>
                <a:schemeClr val="tx1"/>
              </a:solidFill>
            </a:endParaRPr>
          </a:p>
          <a:p>
            <a:endParaRPr lang="en-US" altLang="zh-TW" sz="2000" dirty="0">
              <a:solidFill>
                <a:schemeClr val="tx1"/>
              </a:solidFill>
            </a:endParaRPr>
          </a:p>
          <a:p>
            <a:endParaRPr lang="en-US" altLang="zh-TW" sz="2000" dirty="0">
              <a:solidFill>
                <a:srgbClr val="FF0000"/>
              </a:solidFill>
            </a:endParaRPr>
          </a:p>
          <a:p>
            <a:endParaRPr lang="en-US" altLang="zh-TW" sz="2000" dirty="0"/>
          </a:p>
        </p:txBody>
      </p:sp>
    </p:spTree>
    <p:extLst>
      <p:ext uri="{BB962C8B-B14F-4D97-AF65-F5344CB8AC3E}">
        <p14:creationId xmlns:p14="http://schemas.microsoft.com/office/powerpoint/2010/main" val="56421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著作權內容</a:t>
            </a:r>
            <a:r>
              <a:rPr lang="en-US" altLang="zh-TW" dirty="0"/>
              <a:t>(</a:t>
            </a:r>
            <a:r>
              <a:rPr lang="zh-TW" altLang="en-US" dirty="0"/>
              <a:t>一</a:t>
            </a:r>
            <a:r>
              <a:rPr lang="en-US" altLang="zh-TW" dirty="0"/>
              <a:t>)</a:t>
            </a:r>
            <a:r>
              <a:rPr lang="zh-TW" altLang="en-US" dirty="0"/>
              <a:t>著作人格權</a:t>
            </a:r>
            <a:br>
              <a:rPr lang="en-US" altLang="zh-TW" dirty="0"/>
            </a:br>
            <a:endParaRPr lang="zh-TW" altLang="en-US" dirty="0"/>
          </a:p>
        </p:txBody>
      </p:sp>
      <p:sp>
        <p:nvSpPr>
          <p:cNvPr id="3" name="內容版面配置區 2"/>
          <p:cNvSpPr>
            <a:spLocks noGrp="1"/>
          </p:cNvSpPr>
          <p:nvPr>
            <p:ph idx="1"/>
          </p:nvPr>
        </p:nvSpPr>
        <p:spPr/>
        <p:txBody>
          <a:bodyPr>
            <a:normAutofit lnSpcReduction="10000"/>
          </a:bodyPr>
          <a:lstStyle/>
          <a:p>
            <a:pPr marL="444500" indent="0">
              <a:buNone/>
            </a:pPr>
            <a:r>
              <a:rPr lang="en-US" altLang="zh-TW" sz="2000" dirty="0"/>
              <a:t>1.</a:t>
            </a:r>
            <a:r>
              <a:rPr lang="zh-TW" altLang="en-US" sz="2000" dirty="0">
                <a:solidFill>
                  <a:srgbClr val="FF0000"/>
                </a:solidFill>
              </a:rPr>
              <a:t>公開發表權</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15</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ym typeface="Wingdings" panose="05000000000000000000" pitchFamily="2" charset="2"/>
              </a:rPr>
              <a:t>著作人就其著作享有公開發表之權利。但公務員，依第十一條及第十二條規定為著作人，而著作財產權歸該公務員隸屬之法人享有者，不適用之。</a:t>
            </a:r>
            <a:r>
              <a:rPr lang="en-US" altLang="zh-TW" sz="2000" dirty="0">
                <a:sym typeface="Wingdings" panose="05000000000000000000" pitchFamily="2" charset="2"/>
              </a:rPr>
              <a:t>(II)</a:t>
            </a:r>
            <a:r>
              <a:rPr lang="zh-TW" altLang="en-US" sz="2000" dirty="0">
                <a:sym typeface="Wingdings" panose="05000000000000000000" pitchFamily="2" charset="2"/>
              </a:rPr>
              <a:t>有下列情形之一者，推定著作人同意公開發表其著作</a:t>
            </a:r>
            <a:r>
              <a:rPr lang="en-US" altLang="zh-TW" sz="2000" dirty="0">
                <a:sym typeface="Wingdings" panose="05000000000000000000" pitchFamily="2" charset="2"/>
              </a:rPr>
              <a:t>︰</a:t>
            </a:r>
            <a:r>
              <a:rPr lang="zh-TW" altLang="en-US" sz="2000" dirty="0">
                <a:sym typeface="Wingdings" panose="05000000000000000000" pitchFamily="2" charset="2"/>
              </a:rPr>
              <a:t>一、著作人將其尚未公開發表著作之著作財產權讓與他人或授權他人利用時，因著作財產權之行使或利用而公開發表者。二、著作人將其尚未公開發表之美術著作或攝影著作之著作原件或其重製物讓與他人，受讓人以其著作原件或其重製物公開展示者。三、依學位授予法撰寫之碩士、博士論文，著作人已取得學位者。</a:t>
            </a:r>
            <a:r>
              <a:rPr lang="en-US" altLang="zh-TW" sz="2000" dirty="0">
                <a:sym typeface="Wingdings" panose="05000000000000000000" pitchFamily="2" charset="2"/>
              </a:rPr>
              <a:t>(III)</a:t>
            </a:r>
            <a:r>
              <a:rPr lang="zh-TW" altLang="en-US" sz="2000" dirty="0">
                <a:sym typeface="Wingdings" panose="05000000000000000000" pitchFamily="2" charset="2"/>
              </a:rPr>
              <a:t>依第十一條第二項及第十二條第二項規定，由雇用人或出資人自始取得尚未公開發表著作之著作財產權者，因其著作財產權之讓與、行使或利用而公開發表者，視為著作人同意公開發表其著作。</a:t>
            </a:r>
            <a:r>
              <a:rPr lang="en-US" altLang="zh-TW" sz="2000" dirty="0">
                <a:sym typeface="Wingdings" panose="05000000000000000000" pitchFamily="2" charset="2"/>
              </a:rPr>
              <a:t>(IV)</a:t>
            </a:r>
            <a:r>
              <a:rPr lang="zh-TW" altLang="en-US" sz="2000" dirty="0">
                <a:sym typeface="Wingdings" panose="05000000000000000000" pitchFamily="2" charset="2"/>
              </a:rPr>
              <a:t>前項規定，於第十二條第三項準用之。」</a:t>
            </a:r>
            <a:endParaRPr lang="en-US" altLang="zh-TW" sz="2000" dirty="0"/>
          </a:p>
          <a:p>
            <a:endParaRPr lang="zh-TW" altLang="en-US" dirty="0"/>
          </a:p>
        </p:txBody>
      </p:sp>
    </p:spTree>
    <p:extLst>
      <p:ext uri="{BB962C8B-B14F-4D97-AF65-F5344CB8AC3E}">
        <p14:creationId xmlns:p14="http://schemas.microsoft.com/office/powerpoint/2010/main" val="1737918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52BCC-1A13-40AC-8D99-1CF834A9E6F0}"/>
              </a:ext>
            </a:extLst>
          </p:cNvPr>
          <p:cNvSpPr>
            <a:spLocks noGrp="1"/>
          </p:cNvSpPr>
          <p:nvPr>
            <p:ph type="title"/>
          </p:nvPr>
        </p:nvSpPr>
        <p:spPr/>
        <p:txBody>
          <a:bodyPr/>
          <a:lstStyle/>
          <a:p>
            <a:r>
              <a:rPr lang="en-US" altLang="zh-TW" b="1" dirty="0"/>
              <a:t>《</a:t>
            </a:r>
            <a:r>
              <a:rPr lang="zh-TW" altLang="en-US" b="1" dirty="0"/>
              <a:t>我們與惡的距離</a:t>
            </a:r>
            <a:r>
              <a:rPr lang="en-US" altLang="zh-TW" b="1" dirty="0"/>
              <a:t>》</a:t>
            </a:r>
            <a:r>
              <a:rPr lang="zh-TW" altLang="en-US" b="1" dirty="0"/>
              <a:t>中國爆紅，還沒播完對岸已有全劇「簡體高清版」</a:t>
            </a:r>
            <a:endParaRPr lang="zh-TW" altLang="en-US" dirty="0"/>
          </a:p>
        </p:txBody>
      </p:sp>
      <p:sp>
        <p:nvSpPr>
          <p:cNvPr id="3" name="內容版面配置區 2">
            <a:extLst>
              <a:ext uri="{FF2B5EF4-FFF2-40B4-BE49-F238E27FC236}">
                <a16:creationId xmlns:a16="http://schemas.microsoft.com/office/drawing/2014/main" id="{0F09054E-E94F-46A8-BB03-98E6DE305948}"/>
              </a:ext>
            </a:extLst>
          </p:cNvPr>
          <p:cNvSpPr>
            <a:spLocks noGrp="1"/>
          </p:cNvSpPr>
          <p:nvPr>
            <p:ph idx="1"/>
          </p:nvPr>
        </p:nvSpPr>
        <p:spPr>
          <a:xfrm>
            <a:off x="2589212" y="2133600"/>
            <a:ext cx="8915400" cy="3777622"/>
          </a:xfrm>
        </p:spPr>
        <p:txBody>
          <a:bodyPr/>
          <a:lstStyle/>
          <a:p>
            <a:r>
              <a:rPr lang="zh-TW" altLang="en-US" dirty="0"/>
              <a:t>結局外流，公視呼籲網友不要點、不要看</a:t>
            </a:r>
          </a:p>
          <a:p>
            <a:pPr lvl="1"/>
            <a:r>
              <a:rPr lang="zh-TW" altLang="en-US" dirty="0"/>
              <a:t>結局遭到外洩，公視、</a:t>
            </a:r>
            <a:r>
              <a:rPr lang="en-US" altLang="zh-TW" dirty="0"/>
              <a:t>CATCHPLAY</a:t>
            </a:r>
            <a:r>
              <a:rPr lang="zh-TW" altLang="en-US" dirty="0"/>
              <a:t>、</a:t>
            </a:r>
            <a:r>
              <a:rPr lang="en-US" altLang="zh-TW" dirty="0"/>
              <a:t>HBO Asia</a:t>
            </a:r>
            <a:r>
              <a:rPr lang="zh-TW" altLang="en-US" dirty="0"/>
              <a:t>今天緊急發布聯合聲明稿，表示網路上盜版猖獗，其中尚未播出的第</a:t>
            </a:r>
            <a:r>
              <a:rPr lang="en-US" altLang="zh-TW" dirty="0"/>
              <a:t>9</a:t>
            </a:r>
            <a:r>
              <a:rPr lang="zh-TW" altLang="en-US" dirty="0"/>
              <a:t>、</a:t>
            </a:r>
            <a:r>
              <a:rPr lang="en-US" altLang="zh-TW" dirty="0"/>
              <a:t>10</a:t>
            </a:r>
            <a:r>
              <a:rPr lang="zh-TW" altLang="en-US" dirty="0"/>
              <a:t>集，影片外流，遭非法上網，為此同感遺憾，已立即請相關單位處理、要求下架，並全面清查從製播到海外送審等各環節，循法律途徑解決。</a:t>
            </a:r>
            <a:endParaRPr lang="en-US" altLang="zh-TW" dirty="0"/>
          </a:p>
          <a:p>
            <a:pPr lvl="1"/>
            <a:r>
              <a:rPr lang="zh-TW" altLang="en-US" dirty="0"/>
              <a:t>處二年以下有期徒刑、拘役，或科或併科新臺幣五十萬元以下罰金</a:t>
            </a:r>
            <a:endParaRPr lang="en-US" altLang="zh-TW" dirty="0"/>
          </a:p>
          <a:p>
            <a:r>
              <a:rPr lang="en-US" altLang="zh-TW" dirty="0">
                <a:hlinkClick r:id="rId2"/>
              </a:rPr>
              <a:t>https://www.thenewslens.com/article/117440</a:t>
            </a:r>
            <a:endParaRPr lang="en-US" altLang="zh-TW" dirty="0"/>
          </a:p>
        </p:txBody>
      </p:sp>
      <p:pic>
        <p:nvPicPr>
          <p:cNvPr id="4" name="圖片 3">
            <a:extLst>
              <a:ext uri="{FF2B5EF4-FFF2-40B4-BE49-F238E27FC236}">
                <a16:creationId xmlns:a16="http://schemas.microsoft.com/office/drawing/2014/main" id="{7AB334B1-C574-4F47-B4D8-F1A718BFC49B}"/>
              </a:ext>
            </a:extLst>
          </p:cNvPr>
          <p:cNvPicPr>
            <a:picLocks noChangeAspect="1"/>
          </p:cNvPicPr>
          <p:nvPr/>
        </p:nvPicPr>
        <p:blipFill>
          <a:blip r:embed="rId3"/>
          <a:stretch>
            <a:fillRect/>
          </a:stretch>
        </p:blipFill>
        <p:spPr>
          <a:xfrm>
            <a:off x="4276725" y="4173069"/>
            <a:ext cx="4408487" cy="2570632"/>
          </a:xfrm>
          <a:prstGeom prst="rect">
            <a:avLst/>
          </a:prstGeom>
        </p:spPr>
      </p:pic>
    </p:spTree>
    <p:extLst>
      <p:ext uri="{BB962C8B-B14F-4D97-AF65-F5344CB8AC3E}">
        <p14:creationId xmlns:p14="http://schemas.microsoft.com/office/powerpoint/2010/main" val="313387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D1EA84-F6DC-4E83-8D80-6B6EE1735038}"/>
              </a:ext>
            </a:extLst>
          </p:cNvPr>
          <p:cNvSpPr>
            <a:spLocks noGrp="1"/>
          </p:cNvSpPr>
          <p:nvPr>
            <p:ph type="title"/>
          </p:nvPr>
        </p:nvSpPr>
        <p:spPr/>
        <p:txBody>
          <a:bodyPr/>
          <a:lstStyle/>
          <a:p>
            <a:r>
              <a:rPr lang="zh-TW" altLang="en-US" dirty="0"/>
              <a:t>著作權內容</a:t>
            </a:r>
            <a:r>
              <a:rPr lang="en-US" altLang="zh-TW" dirty="0"/>
              <a:t>(</a:t>
            </a:r>
            <a:r>
              <a:rPr lang="zh-TW" altLang="en-US" dirty="0"/>
              <a:t>一</a:t>
            </a:r>
            <a:r>
              <a:rPr lang="en-US" altLang="zh-TW" dirty="0"/>
              <a:t>)</a:t>
            </a:r>
            <a:r>
              <a:rPr lang="zh-TW" altLang="en-US" dirty="0"/>
              <a:t>著作人格權</a:t>
            </a:r>
            <a:br>
              <a:rPr lang="en-US" altLang="zh-TW" dirty="0"/>
            </a:br>
            <a:endParaRPr lang="zh-TW" altLang="en-US" dirty="0"/>
          </a:p>
        </p:txBody>
      </p:sp>
      <p:sp>
        <p:nvSpPr>
          <p:cNvPr id="3" name="內容版面配置區 2">
            <a:extLst>
              <a:ext uri="{FF2B5EF4-FFF2-40B4-BE49-F238E27FC236}">
                <a16:creationId xmlns:a16="http://schemas.microsoft.com/office/drawing/2014/main" id="{A6716391-3791-4817-943D-70C60E63EFBB}"/>
              </a:ext>
            </a:extLst>
          </p:cNvPr>
          <p:cNvSpPr>
            <a:spLocks noGrp="1"/>
          </p:cNvSpPr>
          <p:nvPr>
            <p:ph idx="1"/>
          </p:nvPr>
        </p:nvSpPr>
        <p:spPr/>
        <p:txBody>
          <a:bodyPr>
            <a:normAutofit lnSpcReduction="10000"/>
          </a:bodyPr>
          <a:lstStyle/>
          <a:p>
            <a:pPr marL="444500" indent="0">
              <a:buNone/>
            </a:pPr>
            <a:r>
              <a:rPr lang="en-US" altLang="zh-TW" sz="2000" dirty="0">
                <a:solidFill>
                  <a:srgbClr val="FF0000"/>
                </a:solidFill>
              </a:rPr>
              <a:t>2.</a:t>
            </a:r>
            <a:r>
              <a:rPr lang="zh-TW" altLang="en-US" sz="2000" dirty="0">
                <a:solidFill>
                  <a:srgbClr val="FF0000"/>
                </a:solidFill>
              </a:rPr>
              <a:t>姓名表示權</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16</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ym typeface="Wingdings" panose="05000000000000000000" pitchFamily="2" charset="2"/>
              </a:rPr>
              <a:t>著作人於著作之原件或其重製物上或於著作公開發表時，有表示其本名、別名或不具名之權利。著作人就其著作所生之衍生著作，亦有相同之權利。</a:t>
            </a:r>
            <a:r>
              <a:rPr lang="en-US" altLang="zh-TW" sz="2000" dirty="0">
                <a:sym typeface="Wingdings" panose="05000000000000000000" pitchFamily="2" charset="2"/>
              </a:rPr>
              <a:t>(II)</a:t>
            </a:r>
            <a:r>
              <a:rPr lang="zh-TW" altLang="en-US" sz="2000" dirty="0">
                <a:sym typeface="Wingdings" panose="05000000000000000000" pitchFamily="2" charset="2"/>
              </a:rPr>
              <a:t>前條第一項但書規定，於前項準用之。</a:t>
            </a:r>
            <a:r>
              <a:rPr lang="en-US" altLang="zh-TW" sz="2000" dirty="0">
                <a:sym typeface="Wingdings" panose="05000000000000000000" pitchFamily="2" charset="2"/>
              </a:rPr>
              <a:t>(III)</a:t>
            </a:r>
            <a:r>
              <a:rPr lang="zh-TW" altLang="en-US" sz="2000" dirty="0">
                <a:sym typeface="Wingdings" panose="05000000000000000000" pitchFamily="2" charset="2"/>
              </a:rPr>
              <a:t>利用著作之人，得使用自己之封面設計，並加冠設計人或主編之姓名或名稱。但著作人有特別表示或違反社會使用慣例者，不在此限。</a:t>
            </a:r>
            <a:r>
              <a:rPr lang="en-US" altLang="zh-TW" sz="2000" dirty="0">
                <a:sym typeface="Wingdings" panose="05000000000000000000" pitchFamily="2" charset="2"/>
              </a:rPr>
              <a:t>(IV)</a:t>
            </a:r>
            <a:r>
              <a:rPr lang="zh-TW" altLang="en-US" sz="2000" dirty="0">
                <a:sym typeface="Wingdings" panose="05000000000000000000" pitchFamily="2" charset="2"/>
              </a:rPr>
              <a:t>依著作利用之目的及方法，於著作人之利益無損害之虞，且不違反社會使用慣例者，得省略著作人之姓名或名稱。」</a:t>
            </a:r>
            <a:endParaRPr lang="en-US" altLang="zh-TW" sz="2000" dirty="0">
              <a:sym typeface="Wingdings" panose="05000000000000000000" pitchFamily="2" charset="2"/>
            </a:endParaRPr>
          </a:p>
          <a:p>
            <a:pPr marL="444500" indent="0">
              <a:buNone/>
            </a:pPr>
            <a:r>
              <a:rPr lang="en-US" altLang="zh-TW" sz="2000" dirty="0">
                <a:solidFill>
                  <a:srgbClr val="FF0000"/>
                </a:solidFill>
                <a:sym typeface="Wingdings" panose="05000000000000000000" pitchFamily="2" charset="2"/>
              </a:rPr>
              <a:t>3.</a:t>
            </a:r>
            <a:r>
              <a:rPr lang="zh-TW" altLang="en-US" sz="2000" dirty="0">
                <a:solidFill>
                  <a:srgbClr val="FF0000"/>
                </a:solidFill>
                <a:sym typeface="Wingdings" panose="05000000000000000000" pitchFamily="2" charset="2"/>
              </a:rPr>
              <a:t>禁止不當變更    </a:t>
            </a:r>
            <a:r>
              <a:rPr lang="en-US" altLang="zh-TW" sz="2000" dirty="0">
                <a:solidFill>
                  <a:srgbClr val="0070C0"/>
                </a:solidFill>
                <a:sym typeface="Wingdings" panose="05000000000000000000" pitchFamily="2" charset="2"/>
              </a:rPr>
              <a:t>Q</a:t>
            </a:r>
            <a:r>
              <a:rPr lang="zh-TW" altLang="en-US" sz="2000" dirty="0">
                <a:solidFill>
                  <a:srgbClr val="0070C0"/>
                </a:solidFill>
                <a:sym typeface="Wingdings" panose="05000000000000000000" pitchFamily="2" charset="2"/>
              </a:rPr>
              <a:t>：同人誌？</a:t>
            </a:r>
            <a:endParaRPr lang="en-US" altLang="zh-TW" sz="2000" dirty="0">
              <a:solidFill>
                <a:srgbClr val="0070C0"/>
              </a:solidFill>
              <a:sym typeface="Wingdings" panose="05000000000000000000" pitchFamily="2" charset="2"/>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17</a:t>
            </a:r>
            <a:r>
              <a:rPr lang="zh-TW" altLang="en-US" sz="2000" dirty="0">
                <a:sym typeface="Wingdings" panose="05000000000000000000" pitchFamily="2" charset="2"/>
              </a:rPr>
              <a:t>條：「著作人享有禁止他人以歪曲、割裂、竄改或其他方法改變其著作之內容、形式或名目致損害其名譽之權利。」</a:t>
            </a:r>
            <a:endParaRPr lang="en-US" altLang="zh-TW" sz="2000" dirty="0">
              <a:sym typeface="Wingdings" panose="05000000000000000000" pitchFamily="2" charset="2"/>
            </a:endParaRPr>
          </a:p>
          <a:p>
            <a:pPr marL="444500" indent="0">
              <a:buNone/>
            </a:pPr>
            <a:endParaRPr lang="zh-TW" altLang="en-US" dirty="0"/>
          </a:p>
        </p:txBody>
      </p:sp>
    </p:spTree>
    <p:extLst>
      <p:ext uri="{BB962C8B-B14F-4D97-AF65-F5344CB8AC3E}">
        <p14:creationId xmlns:p14="http://schemas.microsoft.com/office/powerpoint/2010/main" val="2387166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0B441C-5894-41D8-A2C4-2840DA52D9F1}"/>
              </a:ext>
            </a:extLst>
          </p:cNvPr>
          <p:cNvSpPr>
            <a:spLocks noGrp="1"/>
          </p:cNvSpPr>
          <p:nvPr>
            <p:ph type="title"/>
          </p:nvPr>
        </p:nvSpPr>
        <p:spPr/>
        <p:txBody>
          <a:bodyPr/>
          <a:lstStyle/>
          <a:p>
            <a:r>
              <a:rPr lang="zh-TW" altLang="en-US" dirty="0"/>
              <a:t>著作權內容</a:t>
            </a:r>
            <a:r>
              <a:rPr lang="en-US" altLang="zh-TW" dirty="0"/>
              <a:t>(</a:t>
            </a:r>
            <a:r>
              <a:rPr lang="zh-TW" altLang="en-US" dirty="0"/>
              <a:t>二</a:t>
            </a:r>
            <a:r>
              <a:rPr lang="en-US" altLang="zh-TW" dirty="0"/>
              <a:t>)</a:t>
            </a:r>
            <a:r>
              <a:rPr lang="zh-TW" altLang="en-US" dirty="0"/>
              <a:t>著作財產權</a:t>
            </a:r>
            <a:br>
              <a:rPr lang="en-US" altLang="zh-TW" b="1" dirty="0">
                <a:solidFill>
                  <a:srgbClr val="FF0000"/>
                </a:solidFill>
              </a:rPr>
            </a:br>
            <a:endParaRPr lang="zh-TW" altLang="en-US" dirty="0"/>
          </a:p>
        </p:txBody>
      </p:sp>
      <p:sp>
        <p:nvSpPr>
          <p:cNvPr id="3" name="內容版面配置區 2">
            <a:extLst>
              <a:ext uri="{FF2B5EF4-FFF2-40B4-BE49-F238E27FC236}">
                <a16:creationId xmlns:a16="http://schemas.microsoft.com/office/drawing/2014/main" id="{CC0667E4-27B6-4D38-A3B8-E2B91F8ACA2C}"/>
              </a:ext>
            </a:extLst>
          </p:cNvPr>
          <p:cNvSpPr>
            <a:spLocks noGrp="1"/>
          </p:cNvSpPr>
          <p:nvPr>
            <p:ph idx="1"/>
          </p:nvPr>
        </p:nvSpPr>
        <p:spPr/>
        <p:txBody>
          <a:bodyPr>
            <a:normAutofit/>
          </a:bodyPr>
          <a:lstStyle/>
          <a:p>
            <a:pPr marL="444500" indent="0">
              <a:buNone/>
            </a:pPr>
            <a:r>
              <a:rPr lang="en-US" altLang="zh-TW" sz="2000" dirty="0">
                <a:solidFill>
                  <a:srgbClr val="FF0000"/>
                </a:solidFill>
              </a:rPr>
              <a:t>1.</a:t>
            </a:r>
            <a:r>
              <a:rPr lang="zh-TW" altLang="en-US" sz="2000" dirty="0">
                <a:solidFill>
                  <a:srgbClr val="FF0000"/>
                </a:solidFill>
              </a:rPr>
              <a:t>重製權</a:t>
            </a:r>
            <a:endParaRPr lang="en-US" altLang="zh-TW" sz="2000" dirty="0">
              <a:solidFill>
                <a:srgbClr val="FF0000"/>
              </a:solidFill>
            </a:endParaRPr>
          </a:p>
          <a:p>
            <a:pPr marL="444500" indent="0">
              <a:buNone/>
            </a:pPr>
            <a:r>
              <a:rPr lang="en-US" altLang="zh-TW" dirty="0">
                <a:sym typeface="Wingdings" panose="05000000000000000000" pitchFamily="2" charset="2"/>
              </a:rPr>
              <a:t></a:t>
            </a:r>
            <a:r>
              <a:rPr lang="zh-TW" altLang="en-US" dirty="0">
                <a:sym typeface="Wingdings" panose="05000000000000000000" pitchFamily="2" charset="2"/>
              </a:rPr>
              <a:t>第</a:t>
            </a:r>
            <a:r>
              <a:rPr lang="en-US" altLang="zh-TW" dirty="0">
                <a:sym typeface="Wingdings" panose="05000000000000000000" pitchFamily="2" charset="2"/>
              </a:rPr>
              <a:t>22</a:t>
            </a:r>
            <a:r>
              <a:rPr lang="zh-TW" altLang="en-US" dirty="0">
                <a:sym typeface="Wingdings" panose="05000000000000000000" pitchFamily="2" charset="2"/>
              </a:rPr>
              <a:t>條：「</a:t>
            </a:r>
            <a:r>
              <a:rPr lang="en-US" altLang="zh-TW" dirty="0">
                <a:sym typeface="Wingdings" panose="05000000000000000000" pitchFamily="2" charset="2"/>
              </a:rPr>
              <a:t>(I)</a:t>
            </a:r>
            <a:r>
              <a:rPr lang="zh-TW" altLang="en-US" dirty="0">
                <a:sym typeface="Wingdings" panose="05000000000000000000" pitchFamily="2" charset="2"/>
              </a:rPr>
              <a:t>著作人除本法另有規定外，專有重製其著作之權利。</a:t>
            </a:r>
            <a:r>
              <a:rPr lang="en-US" altLang="zh-TW" dirty="0">
                <a:sym typeface="Wingdings" panose="05000000000000000000" pitchFamily="2" charset="2"/>
              </a:rPr>
              <a:t>(II)</a:t>
            </a:r>
            <a:r>
              <a:rPr lang="zh-TW" altLang="en-US" dirty="0">
                <a:sym typeface="Wingdings" panose="05000000000000000000" pitchFamily="2" charset="2"/>
              </a:rPr>
              <a:t>表演人專有以錄音、錄影或攝影重製其表演之權利。</a:t>
            </a:r>
            <a:r>
              <a:rPr lang="en-US" altLang="zh-TW" dirty="0">
                <a:sym typeface="Wingdings" panose="05000000000000000000" pitchFamily="2" charset="2"/>
              </a:rPr>
              <a:t>(III)</a:t>
            </a:r>
            <a:r>
              <a:rPr lang="zh-TW" altLang="en-US" dirty="0">
                <a:sym typeface="Wingdings" panose="05000000000000000000" pitchFamily="2" charset="2"/>
              </a:rPr>
              <a:t>前二項規定，於專為網路合法中繼性傳輸，或合法使用著作，屬技術操作過程中必要之過渡性、附帶性而不具獨立經濟意義之暫時性重製，不適用之。但電腦程式著作，不在此限。</a:t>
            </a:r>
            <a:r>
              <a:rPr lang="en-US" altLang="zh-TW" dirty="0">
                <a:sym typeface="Wingdings" panose="05000000000000000000" pitchFamily="2" charset="2"/>
              </a:rPr>
              <a:t>(IV)</a:t>
            </a:r>
            <a:r>
              <a:rPr lang="zh-TW" altLang="en-US" dirty="0">
                <a:sym typeface="Wingdings" panose="05000000000000000000" pitchFamily="2" charset="2"/>
              </a:rPr>
              <a:t>前項網路合法中繼性傳輸之暫時性重製情形，包括網路瀏覽、快速存取或其他為達成傳輸功能之電腦或機械本身技術上所不可避免之現象。」</a:t>
            </a:r>
            <a:endParaRPr lang="en-US" altLang="zh-TW" dirty="0">
              <a:sym typeface="Wingdings" panose="05000000000000000000" pitchFamily="2" charset="2"/>
            </a:endParaRPr>
          </a:p>
          <a:p>
            <a:pPr marL="787400" indent="-342900">
              <a:buFont typeface="Wingdings" panose="05000000000000000000" pitchFamily="2" charset="2"/>
              <a:buChar char="ü"/>
            </a:pPr>
            <a:r>
              <a:rPr lang="zh-TW" altLang="en-US" dirty="0">
                <a:sym typeface="Wingdings" panose="05000000000000000000" pitchFamily="2" charset="2"/>
              </a:rPr>
              <a:t>第</a:t>
            </a:r>
            <a:r>
              <a:rPr lang="en-US" altLang="zh-TW" dirty="0">
                <a:sym typeface="Wingdings" panose="05000000000000000000" pitchFamily="2" charset="2"/>
              </a:rPr>
              <a:t>3</a:t>
            </a:r>
            <a:r>
              <a:rPr lang="zh-TW" altLang="en-US" dirty="0">
                <a:sym typeface="Wingdings" panose="05000000000000000000" pitchFamily="2" charset="2"/>
              </a:rPr>
              <a:t>條第</a:t>
            </a:r>
            <a:r>
              <a:rPr lang="en-US" altLang="zh-TW" dirty="0">
                <a:sym typeface="Wingdings" panose="05000000000000000000" pitchFamily="2" charset="2"/>
              </a:rPr>
              <a:t>1</a:t>
            </a:r>
            <a:r>
              <a:rPr lang="zh-TW" altLang="en-US" dirty="0">
                <a:sym typeface="Wingdings" panose="05000000000000000000" pitchFamily="2" charset="2"/>
              </a:rPr>
              <a:t>項第</a:t>
            </a:r>
            <a:r>
              <a:rPr lang="en-US" altLang="zh-TW" dirty="0">
                <a:sym typeface="Wingdings" panose="05000000000000000000" pitchFamily="2" charset="2"/>
              </a:rPr>
              <a:t>5</a:t>
            </a:r>
            <a:r>
              <a:rPr lang="zh-TW" altLang="en-US" dirty="0">
                <a:sym typeface="Wingdings" panose="05000000000000000000" pitchFamily="2" charset="2"/>
              </a:rPr>
              <a:t>款：「重製：指以印刷、複印、錄音、錄影、攝影、筆錄或其他方法直接、間接、永久或暫時之重複製作。於劇本、音樂著作或其他類似著作演出或播送時予以錄音或錄影；或依建築設計圖或建築模型建造建築物者，亦屬之。」</a:t>
            </a:r>
            <a:endParaRPr lang="en-US" altLang="zh-TW" dirty="0"/>
          </a:p>
        </p:txBody>
      </p:sp>
    </p:spTree>
    <p:extLst>
      <p:ext uri="{BB962C8B-B14F-4D97-AF65-F5344CB8AC3E}">
        <p14:creationId xmlns:p14="http://schemas.microsoft.com/office/powerpoint/2010/main" val="1752194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84A9D1-F515-48D0-96B9-A825B110BC07}"/>
              </a:ext>
            </a:extLst>
          </p:cNvPr>
          <p:cNvSpPr>
            <a:spLocks noGrp="1"/>
          </p:cNvSpPr>
          <p:nvPr>
            <p:ph type="title"/>
          </p:nvPr>
        </p:nvSpPr>
        <p:spPr/>
        <p:txBody>
          <a:bodyPr/>
          <a:lstStyle/>
          <a:p>
            <a:r>
              <a:rPr lang="zh-TW" altLang="en-US" dirty="0"/>
              <a:t>著作權內容</a:t>
            </a:r>
            <a:r>
              <a:rPr lang="en-US" altLang="zh-TW" dirty="0"/>
              <a:t>(</a:t>
            </a:r>
            <a:r>
              <a:rPr lang="zh-TW" altLang="en-US" dirty="0"/>
              <a:t>二</a:t>
            </a:r>
            <a:r>
              <a:rPr lang="en-US" altLang="zh-TW" dirty="0"/>
              <a:t>)</a:t>
            </a:r>
            <a:r>
              <a:rPr lang="zh-TW" altLang="en-US" dirty="0"/>
              <a:t>著作財產權</a:t>
            </a:r>
          </a:p>
        </p:txBody>
      </p:sp>
      <p:sp>
        <p:nvSpPr>
          <p:cNvPr id="3" name="內容版面配置區 2">
            <a:extLst>
              <a:ext uri="{FF2B5EF4-FFF2-40B4-BE49-F238E27FC236}">
                <a16:creationId xmlns:a16="http://schemas.microsoft.com/office/drawing/2014/main" id="{1C8E517A-7D58-4606-B93D-E18A01FFA024}"/>
              </a:ext>
            </a:extLst>
          </p:cNvPr>
          <p:cNvSpPr>
            <a:spLocks noGrp="1"/>
          </p:cNvSpPr>
          <p:nvPr>
            <p:ph idx="1"/>
          </p:nvPr>
        </p:nvSpPr>
        <p:spPr/>
        <p:txBody>
          <a:bodyPr/>
          <a:lstStyle/>
          <a:p>
            <a:pPr marL="444500" indent="0">
              <a:buNone/>
            </a:pPr>
            <a:r>
              <a:rPr lang="en-US" altLang="zh-TW" sz="2000" dirty="0">
                <a:solidFill>
                  <a:srgbClr val="FF0000"/>
                </a:solidFill>
              </a:rPr>
              <a:t>2.</a:t>
            </a:r>
            <a:r>
              <a:rPr lang="zh-TW" altLang="en-US" sz="2000" dirty="0">
                <a:solidFill>
                  <a:srgbClr val="FF0000"/>
                </a:solidFill>
              </a:rPr>
              <a:t>公開口述權</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23</a:t>
            </a:r>
            <a:r>
              <a:rPr lang="zh-TW" altLang="en-US" sz="2000" dirty="0">
                <a:sym typeface="Wingdings" panose="05000000000000000000" pitchFamily="2" charset="2"/>
              </a:rPr>
              <a:t>條：「著作人專有公開口述其</a:t>
            </a:r>
            <a:r>
              <a:rPr lang="zh-TW" altLang="en-US" sz="2000" u="sng" dirty="0">
                <a:solidFill>
                  <a:srgbClr val="0000FF"/>
                </a:solidFill>
                <a:sym typeface="Wingdings" panose="05000000000000000000" pitchFamily="2" charset="2"/>
              </a:rPr>
              <a:t>語文著作</a:t>
            </a:r>
            <a:r>
              <a:rPr lang="zh-TW" altLang="en-US" sz="2000" dirty="0">
                <a:sym typeface="Wingdings" panose="05000000000000000000" pitchFamily="2" charset="2"/>
              </a:rPr>
              <a:t>之權利。」</a:t>
            </a:r>
            <a:endParaRPr lang="en-US" altLang="zh-TW" sz="2000" dirty="0">
              <a:sym typeface="Wingdings" panose="05000000000000000000" pitchFamily="2" charset="2"/>
            </a:endParaRPr>
          </a:p>
          <a:p>
            <a:pPr marL="787400" indent="-34290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1</a:t>
            </a:r>
            <a:r>
              <a:rPr lang="zh-TW" altLang="en-US" sz="2000" dirty="0">
                <a:sym typeface="Wingdings" panose="05000000000000000000" pitchFamily="2" charset="2"/>
              </a:rPr>
              <a:t>項第</a:t>
            </a:r>
            <a:r>
              <a:rPr lang="en-US" altLang="zh-TW" sz="2000" dirty="0">
                <a:sym typeface="Wingdings" panose="05000000000000000000" pitchFamily="2" charset="2"/>
              </a:rPr>
              <a:t>6</a:t>
            </a:r>
            <a:r>
              <a:rPr lang="zh-TW" altLang="en-US" sz="2000" dirty="0">
                <a:sym typeface="Wingdings" panose="05000000000000000000" pitchFamily="2" charset="2"/>
              </a:rPr>
              <a:t>款：「公開口述：指以言詞或其他方法向公眾傳達著作內容。」</a:t>
            </a:r>
            <a:endParaRPr lang="en-US" altLang="zh-TW" sz="2000" dirty="0">
              <a:sym typeface="Wingdings" panose="05000000000000000000" pitchFamily="2" charset="2"/>
            </a:endParaRPr>
          </a:p>
          <a:p>
            <a:pPr marL="787400" indent="-34290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1</a:t>
            </a:r>
            <a:r>
              <a:rPr lang="zh-TW" altLang="en-US" sz="2000" dirty="0">
                <a:sym typeface="Wingdings" panose="05000000000000000000" pitchFamily="2" charset="2"/>
              </a:rPr>
              <a:t>項第</a:t>
            </a:r>
            <a:r>
              <a:rPr lang="en-US" altLang="zh-TW" sz="2000" dirty="0">
                <a:sym typeface="Wingdings" panose="05000000000000000000" pitchFamily="2" charset="2"/>
              </a:rPr>
              <a:t>4</a:t>
            </a:r>
            <a:r>
              <a:rPr lang="zh-TW" altLang="en-US" sz="2000" dirty="0">
                <a:sym typeface="Wingdings" panose="05000000000000000000" pitchFamily="2" charset="2"/>
              </a:rPr>
              <a:t>款：「</a:t>
            </a:r>
            <a:r>
              <a:rPr lang="zh-TW" altLang="en-US" sz="2000" dirty="0"/>
              <a:t>公眾：指不特定人或特定之多數人。但家庭及其正常社交之多數人，不在此限。」</a:t>
            </a:r>
            <a:endParaRPr lang="en-US" altLang="zh-TW" sz="2000" dirty="0"/>
          </a:p>
          <a:p>
            <a:pPr marL="444500" indent="0">
              <a:buNone/>
            </a:pPr>
            <a:endParaRPr lang="en-US" altLang="zh-TW" dirty="0"/>
          </a:p>
          <a:p>
            <a:endParaRPr lang="zh-TW" altLang="en-US" dirty="0"/>
          </a:p>
        </p:txBody>
      </p:sp>
    </p:spTree>
    <p:extLst>
      <p:ext uri="{BB962C8B-B14F-4D97-AF65-F5344CB8AC3E}">
        <p14:creationId xmlns:p14="http://schemas.microsoft.com/office/powerpoint/2010/main" val="274708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著作權法採「創作保護主義」</a:t>
            </a:r>
          </a:p>
        </p:txBody>
      </p:sp>
      <p:sp>
        <p:nvSpPr>
          <p:cNvPr id="3" name="內容版面配置區 2"/>
          <p:cNvSpPr>
            <a:spLocks noGrp="1"/>
          </p:cNvSpPr>
          <p:nvPr>
            <p:ph idx="1"/>
          </p:nvPr>
        </p:nvSpPr>
        <p:spPr/>
        <p:txBody>
          <a:bodyPr>
            <a:normAutofit lnSpcReduction="10000"/>
          </a:bodyPr>
          <a:lstStyle/>
          <a:p>
            <a:r>
              <a:rPr lang="zh-TW" altLang="en-US" sz="2400" dirty="0"/>
              <a:t>即，當著作完成且符合著作權之要件，即受著作權法之保護，無須登記或註冊。</a:t>
            </a:r>
            <a:endParaRPr lang="en-US" altLang="zh-TW" sz="2400" dirty="0"/>
          </a:p>
          <a:p>
            <a:r>
              <a:rPr lang="zh-TW" altLang="en-US" sz="2400" dirty="0"/>
              <a:t>那著作權之要件為何</a:t>
            </a:r>
            <a:r>
              <a:rPr lang="en-US" altLang="zh-TW" sz="2400" dirty="0"/>
              <a:t>?</a:t>
            </a:r>
          </a:p>
          <a:p>
            <a:pPr lvl="1"/>
            <a:r>
              <a:rPr lang="zh-TW" altLang="en-US" sz="2000" dirty="0"/>
              <a:t>著作權法所保護之著作，係指著作人所創作之精神上作品，而所謂精神上作品，除須為思想或感情上之表現，且有一定表現形式等要件外，尚須具有原創性，而此所謂原創性之程度，固不如專利法中所舉之發明、新型、新式樣等專利所要求之原創性程度（即新穎性）較高，亦即不必達到完全獨創之地步。即使與他人作品酷似或雷同，如其間並無模仿或盜用之關係，且其精神作用達到相當之程度，</a:t>
            </a:r>
            <a:r>
              <a:rPr lang="zh-TW" altLang="en-US" sz="2000" dirty="0">
                <a:solidFill>
                  <a:srgbClr val="FF0000"/>
                </a:solidFill>
              </a:rPr>
              <a:t>足以表現出作者之個性及獨特性，即可認為具有原創性</a:t>
            </a:r>
            <a:r>
              <a:rPr lang="zh-TW" altLang="en-US" sz="2000" dirty="0"/>
              <a:t>；惟如其精神作用的程度很低，不足以讓人認識作者的個性，則無保護之必要。</a:t>
            </a:r>
          </a:p>
          <a:p>
            <a:pPr lvl="1"/>
            <a:endParaRPr lang="zh-TW" altLang="en-US" sz="2200" dirty="0"/>
          </a:p>
        </p:txBody>
      </p:sp>
    </p:spTree>
    <p:extLst>
      <p:ext uri="{BB962C8B-B14F-4D97-AF65-F5344CB8AC3E}">
        <p14:creationId xmlns:p14="http://schemas.microsoft.com/office/powerpoint/2010/main" val="872323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0E1F60-211D-4910-A44B-62C907F6418D}"/>
              </a:ext>
            </a:extLst>
          </p:cNvPr>
          <p:cNvSpPr>
            <a:spLocks noGrp="1"/>
          </p:cNvSpPr>
          <p:nvPr>
            <p:ph type="title"/>
          </p:nvPr>
        </p:nvSpPr>
        <p:spPr/>
        <p:txBody>
          <a:bodyPr/>
          <a:lstStyle/>
          <a:p>
            <a:r>
              <a:rPr lang="zh-TW" altLang="en-US" dirty="0"/>
              <a:t>著作權內容</a:t>
            </a:r>
            <a:r>
              <a:rPr lang="en-US" altLang="zh-TW" dirty="0"/>
              <a:t>(</a:t>
            </a:r>
            <a:r>
              <a:rPr lang="zh-TW" altLang="en-US" dirty="0"/>
              <a:t>二</a:t>
            </a:r>
            <a:r>
              <a:rPr lang="en-US" altLang="zh-TW" dirty="0"/>
              <a:t>)</a:t>
            </a:r>
            <a:r>
              <a:rPr lang="zh-TW" altLang="en-US" dirty="0"/>
              <a:t>著作財產權</a:t>
            </a:r>
          </a:p>
        </p:txBody>
      </p:sp>
      <p:sp>
        <p:nvSpPr>
          <p:cNvPr id="3" name="內容版面配置區 2">
            <a:extLst>
              <a:ext uri="{FF2B5EF4-FFF2-40B4-BE49-F238E27FC236}">
                <a16:creationId xmlns:a16="http://schemas.microsoft.com/office/drawing/2014/main" id="{6AD710BE-FD14-4232-A260-5EC7156E3CDA}"/>
              </a:ext>
            </a:extLst>
          </p:cNvPr>
          <p:cNvSpPr>
            <a:spLocks noGrp="1"/>
          </p:cNvSpPr>
          <p:nvPr>
            <p:ph idx="1"/>
          </p:nvPr>
        </p:nvSpPr>
        <p:spPr/>
        <p:txBody>
          <a:bodyPr>
            <a:normAutofit/>
          </a:bodyPr>
          <a:lstStyle/>
          <a:p>
            <a:pPr marL="444500" indent="0">
              <a:buNone/>
            </a:pPr>
            <a:r>
              <a:rPr lang="en-US" altLang="zh-TW" sz="2000" dirty="0">
                <a:solidFill>
                  <a:srgbClr val="FF0000"/>
                </a:solidFill>
              </a:rPr>
              <a:t>3.</a:t>
            </a:r>
            <a:r>
              <a:rPr lang="zh-TW" altLang="en-US" sz="2000" dirty="0">
                <a:solidFill>
                  <a:srgbClr val="FF0000"/>
                </a:solidFill>
              </a:rPr>
              <a:t>公開播送權：廣播類型</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24</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ym typeface="Wingdings" panose="05000000000000000000" pitchFamily="2" charset="2"/>
              </a:rPr>
              <a:t>著作人除本法另有規定外，專有公開播送其著作之權利。</a:t>
            </a:r>
            <a:r>
              <a:rPr lang="en-US" altLang="zh-TW" sz="2000" dirty="0">
                <a:sym typeface="Wingdings" panose="05000000000000000000" pitchFamily="2" charset="2"/>
              </a:rPr>
              <a:t>(II)</a:t>
            </a:r>
            <a:r>
              <a:rPr lang="zh-TW" altLang="en-US" sz="2000" dirty="0">
                <a:sym typeface="Wingdings" panose="05000000000000000000" pitchFamily="2" charset="2"/>
              </a:rPr>
              <a:t>表演人就其經重製或公開播送後之表演，再公開播送者，不適用前項規定。」</a:t>
            </a:r>
            <a:endParaRPr lang="en-US" altLang="zh-TW" sz="2000" dirty="0">
              <a:sym typeface="Wingdings" panose="05000000000000000000" pitchFamily="2" charset="2"/>
            </a:endParaRPr>
          </a:p>
          <a:p>
            <a:pPr marL="787400" indent="-34290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1</a:t>
            </a:r>
            <a:r>
              <a:rPr lang="zh-TW" altLang="en-US" sz="2000" dirty="0">
                <a:sym typeface="Wingdings" panose="05000000000000000000" pitchFamily="2" charset="2"/>
              </a:rPr>
              <a:t>項第</a:t>
            </a:r>
            <a:r>
              <a:rPr lang="en-US" altLang="zh-TW" sz="2000" dirty="0">
                <a:sym typeface="Wingdings" panose="05000000000000000000" pitchFamily="2" charset="2"/>
              </a:rPr>
              <a:t>7</a:t>
            </a:r>
            <a:r>
              <a:rPr lang="zh-TW" altLang="en-US" sz="2000" dirty="0">
                <a:sym typeface="Wingdings" panose="05000000000000000000" pitchFamily="2" charset="2"/>
              </a:rPr>
              <a:t>款：「公開播送：指基於公眾</a:t>
            </a:r>
            <a:r>
              <a:rPr lang="zh-TW" altLang="en-US" sz="2000" b="1" u="sng" dirty="0">
                <a:solidFill>
                  <a:srgbClr val="FF0000"/>
                </a:solidFill>
                <a:sym typeface="Wingdings" panose="05000000000000000000" pitchFamily="2" charset="2"/>
              </a:rPr>
              <a:t>直接收聽或收視</a:t>
            </a:r>
            <a:r>
              <a:rPr lang="zh-TW" altLang="en-US" sz="2000" dirty="0">
                <a:sym typeface="Wingdings" panose="05000000000000000000" pitchFamily="2" charset="2"/>
              </a:rPr>
              <a:t>為目的，以</a:t>
            </a:r>
            <a:r>
              <a:rPr lang="zh-TW" altLang="en-US" sz="2000" u="sng" dirty="0">
                <a:solidFill>
                  <a:schemeClr val="tx1"/>
                </a:solidFill>
                <a:sym typeface="Wingdings" panose="05000000000000000000" pitchFamily="2" charset="2"/>
              </a:rPr>
              <a:t>有線電、無線電或其他器材之</a:t>
            </a:r>
            <a:r>
              <a:rPr lang="zh-TW" altLang="en-US" sz="2000" u="sng" dirty="0">
                <a:solidFill>
                  <a:srgbClr val="FF0000"/>
                </a:solidFill>
                <a:sym typeface="Wingdings" panose="05000000000000000000" pitchFamily="2" charset="2"/>
              </a:rPr>
              <a:t>廣播系統</a:t>
            </a:r>
            <a:r>
              <a:rPr lang="zh-TW" altLang="en-US" sz="2000" u="sng" dirty="0">
                <a:solidFill>
                  <a:schemeClr val="tx1"/>
                </a:solidFill>
                <a:sym typeface="Wingdings" panose="05000000000000000000" pitchFamily="2" charset="2"/>
              </a:rPr>
              <a:t>傳送訊息之方法，藉聲音或影像，向公眾傳達著作內容。</a:t>
            </a:r>
            <a:r>
              <a:rPr lang="zh-TW" altLang="en-US" sz="2000" dirty="0">
                <a:sym typeface="Wingdings" panose="05000000000000000000" pitchFamily="2" charset="2"/>
              </a:rPr>
              <a:t>由原播送人以外之人，以有線電、無線電或其他器材之廣播系統傳送訊息之方法，將原播送之聲音或影像向公眾傳達者，亦屬之。」</a:t>
            </a:r>
            <a:endParaRPr lang="en-US" altLang="zh-TW" sz="2000" dirty="0">
              <a:sym typeface="Wingdings" panose="05000000000000000000" pitchFamily="2" charset="2"/>
            </a:endParaRPr>
          </a:p>
        </p:txBody>
      </p:sp>
    </p:spTree>
    <p:extLst>
      <p:ext uri="{BB962C8B-B14F-4D97-AF65-F5344CB8AC3E}">
        <p14:creationId xmlns:p14="http://schemas.microsoft.com/office/powerpoint/2010/main" val="2263176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6DCB28-020B-49CF-8151-C8D5DD44693D}"/>
              </a:ext>
            </a:extLst>
          </p:cNvPr>
          <p:cNvSpPr>
            <a:spLocks noGrp="1"/>
          </p:cNvSpPr>
          <p:nvPr>
            <p:ph type="title"/>
          </p:nvPr>
        </p:nvSpPr>
        <p:spPr/>
        <p:txBody>
          <a:bodyPr/>
          <a:lstStyle/>
          <a:p>
            <a:r>
              <a:rPr lang="zh-TW" altLang="en-US" dirty="0"/>
              <a:t>著作權內容</a:t>
            </a:r>
            <a:r>
              <a:rPr lang="en-US" altLang="zh-TW" dirty="0"/>
              <a:t>(</a:t>
            </a:r>
            <a:r>
              <a:rPr lang="zh-TW" altLang="en-US" dirty="0"/>
              <a:t>二</a:t>
            </a:r>
            <a:r>
              <a:rPr lang="en-US" altLang="zh-TW" dirty="0"/>
              <a:t>)</a:t>
            </a:r>
            <a:r>
              <a:rPr lang="zh-TW" altLang="en-US" dirty="0"/>
              <a:t>著作財產權</a:t>
            </a:r>
          </a:p>
        </p:txBody>
      </p:sp>
      <p:sp>
        <p:nvSpPr>
          <p:cNvPr id="3" name="內容版面配置區 2">
            <a:extLst>
              <a:ext uri="{FF2B5EF4-FFF2-40B4-BE49-F238E27FC236}">
                <a16:creationId xmlns:a16="http://schemas.microsoft.com/office/drawing/2014/main" id="{D59A039A-5778-43DE-9CEC-571D3FC801E2}"/>
              </a:ext>
            </a:extLst>
          </p:cNvPr>
          <p:cNvSpPr>
            <a:spLocks noGrp="1"/>
          </p:cNvSpPr>
          <p:nvPr>
            <p:ph idx="1"/>
          </p:nvPr>
        </p:nvSpPr>
        <p:spPr/>
        <p:txBody>
          <a:bodyPr>
            <a:normAutofit/>
          </a:bodyPr>
          <a:lstStyle/>
          <a:p>
            <a:pPr marL="444500" indent="0">
              <a:buNone/>
            </a:pPr>
            <a:r>
              <a:rPr lang="en-US" altLang="zh-TW" sz="2000" dirty="0">
                <a:solidFill>
                  <a:srgbClr val="FF0000"/>
                </a:solidFill>
              </a:rPr>
              <a:t>4.</a:t>
            </a:r>
            <a:r>
              <a:rPr lang="zh-TW" altLang="en-US" sz="2000" dirty="0">
                <a:solidFill>
                  <a:srgbClr val="FF0000"/>
                </a:solidFill>
              </a:rPr>
              <a:t>公開上映權</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25</a:t>
            </a:r>
            <a:r>
              <a:rPr lang="zh-TW" altLang="en-US" sz="2000" dirty="0">
                <a:sym typeface="Wingdings" panose="05000000000000000000" pitchFamily="2" charset="2"/>
              </a:rPr>
              <a:t>條：「著作人專有公開上映其</a:t>
            </a:r>
            <a:r>
              <a:rPr lang="zh-TW" altLang="en-US" sz="2000" u="sng" dirty="0">
                <a:solidFill>
                  <a:srgbClr val="0000FF"/>
                </a:solidFill>
                <a:sym typeface="Wingdings" panose="05000000000000000000" pitchFamily="2" charset="2"/>
              </a:rPr>
              <a:t>視聽著作</a:t>
            </a:r>
            <a:r>
              <a:rPr lang="zh-TW" altLang="en-US" sz="2000" dirty="0">
                <a:sym typeface="Wingdings" panose="05000000000000000000" pitchFamily="2" charset="2"/>
              </a:rPr>
              <a:t>之權利。」</a:t>
            </a:r>
            <a:endParaRPr lang="en-US" altLang="zh-TW" sz="2000" dirty="0">
              <a:sym typeface="Wingdings" panose="05000000000000000000" pitchFamily="2" charset="2"/>
            </a:endParaRPr>
          </a:p>
          <a:p>
            <a:pPr marL="787400" indent="-34290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1</a:t>
            </a:r>
            <a:r>
              <a:rPr lang="zh-TW" altLang="en-US" sz="2000" dirty="0">
                <a:sym typeface="Wingdings" panose="05000000000000000000" pitchFamily="2" charset="2"/>
              </a:rPr>
              <a:t>項第</a:t>
            </a:r>
            <a:r>
              <a:rPr lang="en-US" altLang="zh-TW" sz="2000" dirty="0">
                <a:sym typeface="Wingdings" panose="05000000000000000000" pitchFamily="2" charset="2"/>
              </a:rPr>
              <a:t>8</a:t>
            </a:r>
            <a:r>
              <a:rPr lang="zh-TW" altLang="en-US" sz="2000" dirty="0">
                <a:sym typeface="Wingdings" panose="05000000000000000000" pitchFamily="2" charset="2"/>
              </a:rPr>
              <a:t>款：「公開上映：指以</a:t>
            </a:r>
            <a:r>
              <a:rPr lang="zh-TW" altLang="en-US" sz="2000" u="sng" dirty="0">
                <a:sym typeface="Wingdings" panose="05000000000000000000" pitchFamily="2" charset="2"/>
              </a:rPr>
              <a:t>單一或多數視聽機或其他傳送影像之方法於</a:t>
            </a:r>
            <a:r>
              <a:rPr lang="zh-TW" altLang="en-US" sz="2000" u="sng" dirty="0">
                <a:solidFill>
                  <a:srgbClr val="FF0000"/>
                </a:solidFill>
                <a:sym typeface="Wingdings" panose="05000000000000000000" pitchFamily="2" charset="2"/>
              </a:rPr>
              <a:t>同一時間</a:t>
            </a:r>
            <a:r>
              <a:rPr lang="zh-TW" altLang="en-US" sz="2000" u="sng" dirty="0">
                <a:sym typeface="Wingdings" panose="05000000000000000000" pitchFamily="2" charset="2"/>
              </a:rPr>
              <a:t>向現場或現場以外一定場所之公眾傳達著作內容</a:t>
            </a:r>
            <a:r>
              <a:rPr lang="zh-TW" altLang="en-US" sz="2000" dirty="0">
                <a:sym typeface="Wingdings" panose="05000000000000000000" pitchFamily="2" charset="2"/>
              </a:rPr>
              <a:t>。」</a:t>
            </a:r>
            <a:endParaRPr lang="en-US" altLang="zh-TW" sz="2000" dirty="0">
              <a:sym typeface="Wingdings" panose="05000000000000000000" pitchFamily="2" charset="2"/>
            </a:endParaRPr>
          </a:p>
          <a:p>
            <a:pPr marL="787400" indent="-34290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2</a:t>
            </a:r>
            <a:r>
              <a:rPr lang="zh-TW" altLang="en-US" sz="2000" dirty="0">
                <a:sym typeface="Wingdings" panose="05000000000000000000" pitchFamily="2" charset="2"/>
              </a:rPr>
              <a:t>項：「前項第八款所定現場或現場以外一定場所，包含電影院、俱樂部、錄影帶或碟影片播映場所、旅館房間、供公眾使用之交通工具或其他供不特定人進出之場所。 」</a:t>
            </a:r>
            <a:endParaRPr lang="en-US" altLang="zh-TW" sz="2000" dirty="0">
              <a:sym typeface="Wingdings" panose="05000000000000000000" pitchFamily="2" charset="2"/>
            </a:endParaRPr>
          </a:p>
          <a:p>
            <a:pPr marL="787400" indent="-342900">
              <a:buFont typeface="Wingdings" panose="05000000000000000000" pitchFamily="2" charset="2"/>
              <a:buChar char="ü"/>
            </a:pPr>
            <a:endParaRPr lang="en-US" altLang="zh-TW" dirty="0">
              <a:sym typeface="Wingdings" panose="05000000000000000000" pitchFamily="2" charset="2"/>
            </a:endParaRPr>
          </a:p>
          <a:p>
            <a:endParaRPr lang="zh-TW" altLang="en-US" dirty="0"/>
          </a:p>
        </p:txBody>
      </p:sp>
    </p:spTree>
    <p:extLst>
      <p:ext uri="{BB962C8B-B14F-4D97-AF65-F5344CB8AC3E}">
        <p14:creationId xmlns:p14="http://schemas.microsoft.com/office/powerpoint/2010/main" val="123961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A747-E4C8-4655-B319-233A0EC5CBE7}"/>
              </a:ext>
            </a:extLst>
          </p:cNvPr>
          <p:cNvSpPr>
            <a:spLocks noGrp="1"/>
          </p:cNvSpPr>
          <p:nvPr>
            <p:ph type="title"/>
          </p:nvPr>
        </p:nvSpPr>
        <p:spPr/>
        <p:txBody>
          <a:bodyPr/>
          <a:lstStyle/>
          <a:p>
            <a:r>
              <a:rPr lang="zh-TW" altLang="en-US" dirty="0"/>
              <a:t>著作權內容</a:t>
            </a:r>
            <a:r>
              <a:rPr lang="en-US" altLang="zh-TW" dirty="0"/>
              <a:t>(</a:t>
            </a:r>
            <a:r>
              <a:rPr lang="zh-TW" altLang="en-US" dirty="0"/>
              <a:t>二</a:t>
            </a:r>
            <a:r>
              <a:rPr lang="en-US" altLang="zh-TW" dirty="0"/>
              <a:t>)</a:t>
            </a:r>
            <a:r>
              <a:rPr lang="zh-TW" altLang="en-US" dirty="0"/>
              <a:t>著作財產權</a:t>
            </a:r>
          </a:p>
        </p:txBody>
      </p:sp>
      <p:sp>
        <p:nvSpPr>
          <p:cNvPr id="3" name="內容版面配置區 2">
            <a:extLst>
              <a:ext uri="{FF2B5EF4-FFF2-40B4-BE49-F238E27FC236}">
                <a16:creationId xmlns:a16="http://schemas.microsoft.com/office/drawing/2014/main" id="{3D19764F-87C0-47A7-8B6C-E5B4C8776CA1}"/>
              </a:ext>
            </a:extLst>
          </p:cNvPr>
          <p:cNvSpPr>
            <a:spLocks noGrp="1"/>
          </p:cNvSpPr>
          <p:nvPr>
            <p:ph idx="1"/>
          </p:nvPr>
        </p:nvSpPr>
        <p:spPr>
          <a:xfrm>
            <a:off x="2589212" y="1881051"/>
            <a:ext cx="8915400" cy="4744429"/>
          </a:xfrm>
        </p:spPr>
        <p:txBody>
          <a:bodyPr>
            <a:normAutofit lnSpcReduction="10000"/>
          </a:bodyPr>
          <a:lstStyle/>
          <a:p>
            <a:pPr marL="444500" indent="0">
              <a:buNone/>
            </a:pPr>
            <a:r>
              <a:rPr lang="en-US" altLang="zh-TW" sz="2200" dirty="0">
                <a:solidFill>
                  <a:srgbClr val="FF0000"/>
                </a:solidFill>
              </a:rPr>
              <a:t>5.</a:t>
            </a:r>
            <a:r>
              <a:rPr lang="zh-TW" altLang="en-US" sz="2200" dirty="0">
                <a:solidFill>
                  <a:srgbClr val="FF0000"/>
                </a:solidFill>
              </a:rPr>
              <a:t>公開演出權</a:t>
            </a:r>
            <a:endParaRPr lang="en-US" altLang="zh-TW" sz="2200" dirty="0">
              <a:solidFill>
                <a:srgbClr val="FF0000"/>
              </a:solidFill>
            </a:endParaRPr>
          </a:p>
          <a:p>
            <a:pPr marL="444500" indent="0">
              <a:buNone/>
            </a:pPr>
            <a:r>
              <a:rPr lang="en-US" altLang="zh-TW" sz="2200" dirty="0">
                <a:sym typeface="Wingdings" panose="05000000000000000000" pitchFamily="2" charset="2"/>
              </a:rPr>
              <a:t></a:t>
            </a:r>
            <a:r>
              <a:rPr lang="zh-TW" altLang="en-US" sz="2200" dirty="0">
                <a:sym typeface="Wingdings" panose="05000000000000000000" pitchFamily="2" charset="2"/>
              </a:rPr>
              <a:t>第</a:t>
            </a:r>
            <a:r>
              <a:rPr lang="en-US" altLang="zh-TW" sz="2200" dirty="0">
                <a:sym typeface="Wingdings" panose="05000000000000000000" pitchFamily="2" charset="2"/>
              </a:rPr>
              <a:t>26</a:t>
            </a:r>
            <a:r>
              <a:rPr lang="zh-TW" altLang="en-US" sz="2200" dirty="0">
                <a:sym typeface="Wingdings" panose="05000000000000000000" pitchFamily="2" charset="2"/>
              </a:rPr>
              <a:t>條第</a:t>
            </a:r>
            <a:r>
              <a:rPr lang="en-US" altLang="zh-TW" sz="2200" dirty="0">
                <a:sym typeface="Wingdings" panose="05000000000000000000" pitchFamily="2" charset="2"/>
              </a:rPr>
              <a:t>1</a:t>
            </a:r>
            <a:r>
              <a:rPr lang="zh-TW" altLang="en-US" sz="2200" dirty="0">
                <a:sym typeface="Wingdings" panose="05000000000000000000" pitchFamily="2" charset="2"/>
              </a:rPr>
              <a:t>、</a:t>
            </a:r>
            <a:r>
              <a:rPr lang="en-US" altLang="zh-TW" sz="2200" dirty="0">
                <a:sym typeface="Wingdings" panose="05000000000000000000" pitchFamily="2" charset="2"/>
              </a:rPr>
              <a:t>2</a:t>
            </a:r>
            <a:r>
              <a:rPr lang="zh-TW" altLang="en-US" sz="2200" dirty="0">
                <a:sym typeface="Wingdings" panose="05000000000000000000" pitchFamily="2" charset="2"/>
              </a:rPr>
              <a:t>項：「</a:t>
            </a:r>
            <a:r>
              <a:rPr lang="en-US" altLang="zh-TW" sz="2200" dirty="0">
                <a:sym typeface="Wingdings" panose="05000000000000000000" pitchFamily="2" charset="2"/>
              </a:rPr>
              <a:t>(I)</a:t>
            </a:r>
            <a:r>
              <a:rPr lang="zh-TW" altLang="en-US" sz="2200" dirty="0">
                <a:sym typeface="Wingdings" panose="05000000000000000000" pitchFamily="2" charset="2"/>
              </a:rPr>
              <a:t>著作人除本法另有規定外，專有公開演出其</a:t>
            </a:r>
            <a:r>
              <a:rPr lang="zh-TW" altLang="en-US" sz="2200" u="sng" dirty="0">
                <a:solidFill>
                  <a:srgbClr val="0000FF"/>
                </a:solidFill>
                <a:sym typeface="Wingdings" panose="05000000000000000000" pitchFamily="2" charset="2"/>
              </a:rPr>
              <a:t>語文、音樂或戲劇、舞蹈著作</a:t>
            </a:r>
            <a:r>
              <a:rPr lang="zh-TW" altLang="en-US" sz="2200" dirty="0">
                <a:sym typeface="Wingdings" panose="05000000000000000000" pitchFamily="2" charset="2"/>
              </a:rPr>
              <a:t>之權利。</a:t>
            </a:r>
            <a:r>
              <a:rPr lang="en-US" altLang="zh-TW" sz="2200" dirty="0">
                <a:sym typeface="Wingdings" panose="05000000000000000000" pitchFamily="2" charset="2"/>
              </a:rPr>
              <a:t>(II)</a:t>
            </a:r>
            <a:r>
              <a:rPr lang="zh-TW" altLang="en-US" sz="2200" dirty="0">
                <a:sym typeface="Wingdings" panose="05000000000000000000" pitchFamily="2" charset="2"/>
              </a:rPr>
              <a:t>表演人專有以擴音器或其他器材公開演出其表演之權利。但將表演重製後或公開播送後再以擴音器或其他器材公開演出者，不在此限。」</a:t>
            </a:r>
            <a:endParaRPr lang="en-US" altLang="zh-TW" sz="2200" dirty="0">
              <a:sym typeface="Wingdings" panose="05000000000000000000" pitchFamily="2" charset="2"/>
            </a:endParaRPr>
          </a:p>
          <a:p>
            <a:pPr marL="787400" indent="-342900">
              <a:buFont typeface="Wingdings" panose="05000000000000000000" pitchFamily="2" charset="2"/>
              <a:buChar char="ü"/>
            </a:pPr>
            <a:r>
              <a:rPr lang="zh-TW" altLang="en-US" sz="2200" dirty="0">
                <a:sym typeface="Wingdings" panose="05000000000000000000" pitchFamily="2" charset="2"/>
              </a:rPr>
              <a:t>第</a:t>
            </a:r>
            <a:r>
              <a:rPr lang="en-US" altLang="zh-TW" sz="2200" dirty="0">
                <a:sym typeface="Wingdings" panose="05000000000000000000" pitchFamily="2" charset="2"/>
              </a:rPr>
              <a:t>3</a:t>
            </a:r>
            <a:r>
              <a:rPr lang="zh-TW" altLang="en-US" sz="2200" dirty="0">
                <a:sym typeface="Wingdings" panose="05000000000000000000" pitchFamily="2" charset="2"/>
              </a:rPr>
              <a:t>條第</a:t>
            </a:r>
            <a:r>
              <a:rPr lang="en-US" altLang="zh-TW" sz="2200" dirty="0">
                <a:sym typeface="Wingdings" panose="05000000000000000000" pitchFamily="2" charset="2"/>
              </a:rPr>
              <a:t>1</a:t>
            </a:r>
            <a:r>
              <a:rPr lang="zh-TW" altLang="en-US" sz="2200" dirty="0">
                <a:sym typeface="Wingdings" panose="05000000000000000000" pitchFamily="2" charset="2"/>
              </a:rPr>
              <a:t>項第</a:t>
            </a:r>
            <a:r>
              <a:rPr lang="en-US" altLang="zh-TW" sz="2200" dirty="0">
                <a:sym typeface="Wingdings" panose="05000000000000000000" pitchFamily="2" charset="2"/>
              </a:rPr>
              <a:t>9</a:t>
            </a:r>
            <a:r>
              <a:rPr lang="zh-TW" altLang="en-US" sz="2200" dirty="0">
                <a:sym typeface="Wingdings" panose="05000000000000000000" pitchFamily="2" charset="2"/>
              </a:rPr>
              <a:t>款：「公開演出：指以演技、舞蹈、歌唱、彈奏樂器或其他方法向</a:t>
            </a:r>
            <a:r>
              <a:rPr lang="zh-TW" altLang="en-US" sz="2200" u="sng" dirty="0">
                <a:solidFill>
                  <a:srgbClr val="FF0000"/>
                </a:solidFill>
                <a:sym typeface="Wingdings" panose="05000000000000000000" pitchFamily="2" charset="2"/>
              </a:rPr>
              <a:t>現場</a:t>
            </a:r>
            <a:r>
              <a:rPr lang="zh-TW" altLang="en-US" sz="2200" dirty="0">
                <a:sym typeface="Wingdings" panose="05000000000000000000" pitchFamily="2" charset="2"/>
              </a:rPr>
              <a:t>之公眾傳達著作內容。以擴音器或其他器材，將原播送之聲音或影像向公眾傳達者，亦屬之。」</a:t>
            </a:r>
            <a:endParaRPr lang="en-US" altLang="zh-TW" sz="2200" dirty="0">
              <a:sym typeface="Wingdings" panose="05000000000000000000" pitchFamily="2" charset="2"/>
            </a:endParaRPr>
          </a:p>
          <a:p>
            <a:pPr marL="787400">
              <a:buFont typeface="Wingdings" panose="05000000000000000000" pitchFamily="2" charset="2"/>
              <a:buChar char="ü"/>
            </a:pPr>
            <a:r>
              <a:rPr lang="zh-TW" altLang="en-US" sz="2000" dirty="0"/>
              <a:t>經濟部智慧財產局（</a:t>
            </a:r>
            <a:r>
              <a:rPr lang="en-US" altLang="zh-TW" sz="2000" dirty="0"/>
              <a:t>89</a:t>
            </a:r>
            <a:r>
              <a:rPr lang="zh-TW" altLang="en-US" sz="2000" dirty="0"/>
              <a:t>）智著字第</a:t>
            </a:r>
            <a:r>
              <a:rPr lang="en-US" altLang="zh-TW" sz="2000" dirty="0"/>
              <a:t>89010974</a:t>
            </a:r>
            <a:r>
              <a:rPr lang="zh-TW" altLang="en-US" sz="2000" dirty="0"/>
              <a:t>號：</a:t>
            </a:r>
            <a:r>
              <a:rPr lang="en-US" altLang="zh-TW" sz="2000" dirty="0"/>
              <a:t>…</a:t>
            </a:r>
            <a:r>
              <a:rPr lang="zh-TW" altLang="en-US" sz="2000" dirty="0"/>
              <a:t>其所稱「擴音器或其他器材」係指於一般家用接收之收音機或電視等器材以外所附加擴大其播送效果之器材，是於</a:t>
            </a:r>
            <a:r>
              <a:rPr lang="zh-TW" altLang="en-US" sz="2000" dirty="0">
                <a:solidFill>
                  <a:srgbClr val="FF0000"/>
                </a:solidFill>
              </a:rPr>
              <a:t>公共場所以一般家用接收設備單純接收廣播電台所播送之音樂，僅屬單純接收訊息之行為，</a:t>
            </a:r>
            <a:r>
              <a:rPr lang="zh-TW" altLang="en-US" sz="2000" dirty="0">
                <a:solidFill>
                  <a:schemeClr val="tx1"/>
                </a:solidFill>
              </a:rPr>
              <a:t>並</a:t>
            </a:r>
            <a:r>
              <a:rPr lang="zh-TW" altLang="en-US" sz="2000" dirty="0">
                <a:solidFill>
                  <a:srgbClr val="FF0000"/>
                </a:solidFill>
              </a:rPr>
              <a:t>無公開演出</a:t>
            </a:r>
            <a:r>
              <a:rPr lang="zh-TW" altLang="en-US" sz="2000" dirty="0">
                <a:solidFill>
                  <a:schemeClr val="tx1"/>
                </a:solidFill>
              </a:rPr>
              <a:t>之行為，惟如</a:t>
            </a:r>
            <a:r>
              <a:rPr lang="zh-TW" altLang="en-US" sz="2000" dirty="0">
                <a:solidFill>
                  <a:srgbClr val="FF0000"/>
                </a:solidFill>
              </a:rPr>
              <a:t>另外加裝擴音設備，再擴大其播送效果，已屬公開演出音樂著作之行為</a:t>
            </a:r>
            <a:r>
              <a:rPr lang="en-US" altLang="zh-TW" sz="2000" dirty="0">
                <a:solidFill>
                  <a:schemeClr val="tx1"/>
                </a:solidFill>
              </a:rPr>
              <a:t>…</a:t>
            </a:r>
            <a:r>
              <a:rPr lang="zh-TW" altLang="en-US" sz="2000" dirty="0">
                <a:solidFill>
                  <a:schemeClr val="tx1"/>
                </a:solidFill>
              </a:rPr>
              <a:t>。</a:t>
            </a:r>
            <a:endParaRPr lang="en-US" altLang="zh-TW" sz="2000" dirty="0">
              <a:solidFill>
                <a:schemeClr val="tx1"/>
              </a:solidFill>
            </a:endParaRPr>
          </a:p>
          <a:p>
            <a:pPr marL="787400" indent="-342900">
              <a:buFont typeface="Wingdings" panose="05000000000000000000" pitchFamily="2" charset="2"/>
              <a:buChar char="ü"/>
            </a:pPr>
            <a:endParaRPr lang="en-US" altLang="zh-TW" sz="2000" dirty="0">
              <a:sym typeface="Wingdings" panose="05000000000000000000" pitchFamily="2" charset="2"/>
            </a:endParaRPr>
          </a:p>
          <a:p>
            <a:endParaRPr lang="zh-TW" altLang="en-US" dirty="0"/>
          </a:p>
        </p:txBody>
      </p:sp>
    </p:spTree>
    <p:extLst>
      <p:ext uri="{BB962C8B-B14F-4D97-AF65-F5344CB8AC3E}">
        <p14:creationId xmlns:p14="http://schemas.microsoft.com/office/powerpoint/2010/main" val="511824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A1AEAA-BAA2-4B7C-BB6D-BB8344E2B936}"/>
              </a:ext>
            </a:extLst>
          </p:cNvPr>
          <p:cNvSpPr>
            <a:spLocks noGrp="1"/>
          </p:cNvSpPr>
          <p:nvPr>
            <p:ph type="title"/>
          </p:nvPr>
        </p:nvSpPr>
        <p:spPr/>
        <p:txBody>
          <a:bodyPr/>
          <a:lstStyle/>
          <a:p>
            <a:r>
              <a:rPr lang="zh-TW" altLang="en-US" dirty="0"/>
              <a:t>著作權內容</a:t>
            </a:r>
            <a:r>
              <a:rPr lang="en-US" altLang="zh-TW" dirty="0"/>
              <a:t>(</a:t>
            </a:r>
            <a:r>
              <a:rPr lang="zh-TW" altLang="en-US" dirty="0"/>
              <a:t>二</a:t>
            </a:r>
            <a:r>
              <a:rPr lang="en-US" altLang="zh-TW" dirty="0"/>
              <a:t>)</a:t>
            </a:r>
            <a:r>
              <a:rPr lang="zh-TW" altLang="en-US" dirty="0"/>
              <a:t>著作財產權</a:t>
            </a:r>
          </a:p>
        </p:txBody>
      </p:sp>
      <p:sp>
        <p:nvSpPr>
          <p:cNvPr id="3" name="內容版面配置區 2">
            <a:extLst>
              <a:ext uri="{FF2B5EF4-FFF2-40B4-BE49-F238E27FC236}">
                <a16:creationId xmlns:a16="http://schemas.microsoft.com/office/drawing/2014/main" id="{B1CC1662-3794-4D01-9327-2C337548BD7B}"/>
              </a:ext>
            </a:extLst>
          </p:cNvPr>
          <p:cNvSpPr>
            <a:spLocks noGrp="1"/>
          </p:cNvSpPr>
          <p:nvPr>
            <p:ph idx="1"/>
          </p:nvPr>
        </p:nvSpPr>
        <p:spPr/>
        <p:txBody>
          <a:bodyPr/>
          <a:lstStyle/>
          <a:p>
            <a:pPr marL="444500" indent="0">
              <a:buNone/>
            </a:pPr>
            <a:r>
              <a:rPr lang="en-US" altLang="zh-TW" sz="2000" dirty="0">
                <a:solidFill>
                  <a:srgbClr val="FF0000"/>
                </a:solidFill>
              </a:rPr>
              <a:t>6.</a:t>
            </a:r>
            <a:r>
              <a:rPr lang="zh-TW" altLang="en-US" sz="2000" dirty="0">
                <a:solidFill>
                  <a:srgbClr val="FF0000"/>
                </a:solidFill>
              </a:rPr>
              <a:t>公開傳輸權：</a:t>
            </a:r>
            <a:r>
              <a:rPr lang="en-US" altLang="zh-TW" sz="2000" dirty="0" err="1">
                <a:solidFill>
                  <a:srgbClr val="FF0000"/>
                </a:solidFill>
              </a:rPr>
              <a:t>youtube</a:t>
            </a:r>
            <a:r>
              <a:rPr lang="zh-TW" altLang="en-US" sz="2000" dirty="0">
                <a:solidFill>
                  <a:srgbClr val="FF0000"/>
                </a:solidFill>
              </a:rPr>
              <a:t>類型</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26-1</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ym typeface="Wingdings" panose="05000000000000000000" pitchFamily="2" charset="2"/>
              </a:rPr>
              <a:t>著作人除本法另有規定外，專有公開傳輸其著作之權利。</a:t>
            </a:r>
            <a:r>
              <a:rPr lang="en-US" altLang="zh-TW" sz="2000" dirty="0">
                <a:sym typeface="Wingdings" panose="05000000000000000000" pitchFamily="2" charset="2"/>
              </a:rPr>
              <a:t>(II)</a:t>
            </a:r>
            <a:r>
              <a:rPr lang="zh-TW" altLang="en-US" sz="2000" dirty="0">
                <a:sym typeface="Wingdings" panose="05000000000000000000" pitchFamily="2" charset="2"/>
              </a:rPr>
              <a:t>表演人就其經重製於錄音著作之表演，專有公開傳輸之權利。」</a:t>
            </a:r>
            <a:endParaRPr lang="en-US" altLang="zh-TW" sz="2000" dirty="0">
              <a:sym typeface="Wingdings" panose="05000000000000000000" pitchFamily="2" charset="2"/>
            </a:endParaRPr>
          </a:p>
          <a:p>
            <a:pPr marL="78740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1</a:t>
            </a:r>
            <a:r>
              <a:rPr lang="zh-TW" altLang="en-US" sz="2000" dirty="0">
                <a:sym typeface="Wingdings" panose="05000000000000000000" pitchFamily="2" charset="2"/>
              </a:rPr>
              <a:t>項第</a:t>
            </a:r>
            <a:r>
              <a:rPr lang="en-US" altLang="zh-TW" sz="2000" dirty="0">
                <a:sym typeface="Wingdings" panose="05000000000000000000" pitchFamily="2" charset="2"/>
              </a:rPr>
              <a:t>10</a:t>
            </a:r>
            <a:r>
              <a:rPr lang="zh-TW" altLang="en-US" sz="2000" dirty="0">
                <a:sym typeface="Wingdings" panose="05000000000000000000" pitchFamily="2" charset="2"/>
              </a:rPr>
              <a:t>款：「公開傳輸：指以有線電、無線電之網路或其他通訊方法，藉聲音或影像向公眾提供或傳達著作內容，包括使公眾得於其</a:t>
            </a:r>
            <a:r>
              <a:rPr lang="zh-TW" altLang="en-US" sz="2000" u="sng" dirty="0">
                <a:solidFill>
                  <a:srgbClr val="FF0000"/>
                </a:solidFill>
                <a:sym typeface="Wingdings" panose="05000000000000000000" pitchFamily="2" charset="2"/>
              </a:rPr>
              <a:t>各自選定之時間或地點</a:t>
            </a:r>
            <a:r>
              <a:rPr lang="zh-TW" altLang="en-US" sz="2000" dirty="0">
                <a:sym typeface="Wingdings" panose="05000000000000000000" pitchFamily="2" charset="2"/>
              </a:rPr>
              <a:t>，以上述方法接收著作內容。」</a:t>
            </a:r>
            <a:endParaRPr lang="en-US" altLang="zh-TW" sz="2000" dirty="0">
              <a:sym typeface="Wingdings" panose="05000000000000000000" pitchFamily="2" charset="2"/>
            </a:endParaRPr>
          </a:p>
          <a:p>
            <a:endParaRPr lang="zh-TW" altLang="en-US" dirty="0"/>
          </a:p>
        </p:txBody>
      </p:sp>
    </p:spTree>
    <p:extLst>
      <p:ext uri="{BB962C8B-B14F-4D97-AF65-F5344CB8AC3E}">
        <p14:creationId xmlns:p14="http://schemas.microsoft.com/office/powerpoint/2010/main" val="2979324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891CE2-D6E7-4B93-AC54-57CFA8A47C95}"/>
              </a:ext>
            </a:extLst>
          </p:cNvPr>
          <p:cNvSpPr>
            <a:spLocks noGrp="1"/>
          </p:cNvSpPr>
          <p:nvPr>
            <p:ph type="title"/>
          </p:nvPr>
        </p:nvSpPr>
        <p:spPr/>
        <p:txBody>
          <a:bodyPr/>
          <a:lstStyle/>
          <a:p>
            <a:r>
              <a:rPr lang="zh-TW" altLang="en-US" dirty="0"/>
              <a:t>著作權內容</a:t>
            </a:r>
            <a:r>
              <a:rPr lang="en-US" altLang="zh-TW" dirty="0"/>
              <a:t>(</a:t>
            </a:r>
            <a:r>
              <a:rPr lang="zh-TW" altLang="en-US" dirty="0"/>
              <a:t>二</a:t>
            </a:r>
            <a:r>
              <a:rPr lang="en-US" altLang="zh-TW" dirty="0"/>
              <a:t>)</a:t>
            </a:r>
            <a:r>
              <a:rPr lang="zh-TW" altLang="en-US" dirty="0"/>
              <a:t>著作財產權</a:t>
            </a:r>
          </a:p>
        </p:txBody>
      </p:sp>
      <p:sp>
        <p:nvSpPr>
          <p:cNvPr id="3" name="內容版面配置區 2">
            <a:extLst>
              <a:ext uri="{FF2B5EF4-FFF2-40B4-BE49-F238E27FC236}">
                <a16:creationId xmlns:a16="http://schemas.microsoft.com/office/drawing/2014/main" id="{4C8E2C75-C438-4812-A071-797AE4B9FD0D}"/>
              </a:ext>
            </a:extLst>
          </p:cNvPr>
          <p:cNvSpPr>
            <a:spLocks noGrp="1"/>
          </p:cNvSpPr>
          <p:nvPr>
            <p:ph idx="1"/>
          </p:nvPr>
        </p:nvSpPr>
        <p:spPr/>
        <p:txBody>
          <a:bodyPr/>
          <a:lstStyle/>
          <a:p>
            <a:pPr marL="444500" indent="0">
              <a:buNone/>
            </a:pPr>
            <a:r>
              <a:rPr lang="en-US" altLang="zh-TW" sz="2000" dirty="0">
                <a:solidFill>
                  <a:srgbClr val="FF0000"/>
                </a:solidFill>
              </a:rPr>
              <a:t>7.</a:t>
            </a:r>
            <a:r>
              <a:rPr lang="zh-TW" altLang="en-US" sz="2000" dirty="0">
                <a:solidFill>
                  <a:srgbClr val="FF0000"/>
                </a:solidFill>
              </a:rPr>
              <a:t>公開展示權</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27</a:t>
            </a:r>
            <a:r>
              <a:rPr lang="zh-TW" altLang="en-US" sz="2000" dirty="0">
                <a:sym typeface="Wingdings" panose="05000000000000000000" pitchFamily="2" charset="2"/>
              </a:rPr>
              <a:t>條：「著作人專有公開展示其</a:t>
            </a:r>
            <a:r>
              <a:rPr lang="zh-TW" altLang="en-US" sz="2000" u="sng" dirty="0">
                <a:sym typeface="Wingdings" panose="05000000000000000000" pitchFamily="2" charset="2"/>
              </a:rPr>
              <a:t>未發行</a:t>
            </a:r>
            <a:r>
              <a:rPr lang="zh-TW" altLang="en-US" sz="2000" dirty="0">
                <a:sym typeface="Wingdings" panose="05000000000000000000" pitchFamily="2" charset="2"/>
              </a:rPr>
              <a:t>之</a:t>
            </a:r>
            <a:r>
              <a:rPr lang="zh-TW" altLang="en-US" sz="2000" u="sng" dirty="0">
                <a:solidFill>
                  <a:srgbClr val="0000FF"/>
                </a:solidFill>
                <a:sym typeface="Wingdings" panose="05000000000000000000" pitchFamily="2" charset="2"/>
              </a:rPr>
              <a:t>美術著作</a:t>
            </a:r>
            <a:r>
              <a:rPr lang="zh-TW" altLang="en-US" sz="2000" dirty="0">
                <a:sym typeface="Wingdings" panose="05000000000000000000" pitchFamily="2" charset="2"/>
              </a:rPr>
              <a:t>或</a:t>
            </a:r>
            <a:r>
              <a:rPr lang="zh-TW" altLang="en-US" sz="2000" u="sng" dirty="0">
                <a:solidFill>
                  <a:srgbClr val="0000FF"/>
                </a:solidFill>
                <a:sym typeface="Wingdings" panose="05000000000000000000" pitchFamily="2" charset="2"/>
              </a:rPr>
              <a:t>攝影著作</a:t>
            </a:r>
            <a:r>
              <a:rPr lang="zh-TW" altLang="en-US" sz="2000" dirty="0">
                <a:sym typeface="Wingdings" panose="05000000000000000000" pitchFamily="2" charset="2"/>
              </a:rPr>
              <a:t>之權利。」</a:t>
            </a:r>
            <a:endParaRPr lang="en-US" altLang="zh-TW" sz="2000" dirty="0">
              <a:sym typeface="Wingdings" panose="05000000000000000000" pitchFamily="2" charset="2"/>
            </a:endParaRPr>
          </a:p>
          <a:p>
            <a:pPr marL="78740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1</a:t>
            </a:r>
            <a:r>
              <a:rPr lang="zh-TW" altLang="en-US" sz="2000" dirty="0">
                <a:sym typeface="Wingdings" panose="05000000000000000000" pitchFamily="2" charset="2"/>
              </a:rPr>
              <a:t>項第</a:t>
            </a:r>
            <a:r>
              <a:rPr lang="en-US" altLang="zh-TW" sz="2000" dirty="0">
                <a:sym typeface="Wingdings" panose="05000000000000000000" pitchFamily="2" charset="2"/>
              </a:rPr>
              <a:t>13</a:t>
            </a:r>
            <a:r>
              <a:rPr lang="zh-TW" altLang="en-US" sz="2000" dirty="0">
                <a:sym typeface="Wingdings" panose="05000000000000000000" pitchFamily="2" charset="2"/>
              </a:rPr>
              <a:t>款：「公開展示：指向公眾展示著作內容。」</a:t>
            </a:r>
            <a:endParaRPr lang="en-US" altLang="zh-TW" sz="2000" dirty="0">
              <a:sym typeface="Wingdings" panose="05000000000000000000" pitchFamily="2" charset="2"/>
            </a:endParaRPr>
          </a:p>
          <a:p>
            <a:pPr marL="78740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1</a:t>
            </a:r>
            <a:r>
              <a:rPr lang="zh-TW" altLang="en-US" sz="2000" dirty="0">
                <a:sym typeface="Wingdings" panose="05000000000000000000" pitchFamily="2" charset="2"/>
              </a:rPr>
              <a:t>項第</a:t>
            </a:r>
            <a:r>
              <a:rPr lang="en-US" altLang="zh-TW" sz="2000" dirty="0">
                <a:sym typeface="Wingdings" panose="05000000000000000000" pitchFamily="2" charset="2"/>
              </a:rPr>
              <a:t>14</a:t>
            </a:r>
            <a:r>
              <a:rPr lang="zh-TW" altLang="en-US" sz="2000" dirty="0">
                <a:sym typeface="Wingdings" panose="05000000000000000000" pitchFamily="2" charset="2"/>
              </a:rPr>
              <a:t>款：「發行：指權利人散布能滿足公眾合理需要之重製物。」</a:t>
            </a:r>
            <a:endParaRPr lang="en-US" altLang="zh-TW" sz="2000" dirty="0">
              <a:sym typeface="Wingdings" panose="05000000000000000000" pitchFamily="2" charset="2"/>
            </a:endParaRPr>
          </a:p>
          <a:p>
            <a:pPr marL="78740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57</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ym typeface="Wingdings" panose="05000000000000000000" pitchFamily="2" charset="2"/>
              </a:rPr>
              <a:t>美術著作或攝影著作原件或合法重製物之所有人或經其同意之人，得公開展示該著作原件或合法重製物。</a:t>
            </a:r>
            <a:r>
              <a:rPr lang="en-US" altLang="zh-TW" sz="2000" dirty="0">
                <a:sym typeface="Wingdings" panose="05000000000000000000" pitchFamily="2" charset="2"/>
              </a:rPr>
              <a:t>(II)</a:t>
            </a:r>
            <a:r>
              <a:rPr lang="zh-TW" altLang="en-US" sz="2000" dirty="0">
                <a:sym typeface="Wingdings" panose="05000000000000000000" pitchFamily="2" charset="2"/>
              </a:rPr>
              <a:t>前項公開展示之人，為向參觀人解說著作，得於說明書內重製該著作。」</a:t>
            </a:r>
            <a:endParaRPr lang="en-US" altLang="zh-TW" sz="2000" dirty="0">
              <a:sym typeface="Wingdings" panose="05000000000000000000" pitchFamily="2" charset="2"/>
            </a:endParaRPr>
          </a:p>
          <a:p>
            <a:pPr marL="787400">
              <a:buFont typeface="Wingdings" panose="05000000000000000000" pitchFamily="2" charset="2"/>
              <a:buChar char="ü"/>
            </a:pPr>
            <a:endParaRPr lang="en-US" altLang="zh-TW" dirty="0">
              <a:sym typeface="Wingdings" panose="05000000000000000000" pitchFamily="2" charset="2"/>
            </a:endParaRPr>
          </a:p>
          <a:p>
            <a:endParaRPr lang="zh-TW" altLang="en-US" dirty="0"/>
          </a:p>
        </p:txBody>
      </p:sp>
    </p:spTree>
    <p:extLst>
      <p:ext uri="{BB962C8B-B14F-4D97-AF65-F5344CB8AC3E}">
        <p14:creationId xmlns:p14="http://schemas.microsoft.com/office/powerpoint/2010/main" val="3663604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D146DF-3ECD-45DE-A09C-AC81E27B9F5B}"/>
              </a:ext>
            </a:extLst>
          </p:cNvPr>
          <p:cNvSpPr>
            <a:spLocks noGrp="1"/>
          </p:cNvSpPr>
          <p:nvPr>
            <p:ph type="title"/>
          </p:nvPr>
        </p:nvSpPr>
        <p:spPr/>
        <p:txBody>
          <a:bodyPr/>
          <a:lstStyle/>
          <a:p>
            <a:r>
              <a:rPr lang="zh-TW" altLang="en-US" dirty="0"/>
              <a:t>著作權內容</a:t>
            </a:r>
            <a:r>
              <a:rPr lang="en-US" altLang="zh-TW" dirty="0"/>
              <a:t>(</a:t>
            </a:r>
            <a:r>
              <a:rPr lang="zh-TW" altLang="en-US" dirty="0"/>
              <a:t>二</a:t>
            </a:r>
            <a:r>
              <a:rPr lang="en-US" altLang="zh-TW" dirty="0"/>
              <a:t>)</a:t>
            </a:r>
            <a:r>
              <a:rPr lang="zh-TW" altLang="en-US" dirty="0"/>
              <a:t>著作財產權</a:t>
            </a:r>
          </a:p>
        </p:txBody>
      </p:sp>
      <p:sp>
        <p:nvSpPr>
          <p:cNvPr id="3" name="內容版面配置區 2">
            <a:extLst>
              <a:ext uri="{FF2B5EF4-FFF2-40B4-BE49-F238E27FC236}">
                <a16:creationId xmlns:a16="http://schemas.microsoft.com/office/drawing/2014/main" id="{85208402-5E3C-46BA-A851-BE58C67DF424}"/>
              </a:ext>
            </a:extLst>
          </p:cNvPr>
          <p:cNvSpPr>
            <a:spLocks noGrp="1"/>
          </p:cNvSpPr>
          <p:nvPr>
            <p:ph idx="1"/>
          </p:nvPr>
        </p:nvSpPr>
        <p:spPr>
          <a:xfrm>
            <a:off x="2589212" y="2133599"/>
            <a:ext cx="8915400" cy="4199273"/>
          </a:xfrm>
        </p:spPr>
        <p:txBody>
          <a:bodyPr/>
          <a:lstStyle/>
          <a:p>
            <a:pPr marL="444500" indent="0">
              <a:buNone/>
            </a:pPr>
            <a:r>
              <a:rPr lang="en-US" altLang="zh-TW" sz="2000" dirty="0">
                <a:solidFill>
                  <a:srgbClr val="FF0000"/>
                </a:solidFill>
              </a:rPr>
              <a:t>8.</a:t>
            </a:r>
            <a:r>
              <a:rPr lang="zh-TW" altLang="en-US" sz="2000" dirty="0">
                <a:solidFill>
                  <a:srgbClr val="FF0000"/>
                </a:solidFill>
              </a:rPr>
              <a:t>改作權、編輯權</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28</a:t>
            </a:r>
            <a:r>
              <a:rPr lang="zh-TW" altLang="en-US" sz="2000" dirty="0">
                <a:sym typeface="Wingdings" panose="05000000000000000000" pitchFamily="2" charset="2"/>
              </a:rPr>
              <a:t>條：「著作人專有將其著作改作成</a:t>
            </a:r>
            <a:r>
              <a:rPr lang="zh-TW" altLang="en-US" sz="2000" u="sng" dirty="0">
                <a:solidFill>
                  <a:srgbClr val="0000FF"/>
                </a:solidFill>
                <a:sym typeface="Wingdings" panose="05000000000000000000" pitchFamily="2" charset="2"/>
              </a:rPr>
              <a:t>衍生著作</a:t>
            </a:r>
            <a:r>
              <a:rPr lang="zh-TW" altLang="en-US" sz="2000" dirty="0">
                <a:sym typeface="Wingdings" panose="05000000000000000000" pitchFamily="2" charset="2"/>
              </a:rPr>
              <a:t>或編輯成</a:t>
            </a:r>
            <a:r>
              <a:rPr lang="zh-TW" altLang="en-US" sz="2000" u="sng" dirty="0">
                <a:solidFill>
                  <a:srgbClr val="0000FF"/>
                </a:solidFill>
                <a:sym typeface="Wingdings" panose="05000000000000000000" pitchFamily="2" charset="2"/>
              </a:rPr>
              <a:t>編輯著作</a:t>
            </a:r>
            <a:r>
              <a:rPr lang="zh-TW" altLang="en-US" sz="2000" dirty="0">
                <a:sym typeface="Wingdings" panose="05000000000000000000" pitchFamily="2" charset="2"/>
              </a:rPr>
              <a:t>之權利。但表演不適用之。」</a:t>
            </a:r>
            <a:endParaRPr lang="en-US" altLang="zh-TW" sz="2000" dirty="0">
              <a:sym typeface="Wingdings" panose="05000000000000000000" pitchFamily="2" charset="2"/>
            </a:endParaRPr>
          </a:p>
          <a:p>
            <a:pPr marL="444500" indent="0">
              <a:buNone/>
            </a:pPr>
            <a:r>
              <a:rPr lang="en-US" altLang="zh-TW" sz="2000" dirty="0">
                <a:solidFill>
                  <a:srgbClr val="FF0000"/>
                </a:solidFill>
              </a:rPr>
              <a:t>9.</a:t>
            </a:r>
            <a:r>
              <a:rPr lang="zh-TW" altLang="en-US" sz="2000" dirty="0">
                <a:solidFill>
                  <a:srgbClr val="FF0000"/>
                </a:solidFill>
              </a:rPr>
              <a:t>散布權</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28-1</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ym typeface="Wingdings" panose="05000000000000000000" pitchFamily="2" charset="2"/>
              </a:rPr>
              <a:t>著作人除本法另有規定外，專有以</a:t>
            </a:r>
            <a:r>
              <a:rPr lang="zh-TW" altLang="en-US" sz="2000" u="sng" dirty="0">
                <a:solidFill>
                  <a:schemeClr val="tx1"/>
                </a:solidFill>
                <a:sym typeface="Wingdings" panose="05000000000000000000" pitchFamily="2" charset="2"/>
              </a:rPr>
              <a:t>移轉所有權</a:t>
            </a:r>
            <a:r>
              <a:rPr lang="zh-TW" altLang="en-US" sz="2000" dirty="0">
                <a:sym typeface="Wingdings" panose="05000000000000000000" pitchFamily="2" charset="2"/>
              </a:rPr>
              <a:t>之方式，散布其著作之權利。</a:t>
            </a:r>
            <a:r>
              <a:rPr lang="en-US" altLang="zh-TW" sz="2000" dirty="0">
                <a:sym typeface="Wingdings" panose="05000000000000000000" pitchFamily="2" charset="2"/>
              </a:rPr>
              <a:t>(II)</a:t>
            </a:r>
            <a:r>
              <a:rPr lang="zh-TW" altLang="en-US" sz="2000" dirty="0">
                <a:sym typeface="Wingdings" panose="05000000000000000000" pitchFamily="2" charset="2"/>
              </a:rPr>
              <a:t>表演人就其經重製於錄音著作之表演，專有以移轉所有權之方式散布之權利。」</a:t>
            </a:r>
            <a:endParaRPr lang="en-US" altLang="zh-TW" sz="2000" dirty="0">
              <a:sym typeface="Wingdings" panose="05000000000000000000" pitchFamily="2" charset="2"/>
            </a:endParaRPr>
          </a:p>
          <a:p>
            <a:pPr marL="730250" indent="-28575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1</a:t>
            </a:r>
            <a:r>
              <a:rPr lang="zh-TW" altLang="en-US" sz="2000" dirty="0">
                <a:sym typeface="Wingdings" panose="05000000000000000000" pitchFamily="2" charset="2"/>
              </a:rPr>
              <a:t>項第</a:t>
            </a:r>
            <a:r>
              <a:rPr lang="en-US" altLang="zh-TW" sz="2000" dirty="0">
                <a:sym typeface="Wingdings" panose="05000000000000000000" pitchFamily="2" charset="2"/>
              </a:rPr>
              <a:t>12</a:t>
            </a:r>
            <a:r>
              <a:rPr lang="zh-TW" altLang="en-US" sz="2000" dirty="0">
                <a:sym typeface="Wingdings" panose="05000000000000000000" pitchFamily="2" charset="2"/>
              </a:rPr>
              <a:t>款：「散布：指不問有償或無償，將著作之原件或重製物提供公眾交易或流通。」</a:t>
            </a:r>
            <a:endParaRPr lang="en-US" altLang="zh-TW" sz="2000" dirty="0">
              <a:sym typeface="Wingdings" panose="05000000000000000000" pitchFamily="2" charset="2"/>
            </a:endParaRPr>
          </a:p>
          <a:p>
            <a:pPr marL="730250" indent="-28575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59-1</a:t>
            </a:r>
            <a:r>
              <a:rPr lang="zh-TW" altLang="en-US" sz="2000" dirty="0">
                <a:sym typeface="Wingdings" panose="05000000000000000000" pitchFamily="2" charset="2"/>
              </a:rPr>
              <a:t>條：「在</a:t>
            </a:r>
            <a:r>
              <a:rPr lang="zh-TW" altLang="en-US" sz="2000" u="sng" dirty="0">
                <a:sym typeface="Wingdings" panose="05000000000000000000" pitchFamily="2" charset="2"/>
              </a:rPr>
              <a:t>中華民國管轄區域內</a:t>
            </a:r>
            <a:r>
              <a:rPr lang="zh-TW" altLang="en-US" sz="2000" dirty="0">
                <a:sym typeface="Wingdings" panose="05000000000000000000" pitchFamily="2" charset="2"/>
              </a:rPr>
              <a:t>取得著作</a:t>
            </a:r>
            <a:r>
              <a:rPr lang="zh-TW" altLang="en-US" sz="2000" u="sng" dirty="0">
                <a:sym typeface="Wingdings" panose="05000000000000000000" pitchFamily="2" charset="2"/>
              </a:rPr>
              <a:t>原件</a:t>
            </a:r>
            <a:r>
              <a:rPr lang="zh-TW" altLang="en-US" sz="2000" dirty="0">
                <a:sym typeface="Wingdings" panose="05000000000000000000" pitchFamily="2" charset="2"/>
              </a:rPr>
              <a:t>或其</a:t>
            </a:r>
            <a:r>
              <a:rPr lang="zh-TW" altLang="en-US" sz="2000" u="sng" dirty="0">
                <a:sym typeface="Wingdings" panose="05000000000000000000" pitchFamily="2" charset="2"/>
              </a:rPr>
              <a:t>合法重製物</a:t>
            </a:r>
            <a:r>
              <a:rPr lang="zh-TW" altLang="en-US" sz="2000" dirty="0">
                <a:sym typeface="Wingdings" panose="05000000000000000000" pitchFamily="2" charset="2"/>
              </a:rPr>
              <a:t>所有權之人，得以移轉所有權之方式散布之。」</a:t>
            </a:r>
            <a:r>
              <a:rPr lang="en-US" altLang="zh-TW" sz="2000" dirty="0">
                <a:sym typeface="Wingdings" panose="05000000000000000000" pitchFamily="2" charset="2"/>
              </a:rPr>
              <a:t> </a:t>
            </a:r>
            <a:r>
              <a:rPr lang="zh-TW" altLang="en-US" sz="2000" dirty="0">
                <a:sym typeface="Wingdings" panose="05000000000000000000" pitchFamily="2" charset="2"/>
              </a:rPr>
              <a:t>國內耗盡原則</a:t>
            </a:r>
            <a:endParaRPr lang="en-US" altLang="zh-TW" sz="2000" dirty="0">
              <a:sym typeface="Wingdings" panose="05000000000000000000" pitchFamily="2" charset="2"/>
            </a:endParaRPr>
          </a:p>
          <a:p>
            <a:pPr marL="444500" indent="0">
              <a:buNone/>
            </a:pPr>
            <a:endParaRPr lang="en-US" altLang="zh-TW" dirty="0">
              <a:sym typeface="Wingdings" panose="05000000000000000000" pitchFamily="2" charset="2"/>
            </a:endParaRPr>
          </a:p>
          <a:p>
            <a:endParaRPr lang="zh-TW" altLang="en-US" dirty="0"/>
          </a:p>
        </p:txBody>
      </p:sp>
    </p:spTree>
    <p:extLst>
      <p:ext uri="{BB962C8B-B14F-4D97-AF65-F5344CB8AC3E}">
        <p14:creationId xmlns:p14="http://schemas.microsoft.com/office/powerpoint/2010/main" val="1650585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D146DF-3ECD-45DE-A09C-AC81E27B9F5B}"/>
              </a:ext>
            </a:extLst>
          </p:cNvPr>
          <p:cNvSpPr>
            <a:spLocks noGrp="1"/>
          </p:cNvSpPr>
          <p:nvPr>
            <p:ph type="title"/>
          </p:nvPr>
        </p:nvSpPr>
        <p:spPr/>
        <p:txBody>
          <a:bodyPr/>
          <a:lstStyle/>
          <a:p>
            <a:r>
              <a:rPr lang="zh-TW" altLang="en-US" dirty="0"/>
              <a:t>著作權內容</a:t>
            </a:r>
            <a:r>
              <a:rPr lang="en-US" altLang="zh-TW" dirty="0"/>
              <a:t>(</a:t>
            </a:r>
            <a:r>
              <a:rPr lang="zh-TW" altLang="en-US" dirty="0"/>
              <a:t>二</a:t>
            </a:r>
            <a:r>
              <a:rPr lang="en-US" altLang="zh-TW" dirty="0"/>
              <a:t>)</a:t>
            </a:r>
            <a:r>
              <a:rPr lang="zh-TW" altLang="en-US" dirty="0"/>
              <a:t>著作財產權</a:t>
            </a:r>
          </a:p>
        </p:txBody>
      </p:sp>
      <p:sp>
        <p:nvSpPr>
          <p:cNvPr id="3" name="內容版面配置區 2">
            <a:extLst>
              <a:ext uri="{FF2B5EF4-FFF2-40B4-BE49-F238E27FC236}">
                <a16:creationId xmlns:a16="http://schemas.microsoft.com/office/drawing/2014/main" id="{85208402-5E3C-46BA-A851-BE58C67DF424}"/>
              </a:ext>
            </a:extLst>
          </p:cNvPr>
          <p:cNvSpPr>
            <a:spLocks noGrp="1"/>
          </p:cNvSpPr>
          <p:nvPr>
            <p:ph idx="1"/>
          </p:nvPr>
        </p:nvSpPr>
        <p:spPr/>
        <p:txBody>
          <a:bodyPr/>
          <a:lstStyle/>
          <a:p>
            <a:pPr marL="444500" indent="0">
              <a:buNone/>
            </a:pPr>
            <a:r>
              <a:rPr lang="en-US" altLang="zh-TW" sz="2000" dirty="0">
                <a:solidFill>
                  <a:srgbClr val="FF0000"/>
                </a:solidFill>
              </a:rPr>
              <a:t>10.</a:t>
            </a:r>
            <a:r>
              <a:rPr lang="zh-TW" altLang="en-US" sz="2000" dirty="0">
                <a:solidFill>
                  <a:srgbClr val="FF0000"/>
                </a:solidFill>
              </a:rPr>
              <a:t>出租權</a:t>
            </a:r>
            <a:endParaRPr lang="en-US" altLang="zh-TW" sz="2000" dirty="0">
              <a:solidFill>
                <a:srgbClr val="FF0000"/>
              </a:solidFill>
            </a:endParaRPr>
          </a:p>
          <a:p>
            <a:pPr marL="44450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29</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ym typeface="Wingdings" panose="05000000000000000000" pitchFamily="2" charset="2"/>
              </a:rPr>
              <a:t>著作人除本法另有規定外，專有出租其著作之權利。</a:t>
            </a:r>
            <a:r>
              <a:rPr lang="en-US" altLang="zh-TW" sz="2000" dirty="0">
                <a:sym typeface="Wingdings" panose="05000000000000000000" pitchFamily="2" charset="2"/>
              </a:rPr>
              <a:t>(II)</a:t>
            </a:r>
            <a:r>
              <a:rPr lang="zh-TW" altLang="en-US" sz="2000" dirty="0">
                <a:sym typeface="Wingdings" panose="05000000000000000000" pitchFamily="2" charset="2"/>
              </a:rPr>
              <a:t>表演人就其經重製於錄音著作之表演，專有出租之權利。」</a:t>
            </a:r>
            <a:endParaRPr lang="en-US" altLang="zh-TW" sz="2000" dirty="0">
              <a:sym typeface="Wingdings" panose="05000000000000000000" pitchFamily="2" charset="2"/>
            </a:endParaRPr>
          </a:p>
          <a:p>
            <a:pPr marL="730250" indent="-285750">
              <a:buFont typeface="Wingdings" panose="05000000000000000000" pitchFamily="2" charset="2"/>
              <a:buChar char="ü"/>
            </a:pPr>
            <a:r>
              <a:rPr lang="zh-TW" altLang="en-US" sz="2000" dirty="0">
                <a:sym typeface="Wingdings" panose="05000000000000000000" pitchFamily="2" charset="2"/>
              </a:rPr>
              <a:t>第</a:t>
            </a:r>
            <a:r>
              <a:rPr lang="en-US" altLang="zh-TW" sz="2000" dirty="0">
                <a:sym typeface="Wingdings" panose="05000000000000000000" pitchFamily="2" charset="2"/>
              </a:rPr>
              <a:t>60</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olidFill>
                  <a:srgbClr val="FF0000"/>
                </a:solidFill>
                <a:sym typeface="Wingdings" panose="05000000000000000000" pitchFamily="2" charset="2"/>
              </a:rPr>
              <a:t>著作原件或其合法著作重製物之所有人，得出租該原件或重製物。但錄音及電腦程式著作，不適用之</a:t>
            </a:r>
            <a:r>
              <a:rPr lang="zh-TW" altLang="en-US" sz="2000" dirty="0">
                <a:sym typeface="Wingdings" panose="05000000000000000000" pitchFamily="2" charset="2"/>
              </a:rPr>
              <a:t>。</a:t>
            </a:r>
            <a:r>
              <a:rPr lang="en-US" altLang="zh-TW" sz="2000" dirty="0">
                <a:sym typeface="Wingdings" panose="05000000000000000000" pitchFamily="2" charset="2"/>
              </a:rPr>
              <a:t>(II)</a:t>
            </a:r>
            <a:r>
              <a:rPr lang="zh-TW" altLang="en-US" sz="2000" dirty="0">
                <a:sym typeface="Wingdings" panose="05000000000000000000" pitchFamily="2" charset="2"/>
              </a:rPr>
              <a:t>附含於貨物、機器或設備之電腦程式著作重製物，隨同貨物、機器或設備合法出租且非該項出租之主要標的物者，不適用前項但書之規定。」</a:t>
            </a:r>
            <a:r>
              <a:rPr lang="en-US" altLang="zh-TW" sz="2000" dirty="0">
                <a:sym typeface="Wingdings" panose="05000000000000000000" pitchFamily="2" charset="2"/>
              </a:rPr>
              <a:t> </a:t>
            </a:r>
            <a:r>
              <a:rPr lang="zh-TW" altLang="en-US" sz="2000" dirty="0">
                <a:sym typeface="Wingdings" panose="05000000000000000000" pitchFamily="2" charset="2"/>
              </a:rPr>
              <a:t>國際耗盡原則</a:t>
            </a:r>
            <a:endParaRPr lang="zh-TW" altLang="en-US" dirty="0"/>
          </a:p>
        </p:txBody>
      </p:sp>
    </p:spTree>
    <p:extLst>
      <p:ext uri="{BB962C8B-B14F-4D97-AF65-F5344CB8AC3E}">
        <p14:creationId xmlns:p14="http://schemas.microsoft.com/office/powerpoint/2010/main" val="3167505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6A53AA-3810-4921-8313-593EB2FE700C}"/>
              </a:ext>
            </a:extLst>
          </p:cNvPr>
          <p:cNvSpPr>
            <a:spLocks noGrp="1"/>
          </p:cNvSpPr>
          <p:nvPr>
            <p:ph type="title"/>
          </p:nvPr>
        </p:nvSpPr>
        <p:spPr/>
        <p:txBody>
          <a:bodyPr/>
          <a:lstStyle/>
          <a:p>
            <a:r>
              <a:rPr lang="zh-TW" altLang="en-US" dirty="0"/>
              <a:t>著作財產權保護期間</a:t>
            </a:r>
          </a:p>
        </p:txBody>
      </p:sp>
      <p:sp>
        <p:nvSpPr>
          <p:cNvPr id="3" name="內容版面配置區 2">
            <a:extLst>
              <a:ext uri="{FF2B5EF4-FFF2-40B4-BE49-F238E27FC236}">
                <a16:creationId xmlns:a16="http://schemas.microsoft.com/office/drawing/2014/main" id="{EC14E9B2-230D-47C2-A4B6-7EEDB73A308E}"/>
              </a:ext>
            </a:extLst>
          </p:cNvPr>
          <p:cNvSpPr>
            <a:spLocks noGrp="1"/>
          </p:cNvSpPr>
          <p:nvPr>
            <p:ph idx="1"/>
          </p:nvPr>
        </p:nvSpPr>
        <p:spPr>
          <a:xfrm>
            <a:off x="2589212" y="1368987"/>
            <a:ext cx="8915400" cy="5037037"/>
          </a:xfrm>
        </p:spPr>
        <p:txBody>
          <a:bodyPr>
            <a:normAutofit lnSpcReduction="10000"/>
          </a:bodyPr>
          <a:lstStyle/>
          <a:p>
            <a:pPr marL="0" indent="0">
              <a:buNone/>
            </a:pPr>
            <a:r>
              <a:rPr lang="en-US" altLang="zh-TW" dirty="0"/>
              <a:t>(</a:t>
            </a:r>
            <a:r>
              <a:rPr lang="zh-TW" altLang="en-US" dirty="0"/>
              <a:t>一</a:t>
            </a:r>
            <a:r>
              <a:rPr lang="en-US" altLang="zh-TW" dirty="0"/>
              <a:t>)</a:t>
            </a:r>
            <a:r>
              <a:rPr lang="zh-TW" altLang="en-US" dirty="0"/>
              <a:t>自然人著作</a:t>
            </a:r>
            <a:endParaRPr lang="en-US" altLang="zh-TW" dirty="0"/>
          </a:p>
          <a:p>
            <a:pPr marL="361950" indent="0">
              <a:buNone/>
            </a:pPr>
            <a:r>
              <a:rPr lang="en-US" altLang="zh-TW" dirty="0">
                <a:sym typeface="Wingdings" panose="05000000000000000000" pitchFamily="2" charset="2"/>
              </a:rPr>
              <a:t></a:t>
            </a:r>
            <a:r>
              <a:rPr lang="zh-TW" altLang="en-US" dirty="0">
                <a:sym typeface="Wingdings" panose="05000000000000000000" pitchFamily="2" charset="2"/>
              </a:rPr>
              <a:t>第</a:t>
            </a:r>
            <a:r>
              <a:rPr lang="en-US" altLang="zh-TW" dirty="0">
                <a:sym typeface="Wingdings" panose="05000000000000000000" pitchFamily="2" charset="2"/>
              </a:rPr>
              <a:t>30</a:t>
            </a:r>
            <a:r>
              <a:rPr lang="zh-TW" altLang="en-US" dirty="0">
                <a:sym typeface="Wingdings" panose="05000000000000000000" pitchFamily="2" charset="2"/>
              </a:rPr>
              <a:t>條：「</a:t>
            </a:r>
            <a:r>
              <a:rPr lang="en-US" altLang="zh-TW" dirty="0">
                <a:sym typeface="Wingdings" panose="05000000000000000000" pitchFamily="2" charset="2"/>
              </a:rPr>
              <a:t>(I)</a:t>
            </a:r>
            <a:r>
              <a:rPr lang="zh-TW" altLang="en-US" dirty="0">
                <a:sym typeface="Wingdings" panose="05000000000000000000" pitchFamily="2" charset="2"/>
              </a:rPr>
              <a:t>著作財產權，除本法另有規定外，存續於著作人之</a:t>
            </a:r>
            <a:r>
              <a:rPr lang="zh-TW" altLang="en-US" u="sng" dirty="0">
                <a:solidFill>
                  <a:srgbClr val="FF0000"/>
                </a:solidFill>
                <a:sym typeface="Wingdings" panose="05000000000000000000" pitchFamily="2" charset="2"/>
              </a:rPr>
              <a:t>生存期間及其死亡後五十年</a:t>
            </a:r>
            <a:r>
              <a:rPr lang="zh-TW" altLang="en-US" dirty="0">
                <a:sym typeface="Wingdings" panose="05000000000000000000" pitchFamily="2" charset="2"/>
              </a:rPr>
              <a:t>。</a:t>
            </a:r>
            <a:r>
              <a:rPr lang="en-US" altLang="zh-TW" dirty="0">
                <a:sym typeface="Wingdings" panose="05000000000000000000" pitchFamily="2" charset="2"/>
              </a:rPr>
              <a:t>(II)</a:t>
            </a:r>
            <a:r>
              <a:rPr lang="zh-TW" altLang="en-US" dirty="0">
                <a:sym typeface="Wingdings" panose="05000000000000000000" pitchFamily="2" charset="2"/>
              </a:rPr>
              <a:t>著作於著作人死亡後四十年至五十年間首次公開發表者，著作財產權之期間，自公開發表時起存續十年。」</a:t>
            </a:r>
            <a:endParaRPr lang="en-US" altLang="zh-TW" dirty="0">
              <a:sym typeface="Wingdings" panose="05000000000000000000" pitchFamily="2" charset="2"/>
            </a:endParaRPr>
          </a:p>
          <a:p>
            <a:pPr marL="647700" indent="-285750"/>
            <a:r>
              <a:rPr lang="zh-TW" altLang="en-US" dirty="0">
                <a:sym typeface="Wingdings" panose="05000000000000000000" pitchFamily="2" charset="2"/>
              </a:rPr>
              <a:t>第</a:t>
            </a:r>
            <a:r>
              <a:rPr lang="en-US" altLang="zh-TW" dirty="0">
                <a:sym typeface="Wingdings" panose="05000000000000000000" pitchFamily="2" charset="2"/>
              </a:rPr>
              <a:t>31</a:t>
            </a:r>
            <a:r>
              <a:rPr lang="zh-TW" altLang="en-US" dirty="0">
                <a:sym typeface="Wingdings" panose="05000000000000000000" pitchFamily="2" charset="2"/>
              </a:rPr>
              <a:t>條：「共同著作之著作財產權，存續至</a:t>
            </a:r>
            <a:r>
              <a:rPr lang="zh-TW" altLang="en-US" u="sng" dirty="0">
                <a:sym typeface="Wingdings" panose="05000000000000000000" pitchFamily="2" charset="2"/>
              </a:rPr>
              <a:t>最後死亡之著作人</a:t>
            </a:r>
            <a:r>
              <a:rPr lang="zh-TW" altLang="en-US" dirty="0">
                <a:sym typeface="Wingdings" panose="05000000000000000000" pitchFamily="2" charset="2"/>
              </a:rPr>
              <a:t>死亡後五十年。」</a:t>
            </a:r>
            <a:endParaRPr lang="en-US" altLang="zh-TW" dirty="0">
              <a:sym typeface="Wingdings" panose="05000000000000000000" pitchFamily="2" charset="2"/>
            </a:endParaRPr>
          </a:p>
          <a:p>
            <a:pPr marL="647700" indent="-285750"/>
            <a:r>
              <a:rPr lang="zh-TW" altLang="en-US" dirty="0">
                <a:sym typeface="Wingdings" panose="05000000000000000000" pitchFamily="2" charset="2"/>
              </a:rPr>
              <a:t>第</a:t>
            </a:r>
            <a:r>
              <a:rPr lang="en-US" altLang="zh-TW" dirty="0">
                <a:sym typeface="Wingdings" panose="05000000000000000000" pitchFamily="2" charset="2"/>
              </a:rPr>
              <a:t>32</a:t>
            </a:r>
            <a:r>
              <a:rPr lang="zh-TW" altLang="en-US" dirty="0">
                <a:sym typeface="Wingdings" panose="05000000000000000000" pitchFamily="2" charset="2"/>
              </a:rPr>
              <a:t>條：「</a:t>
            </a:r>
            <a:r>
              <a:rPr lang="en-US" altLang="zh-TW" dirty="0">
                <a:sym typeface="Wingdings" panose="05000000000000000000" pitchFamily="2" charset="2"/>
              </a:rPr>
              <a:t>(I)</a:t>
            </a:r>
            <a:r>
              <a:rPr lang="zh-TW" altLang="en-US" dirty="0">
                <a:sym typeface="Wingdings" panose="05000000000000000000" pitchFamily="2" charset="2"/>
              </a:rPr>
              <a:t>別名著作或不具名著作之著作財產權，存續至著作</a:t>
            </a:r>
            <a:r>
              <a:rPr lang="zh-TW" altLang="en-US" u="sng" dirty="0">
                <a:sym typeface="Wingdings" panose="05000000000000000000" pitchFamily="2" charset="2"/>
              </a:rPr>
              <a:t>公開發表後</a:t>
            </a:r>
            <a:r>
              <a:rPr lang="zh-TW" altLang="en-US" dirty="0">
                <a:sym typeface="Wingdings" panose="05000000000000000000" pitchFamily="2" charset="2"/>
              </a:rPr>
              <a:t>五十年。但可證明其著作人死亡已逾五十年者，其著作財產權消滅。</a:t>
            </a:r>
            <a:r>
              <a:rPr lang="en-US" altLang="zh-TW" dirty="0">
                <a:sym typeface="Wingdings" panose="05000000000000000000" pitchFamily="2" charset="2"/>
              </a:rPr>
              <a:t>(II)</a:t>
            </a:r>
            <a:r>
              <a:rPr lang="zh-TW" altLang="en-US" dirty="0">
                <a:sym typeface="Wingdings" panose="05000000000000000000" pitchFamily="2" charset="2"/>
              </a:rPr>
              <a:t>前項規定，於著作人之別名為眾所周知者，不適用之。」</a:t>
            </a:r>
            <a:endParaRPr lang="en-US" altLang="zh-TW" dirty="0">
              <a:sym typeface="Wingdings" panose="05000000000000000000" pitchFamily="2" charset="2"/>
            </a:endParaRPr>
          </a:p>
          <a:p>
            <a:pPr marL="0" indent="0">
              <a:buNone/>
            </a:pPr>
            <a:r>
              <a:rPr lang="en-US" altLang="zh-TW" dirty="0"/>
              <a:t>(</a:t>
            </a:r>
            <a:r>
              <a:rPr lang="zh-TW" altLang="en-US" dirty="0"/>
              <a:t>二</a:t>
            </a:r>
            <a:r>
              <a:rPr lang="en-US" altLang="zh-TW" dirty="0"/>
              <a:t>)</a:t>
            </a:r>
            <a:r>
              <a:rPr lang="zh-TW" altLang="en-US" dirty="0"/>
              <a:t>法人著作</a:t>
            </a:r>
            <a:endParaRPr lang="en-US" altLang="zh-TW" dirty="0"/>
          </a:p>
          <a:p>
            <a:pPr marL="361950" indent="0">
              <a:buNone/>
            </a:pPr>
            <a:r>
              <a:rPr lang="en-US" altLang="zh-TW" dirty="0">
                <a:sym typeface="Wingdings" panose="05000000000000000000" pitchFamily="2" charset="2"/>
              </a:rPr>
              <a:t></a:t>
            </a:r>
            <a:r>
              <a:rPr lang="zh-TW" altLang="en-US" dirty="0">
                <a:sym typeface="Wingdings" panose="05000000000000000000" pitchFamily="2" charset="2"/>
              </a:rPr>
              <a:t>第</a:t>
            </a:r>
            <a:r>
              <a:rPr lang="en-US" altLang="zh-TW" dirty="0">
                <a:sym typeface="Wingdings" panose="05000000000000000000" pitchFamily="2" charset="2"/>
              </a:rPr>
              <a:t>33</a:t>
            </a:r>
            <a:r>
              <a:rPr lang="zh-TW" altLang="en-US" dirty="0">
                <a:sym typeface="Wingdings" panose="05000000000000000000" pitchFamily="2" charset="2"/>
              </a:rPr>
              <a:t>條：「法人為著作人之著作，其著作財產權存續至其著作</a:t>
            </a:r>
            <a:r>
              <a:rPr lang="zh-TW" altLang="en-US" u="sng" dirty="0">
                <a:solidFill>
                  <a:srgbClr val="FF0000"/>
                </a:solidFill>
                <a:sym typeface="Wingdings" panose="05000000000000000000" pitchFamily="2" charset="2"/>
              </a:rPr>
              <a:t>公開發表後</a:t>
            </a:r>
            <a:r>
              <a:rPr lang="zh-TW" altLang="en-US" dirty="0">
                <a:sym typeface="Wingdings" panose="05000000000000000000" pitchFamily="2" charset="2"/>
              </a:rPr>
              <a:t>五十年。但著作在創作完成時起算五十年內未公開發表者，其著作財產權存續至創作完成時起五十年。」</a:t>
            </a:r>
            <a:endParaRPr lang="en-US" altLang="zh-TW" dirty="0">
              <a:sym typeface="Wingdings" panose="05000000000000000000" pitchFamily="2" charset="2"/>
            </a:endParaRPr>
          </a:p>
          <a:p>
            <a:pPr marL="0" indent="0">
              <a:buNone/>
            </a:pPr>
            <a:r>
              <a:rPr lang="en-US" altLang="zh-TW" dirty="0"/>
              <a:t>(</a:t>
            </a:r>
            <a:r>
              <a:rPr lang="zh-TW" altLang="en-US" dirty="0"/>
              <a:t>三</a:t>
            </a:r>
            <a:r>
              <a:rPr lang="en-US" altLang="zh-TW" dirty="0"/>
              <a:t>)</a:t>
            </a:r>
            <a:r>
              <a:rPr lang="zh-TW" altLang="en-US" dirty="0"/>
              <a:t>攝影、視聽、錄音及表演特別規定</a:t>
            </a:r>
            <a:endParaRPr lang="en-US" altLang="zh-TW" dirty="0"/>
          </a:p>
          <a:p>
            <a:pPr marL="361950" indent="0">
              <a:buNone/>
            </a:pPr>
            <a:r>
              <a:rPr lang="en-US" altLang="zh-TW" dirty="0">
                <a:sym typeface="Wingdings" panose="05000000000000000000" pitchFamily="2" charset="2"/>
              </a:rPr>
              <a:t></a:t>
            </a:r>
            <a:r>
              <a:rPr lang="zh-TW" altLang="en-US" dirty="0">
                <a:sym typeface="Wingdings" panose="05000000000000000000" pitchFamily="2" charset="2"/>
              </a:rPr>
              <a:t>第</a:t>
            </a:r>
            <a:r>
              <a:rPr lang="en-US" altLang="zh-TW" dirty="0">
                <a:sym typeface="Wingdings" panose="05000000000000000000" pitchFamily="2" charset="2"/>
              </a:rPr>
              <a:t>34</a:t>
            </a:r>
            <a:r>
              <a:rPr lang="zh-TW" altLang="en-US" dirty="0">
                <a:sym typeface="Wingdings" panose="05000000000000000000" pitchFamily="2" charset="2"/>
              </a:rPr>
              <a:t>條：「</a:t>
            </a:r>
            <a:r>
              <a:rPr lang="en-US" altLang="zh-TW" dirty="0">
                <a:sym typeface="Wingdings" panose="05000000000000000000" pitchFamily="2" charset="2"/>
              </a:rPr>
              <a:t>(I)</a:t>
            </a:r>
            <a:r>
              <a:rPr lang="zh-TW" altLang="en-US" dirty="0">
                <a:sym typeface="Wingdings" panose="05000000000000000000" pitchFamily="2" charset="2"/>
              </a:rPr>
              <a:t>攝影、視聽、錄音及表演之著作財產權存續至著作公開發表後五十年。</a:t>
            </a:r>
            <a:r>
              <a:rPr lang="en-US" altLang="zh-TW" dirty="0">
                <a:sym typeface="Wingdings" panose="05000000000000000000" pitchFamily="2" charset="2"/>
              </a:rPr>
              <a:t>(II)</a:t>
            </a:r>
            <a:r>
              <a:rPr lang="zh-TW" altLang="en-US" dirty="0">
                <a:sym typeface="Wingdings" panose="05000000000000000000" pitchFamily="2" charset="2"/>
              </a:rPr>
              <a:t>前條但書規定，於前項準用之。」</a:t>
            </a:r>
            <a:endParaRPr lang="zh-TW" altLang="en-US" dirty="0"/>
          </a:p>
        </p:txBody>
      </p:sp>
    </p:spTree>
    <p:extLst>
      <p:ext uri="{BB962C8B-B14F-4D97-AF65-F5344CB8AC3E}">
        <p14:creationId xmlns:p14="http://schemas.microsoft.com/office/powerpoint/2010/main" val="4064813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6A53AA-3810-4921-8313-593EB2FE700C}"/>
              </a:ext>
            </a:extLst>
          </p:cNvPr>
          <p:cNvSpPr>
            <a:spLocks noGrp="1"/>
          </p:cNvSpPr>
          <p:nvPr>
            <p:ph type="title"/>
          </p:nvPr>
        </p:nvSpPr>
        <p:spPr/>
        <p:txBody>
          <a:bodyPr/>
          <a:lstStyle/>
          <a:p>
            <a:r>
              <a:rPr lang="zh-TW" altLang="en-US" dirty="0"/>
              <a:t>著作財產權保護期間</a:t>
            </a:r>
          </a:p>
        </p:txBody>
      </p:sp>
      <p:sp>
        <p:nvSpPr>
          <p:cNvPr id="3" name="內容版面配置區 2">
            <a:extLst>
              <a:ext uri="{FF2B5EF4-FFF2-40B4-BE49-F238E27FC236}">
                <a16:creationId xmlns:a16="http://schemas.microsoft.com/office/drawing/2014/main" id="{EC14E9B2-230D-47C2-A4B6-7EEDB73A308E}"/>
              </a:ext>
            </a:extLst>
          </p:cNvPr>
          <p:cNvSpPr>
            <a:spLocks noGrp="1"/>
          </p:cNvSpPr>
          <p:nvPr>
            <p:ph idx="1"/>
          </p:nvPr>
        </p:nvSpPr>
        <p:spPr/>
        <p:txBody>
          <a:bodyPr>
            <a:normAutofit/>
          </a:bodyPr>
          <a:lstStyle/>
          <a:p>
            <a:pPr marL="0" indent="0">
              <a:buNone/>
            </a:pPr>
            <a:r>
              <a:rPr lang="en-US" altLang="zh-TW" sz="2000" dirty="0"/>
              <a:t>(</a:t>
            </a:r>
            <a:r>
              <a:rPr lang="zh-TW" altLang="en-US" sz="2000" dirty="0"/>
              <a:t>四</a:t>
            </a:r>
            <a:r>
              <a:rPr lang="en-US" altLang="zh-TW" sz="2000" dirty="0"/>
              <a:t>)</a:t>
            </a:r>
            <a:r>
              <a:rPr lang="zh-TW" altLang="en-US" sz="2000" dirty="0"/>
              <a:t>期間之計算</a:t>
            </a:r>
            <a:endParaRPr lang="en-US" altLang="zh-TW" sz="2000" dirty="0"/>
          </a:p>
          <a:p>
            <a:pPr marL="361950" indent="0">
              <a:buNone/>
            </a:pPr>
            <a:r>
              <a:rPr lang="en-US" altLang="zh-TW" sz="2000" dirty="0">
                <a:sym typeface="Wingdings" panose="05000000000000000000" pitchFamily="2" charset="2"/>
              </a:rPr>
              <a:t></a:t>
            </a:r>
            <a:r>
              <a:rPr lang="zh-TW" altLang="en-US" sz="2000" dirty="0">
                <a:sym typeface="Wingdings" panose="05000000000000000000" pitchFamily="2" charset="2"/>
              </a:rPr>
              <a:t>第</a:t>
            </a:r>
            <a:r>
              <a:rPr lang="en-US" altLang="zh-TW" sz="2000" dirty="0">
                <a:sym typeface="Wingdings" panose="05000000000000000000" pitchFamily="2" charset="2"/>
              </a:rPr>
              <a:t>35</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ym typeface="Wingdings" panose="05000000000000000000" pitchFamily="2" charset="2"/>
              </a:rPr>
              <a:t>第三十條至第三十四條所定存續期間，以該</a:t>
            </a:r>
            <a:r>
              <a:rPr lang="zh-TW" altLang="en-US" sz="2000" u="sng" dirty="0">
                <a:sym typeface="Wingdings" panose="05000000000000000000" pitchFamily="2" charset="2"/>
              </a:rPr>
              <a:t>期間屆滿當年之末日</a:t>
            </a:r>
            <a:r>
              <a:rPr lang="zh-TW" altLang="en-US" sz="2000" dirty="0">
                <a:sym typeface="Wingdings" panose="05000000000000000000" pitchFamily="2" charset="2"/>
              </a:rPr>
              <a:t>為期間之終止。</a:t>
            </a:r>
            <a:r>
              <a:rPr lang="en-US" altLang="zh-TW" sz="2000" dirty="0">
                <a:sym typeface="Wingdings" panose="05000000000000000000" pitchFamily="2" charset="2"/>
              </a:rPr>
              <a:t>(II)</a:t>
            </a:r>
            <a:r>
              <a:rPr lang="zh-TW" altLang="en-US" sz="2000" dirty="0">
                <a:sym typeface="Wingdings" panose="05000000000000000000" pitchFamily="2" charset="2"/>
              </a:rPr>
              <a:t>繼續或逐次公開發表之著作，依公開發表日計算著作財產權存續期間時，如各次公開發表能獨立成一著作者，著作財產權存續期間自各別公開發表日起算。如各次公開發表不能獨立成一著作者，以能獨立成一著作時之公開發表日起算。</a:t>
            </a:r>
            <a:r>
              <a:rPr lang="en-US" altLang="zh-TW" sz="2000" dirty="0">
                <a:sym typeface="Wingdings" panose="05000000000000000000" pitchFamily="2" charset="2"/>
              </a:rPr>
              <a:t>(III)</a:t>
            </a:r>
            <a:r>
              <a:rPr lang="zh-TW" altLang="en-US" sz="2000" dirty="0">
                <a:sym typeface="Wingdings" panose="05000000000000000000" pitchFamily="2" charset="2"/>
              </a:rPr>
              <a:t>前項情形，如繼續部分未於前次公開發表日後三年內公開發表者，其著作財產權存續期間自前次公開發表日起算。」</a:t>
            </a:r>
            <a:endParaRPr lang="en-US" altLang="zh-TW" sz="2000" dirty="0">
              <a:sym typeface="Wingdings" panose="05000000000000000000" pitchFamily="2" charset="2"/>
            </a:endParaRPr>
          </a:p>
          <a:p>
            <a:pPr marL="361950" indent="0">
              <a:buNone/>
            </a:pPr>
            <a:r>
              <a:rPr lang="en-US" altLang="zh-TW" sz="2000" dirty="0">
                <a:sym typeface="Wingdings" panose="05000000000000000000" pitchFamily="2" charset="2"/>
              </a:rPr>
              <a:t>Q</a:t>
            </a:r>
            <a:r>
              <a:rPr lang="zh-TW" altLang="en-US" sz="2000" dirty="0">
                <a:sym typeface="Wingdings" panose="05000000000000000000" pitchFamily="2" charset="2"/>
              </a:rPr>
              <a:t>：「該期間屆滿當年之末日」</a:t>
            </a:r>
            <a:r>
              <a:rPr lang="en-US" altLang="zh-TW" sz="2000" dirty="0">
                <a:sym typeface="Wingdings" panose="05000000000000000000" pitchFamily="2" charset="2"/>
              </a:rPr>
              <a:t>?</a:t>
            </a:r>
            <a:r>
              <a:rPr lang="zh-TW" altLang="en-US" sz="2000" dirty="0">
                <a:sym typeface="Wingdings" panose="05000000000000000000" pitchFamily="2" charset="2"/>
              </a:rPr>
              <a:t> 即當年</a:t>
            </a:r>
            <a:r>
              <a:rPr lang="en-US" altLang="zh-TW" sz="2000" dirty="0">
                <a:sym typeface="Wingdings" panose="05000000000000000000" pitchFamily="2" charset="2"/>
              </a:rPr>
              <a:t>12</a:t>
            </a:r>
            <a:r>
              <a:rPr lang="zh-TW" altLang="en-US" sz="2000" dirty="0">
                <a:sym typeface="Wingdings" panose="05000000000000000000" pitchFamily="2" charset="2"/>
              </a:rPr>
              <a:t>月</a:t>
            </a:r>
            <a:r>
              <a:rPr lang="en-US" altLang="zh-TW" sz="2000" dirty="0">
                <a:sym typeface="Wingdings" panose="05000000000000000000" pitchFamily="2" charset="2"/>
              </a:rPr>
              <a:t>31</a:t>
            </a:r>
            <a:r>
              <a:rPr lang="zh-TW" altLang="en-US" sz="2000" dirty="0">
                <a:sym typeface="Wingdings" panose="05000000000000000000" pitchFamily="2" charset="2"/>
              </a:rPr>
              <a:t>日。</a:t>
            </a:r>
            <a:endParaRPr lang="en-US" altLang="zh-TW" sz="2000" u="sng" dirty="0">
              <a:sym typeface="Wingdings" panose="05000000000000000000" pitchFamily="2" charset="2"/>
            </a:endParaRPr>
          </a:p>
        </p:txBody>
      </p:sp>
    </p:spTree>
    <p:extLst>
      <p:ext uri="{BB962C8B-B14F-4D97-AF65-F5344CB8AC3E}">
        <p14:creationId xmlns:p14="http://schemas.microsoft.com/office/powerpoint/2010/main" val="2882387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一般合理使用</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p:txBody>
          <a:bodyPr/>
          <a:lstStyle/>
          <a:p>
            <a:r>
              <a:rPr lang="zh-TW" altLang="en-US" dirty="0"/>
              <a:t>第</a:t>
            </a:r>
            <a:r>
              <a:rPr lang="en-US" altLang="zh-TW" dirty="0"/>
              <a:t>65</a:t>
            </a:r>
            <a:r>
              <a:rPr lang="zh-TW" altLang="en-US" dirty="0"/>
              <a:t>條：「</a:t>
            </a:r>
            <a:r>
              <a:rPr lang="en-US" altLang="zh-TW" dirty="0"/>
              <a:t>(I)</a:t>
            </a:r>
            <a:r>
              <a:rPr lang="zh-TW" altLang="en-US" u="sng" dirty="0">
                <a:solidFill>
                  <a:srgbClr val="FF0000"/>
                </a:solidFill>
              </a:rPr>
              <a:t>著作之合理使用</a:t>
            </a:r>
            <a:r>
              <a:rPr lang="zh-TW" altLang="en-US" u="sng" dirty="0"/>
              <a:t>，不構成著作財產權之侵害</a:t>
            </a:r>
            <a:r>
              <a:rPr lang="zh-TW" altLang="en-US" dirty="0"/>
              <a:t>。</a:t>
            </a:r>
            <a:br>
              <a:rPr lang="en-US" altLang="zh-TW" dirty="0"/>
            </a:br>
            <a:r>
              <a:rPr lang="en-US" altLang="zh-TW" dirty="0"/>
              <a:t>(II)</a:t>
            </a:r>
            <a:r>
              <a:rPr lang="zh-TW" altLang="en-US" dirty="0"/>
              <a:t>著作之利用是否合於第四十四條至第六十三條所定之合理範圍或</a:t>
            </a:r>
            <a:r>
              <a:rPr lang="zh-TW" altLang="en-US" b="1" u="sng" dirty="0"/>
              <a:t>其他合理使用之情形</a:t>
            </a:r>
            <a:r>
              <a:rPr lang="zh-TW" altLang="en-US" dirty="0"/>
              <a:t>，應審酌一切情狀，尤應注意下列事項，</a:t>
            </a:r>
            <a:r>
              <a:rPr lang="zh-TW" altLang="en-US" dirty="0">
                <a:solidFill>
                  <a:srgbClr val="FF0000"/>
                </a:solidFill>
              </a:rPr>
              <a:t>以為判斷之基準：</a:t>
            </a:r>
            <a:br>
              <a:rPr lang="en-US" altLang="zh-TW" dirty="0">
                <a:solidFill>
                  <a:srgbClr val="FF0000"/>
                </a:solidFill>
              </a:rPr>
            </a:br>
            <a:r>
              <a:rPr lang="zh-TW" altLang="en-US" dirty="0">
                <a:solidFill>
                  <a:srgbClr val="FF0000"/>
                </a:solidFill>
              </a:rPr>
              <a:t>一、利用之目的及性質，</a:t>
            </a:r>
            <a:r>
              <a:rPr lang="zh-TW" altLang="en-US" dirty="0">
                <a:solidFill>
                  <a:schemeClr val="tx1"/>
                </a:solidFill>
              </a:rPr>
              <a:t>包括係為</a:t>
            </a:r>
            <a:r>
              <a:rPr lang="zh-TW" altLang="en-US" dirty="0">
                <a:solidFill>
                  <a:srgbClr val="FF0000"/>
                </a:solidFill>
              </a:rPr>
              <a:t>商業目的或非營利教育目的。</a:t>
            </a:r>
            <a:br>
              <a:rPr lang="en-US" altLang="zh-TW" dirty="0">
                <a:solidFill>
                  <a:srgbClr val="FF0000"/>
                </a:solidFill>
              </a:rPr>
            </a:br>
            <a:r>
              <a:rPr lang="zh-TW" altLang="en-US" dirty="0">
                <a:solidFill>
                  <a:srgbClr val="FF0000"/>
                </a:solidFill>
              </a:rPr>
              <a:t>二、著作之性質。</a:t>
            </a:r>
            <a:br>
              <a:rPr lang="en-US" altLang="zh-TW" dirty="0">
                <a:solidFill>
                  <a:srgbClr val="FF0000"/>
                </a:solidFill>
              </a:rPr>
            </a:br>
            <a:r>
              <a:rPr lang="zh-TW" altLang="en-US" dirty="0">
                <a:solidFill>
                  <a:srgbClr val="FF0000"/>
                </a:solidFill>
              </a:rPr>
              <a:t>三、所利用之質量及其在整個著作所占之比例。</a:t>
            </a:r>
            <a:br>
              <a:rPr lang="en-US" altLang="zh-TW" dirty="0">
                <a:solidFill>
                  <a:srgbClr val="FF0000"/>
                </a:solidFill>
              </a:rPr>
            </a:br>
            <a:r>
              <a:rPr lang="zh-TW" altLang="en-US" dirty="0">
                <a:solidFill>
                  <a:srgbClr val="FF0000"/>
                </a:solidFill>
              </a:rPr>
              <a:t>四、利用結果對著作潛在市場與現在價值之影響</a:t>
            </a:r>
            <a:r>
              <a:rPr lang="zh-TW" altLang="en-US" dirty="0"/>
              <a:t>。</a:t>
            </a:r>
            <a:br>
              <a:rPr lang="en-US" altLang="zh-TW" dirty="0"/>
            </a:br>
            <a:r>
              <a:rPr lang="en-US" altLang="zh-TW" dirty="0"/>
              <a:t>(III)</a:t>
            </a:r>
            <a:r>
              <a:rPr lang="zh-TW" altLang="en-US" dirty="0"/>
              <a:t>著作權人團體與利用人團體就著作之合理使用範圍達成協議者，得為前項判斷之參考。</a:t>
            </a:r>
            <a:br>
              <a:rPr lang="en-US" altLang="zh-TW" dirty="0"/>
            </a:br>
            <a:r>
              <a:rPr lang="en-US" altLang="zh-TW" dirty="0"/>
              <a:t>(IV)</a:t>
            </a:r>
            <a:r>
              <a:rPr lang="zh-TW" altLang="en-US" dirty="0"/>
              <a:t>前項協議過程中，得諮詢著作權專責機關之意見。」</a:t>
            </a:r>
          </a:p>
        </p:txBody>
      </p:sp>
    </p:spTree>
    <p:extLst>
      <p:ext uri="{BB962C8B-B14F-4D97-AF65-F5344CB8AC3E}">
        <p14:creationId xmlns:p14="http://schemas.microsoft.com/office/powerpoint/2010/main" val="27383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88988D-8DC0-4EA3-B5A3-2BD6BE87C4E2}"/>
              </a:ext>
            </a:extLst>
          </p:cNvPr>
          <p:cNvSpPr>
            <a:spLocks noGrp="1"/>
          </p:cNvSpPr>
          <p:nvPr>
            <p:ph type="title"/>
          </p:nvPr>
        </p:nvSpPr>
        <p:spPr/>
        <p:txBody>
          <a:bodyPr/>
          <a:lstStyle/>
          <a:p>
            <a:r>
              <a:rPr lang="zh-TW" altLang="en-US" dirty="0"/>
              <a:t>著作權要件</a:t>
            </a:r>
            <a:r>
              <a:rPr lang="en-US" altLang="zh-TW" dirty="0"/>
              <a:t>(</a:t>
            </a:r>
            <a:r>
              <a:rPr lang="zh-TW" altLang="en-US" dirty="0"/>
              <a:t>一</a:t>
            </a:r>
            <a:r>
              <a:rPr lang="en-US" altLang="zh-TW" dirty="0"/>
              <a:t>)</a:t>
            </a:r>
            <a:r>
              <a:rPr lang="zh-TW" altLang="en-US" dirty="0"/>
              <a:t>原創性</a:t>
            </a:r>
          </a:p>
        </p:txBody>
      </p:sp>
      <p:sp>
        <p:nvSpPr>
          <p:cNvPr id="3" name="內容版面配置區 2">
            <a:extLst>
              <a:ext uri="{FF2B5EF4-FFF2-40B4-BE49-F238E27FC236}">
                <a16:creationId xmlns:a16="http://schemas.microsoft.com/office/drawing/2014/main" id="{100845F1-B765-456F-A610-0CB5E4D4538B}"/>
              </a:ext>
            </a:extLst>
          </p:cNvPr>
          <p:cNvSpPr>
            <a:spLocks noGrp="1"/>
          </p:cNvSpPr>
          <p:nvPr>
            <p:ph idx="1"/>
          </p:nvPr>
        </p:nvSpPr>
        <p:spPr/>
        <p:txBody>
          <a:bodyPr>
            <a:normAutofit/>
          </a:bodyPr>
          <a:lstStyle/>
          <a:p>
            <a:r>
              <a:rPr lang="zh-TW" altLang="en-US" sz="2400" dirty="0">
                <a:sym typeface="Wingdings" panose="05000000000000000000" pitchFamily="2" charset="2"/>
              </a:rPr>
              <a:t>第</a:t>
            </a:r>
            <a:r>
              <a:rPr lang="en-US" altLang="zh-TW" sz="2400" dirty="0">
                <a:sym typeface="Wingdings" panose="05000000000000000000" pitchFamily="2" charset="2"/>
              </a:rPr>
              <a:t>3</a:t>
            </a:r>
            <a:r>
              <a:rPr lang="zh-TW" altLang="en-US" sz="2400" dirty="0">
                <a:sym typeface="Wingdings" panose="05000000000000000000" pitchFamily="2" charset="2"/>
              </a:rPr>
              <a:t>條第</a:t>
            </a:r>
            <a:r>
              <a:rPr lang="en-US" altLang="zh-TW" sz="2400" dirty="0">
                <a:sym typeface="Wingdings" panose="05000000000000000000" pitchFamily="2" charset="2"/>
              </a:rPr>
              <a:t>1</a:t>
            </a:r>
            <a:r>
              <a:rPr lang="zh-TW" altLang="en-US" sz="2400" dirty="0">
                <a:sym typeface="Wingdings" panose="05000000000000000000" pitchFamily="2" charset="2"/>
              </a:rPr>
              <a:t>項第</a:t>
            </a:r>
            <a:r>
              <a:rPr lang="en-US" altLang="zh-TW" sz="2400" dirty="0">
                <a:sym typeface="Wingdings" panose="05000000000000000000" pitchFamily="2" charset="2"/>
              </a:rPr>
              <a:t>1</a:t>
            </a:r>
            <a:r>
              <a:rPr lang="zh-TW" altLang="en-US" sz="2400" dirty="0">
                <a:sym typeface="Wingdings" panose="05000000000000000000" pitchFamily="2" charset="2"/>
              </a:rPr>
              <a:t>款：「著作：指屬於文學、科學、藝術或其他學術範圍之</a:t>
            </a:r>
            <a:r>
              <a:rPr lang="zh-TW" altLang="en-US" sz="2400" b="1" u="sng" dirty="0">
                <a:solidFill>
                  <a:srgbClr val="FF0000"/>
                </a:solidFill>
                <a:sym typeface="Wingdings" panose="05000000000000000000" pitchFamily="2" charset="2"/>
              </a:rPr>
              <a:t>創作</a:t>
            </a:r>
            <a:r>
              <a:rPr lang="zh-TW" altLang="en-US" sz="2400" dirty="0">
                <a:sym typeface="Wingdings" panose="05000000000000000000" pitchFamily="2" charset="2"/>
              </a:rPr>
              <a:t>。」</a:t>
            </a:r>
            <a:endParaRPr lang="en-US" altLang="zh-TW" sz="2400" dirty="0">
              <a:sym typeface="Wingdings" panose="05000000000000000000" pitchFamily="2" charset="2"/>
            </a:endParaRPr>
          </a:p>
          <a:p>
            <a:r>
              <a:rPr lang="zh-TW" altLang="en-US" sz="2400" dirty="0">
                <a:solidFill>
                  <a:schemeClr val="tx1"/>
                </a:solidFill>
              </a:rPr>
              <a:t>必須是</a:t>
            </a:r>
            <a:r>
              <a:rPr lang="zh-TW" altLang="en-US" sz="2400" dirty="0">
                <a:solidFill>
                  <a:srgbClr val="FF0000"/>
                </a:solidFill>
              </a:rPr>
              <a:t>人類精神力作用的成果，獨立創作且具有創作性</a:t>
            </a:r>
            <a:r>
              <a:rPr lang="en-US" altLang="zh-TW" sz="2400" dirty="0">
                <a:solidFill>
                  <a:srgbClr val="FF0000"/>
                </a:solidFill>
              </a:rPr>
              <a:t>!</a:t>
            </a:r>
          </a:p>
          <a:p>
            <a:pPr lvl="1"/>
            <a:r>
              <a:rPr lang="zh-TW" altLang="en-US" sz="1800" dirty="0"/>
              <a:t>「獨立創作</a:t>
            </a:r>
            <a:r>
              <a:rPr lang="en-US" altLang="zh-TW" sz="1800" dirty="0"/>
              <a:t>(independent creation)</a:t>
            </a:r>
            <a:r>
              <a:rPr lang="zh-TW" altLang="en-US" sz="1800" dirty="0"/>
              <a:t>」著重作品由著作人</a:t>
            </a:r>
            <a:r>
              <a:rPr lang="zh-TW" altLang="en-US" sz="1800" b="1" dirty="0"/>
              <a:t>自行完成</a:t>
            </a:r>
            <a:r>
              <a:rPr lang="zh-TW" altLang="en-US" sz="1800" dirty="0"/>
              <a:t>，只要非抄襲或複製他人既有著作即可，並不要求新穎性。</a:t>
            </a:r>
            <a:endParaRPr lang="en-US" altLang="zh-TW" sz="1800" dirty="0"/>
          </a:p>
          <a:p>
            <a:pPr lvl="1"/>
            <a:r>
              <a:rPr lang="zh-TW" altLang="en-US" sz="1800" dirty="0"/>
              <a:t>「創作性</a:t>
            </a:r>
            <a:r>
              <a:rPr lang="en-US" altLang="zh-TW" sz="1800" dirty="0"/>
              <a:t>(creativity)</a:t>
            </a:r>
            <a:r>
              <a:rPr lang="zh-TW" altLang="en-US" sz="1800" dirty="0"/>
              <a:t>」依</a:t>
            </a:r>
            <a:r>
              <a:rPr lang="zh-TW" altLang="en-US" sz="1800" b="1" dirty="0"/>
              <a:t>「美學不歧視原則」</a:t>
            </a:r>
            <a:r>
              <a:rPr lang="zh-TW" altLang="en-US" sz="1800" dirty="0"/>
              <a:t>，不得將著作品質列入考量，因此，只要具有最低程度的創意，可認為作者的精神作用已達到相當程度，足以表現其個性或獨特性，即可給予保護。</a:t>
            </a:r>
            <a:endParaRPr lang="en-US" altLang="zh-TW" sz="2800" dirty="0">
              <a:solidFill>
                <a:srgbClr val="FF0000"/>
              </a:solidFill>
            </a:endParaRPr>
          </a:p>
        </p:txBody>
      </p:sp>
    </p:spTree>
    <p:extLst>
      <p:ext uri="{BB962C8B-B14F-4D97-AF65-F5344CB8AC3E}">
        <p14:creationId xmlns:p14="http://schemas.microsoft.com/office/powerpoint/2010/main" val="3363054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法定合理使用類型</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a:xfrm>
            <a:off x="2589212" y="1954203"/>
            <a:ext cx="8915400" cy="4263717"/>
          </a:xfrm>
        </p:spPr>
        <p:txBody>
          <a:bodyPr>
            <a:normAutofit/>
          </a:bodyPr>
          <a:lstStyle/>
          <a:p>
            <a:pPr>
              <a:buFont typeface="+mj-lt"/>
              <a:buAutoNum type="arabicPeriod"/>
            </a:pPr>
            <a:r>
              <a:rPr lang="zh-TW" altLang="en-US" dirty="0"/>
              <a:t>立法、行政目的</a:t>
            </a:r>
            <a:br>
              <a:rPr lang="en-US" altLang="zh-TW" dirty="0"/>
            </a:br>
            <a:r>
              <a:rPr lang="zh-TW" altLang="en-US" dirty="0"/>
              <a:t>第</a:t>
            </a:r>
            <a:r>
              <a:rPr lang="en-US" altLang="zh-TW" dirty="0"/>
              <a:t>44</a:t>
            </a:r>
            <a:r>
              <a:rPr lang="zh-TW" altLang="en-US" dirty="0"/>
              <a:t>條：「中央或地方機關，因立法或行政目的所需，認有必要將他人著作列為內部參考資料時，在合理範圍內，得重製他人之著作。但依該著作之種類、用途及其重製物之數量、方法，有害於著作財產權人之利益者，不在此限。」</a:t>
            </a:r>
            <a:endParaRPr lang="en-US" altLang="zh-TW" dirty="0"/>
          </a:p>
          <a:p>
            <a:pPr>
              <a:buFont typeface="+mj-lt"/>
              <a:buAutoNum type="arabicPeriod"/>
            </a:pPr>
            <a:endParaRPr lang="en-US" altLang="zh-TW" dirty="0"/>
          </a:p>
          <a:p>
            <a:pPr>
              <a:buFont typeface="+mj-lt"/>
              <a:buAutoNum type="arabicPeriod"/>
            </a:pPr>
            <a:r>
              <a:rPr lang="zh-TW" altLang="en-US" dirty="0"/>
              <a:t>司法程序</a:t>
            </a:r>
            <a:br>
              <a:rPr lang="en-US" altLang="zh-TW" dirty="0"/>
            </a:br>
            <a:r>
              <a:rPr lang="zh-TW" altLang="en-US" dirty="0"/>
              <a:t>第</a:t>
            </a:r>
            <a:r>
              <a:rPr lang="en-US" altLang="zh-TW" dirty="0"/>
              <a:t>45</a:t>
            </a:r>
            <a:r>
              <a:rPr lang="zh-TW" altLang="en-US" dirty="0"/>
              <a:t>條：「</a:t>
            </a:r>
            <a:r>
              <a:rPr lang="en-US" altLang="zh-TW" dirty="0"/>
              <a:t>(I)</a:t>
            </a:r>
            <a:r>
              <a:rPr lang="zh-TW" altLang="en-US" dirty="0"/>
              <a:t>專為司法程序使用之必要，在合理範圍內，得重製他人之著作。</a:t>
            </a:r>
            <a:r>
              <a:rPr lang="en-US" altLang="zh-TW" dirty="0"/>
              <a:t>(II)</a:t>
            </a:r>
            <a:r>
              <a:rPr lang="zh-TW" altLang="en-US" dirty="0"/>
              <a:t>前條但書規定，於前項情形準用之。」</a:t>
            </a:r>
            <a:endParaRPr lang="en-US" altLang="zh-TW" dirty="0"/>
          </a:p>
          <a:p>
            <a:pPr>
              <a:buFont typeface="+mj-lt"/>
              <a:buAutoNum type="arabicPeriod"/>
            </a:pPr>
            <a:endParaRPr lang="en-US" altLang="zh-TW" dirty="0"/>
          </a:p>
          <a:p>
            <a:pPr>
              <a:buFont typeface="+mj-lt"/>
              <a:buAutoNum type="arabicPeriod"/>
            </a:pPr>
            <a:r>
              <a:rPr lang="zh-TW" altLang="en-US" dirty="0"/>
              <a:t>學校授課</a:t>
            </a:r>
            <a:br>
              <a:rPr lang="en-US" altLang="zh-TW" dirty="0"/>
            </a:br>
            <a:r>
              <a:rPr lang="zh-TW" altLang="en-US" dirty="0"/>
              <a:t>第</a:t>
            </a:r>
            <a:r>
              <a:rPr lang="en-US" altLang="zh-TW" dirty="0"/>
              <a:t>46</a:t>
            </a:r>
            <a:r>
              <a:rPr lang="zh-TW" altLang="en-US" dirty="0"/>
              <a:t>條：「</a:t>
            </a:r>
            <a:r>
              <a:rPr lang="en-US" altLang="zh-TW" dirty="0"/>
              <a:t>(I)</a:t>
            </a:r>
            <a:r>
              <a:rPr lang="zh-TW" altLang="en-US" dirty="0"/>
              <a:t>依法設立之各級學校及其擔任教學之人，為學校授課需要，在合理範圍內，得重製他人已公開發表之著作。</a:t>
            </a:r>
            <a:r>
              <a:rPr lang="en-US" altLang="zh-TW" dirty="0"/>
              <a:t>(II)</a:t>
            </a:r>
            <a:r>
              <a:rPr lang="zh-TW" altLang="en-US" dirty="0"/>
              <a:t>第四十四條但書規定，於前項情形準用之。」</a:t>
            </a:r>
            <a:endParaRPr lang="en-US" altLang="zh-TW" dirty="0"/>
          </a:p>
          <a:p>
            <a:pPr marL="0" indent="0">
              <a:buNone/>
            </a:pPr>
            <a:endParaRPr lang="en-US" altLang="zh-TW" dirty="0"/>
          </a:p>
        </p:txBody>
      </p:sp>
    </p:spTree>
    <p:extLst>
      <p:ext uri="{BB962C8B-B14F-4D97-AF65-F5344CB8AC3E}">
        <p14:creationId xmlns:p14="http://schemas.microsoft.com/office/powerpoint/2010/main" val="3875232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法定合理使用類型</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a:xfrm>
            <a:off x="2589212" y="1985553"/>
            <a:ext cx="8915400" cy="4404797"/>
          </a:xfrm>
        </p:spPr>
        <p:txBody>
          <a:bodyPr>
            <a:normAutofit/>
          </a:bodyPr>
          <a:lstStyle/>
          <a:p>
            <a:pPr>
              <a:buFont typeface="+mj-lt"/>
              <a:buAutoNum type="arabicPeriod" startAt="4"/>
            </a:pPr>
            <a:r>
              <a:rPr lang="zh-TW" altLang="en-US" dirty="0"/>
              <a:t>編製教科書、教育目的</a:t>
            </a:r>
            <a:br>
              <a:rPr lang="en-US" altLang="zh-TW" dirty="0"/>
            </a:br>
            <a:r>
              <a:rPr lang="zh-TW" altLang="en-US" dirty="0"/>
              <a:t>第</a:t>
            </a:r>
            <a:r>
              <a:rPr lang="en-US" altLang="zh-TW" dirty="0"/>
              <a:t>47</a:t>
            </a:r>
            <a:r>
              <a:rPr lang="zh-TW" altLang="en-US" dirty="0"/>
              <a:t>條：「</a:t>
            </a:r>
            <a:r>
              <a:rPr lang="en-US" altLang="zh-TW" dirty="0"/>
              <a:t>(I)</a:t>
            </a:r>
            <a:r>
              <a:rPr lang="zh-TW" altLang="en-US" dirty="0"/>
              <a:t>為編製依法令應經教育行政機關審定之教科用書，或教育行政機關編製教科用書者，在合理範圍內，得重製、改作或編輯他人已公開發表之著作。</a:t>
            </a:r>
            <a:r>
              <a:rPr lang="en-US" altLang="zh-TW" dirty="0"/>
              <a:t>(II)</a:t>
            </a:r>
            <a:r>
              <a:rPr lang="zh-TW" altLang="en-US" dirty="0"/>
              <a:t>前項規定，於編製附隨於該教科用書且專供教學之人教學用之輔助用品，準用之。但以由該教科用書編製者編製為限。</a:t>
            </a:r>
            <a:r>
              <a:rPr lang="en-US" altLang="zh-TW" dirty="0"/>
              <a:t>(II)</a:t>
            </a:r>
            <a:r>
              <a:rPr lang="zh-TW" altLang="en-US" dirty="0"/>
              <a:t>依法設立之各級學校或教育機構，為教育目的之必要，在合理範圍內，得公開播送他人已公開發表之著作。</a:t>
            </a:r>
            <a:r>
              <a:rPr lang="en-US" altLang="zh-TW" dirty="0"/>
              <a:t>(IV)</a:t>
            </a:r>
            <a:r>
              <a:rPr lang="zh-TW" altLang="en-US" dirty="0"/>
              <a:t>前三項情形，利用人應將利用情形通知著作財產權人並支付使用報酬。使用報酬率，由主管機關定之。」</a:t>
            </a:r>
            <a:br>
              <a:rPr lang="en-US" altLang="zh-TW" dirty="0"/>
            </a:br>
            <a:endParaRPr lang="en-US" altLang="zh-TW" dirty="0"/>
          </a:p>
          <a:p>
            <a:pPr>
              <a:buFont typeface="+mj-lt"/>
              <a:buAutoNum type="arabicPeriod" startAt="4"/>
            </a:pPr>
            <a:r>
              <a:rPr lang="zh-TW" altLang="en-US" dirty="0"/>
              <a:t>文教機構</a:t>
            </a:r>
            <a:br>
              <a:rPr lang="en-US" altLang="zh-TW" dirty="0"/>
            </a:br>
            <a:r>
              <a:rPr lang="zh-TW" altLang="en-US" dirty="0"/>
              <a:t>第</a:t>
            </a:r>
            <a:r>
              <a:rPr lang="en-US" altLang="zh-TW" dirty="0"/>
              <a:t>48</a:t>
            </a:r>
            <a:r>
              <a:rPr lang="zh-TW" altLang="en-US" dirty="0"/>
              <a:t>條：「供公眾使用之圖書館、博物館、歷史館、科學館、藝術館或其他文教機構，於下列情形之一，得就其收藏之著作重製之</a:t>
            </a:r>
            <a:r>
              <a:rPr lang="en-US" altLang="zh-TW" dirty="0"/>
              <a:t>︰</a:t>
            </a:r>
            <a:r>
              <a:rPr lang="zh-TW" altLang="en-US" dirty="0"/>
              <a:t>一、應閱覽人供個人研究之要求，重製已公開發表著作之一部分，或期刊或已公開發表之研討會論文集之單篇著作，每人以一份為限。二、基於保存資料之必要者。三、就絕版或難以購得之著作，應同性質機構之要求者。」</a:t>
            </a:r>
            <a:endParaRPr lang="en-US" altLang="zh-TW" dirty="0"/>
          </a:p>
          <a:p>
            <a:pPr indent="19050"/>
            <a:endParaRPr lang="en-US" altLang="zh-TW" dirty="0"/>
          </a:p>
        </p:txBody>
      </p:sp>
    </p:spTree>
    <p:extLst>
      <p:ext uri="{BB962C8B-B14F-4D97-AF65-F5344CB8AC3E}">
        <p14:creationId xmlns:p14="http://schemas.microsoft.com/office/powerpoint/2010/main" val="2396845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法定合理使用類型</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a:xfrm>
            <a:off x="2589212" y="1990779"/>
            <a:ext cx="8915400" cy="4352544"/>
          </a:xfrm>
        </p:spPr>
        <p:txBody>
          <a:bodyPr>
            <a:normAutofit/>
          </a:bodyPr>
          <a:lstStyle/>
          <a:p>
            <a:pPr>
              <a:buFont typeface="+mj-lt"/>
              <a:buAutoNum type="arabicPeriod" startAt="6"/>
            </a:pPr>
            <a:r>
              <a:rPr lang="zh-TW" altLang="en-US" dirty="0"/>
              <a:t>著作摘要</a:t>
            </a:r>
            <a:br>
              <a:rPr lang="en-US" altLang="zh-TW" dirty="0"/>
            </a:br>
            <a:r>
              <a:rPr lang="zh-TW" altLang="en-US" dirty="0"/>
              <a:t>第</a:t>
            </a:r>
            <a:r>
              <a:rPr lang="en-US" altLang="zh-TW" dirty="0"/>
              <a:t>48-1</a:t>
            </a:r>
            <a:r>
              <a:rPr lang="zh-TW" altLang="en-US" dirty="0"/>
              <a:t>條：「中央或地方機關、依法設立之教育機構或供公眾使用之圖書館，得重製下列已公開發表之著作所附之摘要</a:t>
            </a:r>
            <a:r>
              <a:rPr lang="en-US" altLang="zh-TW" dirty="0"/>
              <a:t>︰</a:t>
            </a:r>
            <a:r>
              <a:rPr lang="zh-TW" altLang="en-US" dirty="0"/>
              <a:t>一、依學位授予法撰寫之碩士、博士論文，著作人已取得學位者。二、刊載於期刊中之學術論文。三、已公開發表之研討會論文集或研究報告。」</a:t>
            </a:r>
            <a:endParaRPr lang="en-US" altLang="zh-TW" dirty="0"/>
          </a:p>
          <a:p>
            <a:pPr>
              <a:buFont typeface="+mj-lt"/>
              <a:buAutoNum type="arabicPeriod" startAt="6"/>
            </a:pPr>
            <a:endParaRPr lang="en-US" altLang="zh-TW" dirty="0"/>
          </a:p>
          <a:p>
            <a:pPr>
              <a:buFont typeface="+mj-lt"/>
              <a:buAutoNum type="arabicPeriod" startAt="6"/>
            </a:pPr>
            <a:r>
              <a:rPr lang="zh-TW" altLang="en-US" dirty="0"/>
              <a:t>時事報導</a:t>
            </a:r>
            <a:br>
              <a:rPr lang="en-US" altLang="zh-TW" dirty="0"/>
            </a:br>
            <a:r>
              <a:rPr lang="zh-TW" altLang="en-US" dirty="0"/>
              <a:t>第</a:t>
            </a:r>
            <a:r>
              <a:rPr lang="en-US" altLang="zh-TW" dirty="0"/>
              <a:t>49</a:t>
            </a:r>
            <a:r>
              <a:rPr lang="zh-TW" altLang="en-US" dirty="0"/>
              <a:t>條：「以廣播、攝影、錄影、新聞紙、網路或其他方法為時事報導者，在報導之必要範圍內，得利用其報導過程中所接觸之著作。」</a:t>
            </a:r>
            <a:endParaRPr lang="en-US" altLang="zh-TW" dirty="0"/>
          </a:p>
          <a:p>
            <a:pPr>
              <a:buFont typeface="+mj-lt"/>
              <a:buAutoNum type="arabicPeriod" startAt="6"/>
            </a:pPr>
            <a:endParaRPr lang="en-US" altLang="zh-TW" dirty="0"/>
          </a:p>
          <a:p>
            <a:pPr>
              <a:buFont typeface="+mj-lt"/>
              <a:buAutoNum type="arabicPeriod" startAt="6"/>
            </a:pPr>
            <a:r>
              <a:rPr lang="zh-TW" altLang="en-US" dirty="0"/>
              <a:t>機關著作</a:t>
            </a:r>
            <a:br>
              <a:rPr lang="en-US" altLang="zh-TW" dirty="0"/>
            </a:br>
            <a:r>
              <a:rPr lang="zh-TW" altLang="en-US" dirty="0"/>
              <a:t>第</a:t>
            </a:r>
            <a:r>
              <a:rPr lang="en-US" altLang="zh-TW" dirty="0"/>
              <a:t>50</a:t>
            </a:r>
            <a:r>
              <a:rPr lang="zh-TW" altLang="en-US" dirty="0"/>
              <a:t>條：「以中央或地方機關或公法人之名義公開發表之著作，在合理範圍內，得</a:t>
            </a:r>
            <a:r>
              <a:rPr lang="zh-TW" altLang="en-US" u="sng" dirty="0"/>
              <a:t>重製</a:t>
            </a:r>
            <a:r>
              <a:rPr lang="zh-TW" altLang="en-US" dirty="0"/>
              <a:t>、</a:t>
            </a:r>
            <a:r>
              <a:rPr lang="zh-TW" altLang="en-US" u="sng" dirty="0"/>
              <a:t>公開播送</a:t>
            </a:r>
            <a:r>
              <a:rPr lang="zh-TW" altLang="en-US" dirty="0"/>
              <a:t>或</a:t>
            </a:r>
            <a:r>
              <a:rPr lang="zh-TW" altLang="en-US" u="sng" dirty="0"/>
              <a:t>公開傳輸</a:t>
            </a:r>
            <a:r>
              <a:rPr lang="zh-TW" altLang="en-US" dirty="0"/>
              <a:t>。」</a:t>
            </a:r>
            <a:endParaRPr lang="en-US" altLang="zh-TW" dirty="0"/>
          </a:p>
          <a:p>
            <a:pPr indent="0">
              <a:buNone/>
            </a:pPr>
            <a:endParaRPr lang="en-US" altLang="zh-TW" dirty="0"/>
          </a:p>
        </p:txBody>
      </p:sp>
    </p:spTree>
    <p:extLst>
      <p:ext uri="{BB962C8B-B14F-4D97-AF65-F5344CB8AC3E}">
        <p14:creationId xmlns:p14="http://schemas.microsoft.com/office/powerpoint/2010/main" val="2150659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法定合理使用類型</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a:xfrm>
            <a:off x="2589212" y="2011680"/>
            <a:ext cx="8915400" cy="3899542"/>
          </a:xfrm>
        </p:spPr>
        <p:txBody>
          <a:bodyPr>
            <a:normAutofit/>
          </a:bodyPr>
          <a:lstStyle/>
          <a:p>
            <a:pPr marL="685800">
              <a:buFont typeface="+mj-lt"/>
              <a:buAutoNum type="arabicPeriod" startAt="9"/>
            </a:pPr>
            <a:r>
              <a:rPr lang="zh-TW" altLang="en-US" dirty="0"/>
              <a:t>個人或家庭</a:t>
            </a:r>
            <a:br>
              <a:rPr lang="en-US" altLang="zh-TW" dirty="0"/>
            </a:br>
            <a:r>
              <a:rPr lang="zh-TW" altLang="en-US" dirty="0"/>
              <a:t>第</a:t>
            </a:r>
            <a:r>
              <a:rPr lang="en-US" altLang="zh-TW" dirty="0"/>
              <a:t>51</a:t>
            </a:r>
            <a:r>
              <a:rPr lang="zh-TW" altLang="en-US" dirty="0"/>
              <a:t>條：「供個人或家庭為非營利之目的，在合理範圍內，得</a:t>
            </a:r>
            <a:r>
              <a:rPr lang="zh-TW" altLang="en-US" u="sng" dirty="0"/>
              <a:t>利用圖書館及非供公眾使用之機器重製</a:t>
            </a:r>
            <a:r>
              <a:rPr lang="zh-TW" altLang="en-US" dirty="0"/>
              <a:t>已公開發表之著作。」</a:t>
            </a:r>
            <a:endParaRPr lang="en-US" altLang="zh-TW" dirty="0"/>
          </a:p>
          <a:p>
            <a:pPr marL="685800">
              <a:buFont typeface="+mj-lt"/>
              <a:buAutoNum type="arabicPeriod" startAt="9"/>
            </a:pPr>
            <a:endParaRPr lang="en-US" altLang="zh-TW" dirty="0"/>
          </a:p>
          <a:p>
            <a:pPr marL="685800">
              <a:buFont typeface="+mj-lt"/>
              <a:buAutoNum type="arabicPeriod" startAt="9"/>
            </a:pPr>
            <a:r>
              <a:rPr lang="zh-TW" altLang="en-US" dirty="0"/>
              <a:t>為報導、評論、教學、研究或其他正當目的之必要</a:t>
            </a:r>
            <a:br>
              <a:rPr lang="en-US" altLang="zh-TW" dirty="0"/>
            </a:br>
            <a:r>
              <a:rPr lang="zh-TW" altLang="en-US" dirty="0"/>
              <a:t>第</a:t>
            </a:r>
            <a:r>
              <a:rPr lang="en-US" altLang="zh-TW" dirty="0"/>
              <a:t>52</a:t>
            </a:r>
            <a:r>
              <a:rPr lang="zh-TW" altLang="en-US" dirty="0"/>
              <a:t>條：「為報導、評論、教學、研究或其他正當目的之必要，在合理範圍內，得引用已公開發表之著作。」</a:t>
            </a:r>
            <a:endParaRPr lang="en-US" altLang="zh-TW" dirty="0"/>
          </a:p>
        </p:txBody>
      </p:sp>
    </p:spTree>
    <p:extLst>
      <p:ext uri="{BB962C8B-B14F-4D97-AF65-F5344CB8AC3E}">
        <p14:creationId xmlns:p14="http://schemas.microsoft.com/office/powerpoint/2010/main" val="379390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法定合理使用類型</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a:xfrm>
            <a:off x="2589212" y="2016905"/>
            <a:ext cx="8915400" cy="3894317"/>
          </a:xfrm>
        </p:spPr>
        <p:txBody>
          <a:bodyPr>
            <a:normAutofit lnSpcReduction="10000"/>
          </a:bodyPr>
          <a:lstStyle/>
          <a:p>
            <a:pPr marL="685800">
              <a:buFont typeface="+mj-lt"/>
              <a:buAutoNum type="arabicPeriod" startAt="11"/>
            </a:pPr>
            <a:r>
              <a:rPr lang="zh-TW" altLang="en-US" dirty="0"/>
              <a:t>為障礙者使用之目的</a:t>
            </a:r>
            <a:br>
              <a:rPr lang="en-US" altLang="zh-TW" dirty="0"/>
            </a:br>
            <a:r>
              <a:rPr lang="zh-TW" altLang="en-US" dirty="0"/>
              <a:t>第</a:t>
            </a:r>
            <a:r>
              <a:rPr lang="en-US" altLang="zh-TW" dirty="0"/>
              <a:t>53</a:t>
            </a:r>
            <a:r>
              <a:rPr lang="zh-TW" altLang="en-US" dirty="0"/>
              <a:t>條：「</a:t>
            </a:r>
            <a:r>
              <a:rPr lang="en-US" altLang="zh-TW" dirty="0"/>
              <a:t>(I)</a:t>
            </a:r>
            <a:r>
              <a:rPr lang="zh-TW" altLang="en-US" dirty="0"/>
              <a:t>中央或地方政府機關、非營利機構或團體、依法立案之各級學校，為專供視覺障礙者、學習障礙者、聽覺障礙者或其他感知著作有困難之障礙者使用之目的，得以翻譯、點字、錄音、數位轉換、口述影像、附加手語或其他方式利用已公開發表之著作。</a:t>
            </a:r>
            <a:r>
              <a:rPr lang="en-US" altLang="zh-TW" dirty="0"/>
              <a:t>(II)</a:t>
            </a:r>
            <a:r>
              <a:rPr lang="zh-TW" altLang="en-US" dirty="0"/>
              <a:t>前項所定障礙者或其代理人為供該障礙者個人非營利使用，準用前項規定。</a:t>
            </a:r>
            <a:r>
              <a:rPr lang="en-US" altLang="zh-TW" dirty="0"/>
              <a:t>(II)</a:t>
            </a:r>
            <a:r>
              <a:rPr lang="zh-TW" altLang="en-US" dirty="0"/>
              <a:t>依前二項規定製作之著作重製物，得於前二項所定障礙者、中央或地方政府機關、非營利機構或團體、依法立案之各級學校間散布或公開傳輸。」</a:t>
            </a:r>
            <a:endParaRPr lang="en-US" altLang="zh-TW" dirty="0"/>
          </a:p>
          <a:p>
            <a:pPr marL="685800">
              <a:buFont typeface="+mj-lt"/>
              <a:buAutoNum type="arabicPeriod" startAt="11"/>
            </a:pPr>
            <a:endParaRPr lang="en-US" altLang="zh-TW" dirty="0"/>
          </a:p>
          <a:p>
            <a:pPr marL="685800">
              <a:buFont typeface="+mj-lt"/>
              <a:buAutoNum type="arabicPeriod" startAt="11"/>
            </a:pPr>
            <a:r>
              <a:rPr lang="zh-TW" altLang="en-US" dirty="0"/>
              <a:t>供為試題之用</a:t>
            </a:r>
            <a:br>
              <a:rPr lang="en-US" altLang="zh-TW" dirty="0"/>
            </a:br>
            <a:r>
              <a:rPr lang="zh-TW" altLang="en-US" dirty="0"/>
              <a:t>第</a:t>
            </a:r>
            <a:r>
              <a:rPr lang="en-US" altLang="zh-TW" dirty="0"/>
              <a:t>54</a:t>
            </a:r>
            <a:r>
              <a:rPr lang="zh-TW" altLang="en-US" dirty="0"/>
              <a:t>條：「中央或地方機關、依法設立之各級學校或教育機構辦理之各種考試，得重製已公開發表之著作，供為試題之用。但已公開發表之著作如為試題者，不適用之。」</a:t>
            </a:r>
            <a:endParaRPr lang="en-US" altLang="zh-TW" dirty="0"/>
          </a:p>
          <a:p>
            <a:pPr marL="628650" indent="-285750"/>
            <a:endParaRPr lang="en-US" altLang="zh-TW" dirty="0"/>
          </a:p>
        </p:txBody>
      </p:sp>
    </p:spTree>
    <p:extLst>
      <p:ext uri="{BB962C8B-B14F-4D97-AF65-F5344CB8AC3E}">
        <p14:creationId xmlns:p14="http://schemas.microsoft.com/office/powerpoint/2010/main" val="3228521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法定合理使用類型</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a:xfrm>
            <a:off x="2589212" y="1975104"/>
            <a:ext cx="8915400" cy="4315968"/>
          </a:xfrm>
        </p:spPr>
        <p:txBody>
          <a:bodyPr>
            <a:normAutofit lnSpcReduction="10000"/>
          </a:bodyPr>
          <a:lstStyle/>
          <a:p>
            <a:pPr marL="685800">
              <a:buFont typeface="+mj-lt"/>
              <a:buAutoNum type="arabicPeriod" startAt="13"/>
            </a:pPr>
            <a:r>
              <a:rPr lang="zh-TW" altLang="en-US" dirty="0"/>
              <a:t>非營利為目的</a:t>
            </a:r>
            <a:br>
              <a:rPr lang="en-US" altLang="zh-TW" dirty="0"/>
            </a:br>
            <a:r>
              <a:rPr lang="zh-TW" altLang="en-US" dirty="0"/>
              <a:t>第</a:t>
            </a:r>
            <a:r>
              <a:rPr lang="en-US" altLang="zh-TW" dirty="0"/>
              <a:t>55</a:t>
            </a:r>
            <a:r>
              <a:rPr lang="zh-TW" altLang="en-US" dirty="0"/>
              <a:t>條：「</a:t>
            </a:r>
            <a:r>
              <a:rPr lang="zh-TW" altLang="en-US" dirty="0">
                <a:solidFill>
                  <a:srgbClr val="FF0000"/>
                </a:solidFill>
              </a:rPr>
              <a:t>非以營利為目的，未對觀眾或聽眾直接或間接收取任何費用，且未對表演人支付報酬者，得於活動中公開口述、公開播送、公開上映或公開演出他人已公開發表之著作。</a:t>
            </a:r>
            <a:r>
              <a:rPr lang="zh-TW" altLang="en-US" dirty="0"/>
              <a:t>」</a:t>
            </a:r>
            <a:endParaRPr lang="en-US" altLang="zh-TW" dirty="0"/>
          </a:p>
          <a:p>
            <a:pPr marL="685800">
              <a:buFont typeface="+mj-lt"/>
              <a:buAutoNum type="arabicPeriod" startAt="13"/>
            </a:pPr>
            <a:endParaRPr lang="en-US" altLang="zh-TW" dirty="0"/>
          </a:p>
          <a:p>
            <a:pPr marL="685800">
              <a:buFont typeface="+mj-lt"/>
              <a:buAutoNum type="arabicPeriod" startAt="13"/>
            </a:pPr>
            <a:r>
              <a:rPr lang="zh-TW" altLang="en-US" dirty="0"/>
              <a:t>廣播、電視</a:t>
            </a:r>
            <a:br>
              <a:rPr lang="en-US" altLang="zh-TW" dirty="0"/>
            </a:br>
            <a:r>
              <a:rPr lang="zh-TW" altLang="en-US" dirty="0"/>
              <a:t>第</a:t>
            </a:r>
            <a:r>
              <a:rPr lang="en-US" altLang="zh-TW" dirty="0"/>
              <a:t>56</a:t>
            </a:r>
            <a:r>
              <a:rPr lang="zh-TW" altLang="en-US" dirty="0"/>
              <a:t>條：「</a:t>
            </a:r>
            <a:r>
              <a:rPr lang="en-US" altLang="zh-TW" dirty="0"/>
              <a:t>(I)</a:t>
            </a:r>
            <a:r>
              <a:rPr lang="zh-TW" altLang="en-US" dirty="0"/>
              <a:t>廣播或電視，</a:t>
            </a:r>
            <a:r>
              <a:rPr lang="zh-TW" altLang="en-US" u="sng" dirty="0"/>
              <a:t>為公開播送之目的</a:t>
            </a:r>
            <a:r>
              <a:rPr lang="zh-TW" altLang="en-US" dirty="0"/>
              <a:t>，得以自己之設備錄音或錄影該著作。但以其公開播送業經著作財產權人之授權或合於本法規定者為限。</a:t>
            </a:r>
            <a:r>
              <a:rPr lang="en-US" altLang="zh-TW" dirty="0"/>
              <a:t>(II)</a:t>
            </a:r>
            <a:r>
              <a:rPr lang="zh-TW" altLang="en-US" dirty="0"/>
              <a:t>前項錄製物除經著作權專責機關核准保存於指定之處所外，應於錄音或錄影後六個月內銷燬之。」</a:t>
            </a:r>
            <a:endParaRPr lang="en-US" altLang="zh-TW" dirty="0"/>
          </a:p>
          <a:p>
            <a:pPr marL="685800">
              <a:buFont typeface="+mj-lt"/>
              <a:buAutoNum type="arabicPeriod" startAt="13"/>
            </a:pPr>
            <a:endParaRPr lang="en-US" altLang="zh-TW" dirty="0"/>
          </a:p>
          <a:p>
            <a:pPr marL="685800">
              <a:buFont typeface="+mj-lt"/>
              <a:buAutoNum type="arabicPeriod" startAt="13"/>
            </a:pPr>
            <a:r>
              <a:rPr lang="zh-TW" altLang="en-US" dirty="0"/>
              <a:t>社區共同天線為加強收視效能</a:t>
            </a:r>
            <a:br>
              <a:rPr lang="en-US" altLang="zh-TW" dirty="0"/>
            </a:br>
            <a:r>
              <a:rPr lang="zh-TW" altLang="en-US" dirty="0"/>
              <a:t>第</a:t>
            </a:r>
            <a:r>
              <a:rPr lang="en-US" altLang="zh-TW" dirty="0"/>
              <a:t>56-1</a:t>
            </a:r>
            <a:r>
              <a:rPr lang="zh-TW" altLang="en-US" dirty="0"/>
              <a:t>條：「為加強收視效能，得以依法令設立之社區共同天線同時轉播依法設立無線電視臺播送之著作，不得變更其形式或內容。」</a:t>
            </a:r>
            <a:endParaRPr lang="en-US" altLang="zh-TW" dirty="0"/>
          </a:p>
          <a:p>
            <a:pPr marL="628650" indent="-285750"/>
            <a:endParaRPr lang="en-US" altLang="zh-TW" dirty="0"/>
          </a:p>
        </p:txBody>
      </p:sp>
    </p:spTree>
    <p:extLst>
      <p:ext uri="{BB962C8B-B14F-4D97-AF65-F5344CB8AC3E}">
        <p14:creationId xmlns:p14="http://schemas.microsoft.com/office/powerpoint/2010/main" val="2756820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法定合理使用類型</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a:xfrm>
            <a:off x="2589212" y="2011680"/>
            <a:ext cx="8915400" cy="3899542"/>
          </a:xfrm>
        </p:spPr>
        <p:txBody>
          <a:bodyPr>
            <a:normAutofit/>
          </a:bodyPr>
          <a:lstStyle/>
          <a:p>
            <a:pPr>
              <a:buFont typeface="+mj-lt"/>
              <a:buAutoNum type="arabicPeriod" startAt="16"/>
            </a:pPr>
            <a:r>
              <a:rPr lang="zh-TW" altLang="en-US" dirty="0"/>
              <a:t>美術著作、攝影著作</a:t>
            </a:r>
            <a:br>
              <a:rPr lang="en-US" altLang="zh-TW" dirty="0"/>
            </a:br>
            <a:r>
              <a:rPr lang="zh-TW" altLang="en-US" dirty="0"/>
              <a:t>第</a:t>
            </a:r>
            <a:r>
              <a:rPr lang="en-US" altLang="zh-TW" dirty="0"/>
              <a:t>57</a:t>
            </a:r>
            <a:r>
              <a:rPr lang="zh-TW" altLang="en-US" dirty="0"/>
              <a:t>條：「</a:t>
            </a:r>
            <a:r>
              <a:rPr lang="en-US" altLang="zh-TW" dirty="0"/>
              <a:t>(I)</a:t>
            </a:r>
            <a:r>
              <a:rPr lang="zh-TW" altLang="en-US" dirty="0">
                <a:solidFill>
                  <a:srgbClr val="FF0000"/>
                </a:solidFill>
              </a:rPr>
              <a:t>美術著作或攝影著作原件或合法重製物之所有人或經其同意之人，得公開展示該著作原件或合法重製物</a:t>
            </a:r>
            <a:r>
              <a:rPr lang="zh-TW" altLang="en-US" dirty="0"/>
              <a:t>。</a:t>
            </a:r>
            <a:r>
              <a:rPr lang="en-US" altLang="zh-TW" dirty="0"/>
              <a:t>(II)</a:t>
            </a:r>
            <a:r>
              <a:rPr lang="zh-TW" altLang="en-US" dirty="0"/>
              <a:t>前項公開展示之人，為向參觀人解說著作，得於說明書內重製該著作。」</a:t>
            </a:r>
            <a:endParaRPr lang="en-US" altLang="zh-TW" dirty="0"/>
          </a:p>
          <a:p>
            <a:pPr>
              <a:buFont typeface="+mj-lt"/>
              <a:buAutoNum type="arabicPeriod" startAt="16"/>
            </a:pPr>
            <a:endParaRPr lang="en-US" altLang="zh-TW" dirty="0"/>
          </a:p>
          <a:p>
            <a:pPr>
              <a:buFont typeface="+mj-lt"/>
              <a:buAutoNum type="arabicPeriod" startAt="16"/>
            </a:pPr>
            <a:r>
              <a:rPr lang="zh-TW" altLang="en-US" dirty="0"/>
              <a:t>戶外場所長期展示之美術著作或建築著作</a:t>
            </a:r>
            <a:br>
              <a:rPr lang="en-US" altLang="zh-TW" dirty="0"/>
            </a:br>
            <a:r>
              <a:rPr lang="zh-TW" altLang="en-US" dirty="0"/>
              <a:t>第</a:t>
            </a:r>
            <a:r>
              <a:rPr lang="en-US" altLang="zh-TW" dirty="0"/>
              <a:t>58</a:t>
            </a:r>
            <a:r>
              <a:rPr lang="zh-TW" altLang="en-US" dirty="0"/>
              <a:t>條：「於街道、公園、建築物之外壁或其他向公眾開放之戶外場所長期展示之美術著作或建築著作，除下列情形外，得以任何方法利用之</a:t>
            </a:r>
            <a:r>
              <a:rPr lang="en-US" altLang="zh-TW" dirty="0"/>
              <a:t>︰</a:t>
            </a:r>
            <a:r>
              <a:rPr lang="zh-TW" altLang="en-US" dirty="0"/>
              <a:t>一、以建築方式重製建築物。二、以雕塑方式重製雕塑物。三、為於本條規定之場所長期展示目的所為之重製。四、專門以販賣美術著作重製物為目的所為之重製。」</a:t>
            </a:r>
            <a:endParaRPr lang="en-US" altLang="zh-TW" dirty="0"/>
          </a:p>
        </p:txBody>
      </p:sp>
    </p:spTree>
    <p:extLst>
      <p:ext uri="{BB962C8B-B14F-4D97-AF65-F5344CB8AC3E}">
        <p14:creationId xmlns:p14="http://schemas.microsoft.com/office/powerpoint/2010/main" val="989824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法定合理使用類型</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a:xfrm>
            <a:off x="2589212" y="2011680"/>
            <a:ext cx="8915400" cy="4352544"/>
          </a:xfrm>
        </p:spPr>
        <p:txBody>
          <a:bodyPr>
            <a:normAutofit lnSpcReduction="10000"/>
          </a:bodyPr>
          <a:lstStyle/>
          <a:p>
            <a:pPr>
              <a:buFont typeface="+mj-lt"/>
              <a:buAutoNum type="arabicPeriod" startAt="18"/>
            </a:pPr>
            <a:r>
              <a:rPr lang="zh-TW" altLang="en-US" dirty="0"/>
              <a:t>電腦程式著作相關</a:t>
            </a:r>
            <a:br>
              <a:rPr lang="en-US" altLang="zh-TW" dirty="0"/>
            </a:br>
            <a:r>
              <a:rPr lang="zh-TW" altLang="en-US" dirty="0"/>
              <a:t>第</a:t>
            </a:r>
            <a:r>
              <a:rPr lang="en-US" altLang="zh-TW" dirty="0"/>
              <a:t>59</a:t>
            </a:r>
            <a:r>
              <a:rPr lang="zh-TW" altLang="en-US" dirty="0"/>
              <a:t>條：「</a:t>
            </a:r>
            <a:r>
              <a:rPr lang="en-US" altLang="zh-TW" dirty="0"/>
              <a:t>(I)</a:t>
            </a:r>
            <a:r>
              <a:rPr lang="zh-TW" altLang="en-US" dirty="0"/>
              <a:t>合法電腦程式著作重製物之所有人得因配合其所使用機器之需要，修改其程式，或因備用存檔之需要重製其程式。但限於該所有人自行使用。</a:t>
            </a:r>
            <a:r>
              <a:rPr lang="en-US" altLang="zh-TW" dirty="0"/>
              <a:t>(II)</a:t>
            </a:r>
            <a:r>
              <a:rPr lang="zh-TW" altLang="en-US" dirty="0"/>
              <a:t>前項所有人因滅失以外之事由，喪失原重製物之所有權者，除經著作財產權人同意外，應將其修改或重製之程式銷燬之。」</a:t>
            </a:r>
            <a:endParaRPr lang="en-US" altLang="zh-TW" dirty="0"/>
          </a:p>
          <a:p>
            <a:pPr>
              <a:buFont typeface="+mj-lt"/>
              <a:buAutoNum type="arabicPeriod" startAt="18"/>
            </a:pPr>
            <a:endParaRPr lang="en-US" altLang="zh-TW" dirty="0">
              <a:solidFill>
                <a:srgbClr val="FF0000"/>
              </a:solidFill>
            </a:endParaRPr>
          </a:p>
          <a:p>
            <a:pPr>
              <a:buFont typeface="+mj-lt"/>
              <a:buAutoNum type="arabicPeriod" startAt="18"/>
            </a:pPr>
            <a:r>
              <a:rPr lang="zh-TW" altLang="en-US" dirty="0">
                <a:solidFill>
                  <a:srgbClr val="FF0000"/>
                </a:solidFill>
              </a:rPr>
              <a:t>國內權利耗盡</a:t>
            </a:r>
            <a:br>
              <a:rPr lang="en-US" altLang="zh-TW" dirty="0">
                <a:solidFill>
                  <a:srgbClr val="FF0000"/>
                </a:solidFill>
              </a:rPr>
            </a:br>
            <a:r>
              <a:rPr lang="zh-TW" altLang="en-US" dirty="0">
                <a:solidFill>
                  <a:srgbClr val="FF0000"/>
                </a:solidFill>
              </a:rPr>
              <a:t>第</a:t>
            </a:r>
            <a:r>
              <a:rPr lang="en-US" altLang="zh-TW" dirty="0">
                <a:solidFill>
                  <a:srgbClr val="FF0000"/>
                </a:solidFill>
              </a:rPr>
              <a:t>59-1</a:t>
            </a:r>
            <a:r>
              <a:rPr lang="zh-TW" altLang="en-US" dirty="0">
                <a:solidFill>
                  <a:srgbClr val="FF0000"/>
                </a:solidFill>
              </a:rPr>
              <a:t>條：「在中華民國管轄區域內取得著作原件或其合法重製物所有權之人，得以移轉所有權之方式散布之。」</a:t>
            </a:r>
            <a:br>
              <a:rPr lang="en-US" altLang="zh-TW" dirty="0">
                <a:solidFill>
                  <a:srgbClr val="FF0000"/>
                </a:solidFill>
              </a:rPr>
            </a:br>
            <a:endParaRPr lang="en-US" altLang="zh-TW" dirty="0">
              <a:solidFill>
                <a:srgbClr val="FF0000"/>
              </a:solidFill>
            </a:endParaRPr>
          </a:p>
          <a:p>
            <a:pPr>
              <a:buFont typeface="+mj-lt"/>
              <a:buAutoNum type="arabicPeriod" startAt="18"/>
            </a:pPr>
            <a:r>
              <a:rPr lang="zh-TW" altLang="en-US" dirty="0"/>
              <a:t>合法重製物的</a:t>
            </a:r>
            <a:r>
              <a:rPr lang="zh-TW" altLang="en-US" dirty="0">
                <a:solidFill>
                  <a:srgbClr val="FF0000"/>
                </a:solidFill>
              </a:rPr>
              <a:t>出租</a:t>
            </a:r>
            <a:br>
              <a:rPr lang="en-US" altLang="zh-TW" dirty="0">
                <a:solidFill>
                  <a:srgbClr val="FF0000"/>
                </a:solidFill>
              </a:rPr>
            </a:br>
            <a:r>
              <a:rPr lang="zh-TW" altLang="en-US" dirty="0"/>
              <a:t>第</a:t>
            </a:r>
            <a:r>
              <a:rPr lang="en-US" altLang="zh-TW" dirty="0"/>
              <a:t>60</a:t>
            </a:r>
            <a:r>
              <a:rPr lang="zh-TW" altLang="en-US" dirty="0"/>
              <a:t>條：「</a:t>
            </a:r>
            <a:r>
              <a:rPr lang="en-US" altLang="zh-TW" dirty="0"/>
              <a:t>(I)</a:t>
            </a:r>
            <a:r>
              <a:rPr lang="zh-TW" altLang="en-US" dirty="0"/>
              <a:t>著作原件或其合法著作重製物之所有人，得出租該原件或重製物。但錄音及電腦程式著作，不適用之。</a:t>
            </a:r>
            <a:r>
              <a:rPr lang="en-US" altLang="zh-TW" dirty="0"/>
              <a:t>(II)</a:t>
            </a:r>
            <a:r>
              <a:rPr lang="zh-TW" altLang="en-US" dirty="0"/>
              <a:t>附含於貨物、機器或設備之電腦程式著作重製物，隨同貨物、機器或設備合法出租且非該項出租之主要標的物者，不適用前項但書之規定。」</a:t>
            </a:r>
            <a:endParaRPr lang="en-US" altLang="zh-TW" dirty="0">
              <a:solidFill>
                <a:srgbClr val="FF0000"/>
              </a:solidFill>
            </a:endParaRPr>
          </a:p>
          <a:p>
            <a:pPr>
              <a:buFont typeface="+mj-lt"/>
              <a:buAutoNum type="arabicPeriod" startAt="18"/>
            </a:pPr>
            <a:endParaRPr lang="en-US" altLang="zh-TW" dirty="0">
              <a:solidFill>
                <a:srgbClr val="FF0000"/>
              </a:solidFill>
            </a:endParaRPr>
          </a:p>
        </p:txBody>
      </p:sp>
    </p:spTree>
    <p:extLst>
      <p:ext uri="{BB962C8B-B14F-4D97-AF65-F5344CB8AC3E}">
        <p14:creationId xmlns:p14="http://schemas.microsoft.com/office/powerpoint/2010/main" val="1907231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r>
              <a:rPr lang="en-US" altLang="zh-TW" dirty="0"/>
              <a:t>-</a:t>
            </a:r>
            <a:r>
              <a:rPr lang="zh-TW" altLang="en-US" dirty="0"/>
              <a:t>法定合理使用類型</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a:xfrm>
            <a:off x="2589212" y="1990779"/>
            <a:ext cx="8915400" cy="3647150"/>
          </a:xfrm>
        </p:spPr>
        <p:txBody>
          <a:bodyPr>
            <a:normAutofit/>
          </a:bodyPr>
          <a:lstStyle/>
          <a:p>
            <a:pPr>
              <a:buFont typeface="+mj-lt"/>
              <a:buAutoNum type="arabicPeriod" startAt="21"/>
            </a:pPr>
            <a:r>
              <a:rPr lang="zh-TW" altLang="en-US" dirty="0"/>
              <a:t>有關政治、經濟或社會上時事問題之論述</a:t>
            </a:r>
            <a:br>
              <a:rPr lang="en-US" altLang="zh-TW" dirty="0"/>
            </a:br>
            <a:r>
              <a:rPr lang="zh-TW" altLang="en-US" dirty="0"/>
              <a:t>第</a:t>
            </a:r>
            <a:r>
              <a:rPr lang="en-US" altLang="zh-TW" dirty="0"/>
              <a:t>61</a:t>
            </a:r>
            <a:r>
              <a:rPr lang="zh-TW" altLang="en-US" dirty="0"/>
              <a:t>條：「</a:t>
            </a:r>
            <a:r>
              <a:rPr lang="zh-TW" altLang="en-US" dirty="0">
                <a:solidFill>
                  <a:srgbClr val="FF0000"/>
                </a:solidFill>
              </a:rPr>
              <a:t>揭載於新聞紙、雜誌或網路上有關政治、經濟或社會上時事問題之論述，得由其他新聞紙、雜誌轉載或由廣播或電視公開播送，或於網路上公開傳輸。但經註明不許轉載、公開播送或公開傳輸者，不在此限。</a:t>
            </a:r>
            <a:r>
              <a:rPr lang="zh-TW" altLang="en-US" dirty="0"/>
              <a:t>」</a:t>
            </a:r>
            <a:endParaRPr lang="en-US" altLang="zh-TW" dirty="0"/>
          </a:p>
          <a:p>
            <a:pPr>
              <a:buFont typeface="+mj-lt"/>
              <a:buAutoNum type="arabicPeriod" startAt="21"/>
            </a:pPr>
            <a:endParaRPr lang="en-US" altLang="zh-TW" dirty="0"/>
          </a:p>
          <a:p>
            <a:pPr>
              <a:buFont typeface="+mj-lt"/>
              <a:buAutoNum type="arabicPeriod" startAt="21"/>
            </a:pPr>
            <a:r>
              <a:rPr lang="zh-TW" altLang="en-US" dirty="0"/>
              <a:t>公開演說、公開陳述</a:t>
            </a:r>
            <a:br>
              <a:rPr lang="zh-TW" altLang="en-US" dirty="0"/>
            </a:br>
            <a:r>
              <a:rPr lang="zh-TW" altLang="en-US" dirty="0"/>
              <a:t>第</a:t>
            </a:r>
            <a:r>
              <a:rPr lang="en-US" altLang="zh-TW" dirty="0"/>
              <a:t>62</a:t>
            </a:r>
            <a:r>
              <a:rPr lang="zh-TW" altLang="en-US" dirty="0"/>
              <a:t>條：「政治或宗教上之公開演說、裁判程序及中央或地方機關之公開陳述，任何人得利用之。但專就特定人之演說或陳述，編輯成編輯著作者，應經著作財產權人之同意。」</a:t>
            </a:r>
            <a:endParaRPr lang="en-US" altLang="zh-TW" dirty="0"/>
          </a:p>
          <a:p>
            <a:pPr>
              <a:buFont typeface="+mj-lt"/>
              <a:buAutoNum type="arabicPeriod" startAt="20"/>
            </a:pPr>
            <a:endParaRPr lang="en-US" altLang="zh-TW" dirty="0"/>
          </a:p>
        </p:txBody>
      </p:sp>
    </p:spTree>
    <p:extLst>
      <p:ext uri="{BB962C8B-B14F-4D97-AF65-F5344CB8AC3E}">
        <p14:creationId xmlns:p14="http://schemas.microsoft.com/office/powerpoint/2010/main" val="1940716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5C5CB-8AF4-4A1C-838B-0D7EAD90C51B}"/>
              </a:ext>
            </a:extLst>
          </p:cNvPr>
          <p:cNvSpPr>
            <a:spLocks noGrp="1"/>
          </p:cNvSpPr>
          <p:nvPr>
            <p:ph type="title"/>
          </p:nvPr>
        </p:nvSpPr>
        <p:spPr/>
        <p:txBody>
          <a:bodyPr/>
          <a:lstStyle/>
          <a:p>
            <a:r>
              <a:rPr lang="zh-TW" altLang="en-US" dirty="0"/>
              <a:t>著作財產權之限制</a:t>
            </a:r>
          </a:p>
        </p:txBody>
      </p:sp>
      <p:sp>
        <p:nvSpPr>
          <p:cNvPr id="3" name="內容版面配置區 2">
            <a:extLst>
              <a:ext uri="{FF2B5EF4-FFF2-40B4-BE49-F238E27FC236}">
                <a16:creationId xmlns:a16="http://schemas.microsoft.com/office/drawing/2014/main" id="{286C778E-DDB1-4436-A9BC-555B769CC866}"/>
              </a:ext>
            </a:extLst>
          </p:cNvPr>
          <p:cNvSpPr>
            <a:spLocks noGrp="1"/>
          </p:cNvSpPr>
          <p:nvPr>
            <p:ph idx="1"/>
          </p:nvPr>
        </p:nvSpPr>
        <p:spPr/>
        <p:txBody>
          <a:bodyPr>
            <a:normAutofit/>
          </a:bodyPr>
          <a:lstStyle/>
          <a:p>
            <a:r>
              <a:rPr lang="zh-TW" altLang="en-US" sz="2000" dirty="0"/>
              <a:t>依法利用他人著作翻譯、改作、散布</a:t>
            </a:r>
            <a:br>
              <a:rPr lang="en-US" altLang="zh-TW" dirty="0"/>
            </a:br>
            <a:r>
              <a:rPr lang="zh-TW" altLang="en-US" dirty="0"/>
              <a:t>第</a:t>
            </a:r>
            <a:r>
              <a:rPr lang="en-US" altLang="zh-TW" dirty="0"/>
              <a:t>63</a:t>
            </a:r>
            <a:r>
              <a:rPr lang="zh-TW" altLang="en-US" dirty="0"/>
              <a:t>條：「</a:t>
            </a:r>
            <a:r>
              <a:rPr lang="en-US" altLang="zh-TW" dirty="0"/>
              <a:t>(I)</a:t>
            </a:r>
            <a:r>
              <a:rPr lang="zh-TW" altLang="en-US" dirty="0"/>
              <a:t>依第四十四條、第四十五條、第四十八條第一款、第四十八條之一至第五十條、第五十二條至第五十五條、第六十一條及第六十二條規定得利用他人著作者，得翻譯該著作。</a:t>
            </a:r>
            <a:r>
              <a:rPr lang="en-US" altLang="zh-TW" dirty="0"/>
              <a:t>(II)</a:t>
            </a:r>
            <a:r>
              <a:rPr lang="zh-TW" altLang="en-US" dirty="0"/>
              <a:t>依第四十六條及第五十一條規定得利用他人著作者，得改作該著作。</a:t>
            </a:r>
            <a:r>
              <a:rPr lang="en-US" altLang="zh-TW" dirty="0"/>
              <a:t>(III)</a:t>
            </a:r>
            <a:r>
              <a:rPr lang="zh-TW" altLang="en-US" dirty="0"/>
              <a:t>依第四十六條至第五十條、第五十二條至第五十四條、第五十七條第二項、第五十八條、第六十一條及第六十二條規定利用他人著作者，得散布該著作。」</a:t>
            </a:r>
            <a:endParaRPr lang="en-US" altLang="zh-TW" dirty="0"/>
          </a:p>
          <a:p>
            <a:r>
              <a:rPr lang="zh-TW" altLang="en-US" sz="2000" dirty="0"/>
              <a:t>明示出處</a:t>
            </a:r>
            <a:br>
              <a:rPr lang="en-US" altLang="zh-TW" dirty="0"/>
            </a:br>
            <a:r>
              <a:rPr lang="zh-TW" altLang="en-US" dirty="0"/>
              <a:t>第</a:t>
            </a:r>
            <a:r>
              <a:rPr lang="en-US" altLang="zh-TW" dirty="0"/>
              <a:t>64</a:t>
            </a:r>
            <a:r>
              <a:rPr lang="zh-TW" altLang="en-US" dirty="0"/>
              <a:t>條：「</a:t>
            </a:r>
            <a:r>
              <a:rPr lang="en-US" altLang="zh-TW" dirty="0"/>
              <a:t>(I)</a:t>
            </a:r>
            <a:r>
              <a:rPr lang="zh-TW" altLang="en-US" dirty="0"/>
              <a:t>依第四十四條至第四十七條、第四十八條之一至第五十條、第五十二條、第五十三條、第五十五條、第五十七條、第五十八條、第六十條至第六十三條規定利用他人著作者，應明示其出處。</a:t>
            </a:r>
            <a:r>
              <a:rPr lang="en-US" altLang="zh-TW" dirty="0"/>
              <a:t>(II)</a:t>
            </a:r>
            <a:r>
              <a:rPr lang="zh-TW" altLang="en-US" dirty="0"/>
              <a:t>前項明示出處，就著作人之姓名或名稱，除不具名著作或著作人不明者外，應以合理之方式為之。」</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420257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著作權要件</a:t>
            </a:r>
            <a:r>
              <a:rPr lang="en-US" altLang="zh-TW" dirty="0"/>
              <a:t>(</a:t>
            </a:r>
            <a:r>
              <a:rPr lang="zh-TW" altLang="en-US" dirty="0"/>
              <a:t>一</a:t>
            </a:r>
            <a:r>
              <a:rPr lang="en-US" altLang="zh-TW" dirty="0"/>
              <a:t>)</a:t>
            </a:r>
            <a:r>
              <a:rPr lang="zh-TW" altLang="en-US" dirty="0"/>
              <a:t>原創性</a:t>
            </a:r>
          </a:p>
        </p:txBody>
      </p:sp>
      <p:sp>
        <p:nvSpPr>
          <p:cNvPr id="3" name="內容版面配置區 2"/>
          <p:cNvSpPr>
            <a:spLocks noGrp="1"/>
          </p:cNvSpPr>
          <p:nvPr>
            <p:ph idx="1"/>
          </p:nvPr>
        </p:nvSpPr>
        <p:spPr>
          <a:xfrm>
            <a:off x="1847850" y="2133600"/>
            <a:ext cx="9656762" cy="3777622"/>
          </a:xfrm>
        </p:spPr>
        <p:txBody>
          <a:bodyPr/>
          <a:lstStyle/>
          <a:p>
            <a:r>
              <a:rPr lang="en-US" altLang="zh-TW" sz="2000" dirty="0"/>
              <a:t>Q</a:t>
            </a:r>
            <a:r>
              <a:rPr lang="zh-TW" altLang="en-US" sz="2000" dirty="0"/>
              <a:t>：軟體整篇翻譯的文章？</a:t>
            </a:r>
            <a:endParaRPr lang="en-US" altLang="zh-TW" sz="2000" dirty="0"/>
          </a:p>
          <a:p>
            <a:r>
              <a:rPr lang="en-US" altLang="zh-TW" sz="2000" dirty="0"/>
              <a:t>Q</a:t>
            </a:r>
            <a:r>
              <a:rPr lang="zh-TW" altLang="en-US" sz="2000" dirty="0"/>
              <a:t>：測速器自動攝影的照片？</a:t>
            </a:r>
            <a:endParaRPr lang="en-US" altLang="zh-TW" sz="2000" dirty="0"/>
          </a:p>
          <a:p>
            <a:r>
              <a:rPr lang="en-US" altLang="zh-TW" sz="2000" dirty="0"/>
              <a:t>Q</a:t>
            </a:r>
            <a:r>
              <a:rPr lang="zh-TW" altLang="en-US" sz="2000" dirty="0"/>
              <a:t>：大象所畫之圖</a:t>
            </a:r>
            <a:r>
              <a:rPr lang="en-US" altLang="zh-TW" sz="2000" dirty="0"/>
              <a:t>?</a:t>
            </a:r>
          </a:p>
          <a:p>
            <a:endParaRPr lang="zh-TW" altLang="en-US" dirty="0"/>
          </a:p>
        </p:txBody>
      </p:sp>
      <p:pic>
        <p:nvPicPr>
          <p:cNvPr id="4" name="圖片 3"/>
          <p:cNvPicPr/>
          <p:nvPr/>
        </p:nvPicPr>
        <p:blipFill rotWithShape="1">
          <a:blip r:embed="rId2"/>
          <a:srcRect l="17897" t="33226" r="43740" b="14411"/>
          <a:stretch/>
        </p:blipFill>
        <p:spPr bwMode="auto">
          <a:xfrm>
            <a:off x="5378108" y="2843785"/>
            <a:ext cx="4197642" cy="3067437"/>
          </a:xfrm>
          <a:prstGeom prst="rect">
            <a:avLst/>
          </a:prstGeom>
          <a:ln>
            <a:noFill/>
          </a:ln>
          <a:extLst>
            <a:ext uri="{53640926-AAD7-44D8-BBD7-CCE9431645EC}">
              <a14:shadowObscured xmlns:a14="http://schemas.microsoft.com/office/drawing/2010/main"/>
            </a:ext>
          </a:extLst>
        </p:spPr>
      </p:pic>
      <p:grpSp>
        <p:nvGrpSpPr>
          <p:cNvPr id="7" name="群組 6"/>
          <p:cNvGrpSpPr/>
          <p:nvPr/>
        </p:nvGrpSpPr>
        <p:grpSpPr>
          <a:xfrm>
            <a:off x="9799568" y="1851007"/>
            <a:ext cx="1818350" cy="1577993"/>
            <a:chOff x="9086523" y="2391463"/>
            <a:chExt cx="1818350" cy="1577993"/>
          </a:xfrm>
        </p:grpSpPr>
        <p:sp>
          <p:nvSpPr>
            <p:cNvPr id="5" name="橢圓形圖說文字 4"/>
            <p:cNvSpPr/>
            <p:nvPr/>
          </p:nvSpPr>
          <p:spPr>
            <a:xfrm>
              <a:off x="9086523" y="2391463"/>
              <a:ext cx="1818350" cy="1577993"/>
            </a:xfrm>
            <a:prstGeom prst="wedgeEllipseCallout">
              <a:avLst>
                <a:gd name="adj1" fmla="val -61925"/>
                <a:gd name="adj2" fmla="val 4296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9211927" y="2995793"/>
              <a:ext cx="1567542" cy="369332"/>
            </a:xfrm>
            <a:prstGeom prst="rect">
              <a:avLst/>
            </a:prstGeom>
            <a:noFill/>
          </p:spPr>
          <p:txBody>
            <a:bodyPr wrap="square" rtlCol="0">
              <a:spAutoFit/>
            </a:bodyPr>
            <a:lstStyle/>
            <a:p>
              <a:r>
                <a:rPr lang="zh-TW" altLang="en-US" dirty="0"/>
                <a:t>我是著作人嗎</a:t>
              </a:r>
              <a:r>
                <a:rPr lang="en-US" altLang="zh-TW" dirty="0"/>
                <a:t>?</a:t>
              </a:r>
              <a:endParaRPr lang="zh-TW" altLang="en-US" dirty="0"/>
            </a:p>
          </p:txBody>
        </p:sp>
      </p:grpSp>
    </p:spTree>
    <p:extLst>
      <p:ext uri="{BB962C8B-B14F-4D97-AF65-F5344CB8AC3E}">
        <p14:creationId xmlns:p14="http://schemas.microsoft.com/office/powerpoint/2010/main" val="767819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著作財產權之限制</a:t>
            </a:r>
          </a:p>
        </p:txBody>
      </p:sp>
      <p:sp>
        <p:nvSpPr>
          <p:cNvPr id="3" name="內容版面配置區 2"/>
          <p:cNvSpPr>
            <a:spLocks noGrp="1"/>
          </p:cNvSpPr>
          <p:nvPr>
            <p:ph idx="1"/>
          </p:nvPr>
        </p:nvSpPr>
        <p:spPr/>
        <p:txBody>
          <a:bodyPr>
            <a:normAutofit/>
          </a:bodyPr>
          <a:lstStyle/>
          <a:p>
            <a:r>
              <a:rPr lang="en-US" altLang="zh-TW" sz="2000" dirty="0"/>
              <a:t>Q</a:t>
            </a:r>
            <a:r>
              <a:rPr lang="zh-TW" altLang="en-US" sz="2000" dirty="0"/>
              <a:t>：符合著作權法所規定的合理使用，著作權人能拒絕嗎？</a:t>
            </a:r>
          </a:p>
          <a:p>
            <a:endParaRPr lang="en-US" altLang="zh-TW" dirty="0"/>
          </a:p>
          <a:p>
            <a:r>
              <a:rPr lang="zh-TW" altLang="en-US" dirty="0"/>
              <a:t>著作權法第</a:t>
            </a:r>
            <a:r>
              <a:rPr lang="en-US" altLang="zh-TW" dirty="0"/>
              <a:t>1</a:t>
            </a:r>
            <a:r>
              <a:rPr lang="zh-TW" altLang="en-US" dirty="0"/>
              <a:t>條：「為保障</a:t>
            </a:r>
            <a:r>
              <a:rPr lang="zh-TW" altLang="en-US" dirty="0">
                <a:solidFill>
                  <a:srgbClr val="FF0000"/>
                </a:solidFill>
              </a:rPr>
              <a:t>著作人著作權益</a:t>
            </a:r>
            <a:r>
              <a:rPr lang="zh-TW" altLang="en-US" dirty="0"/>
              <a:t>，</a:t>
            </a:r>
            <a:r>
              <a:rPr lang="zh-TW" altLang="en-US" dirty="0">
                <a:solidFill>
                  <a:srgbClr val="FF0000"/>
                </a:solidFill>
              </a:rPr>
              <a:t>調和社會公共利益</a:t>
            </a:r>
            <a:r>
              <a:rPr lang="zh-TW" altLang="en-US" dirty="0"/>
              <a:t>，促進國家文化發展，特制定本法。本法未規定者，適用其他法律之規定。」</a:t>
            </a:r>
            <a:endParaRPr lang="en-US" altLang="zh-TW" dirty="0"/>
          </a:p>
          <a:p>
            <a:r>
              <a:rPr lang="zh-TW" altLang="en-US" dirty="0"/>
              <a:t>著作權法是利益均衡的法律，既要保護著作人著作權，也要關注公眾接觸人類智慧成果的公益，因此須限制著作人著作權的行使。「合理使用」即是著作權法限制著作財產權人的法制上設計。</a:t>
            </a:r>
            <a:endParaRPr lang="en-US" altLang="zh-TW" dirty="0"/>
          </a:p>
          <a:p>
            <a:r>
              <a:rPr lang="zh-TW" altLang="en-US" dirty="0"/>
              <a:t>著作權法第</a:t>
            </a:r>
            <a:r>
              <a:rPr lang="en-US" altLang="zh-TW" dirty="0"/>
              <a:t>65</a:t>
            </a:r>
            <a:r>
              <a:rPr lang="zh-TW" altLang="en-US" dirty="0"/>
              <a:t>條第</a:t>
            </a:r>
            <a:r>
              <a:rPr lang="en-US" altLang="zh-TW" dirty="0"/>
              <a:t>1</a:t>
            </a:r>
            <a:r>
              <a:rPr lang="zh-TW" altLang="en-US" dirty="0"/>
              <a:t>項規定：「著作之合理使用，不構成著作財產權之侵害。」在著作權法所明定的「合理使用」範圍內，利用人可以自由利用，著作財產權人不得主張權利、不能拒絕，也無權反對或要求刪除。</a:t>
            </a:r>
          </a:p>
        </p:txBody>
      </p:sp>
    </p:spTree>
    <p:extLst>
      <p:ext uri="{BB962C8B-B14F-4D97-AF65-F5344CB8AC3E}">
        <p14:creationId xmlns:p14="http://schemas.microsoft.com/office/powerpoint/2010/main" val="1134571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70102B-4DC9-48C5-B8E7-416A9C233379}"/>
              </a:ext>
            </a:extLst>
          </p:cNvPr>
          <p:cNvSpPr>
            <a:spLocks noGrp="1"/>
          </p:cNvSpPr>
          <p:nvPr>
            <p:ph type="title"/>
          </p:nvPr>
        </p:nvSpPr>
        <p:spPr/>
        <p:txBody>
          <a:bodyPr/>
          <a:lstStyle/>
          <a:p>
            <a:r>
              <a:rPr lang="zh-TW" altLang="en-US" dirty="0"/>
              <a:t>侵害著作權之損害賠償</a:t>
            </a:r>
          </a:p>
        </p:txBody>
      </p:sp>
      <p:sp>
        <p:nvSpPr>
          <p:cNvPr id="3" name="內容版面配置區 2">
            <a:extLst>
              <a:ext uri="{FF2B5EF4-FFF2-40B4-BE49-F238E27FC236}">
                <a16:creationId xmlns:a16="http://schemas.microsoft.com/office/drawing/2014/main" id="{D43DB147-DD79-4E27-A74A-EE68AD34CB70}"/>
              </a:ext>
            </a:extLst>
          </p:cNvPr>
          <p:cNvSpPr>
            <a:spLocks noGrp="1"/>
          </p:cNvSpPr>
          <p:nvPr>
            <p:ph idx="1"/>
          </p:nvPr>
        </p:nvSpPr>
        <p:spPr>
          <a:xfrm>
            <a:off x="2589212" y="1980329"/>
            <a:ext cx="8915400" cy="4488397"/>
          </a:xfrm>
        </p:spPr>
        <p:txBody>
          <a:bodyPr>
            <a:normAutofit/>
          </a:bodyPr>
          <a:lstStyle/>
          <a:p>
            <a:r>
              <a:rPr lang="zh-TW" altLang="en-US" dirty="0"/>
              <a:t>第</a:t>
            </a:r>
            <a:r>
              <a:rPr lang="en-US" altLang="zh-TW" dirty="0"/>
              <a:t>88</a:t>
            </a:r>
            <a:r>
              <a:rPr lang="zh-TW" altLang="en-US" dirty="0"/>
              <a:t>條第</a:t>
            </a:r>
            <a:r>
              <a:rPr lang="en-US" altLang="zh-TW" dirty="0"/>
              <a:t>1</a:t>
            </a:r>
            <a:r>
              <a:rPr lang="zh-TW" altLang="en-US" dirty="0"/>
              <a:t>項：「因故意或過失不法侵害他人之著作財產權或製版權者，負損害賠償責任。數人共同不法侵害者，連帶負賠償責任。」</a:t>
            </a:r>
            <a:endParaRPr lang="en-US" altLang="zh-TW" dirty="0"/>
          </a:p>
          <a:p>
            <a:pPr marL="0" indent="0">
              <a:buNone/>
            </a:pPr>
            <a:r>
              <a:rPr lang="en-US" altLang="zh-TW" dirty="0"/>
              <a:t>(</a:t>
            </a:r>
            <a:r>
              <a:rPr lang="zh-TW" altLang="en-US" dirty="0"/>
              <a:t>一</a:t>
            </a:r>
            <a:r>
              <a:rPr lang="en-US" altLang="zh-TW" dirty="0"/>
              <a:t>)</a:t>
            </a:r>
            <a:r>
              <a:rPr lang="zh-TW" altLang="en-US" dirty="0"/>
              <a:t>計算方式</a:t>
            </a:r>
            <a:endParaRPr lang="en-US" altLang="zh-TW" dirty="0"/>
          </a:p>
          <a:p>
            <a:pPr marL="361950" indent="0">
              <a:buNone/>
            </a:pPr>
            <a:r>
              <a:rPr lang="en-US" altLang="zh-TW" dirty="0"/>
              <a:t>1.</a:t>
            </a:r>
            <a:r>
              <a:rPr lang="zh-TW" altLang="en-US" dirty="0"/>
              <a:t>具體損害：第</a:t>
            </a:r>
            <a:r>
              <a:rPr lang="en-US" altLang="zh-TW" dirty="0"/>
              <a:t>88</a:t>
            </a:r>
            <a:r>
              <a:rPr lang="zh-TW" altLang="en-US" dirty="0"/>
              <a:t>條第</a:t>
            </a:r>
            <a:r>
              <a:rPr lang="en-US" altLang="zh-TW" dirty="0"/>
              <a:t>2</a:t>
            </a:r>
            <a:r>
              <a:rPr lang="zh-TW" altLang="en-US" dirty="0"/>
              <a:t>項第</a:t>
            </a:r>
            <a:r>
              <a:rPr lang="en-US" altLang="zh-TW" dirty="0"/>
              <a:t>1</a:t>
            </a:r>
            <a:r>
              <a:rPr lang="zh-TW" altLang="en-US" dirty="0"/>
              <a:t>款本文：「依民法第二百十六條之規定請求。」</a:t>
            </a:r>
            <a:endParaRPr lang="en-US" altLang="zh-TW" dirty="0"/>
          </a:p>
          <a:p>
            <a:pPr marL="361950" indent="0">
              <a:buNone/>
            </a:pPr>
            <a:r>
              <a:rPr lang="en-US" altLang="zh-TW" dirty="0"/>
              <a:t>2.</a:t>
            </a:r>
            <a:r>
              <a:rPr lang="zh-TW" altLang="en-US" dirty="0"/>
              <a:t>差額計算：第</a:t>
            </a:r>
            <a:r>
              <a:rPr lang="en-US" altLang="zh-TW" dirty="0"/>
              <a:t>88</a:t>
            </a:r>
            <a:r>
              <a:rPr lang="zh-TW" altLang="en-US" dirty="0"/>
              <a:t>條第</a:t>
            </a:r>
            <a:r>
              <a:rPr lang="en-US" altLang="zh-TW" dirty="0"/>
              <a:t>2</a:t>
            </a:r>
            <a:r>
              <a:rPr lang="zh-TW" altLang="en-US" dirty="0"/>
              <a:t>項第</a:t>
            </a:r>
            <a:r>
              <a:rPr lang="en-US" altLang="zh-TW" dirty="0"/>
              <a:t>1</a:t>
            </a:r>
            <a:r>
              <a:rPr lang="zh-TW" altLang="en-US" dirty="0"/>
              <a:t>款但書：「但被害人不能證明其損害時，得以其行使權利依通常情形可得預期之利益，減除被侵害後行使同一權利所得利益之差額，為其所受損害。」</a:t>
            </a:r>
            <a:endParaRPr lang="en-US" altLang="zh-TW" dirty="0"/>
          </a:p>
          <a:p>
            <a:pPr marL="361950" indent="0">
              <a:buNone/>
            </a:pPr>
            <a:r>
              <a:rPr lang="en-US" altLang="zh-TW" dirty="0"/>
              <a:t>3.</a:t>
            </a:r>
            <a:r>
              <a:rPr lang="zh-TW" altLang="en-US" dirty="0"/>
              <a:t>銷售利益：第</a:t>
            </a:r>
            <a:r>
              <a:rPr lang="en-US" altLang="zh-TW" dirty="0"/>
              <a:t>88</a:t>
            </a:r>
            <a:r>
              <a:rPr lang="zh-TW" altLang="en-US" dirty="0"/>
              <a:t>條第</a:t>
            </a:r>
            <a:r>
              <a:rPr lang="en-US" altLang="zh-TW" dirty="0"/>
              <a:t>2</a:t>
            </a:r>
            <a:r>
              <a:rPr lang="zh-TW" altLang="en-US" dirty="0"/>
              <a:t>項第</a:t>
            </a:r>
            <a:r>
              <a:rPr lang="en-US" altLang="zh-TW" dirty="0"/>
              <a:t>2</a:t>
            </a:r>
            <a:r>
              <a:rPr lang="zh-TW" altLang="en-US" dirty="0"/>
              <a:t>款本文：「請求侵害人因侵害行為所得之利益。」</a:t>
            </a:r>
            <a:endParaRPr lang="en-US" altLang="zh-TW" dirty="0"/>
          </a:p>
          <a:p>
            <a:pPr marL="361950" indent="0">
              <a:buNone/>
            </a:pPr>
            <a:r>
              <a:rPr lang="en-US" altLang="zh-TW" dirty="0"/>
              <a:t>4.</a:t>
            </a:r>
            <a:r>
              <a:rPr lang="zh-TW" altLang="en-US" dirty="0"/>
              <a:t>銷售總額：第</a:t>
            </a:r>
            <a:r>
              <a:rPr lang="en-US" altLang="zh-TW" dirty="0"/>
              <a:t>88</a:t>
            </a:r>
            <a:r>
              <a:rPr lang="zh-TW" altLang="en-US" dirty="0"/>
              <a:t>條第</a:t>
            </a:r>
            <a:r>
              <a:rPr lang="en-US" altLang="zh-TW" dirty="0"/>
              <a:t>2</a:t>
            </a:r>
            <a:r>
              <a:rPr lang="zh-TW" altLang="en-US" dirty="0"/>
              <a:t>項第</a:t>
            </a:r>
            <a:r>
              <a:rPr lang="en-US" altLang="zh-TW" dirty="0"/>
              <a:t>2</a:t>
            </a:r>
            <a:r>
              <a:rPr lang="zh-TW" altLang="en-US" dirty="0"/>
              <a:t>款但書：「但侵害人不能證明其成本或必要費用時，以其侵害行為所得之全部收入，為其所得利益。」</a:t>
            </a:r>
            <a:endParaRPr lang="en-US" altLang="zh-TW" dirty="0"/>
          </a:p>
          <a:p>
            <a:pPr marL="361950" indent="0">
              <a:buNone/>
            </a:pPr>
            <a:r>
              <a:rPr lang="en-US" altLang="zh-TW" dirty="0"/>
              <a:t>5.</a:t>
            </a:r>
            <a:r>
              <a:rPr lang="zh-TW" altLang="en-US" dirty="0"/>
              <a:t>法定標準：第</a:t>
            </a:r>
            <a:r>
              <a:rPr lang="en-US" altLang="zh-TW" dirty="0"/>
              <a:t>88</a:t>
            </a:r>
            <a:r>
              <a:rPr lang="zh-TW" altLang="en-US" dirty="0"/>
              <a:t>條第</a:t>
            </a:r>
            <a:r>
              <a:rPr lang="en-US" altLang="zh-TW" dirty="0"/>
              <a:t>3</a:t>
            </a:r>
            <a:r>
              <a:rPr lang="zh-TW" altLang="en-US" dirty="0"/>
              <a:t>項：「依前項規定，如被害人不易證明其實際損害額，得請求法院依侵害情節，</a:t>
            </a:r>
            <a:r>
              <a:rPr lang="zh-TW" altLang="en-US" dirty="0">
                <a:solidFill>
                  <a:srgbClr val="FF0000"/>
                </a:solidFill>
              </a:rPr>
              <a:t>在新臺幣一萬元以上一百萬元以下酌定賠償額</a:t>
            </a:r>
            <a:r>
              <a:rPr lang="zh-TW" altLang="en-US" dirty="0"/>
              <a:t>。如損害行為屬故意且情節重大者，賠償額得增至新臺幣五百萬元。」</a:t>
            </a:r>
          </a:p>
        </p:txBody>
      </p:sp>
    </p:spTree>
    <p:extLst>
      <p:ext uri="{BB962C8B-B14F-4D97-AF65-F5344CB8AC3E}">
        <p14:creationId xmlns:p14="http://schemas.microsoft.com/office/powerpoint/2010/main" val="2173465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70102B-4DC9-48C5-B8E7-416A9C233379}"/>
              </a:ext>
            </a:extLst>
          </p:cNvPr>
          <p:cNvSpPr>
            <a:spLocks noGrp="1"/>
          </p:cNvSpPr>
          <p:nvPr>
            <p:ph type="title"/>
          </p:nvPr>
        </p:nvSpPr>
        <p:spPr/>
        <p:txBody>
          <a:bodyPr/>
          <a:lstStyle/>
          <a:p>
            <a:r>
              <a:rPr lang="zh-TW" altLang="en-US" dirty="0"/>
              <a:t>侵害著作權之損害賠償</a:t>
            </a:r>
          </a:p>
        </p:txBody>
      </p:sp>
      <p:sp>
        <p:nvSpPr>
          <p:cNvPr id="3" name="內容版面配置區 2">
            <a:extLst>
              <a:ext uri="{FF2B5EF4-FFF2-40B4-BE49-F238E27FC236}">
                <a16:creationId xmlns:a16="http://schemas.microsoft.com/office/drawing/2014/main" id="{D43DB147-DD79-4E27-A74A-EE68AD34CB70}"/>
              </a:ext>
            </a:extLst>
          </p:cNvPr>
          <p:cNvSpPr>
            <a:spLocks noGrp="1"/>
          </p:cNvSpPr>
          <p:nvPr>
            <p:ph idx="1"/>
          </p:nvPr>
        </p:nvSpPr>
        <p:spPr>
          <a:xfrm>
            <a:off x="2589212" y="1948978"/>
            <a:ext cx="8915400" cy="4660828"/>
          </a:xfrm>
        </p:spPr>
        <p:txBody>
          <a:bodyPr>
            <a:normAutofit/>
          </a:bodyPr>
          <a:lstStyle/>
          <a:p>
            <a:pPr marL="0" indent="0">
              <a:buNone/>
            </a:pPr>
            <a:r>
              <a:rPr lang="en-US" altLang="zh-TW" dirty="0"/>
              <a:t>(</a:t>
            </a:r>
            <a:r>
              <a:rPr lang="zh-TW" altLang="en-US" dirty="0"/>
              <a:t>二</a:t>
            </a:r>
            <a:r>
              <a:rPr lang="en-US" altLang="zh-TW" dirty="0"/>
              <a:t>)</a:t>
            </a:r>
            <a:r>
              <a:rPr lang="zh-TW" altLang="en-US" dirty="0"/>
              <a:t>視為侵害著作權（民事責任）</a:t>
            </a:r>
            <a:endParaRPr lang="en-US" altLang="zh-TW" dirty="0"/>
          </a:p>
          <a:p>
            <a:pPr marL="647700" indent="-285750"/>
            <a:r>
              <a:rPr lang="zh-TW" altLang="en-US" dirty="0"/>
              <a:t>第</a:t>
            </a:r>
            <a:r>
              <a:rPr lang="en-US" altLang="zh-TW" dirty="0"/>
              <a:t>87</a:t>
            </a:r>
            <a:r>
              <a:rPr lang="zh-TW" altLang="en-US" dirty="0"/>
              <a:t>條：「</a:t>
            </a:r>
            <a:r>
              <a:rPr lang="en-US" altLang="zh-TW" dirty="0"/>
              <a:t>(I)</a:t>
            </a:r>
            <a:r>
              <a:rPr lang="zh-TW" altLang="en-US" dirty="0"/>
              <a:t>有下列情形之一者，除本法另有規定外，視為侵害著作權或製版權：</a:t>
            </a:r>
            <a:br>
              <a:rPr lang="en-US" altLang="zh-TW" dirty="0"/>
            </a:br>
            <a:r>
              <a:rPr lang="zh-TW" altLang="en-US" dirty="0"/>
              <a:t>一、以侵害著作人名譽之方法利用其著作者。</a:t>
            </a:r>
            <a:br>
              <a:rPr lang="en-US" altLang="zh-TW" dirty="0"/>
            </a:br>
            <a:r>
              <a:rPr lang="zh-TW" altLang="en-US" dirty="0"/>
              <a:t>二、明知為侵害製版權之物而散布或意圖散布而公開陳列或持有者。</a:t>
            </a:r>
            <a:br>
              <a:rPr lang="en-US" altLang="zh-TW" dirty="0"/>
            </a:br>
            <a:r>
              <a:rPr lang="zh-TW" altLang="en-US" dirty="0"/>
              <a:t>三、輸入未經著作財產權人或製版權人授權重製之重製物或製版物者。</a:t>
            </a:r>
            <a:br>
              <a:rPr lang="en-US" altLang="zh-TW" dirty="0"/>
            </a:br>
            <a:r>
              <a:rPr lang="zh-TW" altLang="en-US" dirty="0">
                <a:solidFill>
                  <a:srgbClr val="FF0000"/>
                </a:solidFill>
              </a:rPr>
              <a:t>四、未經著作財產權人同意而輸入著作原件或其國外合法重製物者。</a:t>
            </a:r>
            <a:br>
              <a:rPr lang="en-US" altLang="zh-TW" dirty="0">
                <a:solidFill>
                  <a:srgbClr val="FF0000"/>
                </a:solidFill>
              </a:rPr>
            </a:br>
            <a:r>
              <a:rPr lang="zh-TW" altLang="en-US" dirty="0"/>
              <a:t>五、以侵害電腦程式著作財產權之重製物作為營業之使用者。</a:t>
            </a:r>
            <a:br>
              <a:rPr lang="en-US" altLang="zh-TW" dirty="0"/>
            </a:br>
            <a:r>
              <a:rPr lang="zh-TW" altLang="en-US" dirty="0"/>
              <a:t>六、明知為侵害著作財產權之物而以移轉所有權或出租以外之方式散布者，或明知為侵害著作財產權之物，意圖散布而公開陳列或持有者。</a:t>
            </a:r>
            <a:br>
              <a:rPr lang="en-US" altLang="zh-TW" dirty="0"/>
            </a:br>
            <a:r>
              <a:rPr lang="zh-TW" altLang="en-US" dirty="0">
                <a:solidFill>
                  <a:srgbClr val="FF0000"/>
                </a:solidFill>
              </a:rPr>
              <a:t>七、未經著作財產權人同意或授權，意圖供公眾透過網路公開傳輸或重製他人著作，侵害著作財產權，對公眾提供可公開傳輸或重製著作之電腦程式或其他技術，而受有利益者</a:t>
            </a:r>
            <a:r>
              <a:rPr lang="zh-TW" altLang="en-US" dirty="0"/>
              <a:t>。</a:t>
            </a:r>
            <a:br>
              <a:rPr lang="en-US" altLang="zh-TW" dirty="0"/>
            </a:br>
            <a:r>
              <a:rPr lang="en-US" altLang="zh-TW" dirty="0"/>
              <a:t>(II)</a:t>
            </a:r>
            <a:r>
              <a:rPr lang="zh-TW" altLang="en-US" dirty="0"/>
              <a:t>前項第七款之行為人，採取廣告或其他積極措施，教唆、誘使、煽惑、說服公眾利用電腦程式或其他技術侵害著作財產權者，為具備該款之意圖。」</a:t>
            </a:r>
            <a:endParaRPr lang="en-US" altLang="zh-TW" dirty="0"/>
          </a:p>
          <a:p>
            <a:pPr marL="361950" indent="0">
              <a:buNone/>
            </a:pPr>
            <a:endParaRPr lang="zh-TW" altLang="en-US" dirty="0"/>
          </a:p>
        </p:txBody>
      </p:sp>
    </p:spTree>
    <p:extLst>
      <p:ext uri="{BB962C8B-B14F-4D97-AF65-F5344CB8AC3E}">
        <p14:creationId xmlns:p14="http://schemas.microsoft.com/office/powerpoint/2010/main" val="4237101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70102B-4DC9-48C5-B8E7-416A9C233379}"/>
              </a:ext>
            </a:extLst>
          </p:cNvPr>
          <p:cNvSpPr>
            <a:spLocks noGrp="1"/>
          </p:cNvSpPr>
          <p:nvPr>
            <p:ph type="title"/>
          </p:nvPr>
        </p:nvSpPr>
        <p:spPr/>
        <p:txBody>
          <a:bodyPr/>
          <a:lstStyle/>
          <a:p>
            <a:r>
              <a:rPr lang="zh-TW" altLang="en-US" dirty="0"/>
              <a:t>侵害著作權之損害賠償</a:t>
            </a:r>
          </a:p>
        </p:txBody>
      </p:sp>
      <p:sp>
        <p:nvSpPr>
          <p:cNvPr id="3" name="內容版面配置區 2">
            <a:extLst>
              <a:ext uri="{FF2B5EF4-FFF2-40B4-BE49-F238E27FC236}">
                <a16:creationId xmlns:a16="http://schemas.microsoft.com/office/drawing/2014/main" id="{D43DB147-DD79-4E27-A74A-EE68AD34CB70}"/>
              </a:ext>
            </a:extLst>
          </p:cNvPr>
          <p:cNvSpPr>
            <a:spLocks noGrp="1"/>
          </p:cNvSpPr>
          <p:nvPr>
            <p:ph idx="1"/>
          </p:nvPr>
        </p:nvSpPr>
        <p:spPr>
          <a:xfrm>
            <a:off x="2589212" y="1954203"/>
            <a:ext cx="8915400" cy="4347319"/>
          </a:xfrm>
        </p:spPr>
        <p:txBody>
          <a:bodyPr>
            <a:normAutofit fontScale="92500" lnSpcReduction="10000"/>
          </a:bodyPr>
          <a:lstStyle/>
          <a:p>
            <a:pPr marL="0" indent="0">
              <a:buNone/>
            </a:pPr>
            <a:r>
              <a:rPr lang="en-US" altLang="zh-TW" dirty="0"/>
              <a:t>(</a:t>
            </a:r>
            <a:r>
              <a:rPr lang="zh-TW" altLang="en-US" dirty="0"/>
              <a:t>二</a:t>
            </a:r>
            <a:r>
              <a:rPr lang="en-US" altLang="zh-TW" dirty="0"/>
              <a:t>)</a:t>
            </a:r>
            <a:r>
              <a:rPr lang="zh-TW" altLang="en-US" dirty="0"/>
              <a:t>視為侵害著作權</a:t>
            </a:r>
            <a:r>
              <a:rPr lang="zh-TW" altLang="en-US" dirty="0">
                <a:solidFill>
                  <a:srgbClr val="FF0000"/>
                </a:solidFill>
              </a:rPr>
              <a:t>（平行輸入禁止之例外）</a:t>
            </a:r>
            <a:endParaRPr lang="en-US" altLang="zh-TW" dirty="0">
              <a:solidFill>
                <a:srgbClr val="FF0000"/>
              </a:solidFill>
            </a:endParaRPr>
          </a:p>
          <a:p>
            <a:pPr marL="647700" indent="-285750"/>
            <a:r>
              <a:rPr lang="zh-TW" altLang="en-US" dirty="0"/>
              <a:t>第</a:t>
            </a:r>
            <a:r>
              <a:rPr lang="en-US" altLang="zh-TW" dirty="0"/>
              <a:t>87-1</a:t>
            </a:r>
            <a:r>
              <a:rPr lang="zh-TW" altLang="en-US" dirty="0"/>
              <a:t>條：「</a:t>
            </a:r>
            <a:r>
              <a:rPr lang="en-US" altLang="zh-TW" dirty="0"/>
              <a:t>(I)</a:t>
            </a:r>
            <a:r>
              <a:rPr lang="zh-TW" altLang="en-US" dirty="0"/>
              <a:t>有下列情形之一者，</a:t>
            </a:r>
            <a:r>
              <a:rPr lang="zh-TW" altLang="en-US" u="sng" dirty="0"/>
              <a:t>前條第四款</a:t>
            </a:r>
            <a:r>
              <a:rPr lang="zh-TW" altLang="en-US" dirty="0"/>
              <a:t>之規定，不適用之：一、為供中央或地方機關之利用而輸入。但為供學校或其他教育機構之利用而輸入或非以保存資料之目的而輸入視聽著作原件或其重製物者，不在此限。二、為供非營利之學術、教育或宗教機構保存資料之目的而輸入視聽著作原件或一定數量重製物，或為其圖書館借閱或保存資料之目的而輸入視聽著作以外之其他著作原件或一定數量重製物，並應依第四十八條規定利用之。三、</a:t>
            </a:r>
            <a:r>
              <a:rPr lang="zh-TW" altLang="en-US" dirty="0">
                <a:solidFill>
                  <a:srgbClr val="FF0000"/>
                </a:solidFill>
              </a:rPr>
              <a:t>為供輸入者個人非散布之利用或屬入境人員行李之一部分而輸入著作原件或一定數量重製物者</a:t>
            </a:r>
            <a:r>
              <a:rPr lang="zh-TW" altLang="en-US" dirty="0"/>
              <a:t>。四、中央或地方政府機關、非營利機構或團體、依法立案之各級學校，為專供視覺障礙者、學習障礙者、聽覺障礙者或其他感知著作有困難之障礙者使用之目的，得輸入以翻譯、點字、錄音、數位轉換、口述影像、附加手語或其他方式重製之著作重製物，並應依第五十三條規定利用之。五、附含於貨物、機器或設備之著作原件或其重製物，隨同貨物、機器或設備之合法輸入而輸入者，該著作原件或其重製物於使用或操作貨物、機器或設備時不得重製。六、附屬於貨物、機器或設備之說明書或操作手冊隨同貨物、機器或設備之合法輸入而輸入者。但以說明書或操作手冊為主要輸入者，不在此限。</a:t>
            </a:r>
            <a:r>
              <a:rPr lang="en-US" altLang="zh-TW" dirty="0"/>
              <a:t>(II)</a:t>
            </a:r>
            <a:r>
              <a:rPr lang="zh-TW" altLang="en-US" dirty="0"/>
              <a:t>前項第二款及第三款之一定數量，由主管機關另定之。」</a:t>
            </a:r>
            <a:endParaRPr lang="en-US" altLang="zh-TW" dirty="0"/>
          </a:p>
          <a:p>
            <a:pPr marL="361950" indent="0">
              <a:buNone/>
            </a:pPr>
            <a:endParaRPr lang="zh-TW" altLang="en-US" dirty="0"/>
          </a:p>
        </p:txBody>
      </p:sp>
    </p:spTree>
    <p:extLst>
      <p:ext uri="{BB962C8B-B14F-4D97-AF65-F5344CB8AC3E}">
        <p14:creationId xmlns:p14="http://schemas.microsoft.com/office/powerpoint/2010/main" val="1275128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E3F1B6-BAC6-4000-BC92-DFB588BDA60E}"/>
              </a:ext>
            </a:extLst>
          </p:cNvPr>
          <p:cNvSpPr>
            <a:spLocks noGrp="1"/>
          </p:cNvSpPr>
          <p:nvPr>
            <p:ph type="title"/>
          </p:nvPr>
        </p:nvSpPr>
        <p:spPr/>
        <p:txBody>
          <a:bodyPr/>
          <a:lstStyle/>
          <a:p>
            <a:r>
              <a:rPr lang="zh-TW" altLang="en-US" dirty="0"/>
              <a:t>網路服務提供者之民事免責</a:t>
            </a:r>
          </a:p>
        </p:txBody>
      </p:sp>
      <p:sp>
        <p:nvSpPr>
          <p:cNvPr id="3" name="內容版面配置區 2">
            <a:extLst>
              <a:ext uri="{FF2B5EF4-FFF2-40B4-BE49-F238E27FC236}">
                <a16:creationId xmlns:a16="http://schemas.microsoft.com/office/drawing/2014/main" id="{9C3C403F-7A4F-4A53-8DBB-F7FAE9ED354C}"/>
              </a:ext>
            </a:extLst>
          </p:cNvPr>
          <p:cNvSpPr>
            <a:spLocks noGrp="1"/>
          </p:cNvSpPr>
          <p:nvPr>
            <p:ph idx="1"/>
          </p:nvPr>
        </p:nvSpPr>
        <p:spPr>
          <a:xfrm>
            <a:off x="2589212" y="2022130"/>
            <a:ext cx="8915400" cy="3889092"/>
          </a:xfrm>
        </p:spPr>
        <p:txBody>
          <a:bodyPr/>
          <a:lstStyle/>
          <a:p>
            <a:pPr marL="0" indent="0">
              <a:buNone/>
            </a:pPr>
            <a:r>
              <a:rPr lang="en-US" altLang="zh-TW" dirty="0"/>
              <a:t>(</a:t>
            </a:r>
            <a:r>
              <a:rPr lang="zh-TW" altLang="en-US" dirty="0"/>
              <a:t>一</a:t>
            </a:r>
            <a:r>
              <a:rPr lang="en-US" altLang="zh-TW" dirty="0"/>
              <a:t>)</a:t>
            </a:r>
            <a:r>
              <a:rPr lang="zh-TW" altLang="en-US" dirty="0"/>
              <a:t>網路服務提供者定義</a:t>
            </a:r>
            <a:endParaRPr lang="en-US" altLang="zh-TW" dirty="0"/>
          </a:p>
          <a:p>
            <a:pPr marL="0" indent="0">
              <a:buNone/>
            </a:pPr>
            <a:r>
              <a:rPr lang="en-US" altLang="zh-TW" dirty="0">
                <a:sym typeface="Wingdings" panose="05000000000000000000" pitchFamily="2" charset="2"/>
              </a:rPr>
              <a:t></a:t>
            </a:r>
            <a:r>
              <a:rPr lang="zh-TW" altLang="en-US" dirty="0"/>
              <a:t>第</a:t>
            </a:r>
            <a:r>
              <a:rPr lang="en-US" altLang="zh-TW" dirty="0"/>
              <a:t>3</a:t>
            </a:r>
            <a:r>
              <a:rPr lang="zh-TW" altLang="en-US" dirty="0"/>
              <a:t>條第</a:t>
            </a:r>
            <a:r>
              <a:rPr lang="en-US" altLang="zh-TW" dirty="0"/>
              <a:t>1</a:t>
            </a:r>
            <a:r>
              <a:rPr lang="zh-TW" altLang="en-US" dirty="0"/>
              <a:t>項第</a:t>
            </a:r>
            <a:r>
              <a:rPr lang="en-US" altLang="zh-TW" dirty="0"/>
              <a:t>19</a:t>
            </a:r>
            <a:r>
              <a:rPr lang="zh-TW" altLang="en-US" dirty="0"/>
              <a:t>款：「網路服務提供者，指提供下列服務者：</a:t>
            </a:r>
            <a:endParaRPr lang="en-US" altLang="zh-TW" dirty="0"/>
          </a:p>
          <a:p>
            <a:pPr marL="0" indent="0">
              <a:buNone/>
            </a:pPr>
            <a:r>
              <a:rPr lang="zh-TW" altLang="en-US" dirty="0"/>
              <a:t>（一）</a:t>
            </a:r>
            <a:r>
              <a:rPr lang="zh-TW" altLang="en-US" b="1" dirty="0"/>
              <a:t>連線服務提供者</a:t>
            </a:r>
            <a:r>
              <a:rPr lang="zh-TW" altLang="en-US" dirty="0"/>
              <a:t>：透過所控制或營運之系統或網路，以有線或無線方式，提供資訊傳輸、發送、接收，或於前開過程中之中介及短暫儲存之服務者。</a:t>
            </a:r>
            <a:endParaRPr lang="en-US" altLang="zh-TW" dirty="0"/>
          </a:p>
          <a:p>
            <a:pPr marL="0" indent="0">
              <a:buNone/>
            </a:pPr>
            <a:r>
              <a:rPr lang="zh-TW" altLang="en-US" dirty="0"/>
              <a:t>（二）</a:t>
            </a:r>
            <a:r>
              <a:rPr lang="zh-TW" altLang="en-US" b="1" dirty="0"/>
              <a:t>快速存取服務提供者</a:t>
            </a:r>
            <a:r>
              <a:rPr lang="zh-TW" altLang="en-US" dirty="0"/>
              <a:t>：應使用者之要求傳輸資訊後，透過所控制或營運之系統或網路，將該資訊為中介及暫時儲存，以供其後要求傳輸該資訊之使用者加速進入該資訊之服務者。</a:t>
            </a:r>
            <a:endParaRPr lang="en-US" altLang="zh-TW" dirty="0"/>
          </a:p>
          <a:p>
            <a:pPr marL="0" indent="0">
              <a:buNone/>
            </a:pPr>
            <a:r>
              <a:rPr lang="zh-TW" altLang="en-US" dirty="0"/>
              <a:t>（三）</a:t>
            </a:r>
            <a:r>
              <a:rPr lang="zh-TW" altLang="en-US" b="1" dirty="0"/>
              <a:t>資訊儲存服務提供者</a:t>
            </a:r>
            <a:r>
              <a:rPr lang="zh-TW" altLang="en-US" dirty="0"/>
              <a:t>：透過所控制或營運之系統或網路，應使用者之要求提供資訊儲存之服務者。</a:t>
            </a:r>
            <a:endParaRPr lang="en-US" altLang="zh-TW" dirty="0"/>
          </a:p>
          <a:p>
            <a:pPr marL="0" indent="0">
              <a:buNone/>
            </a:pPr>
            <a:r>
              <a:rPr lang="zh-TW" altLang="en-US" dirty="0"/>
              <a:t>（四）</a:t>
            </a:r>
            <a:r>
              <a:rPr lang="zh-TW" altLang="en-US" b="1" dirty="0"/>
              <a:t>搜尋服務提供者</a:t>
            </a:r>
            <a:r>
              <a:rPr lang="zh-TW" altLang="en-US" dirty="0"/>
              <a:t>：提供使用者有關網路資訊之索引、參考或連結之搜尋或連結之服務者。」</a:t>
            </a:r>
          </a:p>
        </p:txBody>
      </p:sp>
    </p:spTree>
    <p:extLst>
      <p:ext uri="{BB962C8B-B14F-4D97-AF65-F5344CB8AC3E}">
        <p14:creationId xmlns:p14="http://schemas.microsoft.com/office/powerpoint/2010/main" val="4249226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E3F1B6-BAC6-4000-BC92-DFB588BDA60E}"/>
              </a:ext>
            </a:extLst>
          </p:cNvPr>
          <p:cNvSpPr>
            <a:spLocks noGrp="1"/>
          </p:cNvSpPr>
          <p:nvPr>
            <p:ph type="title"/>
          </p:nvPr>
        </p:nvSpPr>
        <p:spPr/>
        <p:txBody>
          <a:bodyPr/>
          <a:lstStyle/>
          <a:p>
            <a:r>
              <a:rPr lang="zh-TW" altLang="en-US" dirty="0"/>
              <a:t>網路服務提供者之民事免責</a:t>
            </a:r>
          </a:p>
        </p:txBody>
      </p:sp>
      <p:sp>
        <p:nvSpPr>
          <p:cNvPr id="3" name="內容版面配置區 2">
            <a:extLst>
              <a:ext uri="{FF2B5EF4-FFF2-40B4-BE49-F238E27FC236}">
                <a16:creationId xmlns:a16="http://schemas.microsoft.com/office/drawing/2014/main" id="{9C3C403F-7A4F-4A53-8DBB-F7FAE9ED354C}"/>
              </a:ext>
            </a:extLst>
          </p:cNvPr>
          <p:cNvSpPr>
            <a:spLocks noGrp="1"/>
          </p:cNvSpPr>
          <p:nvPr>
            <p:ph idx="1"/>
          </p:nvPr>
        </p:nvSpPr>
        <p:spPr>
          <a:xfrm>
            <a:off x="2589212" y="2001229"/>
            <a:ext cx="8915400" cy="4164439"/>
          </a:xfrm>
        </p:spPr>
        <p:txBody>
          <a:bodyPr/>
          <a:lstStyle/>
          <a:p>
            <a:pPr marL="0" indent="0">
              <a:buNone/>
            </a:pPr>
            <a:r>
              <a:rPr lang="en-US" altLang="zh-TW" dirty="0"/>
              <a:t>(</a:t>
            </a:r>
            <a:r>
              <a:rPr lang="zh-TW" altLang="en-US" dirty="0"/>
              <a:t>二</a:t>
            </a:r>
            <a:r>
              <a:rPr lang="en-US" altLang="zh-TW" dirty="0"/>
              <a:t>)</a:t>
            </a:r>
            <a:r>
              <a:rPr lang="zh-TW" altLang="en-US" dirty="0"/>
              <a:t>共同免責要件</a:t>
            </a:r>
            <a:endParaRPr lang="en-US" altLang="zh-TW" dirty="0"/>
          </a:p>
          <a:p>
            <a:pPr marL="0" indent="0">
              <a:buNone/>
            </a:pPr>
            <a:r>
              <a:rPr lang="en-US" altLang="zh-TW" dirty="0">
                <a:sym typeface="Wingdings" panose="05000000000000000000" pitchFamily="2" charset="2"/>
              </a:rPr>
              <a:t></a:t>
            </a:r>
            <a:r>
              <a:rPr lang="zh-TW" altLang="en-US" dirty="0"/>
              <a:t>第</a:t>
            </a:r>
            <a:r>
              <a:rPr lang="en-US" altLang="zh-TW" dirty="0"/>
              <a:t>90-4</a:t>
            </a:r>
            <a:r>
              <a:rPr lang="zh-TW" altLang="en-US" dirty="0"/>
              <a:t>條：「</a:t>
            </a:r>
            <a:r>
              <a:rPr lang="en-US" altLang="zh-TW" dirty="0"/>
              <a:t>(I)</a:t>
            </a:r>
            <a:r>
              <a:rPr lang="zh-TW" altLang="en-US" dirty="0"/>
              <a:t>符合下列規定之網路服務提供者，適用第九十條之五至第九十條之八之規定：</a:t>
            </a:r>
            <a:br>
              <a:rPr lang="en-US" altLang="zh-TW" dirty="0"/>
            </a:br>
            <a:r>
              <a:rPr lang="zh-TW" altLang="en-US" dirty="0"/>
              <a:t>一、以契約、電子傳輸、自動偵測系統或其他方式，</a:t>
            </a:r>
            <a:r>
              <a:rPr lang="zh-TW" altLang="en-US" u="sng" dirty="0"/>
              <a:t>告知使用者其著作權或製版權保護措施，並確實履行</a:t>
            </a:r>
            <a:r>
              <a:rPr lang="zh-TW" altLang="en-US" dirty="0"/>
              <a:t>該保護措施。</a:t>
            </a:r>
            <a:br>
              <a:rPr lang="en-US" altLang="zh-TW" dirty="0"/>
            </a:br>
            <a:r>
              <a:rPr lang="zh-TW" altLang="en-US" dirty="0"/>
              <a:t>二、以契約、電子傳輸、自動偵測系統或其他方式，</a:t>
            </a:r>
            <a:r>
              <a:rPr lang="zh-TW" altLang="en-US" u="sng" dirty="0"/>
              <a:t>告知使用者若有三次涉有侵權情事，應終止全部或部分服務</a:t>
            </a:r>
            <a:r>
              <a:rPr lang="zh-TW" altLang="en-US" dirty="0"/>
              <a:t>。</a:t>
            </a:r>
            <a:br>
              <a:rPr lang="en-US" altLang="zh-TW" dirty="0"/>
            </a:br>
            <a:r>
              <a:rPr lang="zh-TW" altLang="en-US" dirty="0"/>
              <a:t>三、公告接收通知文件之聯繫窗口資訊。</a:t>
            </a:r>
            <a:br>
              <a:rPr lang="en-US" altLang="zh-TW" dirty="0"/>
            </a:br>
            <a:r>
              <a:rPr lang="zh-TW" altLang="en-US" dirty="0"/>
              <a:t>四、執行第三項之通用辨識或保護技術措施。</a:t>
            </a:r>
            <a:br>
              <a:rPr lang="en-US" altLang="zh-TW" dirty="0"/>
            </a:br>
            <a:r>
              <a:rPr lang="en-US" altLang="zh-TW" dirty="0"/>
              <a:t>(II)</a:t>
            </a:r>
            <a:r>
              <a:rPr lang="zh-TW" altLang="en-US" dirty="0"/>
              <a:t>連線服務提供者於接獲著作權人或製版權人就其使用者所為涉有侵權行為之通知後，將該通知以電子郵件轉送該使用者，視為符合前項第一款規定。著作權人或製版權人已提供為保護著作權或製版權之通用辨識或保護技術措施，經主管機關核可者，網路服務提供者應配合執行之。」</a:t>
            </a:r>
          </a:p>
        </p:txBody>
      </p:sp>
    </p:spTree>
    <p:extLst>
      <p:ext uri="{BB962C8B-B14F-4D97-AF65-F5344CB8AC3E}">
        <p14:creationId xmlns:p14="http://schemas.microsoft.com/office/powerpoint/2010/main" val="3362629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E3F1B6-BAC6-4000-BC92-DFB588BDA60E}"/>
              </a:ext>
            </a:extLst>
          </p:cNvPr>
          <p:cNvSpPr>
            <a:spLocks noGrp="1"/>
          </p:cNvSpPr>
          <p:nvPr>
            <p:ph type="title"/>
          </p:nvPr>
        </p:nvSpPr>
        <p:spPr/>
        <p:txBody>
          <a:bodyPr/>
          <a:lstStyle/>
          <a:p>
            <a:r>
              <a:rPr lang="zh-TW" altLang="en-US" dirty="0"/>
              <a:t>網路服務提供者之民事免責</a:t>
            </a:r>
          </a:p>
        </p:txBody>
      </p:sp>
      <p:sp>
        <p:nvSpPr>
          <p:cNvPr id="3" name="內容版面配置區 2">
            <a:extLst>
              <a:ext uri="{FF2B5EF4-FFF2-40B4-BE49-F238E27FC236}">
                <a16:creationId xmlns:a16="http://schemas.microsoft.com/office/drawing/2014/main" id="{9C3C403F-7A4F-4A53-8DBB-F7FAE9ED354C}"/>
              </a:ext>
            </a:extLst>
          </p:cNvPr>
          <p:cNvSpPr>
            <a:spLocks noGrp="1"/>
          </p:cNvSpPr>
          <p:nvPr>
            <p:ph idx="1"/>
          </p:nvPr>
        </p:nvSpPr>
        <p:spPr/>
        <p:txBody>
          <a:bodyPr>
            <a:normAutofit lnSpcReduction="10000"/>
          </a:bodyPr>
          <a:lstStyle/>
          <a:p>
            <a:pPr marL="0" indent="0">
              <a:buNone/>
            </a:pPr>
            <a:r>
              <a:rPr lang="en-US" altLang="zh-TW" dirty="0"/>
              <a:t>(</a:t>
            </a:r>
            <a:r>
              <a:rPr lang="zh-TW" altLang="en-US" dirty="0"/>
              <a:t>三</a:t>
            </a:r>
            <a:r>
              <a:rPr lang="en-US" altLang="zh-TW" dirty="0"/>
              <a:t>)</a:t>
            </a:r>
            <a:r>
              <a:rPr lang="zh-TW" altLang="en-US" dirty="0"/>
              <a:t>個別免責要件</a:t>
            </a:r>
            <a:endParaRPr lang="en-US" altLang="zh-TW" dirty="0"/>
          </a:p>
          <a:p>
            <a:pPr marL="361950" indent="0">
              <a:buNone/>
            </a:pPr>
            <a:r>
              <a:rPr lang="en-US" altLang="zh-TW" dirty="0">
                <a:sym typeface="Wingdings" panose="05000000000000000000" pitchFamily="2" charset="2"/>
              </a:rPr>
              <a:t>1.</a:t>
            </a:r>
            <a:r>
              <a:rPr lang="zh-TW" altLang="en-US" dirty="0">
                <a:sym typeface="Wingdings" panose="05000000000000000000" pitchFamily="2" charset="2"/>
              </a:rPr>
              <a:t>連線服務提供者</a:t>
            </a:r>
            <a:endParaRPr lang="en-US" altLang="zh-TW" dirty="0">
              <a:sym typeface="Wingdings" panose="05000000000000000000" pitchFamily="2" charset="2"/>
            </a:endParaRPr>
          </a:p>
          <a:p>
            <a:pPr marL="647700" indent="-285750"/>
            <a:r>
              <a:rPr lang="zh-TW" altLang="en-US" dirty="0"/>
              <a:t>第</a:t>
            </a:r>
            <a:r>
              <a:rPr lang="en-US" altLang="zh-TW" dirty="0"/>
              <a:t>90-5</a:t>
            </a:r>
            <a:r>
              <a:rPr lang="zh-TW" altLang="en-US" dirty="0"/>
              <a:t>條：「有下列情形者，連線服務提供者對其使用者侵害他人著作權或製版權之行為，不負賠償責任：一、所傳輸資訊，係由使用者所發動或請求。二、資訊傳輸、發送、連結或儲存，係經由自動化技術予以執行，且連線服務提供者未就傳輸之資訊為任何篩選或修改。」</a:t>
            </a:r>
            <a:endParaRPr lang="en-US" altLang="zh-TW" dirty="0"/>
          </a:p>
          <a:p>
            <a:pPr marL="361950" indent="0">
              <a:buNone/>
            </a:pPr>
            <a:r>
              <a:rPr lang="en-US" altLang="zh-TW" dirty="0">
                <a:sym typeface="Wingdings" panose="05000000000000000000" pitchFamily="2" charset="2"/>
              </a:rPr>
              <a:t>2.</a:t>
            </a:r>
            <a:r>
              <a:rPr lang="zh-TW" altLang="en-US" dirty="0">
                <a:sym typeface="Wingdings" panose="05000000000000000000" pitchFamily="2" charset="2"/>
              </a:rPr>
              <a:t>快速存取服務提供者</a:t>
            </a:r>
            <a:endParaRPr lang="en-US" altLang="zh-TW" dirty="0">
              <a:sym typeface="Wingdings" panose="05000000000000000000" pitchFamily="2" charset="2"/>
            </a:endParaRPr>
          </a:p>
          <a:p>
            <a:pPr marL="647700" indent="-285750"/>
            <a:r>
              <a:rPr lang="zh-TW" altLang="en-US" dirty="0"/>
              <a:t>第</a:t>
            </a:r>
            <a:r>
              <a:rPr lang="en-US" altLang="zh-TW" dirty="0"/>
              <a:t>90-6</a:t>
            </a:r>
            <a:r>
              <a:rPr lang="zh-TW" altLang="en-US" dirty="0"/>
              <a:t>條：「有下列情形者，快速存取服務提供者對其使用者侵害他人著作權或製版權之行為，不負賠償責任：一、未改變存取之資訊。二、於資訊提供者就該自動存取之原始資訊為修改、刪除或阻斷時，透過自動化技術為相同之處理。三、經著作權人或製版權人通知其使用者涉有侵權行為後，立即移除或使他人無法進入該涉有侵權之內容或相關資訊。」</a:t>
            </a:r>
          </a:p>
          <a:p>
            <a:pPr marL="647700" indent="-285750"/>
            <a:endParaRPr lang="zh-TW" altLang="en-US" dirty="0"/>
          </a:p>
        </p:txBody>
      </p:sp>
    </p:spTree>
    <p:extLst>
      <p:ext uri="{BB962C8B-B14F-4D97-AF65-F5344CB8AC3E}">
        <p14:creationId xmlns:p14="http://schemas.microsoft.com/office/powerpoint/2010/main" val="2170160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E3F1B6-BAC6-4000-BC92-DFB588BDA60E}"/>
              </a:ext>
            </a:extLst>
          </p:cNvPr>
          <p:cNvSpPr>
            <a:spLocks noGrp="1"/>
          </p:cNvSpPr>
          <p:nvPr>
            <p:ph type="title"/>
          </p:nvPr>
        </p:nvSpPr>
        <p:spPr/>
        <p:txBody>
          <a:bodyPr/>
          <a:lstStyle/>
          <a:p>
            <a:r>
              <a:rPr lang="zh-TW" altLang="en-US" dirty="0"/>
              <a:t>網路服務提供者之民事免責</a:t>
            </a:r>
          </a:p>
        </p:txBody>
      </p:sp>
      <p:sp>
        <p:nvSpPr>
          <p:cNvPr id="3" name="內容版面配置區 2">
            <a:extLst>
              <a:ext uri="{FF2B5EF4-FFF2-40B4-BE49-F238E27FC236}">
                <a16:creationId xmlns:a16="http://schemas.microsoft.com/office/drawing/2014/main" id="{9C3C403F-7A4F-4A53-8DBB-F7FAE9ED354C}"/>
              </a:ext>
            </a:extLst>
          </p:cNvPr>
          <p:cNvSpPr>
            <a:spLocks noGrp="1"/>
          </p:cNvSpPr>
          <p:nvPr>
            <p:ph idx="1"/>
          </p:nvPr>
        </p:nvSpPr>
        <p:spPr>
          <a:xfrm>
            <a:off x="2589212" y="1996005"/>
            <a:ext cx="8915400" cy="4310742"/>
          </a:xfrm>
        </p:spPr>
        <p:txBody>
          <a:bodyPr>
            <a:normAutofit fontScale="92500" lnSpcReduction="20000"/>
          </a:bodyPr>
          <a:lstStyle/>
          <a:p>
            <a:pPr marL="0" indent="0">
              <a:buNone/>
            </a:pPr>
            <a:r>
              <a:rPr lang="en-US" altLang="zh-TW" dirty="0"/>
              <a:t>(</a:t>
            </a:r>
            <a:r>
              <a:rPr lang="zh-TW" altLang="en-US" dirty="0"/>
              <a:t>三</a:t>
            </a:r>
            <a:r>
              <a:rPr lang="en-US" altLang="zh-TW" dirty="0"/>
              <a:t>)</a:t>
            </a:r>
            <a:r>
              <a:rPr lang="zh-TW" altLang="en-US" dirty="0"/>
              <a:t>個別免責要件</a:t>
            </a:r>
            <a:endParaRPr lang="en-US" altLang="zh-TW" dirty="0"/>
          </a:p>
          <a:p>
            <a:pPr marL="361950" indent="0">
              <a:buNone/>
            </a:pPr>
            <a:r>
              <a:rPr lang="en-US" altLang="zh-TW" dirty="0">
                <a:sym typeface="Wingdings" panose="05000000000000000000" pitchFamily="2" charset="2"/>
              </a:rPr>
              <a:t>3.</a:t>
            </a:r>
            <a:r>
              <a:rPr lang="zh-TW" altLang="en-US" dirty="0">
                <a:sym typeface="Wingdings" panose="05000000000000000000" pitchFamily="2" charset="2"/>
              </a:rPr>
              <a:t>資訊儲存服務提供者</a:t>
            </a:r>
            <a:endParaRPr lang="en-US" altLang="zh-TW" dirty="0">
              <a:sym typeface="Wingdings" panose="05000000000000000000" pitchFamily="2" charset="2"/>
            </a:endParaRPr>
          </a:p>
          <a:p>
            <a:pPr marL="647700" indent="-285750"/>
            <a:r>
              <a:rPr lang="zh-TW" altLang="en-US" dirty="0"/>
              <a:t>第</a:t>
            </a:r>
            <a:r>
              <a:rPr lang="en-US" altLang="zh-TW" dirty="0"/>
              <a:t>90-7</a:t>
            </a:r>
            <a:r>
              <a:rPr lang="zh-TW" altLang="en-US" dirty="0"/>
              <a:t>條：「有下列情形者，資訊儲存服務提供者對其使用者侵害他人著作權或製版權之行為，不負賠償責任：一、對使用者涉有侵權行為不知情。二、未直接自使用者之侵權行為獲有財產上利益。三、經著作權人或製版權人通知其使用者涉有侵權行為後，立即移除或使他人無法進入該涉有侵權之內容或相關資訊。」</a:t>
            </a:r>
            <a:endParaRPr lang="en-US" altLang="zh-TW" dirty="0"/>
          </a:p>
          <a:p>
            <a:pPr marL="647700" indent="-285750"/>
            <a:r>
              <a:rPr lang="zh-TW" altLang="en-US" dirty="0"/>
              <a:t>第</a:t>
            </a:r>
            <a:r>
              <a:rPr lang="en-US" altLang="zh-TW" dirty="0"/>
              <a:t>90-9</a:t>
            </a:r>
            <a:r>
              <a:rPr lang="zh-TW" altLang="en-US" dirty="0"/>
              <a:t>條：「</a:t>
            </a:r>
            <a:r>
              <a:rPr lang="en-US" altLang="zh-TW" dirty="0"/>
              <a:t>(I)</a:t>
            </a:r>
            <a:r>
              <a:rPr lang="zh-TW" altLang="en-US" dirty="0"/>
              <a:t>資訊儲存服務提供者應將第九十條之七第三款處理情形，依其與使用者約定之聯絡方式或使用者留存之聯絡資訊，轉送該涉有侵權之使用者。但依其提供服務之性質無法通知者，不在此限。</a:t>
            </a:r>
            <a:r>
              <a:rPr lang="en-US" altLang="zh-TW" dirty="0"/>
              <a:t>(II)</a:t>
            </a:r>
            <a:r>
              <a:rPr lang="zh-TW" altLang="en-US" dirty="0"/>
              <a:t>前項之使用者認其無侵權情事者，得檢具回復通知文件，要求資訊儲存服務提供者回復其被移除或使他人無法進入之內容或相關資訊。</a:t>
            </a:r>
            <a:r>
              <a:rPr lang="en-US" altLang="zh-TW" dirty="0"/>
              <a:t>(III)</a:t>
            </a:r>
            <a:r>
              <a:rPr lang="zh-TW" altLang="en-US" dirty="0"/>
              <a:t>資訊儲存服務提供者於接獲前項之回復通知後，應立即將回復通知文件轉送著作權人或製版權人。</a:t>
            </a:r>
            <a:r>
              <a:rPr lang="en-US" altLang="zh-TW" dirty="0"/>
              <a:t>(IV)</a:t>
            </a:r>
            <a:r>
              <a:rPr lang="zh-TW" altLang="en-US" dirty="0"/>
              <a:t>著作權人或製版權人於接獲資訊儲存服務提供者前項通知之次日起十個工作日內，向資訊儲存服務提供者提出已對該使用者訴訟之證明者，資訊儲存服務提供者不負回復之義務。</a:t>
            </a:r>
            <a:r>
              <a:rPr lang="en-US" altLang="zh-TW" dirty="0"/>
              <a:t>(V)</a:t>
            </a:r>
            <a:r>
              <a:rPr lang="zh-TW" altLang="en-US" dirty="0"/>
              <a:t>著作權人或製版權人未依前項規定提出訴訟之證明，資訊儲存服務提供者至遲應於轉送回復通知之次日起十四個工作日內，回復被移除或使他人無法進入之內容或相關資訊。但無法回復者，應事先告知使用者，或提供其他適當方式供使用者回復。」</a:t>
            </a:r>
          </a:p>
        </p:txBody>
      </p:sp>
    </p:spTree>
    <p:extLst>
      <p:ext uri="{BB962C8B-B14F-4D97-AF65-F5344CB8AC3E}">
        <p14:creationId xmlns:p14="http://schemas.microsoft.com/office/powerpoint/2010/main" val="2604392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E3F1B6-BAC6-4000-BC92-DFB588BDA60E}"/>
              </a:ext>
            </a:extLst>
          </p:cNvPr>
          <p:cNvSpPr>
            <a:spLocks noGrp="1"/>
          </p:cNvSpPr>
          <p:nvPr>
            <p:ph type="title"/>
          </p:nvPr>
        </p:nvSpPr>
        <p:spPr/>
        <p:txBody>
          <a:bodyPr/>
          <a:lstStyle/>
          <a:p>
            <a:r>
              <a:rPr lang="zh-TW" altLang="en-US" dirty="0"/>
              <a:t>網路服務提供者之民事免責</a:t>
            </a:r>
          </a:p>
        </p:txBody>
      </p:sp>
      <p:sp>
        <p:nvSpPr>
          <p:cNvPr id="3" name="內容版面配置區 2">
            <a:extLst>
              <a:ext uri="{FF2B5EF4-FFF2-40B4-BE49-F238E27FC236}">
                <a16:creationId xmlns:a16="http://schemas.microsoft.com/office/drawing/2014/main" id="{9C3C403F-7A4F-4A53-8DBB-F7FAE9ED354C}"/>
              </a:ext>
            </a:extLst>
          </p:cNvPr>
          <p:cNvSpPr>
            <a:spLocks noGrp="1"/>
          </p:cNvSpPr>
          <p:nvPr>
            <p:ph idx="1"/>
          </p:nvPr>
        </p:nvSpPr>
        <p:spPr>
          <a:xfrm>
            <a:off x="2589212" y="2011679"/>
            <a:ext cx="8915400" cy="4263717"/>
          </a:xfrm>
        </p:spPr>
        <p:txBody>
          <a:bodyPr>
            <a:normAutofit lnSpcReduction="10000"/>
          </a:bodyPr>
          <a:lstStyle/>
          <a:p>
            <a:pPr marL="0" indent="0">
              <a:buNone/>
            </a:pPr>
            <a:r>
              <a:rPr lang="en-US" altLang="zh-TW" dirty="0"/>
              <a:t>(</a:t>
            </a:r>
            <a:r>
              <a:rPr lang="zh-TW" altLang="en-US" dirty="0"/>
              <a:t>三</a:t>
            </a:r>
            <a:r>
              <a:rPr lang="en-US" altLang="zh-TW" dirty="0"/>
              <a:t>)</a:t>
            </a:r>
            <a:r>
              <a:rPr lang="zh-TW" altLang="en-US" dirty="0"/>
              <a:t>個別免責要件</a:t>
            </a:r>
            <a:endParaRPr lang="en-US" altLang="zh-TW" dirty="0"/>
          </a:p>
          <a:p>
            <a:pPr marL="361950" indent="0">
              <a:buNone/>
            </a:pPr>
            <a:r>
              <a:rPr lang="en-US" altLang="zh-TW" dirty="0">
                <a:sym typeface="Wingdings" panose="05000000000000000000" pitchFamily="2" charset="2"/>
              </a:rPr>
              <a:t>4.</a:t>
            </a:r>
            <a:r>
              <a:rPr lang="zh-TW" altLang="en-US" dirty="0">
                <a:sym typeface="Wingdings" panose="05000000000000000000" pitchFamily="2" charset="2"/>
              </a:rPr>
              <a:t>搜尋服務提供者</a:t>
            </a:r>
            <a:endParaRPr lang="en-US" altLang="zh-TW" dirty="0">
              <a:sym typeface="Wingdings" panose="05000000000000000000" pitchFamily="2" charset="2"/>
            </a:endParaRPr>
          </a:p>
          <a:p>
            <a:pPr marL="647700" indent="-285750"/>
            <a:r>
              <a:rPr lang="zh-TW" altLang="en-US" dirty="0"/>
              <a:t>第</a:t>
            </a:r>
            <a:r>
              <a:rPr lang="en-US" altLang="zh-TW" dirty="0"/>
              <a:t>90-8</a:t>
            </a:r>
            <a:r>
              <a:rPr lang="zh-TW" altLang="en-US" dirty="0"/>
              <a:t>條：「有下列情形者，搜尋服務提供者對其使用者侵害他人著作權或製版權之行為，不負賠償責任：一、對所搜尋或連結之資訊涉有侵權不知情。二、未直接自使用者之侵權行為獲有財產上利益。三、經著作權人或製版權人通知其使用者涉有侵權行為後，立即移除或使他人無法進入該涉有侵權之內容或相關資訊。」</a:t>
            </a:r>
            <a:endParaRPr lang="en-US" altLang="zh-TW" dirty="0"/>
          </a:p>
          <a:p>
            <a:pPr marL="0" indent="0">
              <a:buNone/>
            </a:pPr>
            <a:r>
              <a:rPr lang="en-US" altLang="zh-TW" dirty="0"/>
              <a:t>(</a:t>
            </a:r>
            <a:r>
              <a:rPr lang="zh-TW" altLang="en-US" dirty="0"/>
              <a:t>四</a:t>
            </a:r>
            <a:r>
              <a:rPr lang="en-US" altLang="zh-TW" dirty="0"/>
              <a:t>)</a:t>
            </a:r>
            <a:r>
              <a:rPr lang="zh-TW" altLang="en-US" dirty="0"/>
              <a:t>其他</a:t>
            </a:r>
            <a:endParaRPr lang="en-US" altLang="zh-TW" dirty="0"/>
          </a:p>
          <a:p>
            <a:pPr marL="647700" indent="-285750"/>
            <a:r>
              <a:rPr lang="zh-TW" altLang="en-US" dirty="0"/>
              <a:t>第</a:t>
            </a:r>
            <a:r>
              <a:rPr lang="en-US" altLang="zh-TW" dirty="0"/>
              <a:t>90-10</a:t>
            </a:r>
            <a:r>
              <a:rPr lang="zh-TW" altLang="en-US" dirty="0"/>
              <a:t>條：「有下列情形之一者，網路服務提供者對涉有侵權之使用者，不負賠償責任：一、依第九十條之六至第九十條之八之規定，移除或使他人無法進入該涉有侵權之內容或相關資訊。二、知悉使用者所為涉有侵權情事後，善意移除或使他人無法進入該涉有侵權之內容或相關資訊。」</a:t>
            </a:r>
            <a:endParaRPr lang="en-US" altLang="zh-TW" dirty="0"/>
          </a:p>
          <a:p>
            <a:pPr marL="647700" indent="-285750"/>
            <a:r>
              <a:rPr lang="zh-TW" altLang="en-US" dirty="0"/>
              <a:t>第</a:t>
            </a:r>
            <a:r>
              <a:rPr lang="en-US" altLang="zh-TW" dirty="0"/>
              <a:t>90-11</a:t>
            </a:r>
            <a:r>
              <a:rPr lang="zh-TW" altLang="en-US" dirty="0"/>
              <a:t>條：「因故意或過失，向網路服務提供者提出不實通知或回復通知，致使用者、著作權人、製版權人或網路服務提供者受有損害者，負損害賠償責任。」</a:t>
            </a:r>
          </a:p>
          <a:p>
            <a:pPr marL="361950" indent="0">
              <a:buNone/>
            </a:pPr>
            <a:endParaRPr lang="en-US" altLang="zh-TW" dirty="0"/>
          </a:p>
        </p:txBody>
      </p:sp>
    </p:spTree>
    <p:extLst>
      <p:ext uri="{BB962C8B-B14F-4D97-AF65-F5344CB8AC3E}">
        <p14:creationId xmlns:p14="http://schemas.microsoft.com/office/powerpoint/2010/main" val="2621136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129555-2E2C-442E-91E7-881E5EB28015}"/>
              </a:ext>
            </a:extLst>
          </p:cNvPr>
          <p:cNvSpPr>
            <a:spLocks noGrp="1"/>
          </p:cNvSpPr>
          <p:nvPr>
            <p:ph type="title"/>
          </p:nvPr>
        </p:nvSpPr>
        <p:spPr/>
        <p:txBody>
          <a:bodyPr/>
          <a:lstStyle/>
          <a:p>
            <a:r>
              <a:rPr lang="zh-TW" altLang="en-US" dirty="0"/>
              <a:t>刑事責任</a:t>
            </a:r>
          </a:p>
        </p:txBody>
      </p:sp>
      <p:sp>
        <p:nvSpPr>
          <p:cNvPr id="3" name="內容版面配置區 2">
            <a:extLst>
              <a:ext uri="{FF2B5EF4-FFF2-40B4-BE49-F238E27FC236}">
                <a16:creationId xmlns:a16="http://schemas.microsoft.com/office/drawing/2014/main" id="{BF7D9BAB-67B5-4B10-B93D-3E8A201EF74F}"/>
              </a:ext>
            </a:extLst>
          </p:cNvPr>
          <p:cNvSpPr>
            <a:spLocks noGrp="1"/>
          </p:cNvSpPr>
          <p:nvPr>
            <p:ph idx="1"/>
          </p:nvPr>
        </p:nvSpPr>
        <p:spPr>
          <a:xfrm>
            <a:off x="2589212" y="1964654"/>
            <a:ext cx="8915400" cy="3946568"/>
          </a:xfrm>
        </p:spPr>
        <p:txBody>
          <a:bodyPr/>
          <a:lstStyle/>
          <a:p>
            <a:r>
              <a:rPr lang="zh-TW" altLang="en-US" dirty="0"/>
              <a:t>第</a:t>
            </a:r>
            <a:r>
              <a:rPr lang="en-US" altLang="zh-TW" dirty="0"/>
              <a:t>100</a:t>
            </a:r>
            <a:r>
              <a:rPr lang="zh-TW" altLang="en-US" dirty="0"/>
              <a:t>條：「本章之罪，</a:t>
            </a:r>
            <a:r>
              <a:rPr lang="zh-TW" altLang="en-US" dirty="0">
                <a:solidFill>
                  <a:srgbClr val="FF0000"/>
                </a:solidFill>
              </a:rPr>
              <a:t>須告訴乃論</a:t>
            </a:r>
            <a:r>
              <a:rPr lang="zh-TW" altLang="en-US" dirty="0"/>
              <a:t>。但犯第九十一條第三項及第九十一條之一第三項之罪，不在此限。」</a:t>
            </a:r>
            <a:endParaRPr lang="en-US" altLang="zh-TW" dirty="0"/>
          </a:p>
          <a:p>
            <a:pPr marL="0" indent="0">
              <a:buNone/>
            </a:pPr>
            <a:r>
              <a:rPr lang="en-US" altLang="zh-TW" dirty="0"/>
              <a:t>(</a:t>
            </a:r>
            <a:r>
              <a:rPr lang="zh-TW" altLang="en-US" dirty="0"/>
              <a:t>一</a:t>
            </a:r>
            <a:r>
              <a:rPr lang="en-US" altLang="zh-TW" dirty="0"/>
              <a:t>)</a:t>
            </a:r>
            <a:r>
              <a:rPr lang="zh-TW" altLang="en-US" dirty="0"/>
              <a:t>侵害重製權</a:t>
            </a:r>
            <a:endParaRPr lang="en-US" altLang="zh-TW" dirty="0"/>
          </a:p>
          <a:p>
            <a:r>
              <a:rPr lang="zh-TW" altLang="en-US" dirty="0"/>
              <a:t>第</a:t>
            </a:r>
            <a:r>
              <a:rPr lang="en-US" altLang="zh-TW" dirty="0"/>
              <a:t>91</a:t>
            </a:r>
            <a:r>
              <a:rPr lang="zh-TW" altLang="en-US" dirty="0"/>
              <a:t>條：「</a:t>
            </a:r>
            <a:br>
              <a:rPr lang="en-US" altLang="zh-TW" dirty="0"/>
            </a:br>
            <a:r>
              <a:rPr lang="en-US" altLang="zh-TW" dirty="0"/>
              <a:t>(I)</a:t>
            </a:r>
            <a:r>
              <a:rPr lang="zh-TW" altLang="en-US" dirty="0">
                <a:solidFill>
                  <a:srgbClr val="FF0000"/>
                </a:solidFill>
              </a:rPr>
              <a:t>擅自以重製之方法</a:t>
            </a:r>
            <a:r>
              <a:rPr lang="zh-TW" altLang="en-US" dirty="0">
                <a:solidFill>
                  <a:schemeClr val="tx1"/>
                </a:solidFill>
              </a:rPr>
              <a:t>侵害他人之著作財產權者</a:t>
            </a:r>
            <a:r>
              <a:rPr lang="zh-TW" altLang="en-US" dirty="0">
                <a:solidFill>
                  <a:srgbClr val="FF0000"/>
                </a:solidFill>
              </a:rPr>
              <a:t>，處三年以下有期徒刑、拘役，或科或併科新臺幣七十五萬元以下罰金</a:t>
            </a:r>
            <a:r>
              <a:rPr lang="zh-TW" altLang="en-US" dirty="0"/>
              <a:t>。</a:t>
            </a:r>
            <a:br>
              <a:rPr lang="en-US" altLang="zh-TW" dirty="0"/>
            </a:br>
            <a:r>
              <a:rPr lang="en-US" altLang="zh-TW" dirty="0"/>
              <a:t>(II)</a:t>
            </a:r>
            <a:r>
              <a:rPr lang="zh-TW" altLang="en-US" dirty="0"/>
              <a:t>意圖銷售或出租而擅自以重製之方法侵害他人之著作財產權者，處六月以上五年以下有期徒刑，得併科新臺幣二十萬元以上二百萬元以下罰金。</a:t>
            </a:r>
            <a:br>
              <a:rPr lang="en-US" altLang="zh-TW" dirty="0"/>
            </a:br>
            <a:r>
              <a:rPr lang="en-US" altLang="zh-TW" dirty="0"/>
              <a:t>(III)</a:t>
            </a:r>
            <a:r>
              <a:rPr lang="zh-TW" altLang="en-US" dirty="0">
                <a:solidFill>
                  <a:srgbClr val="FF0000"/>
                </a:solidFill>
              </a:rPr>
              <a:t>以重製於</a:t>
            </a:r>
            <a:r>
              <a:rPr lang="zh-TW" altLang="en-US" b="1" u="sng" dirty="0">
                <a:solidFill>
                  <a:srgbClr val="FF0000"/>
                </a:solidFill>
              </a:rPr>
              <a:t>光碟</a:t>
            </a:r>
            <a:r>
              <a:rPr lang="zh-TW" altLang="en-US" dirty="0">
                <a:solidFill>
                  <a:srgbClr val="FF0000"/>
                </a:solidFill>
              </a:rPr>
              <a:t>之方法犯前項之罪者</a:t>
            </a:r>
            <a:r>
              <a:rPr lang="zh-TW" altLang="en-US" dirty="0"/>
              <a:t>，處六月以上五年以下有期徒刑，得併科新臺幣五十萬元以上五百萬元以下罰金。→非告訴乃論。</a:t>
            </a:r>
            <a:br>
              <a:rPr lang="en-US" altLang="zh-TW" dirty="0"/>
            </a:br>
            <a:r>
              <a:rPr lang="en-US" altLang="zh-TW" dirty="0"/>
              <a:t>(IV)</a:t>
            </a:r>
            <a:r>
              <a:rPr lang="zh-TW" altLang="en-US" dirty="0">
                <a:solidFill>
                  <a:srgbClr val="FF0000"/>
                </a:solidFill>
              </a:rPr>
              <a:t>著作僅供個人參考或合理使用者，不構成著作權侵害</a:t>
            </a:r>
            <a:r>
              <a:rPr lang="zh-TW" altLang="en-US" dirty="0"/>
              <a:t>。」</a:t>
            </a:r>
          </a:p>
          <a:p>
            <a:endParaRPr lang="en-US" altLang="zh-TW" dirty="0"/>
          </a:p>
          <a:p>
            <a:endParaRPr lang="zh-TW" altLang="en-US" dirty="0"/>
          </a:p>
        </p:txBody>
      </p:sp>
    </p:spTree>
    <p:extLst>
      <p:ext uri="{BB962C8B-B14F-4D97-AF65-F5344CB8AC3E}">
        <p14:creationId xmlns:p14="http://schemas.microsoft.com/office/powerpoint/2010/main" val="223840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著作權要件</a:t>
            </a:r>
            <a:r>
              <a:rPr lang="en-US" altLang="zh-TW" dirty="0"/>
              <a:t>(</a:t>
            </a:r>
            <a:r>
              <a:rPr lang="zh-TW" altLang="en-US" dirty="0"/>
              <a:t>二</a:t>
            </a:r>
            <a:r>
              <a:rPr lang="en-US" altLang="zh-TW" dirty="0"/>
              <a:t>)</a:t>
            </a:r>
            <a:r>
              <a:rPr lang="zh-TW" altLang="en-US" dirty="0"/>
              <a:t>客觀表達方式</a:t>
            </a:r>
          </a:p>
        </p:txBody>
      </p:sp>
      <p:sp>
        <p:nvSpPr>
          <p:cNvPr id="3" name="內容版面配置區 2"/>
          <p:cNvSpPr>
            <a:spLocks noGrp="1"/>
          </p:cNvSpPr>
          <p:nvPr>
            <p:ph idx="1"/>
          </p:nvPr>
        </p:nvSpPr>
        <p:spPr>
          <a:xfrm>
            <a:off x="2589212" y="2133600"/>
            <a:ext cx="8915400" cy="4183598"/>
          </a:xfrm>
        </p:spPr>
        <p:txBody>
          <a:bodyPr>
            <a:normAutofit lnSpcReduction="10000"/>
          </a:bodyPr>
          <a:lstStyle/>
          <a:p>
            <a:r>
              <a:rPr lang="zh-TW" altLang="en-US" sz="2000" dirty="0">
                <a:sym typeface="Wingdings" panose="05000000000000000000" pitchFamily="2" charset="2"/>
              </a:rPr>
              <a:t>第</a:t>
            </a:r>
            <a:r>
              <a:rPr lang="en-US" altLang="zh-TW" sz="2000" dirty="0">
                <a:sym typeface="Wingdings" panose="05000000000000000000" pitchFamily="2" charset="2"/>
              </a:rPr>
              <a:t>10-1</a:t>
            </a:r>
            <a:r>
              <a:rPr lang="zh-TW" altLang="en-US" sz="2000" dirty="0">
                <a:sym typeface="Wingdings" panose="05000000000000000000" pitchFamily="2" charset="2"/>
              </a:rPr>
              <a:t>條：「依本法取得之著作權，其保護僅及於該著作之</a:t>
            </a:r>
            <a:r>
              <a:rPr lang="zh-TW" altLang="en-US" sz="2000" b="1" u="sng" dirty="0">
                <a:solidFill>
                  <a:srgbClr val="FF0000"/>
                </a:solidFill>
                <a:sym typeface="Wingdings" panose="05000000000000000000" pitchFamily="2" charset="2"/>
              </a:rPr>
              <a:t>表達</a:t>
            </a:r>
            <a:r>
              <a:rPr lang="zh-TW" altLang="en-US" sz="2000" dirty="0">
                <a:sym typeface="Wingdings" panose="05000000000000000000" pitchFamily="2" charset="2"/>
              </a:rPr>
              <a:t>，而不及於其所表達之思想、程序、製程、系統、操作方法、概念、原理、發現。」</a:t>
            </a:r>
            <a:endParaRPr lang="en-US" altLang="zh-TW" sz="2000" dirty="0">
              <a:sym typeface="Wingdings" panose="05000000000000000000" pitchFamily="2" charset="2"/>
            </a:endParaRPr>
          </a:p>
          <a:p>
            <a:r>
              <a:rPr lang="zh-TW" altLang="en-US" sz="2000" dirty="0">
                <a:solidFill>
                  <a:srgbClr val="FF0000"/>
                </a:solidFill>
              </a:rPr>
              <a:t>必須經由「表達」而外顯</a:t>
            </a:r>
            <a:r>
              <a:rPr lang="zh-TW" altLang="en-US" sz="2000" dirty="0"/>
              <a:t> ：「保護表達，不保護思想」。</a:t>
            </a:r>
            <a:endParaRPr lang="en-US" altLang="zh-TW" sz="2000" dirty="0"/>
          </a:p>
          <a:p>
            <a:r>
              <a:rPr lang="zh-TW" altLang="en-US" sz="2000" dirty="0">
                <a:solidFill>
                  <a:srgbClr val="FF0000"/>
                </a:solidFill>
              </a:rPr>
              <a:t>例外： </a:t>
            </a:r>
            <a:endParaRPr lang="en-US" altLang="zh-TW" sz="2000" dirty="0">
              <a:solidFill>
                <a:srgbClr val="FF0000"/>
              </a:solidFill>
            </a:endParaRPr>
          </a:p>
          <a:p>
            <a:pPr lvl="1"/>
            <a:r>
              <a:rPr lang="zh-TW" altLang="en-US" sz="1800" dirty="0">
                <a:solidFill>
                  <a:srgbClr val="FF0000"/>
                </a:solidFill>
              </a:rPr>
              <a:t>「思想與表達合併原則」：如表達的本身概念與其表達同一，此時因僅有一種或少數有限方法可予表達時，該概念的表達即例外不受著作權法保護。</a:t>
            </a:r>
            <a:endParaRPr lang="en-US" altLang="zh-TW" sz="1800" dirty="0">
              <a:solidFill>
                <a:srgbClr val="FF0000"/>
              </a:solidFill>
            </a:endParaRPr>
          </a:p>
          <a:p>
            <a:pPr lvl="1"/>
            <a:r>
              <a:rPr lang="zh-TW" altLang="en-US" sz="1800" dirty="0">
                <a:solidFill>
                  <a:srgbClr val="FF0000"/>
                </a:solidFill>
              </a:rPr>
              <a:t>「必要場景原則」：特定主題之創作時， 實際上不可避免地必須使用某些事件、角色、布局或布景。如，關於歷史事實之創作</a:t>
            </a:r>
            <a:endParaRPr lang="en-US" altLang="zh-TW" sz="1800" dirty="0"/>
          </a:p>
          <a:p>
            <a:r>
              <a:rPr lang="en-US" altLang="zh-TW" sz="2000" dirty="0"/>
              <a:t>Q</a:t>
            </a:r>
            <a:r>
              <a:rPr lang="zh-TW" altLang="en-US" sz="2000" dirty="0"/>
              <a:t>：某位教授構思撰寫「普通物理學」一書？</a:t>
            </a:r>
            <a:endParaRPr lang="en-US" altLang="zh-TW" sz="2000" dirty="0"/>
          </a:p>
          <a:p>
            <a:pPr lvl="1"/>
            <a:r>
              <a:rPr lang="zh-TW" altLang="en-US" sz="1800" dirty="0"/>
              <a:t>以「普通物理學」教科書為例，受保護的對象是作者以文字闡述物理學知識的方式所完成的語言著作，而不及於其所傳達的牛頓運動定律、愛因斯坦相對論等思想內涵。</a:t>
            </a:r>
            <a:endParaRPr lang="en-US" altLang="zh-TW" sz="1800" dirty="0">
              <a:sym typeface="Wingdings" panose="05000000000000000000" pitchFamily="2" charset="2"/>
            </a:endParaRPr>
          </a:p>
        </p:txBody>
      </p:sp>
    </p:spTree>
    <p:extLst>
      <p:ext uri="{BB962C8B-B14F-4D97-AF65-F5344CB8AC3E}">
        <p14:creationId xmlns:p14="http://schemas.microsoft.com/office/powerpoint/2010/main" val="31010605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129555-2E2C-442E-91E7-881E5EB28015}"/>
              </a:ext>
            </a:extLst>
          </p:cNvPr>
          <p:cNvSpPr>
            <a:spLocks noGrp="1"/>
          </p:cNvSpPr>
          <p:nvPr>
            <p:ph type="title"/>
          </p:nvPr>
        </p:nvSpPr>
        <p:spPr/>
        <p:txBody>
          <a:bodyPr/>
          <a:lstStyle/>
          <a:p>
            <a:r>
              <a:rPr lang="zh-TW" altLang="en-US" dirty="0"/>
              <a:t>刑事責任</a:t>
            </a:r>
          </a:p>
        </p:txBody>
      </p:sp>
      <p:sp>
        <p:nvSpPr>
          <p:cNvPr id="3" name="內容版面配置區 2">
            <a:extLst>
              <a:ext uri="{FF2B5EF4-FFF2-40B4-BE49-F238E27FC236}">
                <a16:creationId xmlns:a16="http://schemas.microsoft.com/office/drawing/2014/main" id="{BF7D9BAB-67B5-4B10-B93D-3E8A201EF74F}"/>
              </a:ext>
            </a:extLst>
          </p:cNvPr>
          <p:cNvSpPr>
            <a:spLocks noGrp="1"/>
          </p:cNvSpPr>
          <p:nvPr>
            <p:ph idx="1"/>
          </p:nvPr>
        </p:nvSpPr>
        <p:spPr>
          <a:xfrm>
            <a:off x="2589212" y="2133600"/>
            <a:ext cx="8915400" cy="4000718"/>
          </a:xfrm>
        </p:spPr>
        <p:txBody>
          <a:bodyPr/>
          <a:lstStyle/>
          <a:p>
            <a:pPr marL="0" indent="0">
              <a:buNone/>
            </a:pPr>
            <a:r>
              <a:rPr lang="en-US" altLang="zh-TW" dirty="0"/>
              <a:t>(</a:t>
            </a:r>
            <a:r>
              <a:rPr lang="zh-TW" altLang="en-US" dirty="0"/>
              <a:t>二</a:t>
            </a:r>
            <a:r>
              <a:rPr lang="en-US" altLang="zh-TW" dirty="0"/>
              <a:t>)</a:t>
            </a:r>
            <a:r>
              <a:rPr lang="zh-TW" altLang="en-US" dirty="0"/>
              <a:t>侵害散布權、散布盜版品</a:t>
            </a:r>
            <a:endParaRPr lang="en-US" altLang="zh-TW" dirty="0"/>
          </a:p>
          <a:p>
            <a:r>
              <a:rPr lang="zh-TW" altLang="en-US" dirty="0"/>
              <a:t>第</a:t>
            </a:r>
            <a:r>
              <a:rPr lang="en-US" altLang="zh-TW" dirty="0"/>
              <a:t>91-1</a:t>
            </a:r>
            <a:r>
              <a:rPr lang="zh-TW" altLang="en-US" dirty="0"/>
              <a:t>條：「</a:t>
            </a:r>
            <a:r>
              <a:rPr lang="en-US" altLang="zh-TW" dirty="0"/>
              <a:t>(I)</a:t>
            </a:r>
            <a:r>
              <a:rPr lang="zh-TW" altLang="en-US" dirty="0"/>
              <a:t>擅自以</a:t>
            </a:r>
            <a:r>
              <a:rPr lang="zh-TW" altLang="en-US" dirty="0">
                <a:solidFill>
                  <a:srgbClr val="FF0000"/>
                </a:solidFill>
              </a:rPr>
              <a:t>移轉所有權之方法</a:t>
            </a:r>
            <a:r>
              <a:rPr lang="zh-TW" altLang="en-US" dirty="0"/>
              <a:t>散布著作原件或其重製物而侵害他人之著作財產權者，處三年以下有期徒刑、拘役，或科或併科新臺幣五十萬元以下罰金。</a:t>
            </a:r>
            <a:r>
              <a:rPr lang="en-US" altLang="zh-TW" dirty="0"/>
              <a:t>(II)</a:t>
            </a:r>
            <a:r>
              <a:rPr lang="zh-TW" altLang="en-US" dirty="0"/>
              <a:t>明知係侵害著作財產權之重製物而散布或意圖散布而公開陳列或持有者，處三年以下有期徒刑，得併科新臺幣七萬元以上七十五萬元以下罰金。</a:t>
            </a:r>
            <a:r>
              <a:rPr lang="en-US" altLang="zh-TW" dirty="0"/>
              <a:t>(III)</a:t>
            </a:r>
            <a:r>
              <a:rPr lang="zh-TW" altLang="en-US" dirty="0">
                <a:solidFill>
                  <a:srgbClr val="FF0000"/>
                </a:solidFill>
              </a:rPr>
              <a:t>犯前項之罪，其重製物為</a:t>
            </a:r>
            <a:r>
              <a:rPr lang="zh-TW" altLang="en-US" u="sng" dirty="0">
                <a:solidFill>
                  <a:srgbClr val="FF0000"/>
                </a:solidFill>
              </a:rPr>
              <a:t>光碟</a:t>
            </a:r>
            <a:r>
              <a:rPr lang="zh-TW" altLang="en-US" dirty="0">
                <a:solidFill>
                  <a:srgbClr val="FF0000"/>
                </a:solidFill>
              </a:rPr>
              <a:t>者，處六月以上三年以下有期徒刑</a:t>
            </a:r>
            <a:r>
              <a:rPr lang="zh-TW" altLang="en-US" dirty="0"/>
              <a:t>，得併科新臺幣二十萬元以上二百萬元以下罰金。但違反第八十七條第四款規定輸入之光碟，不在此限。</a:t>
            </a:r>
            <a:r>
              <a:rPr lang="en-US" altLang="zh-TW" dirty="0"/>
              <a:t>(IV)</a:t>
            </a:r>
            <a:r>
              <a:rPr lang="zh-TW" altLang="en-US" dirty="0"/>
              <a:t>犯前二項之罪，經供出其物品來源，因而破獲者，得減輕其刑。」</a:t>
            </a:r>
            <a:endParaRPr lang="en-US" altLang="zh-TW" dirty="0"/>
          </a:p>
          <a:p>
            <a:pPr marL="0" indent="0">
              <a:buNone/>
            </a:pPr>
            <a:r>
              <a:rPr lang="en-US" altLang="zh-TW" dirty="0"/>
              <a:t>(</a:t>
            </a:r>
            <a:r>
              <a:rPr lang="zh-TW" altLang="en-US" dirty="0"/>
              <a:t>三</a:t>
            </a:r>
            <a:r>
              <a:rPr lang="en-US" altLang="zh-TW" dirty="0"/>
              <a:t>)</a:t>
            </a:r>
            <a:r>
              <a:rPr lang="zh-TW" altLang="en-US" dirty="0"/>
              <a:t>侵害其他著作財產權</a:t>
            </a:r>
            <a:endParaRPr lang="en-US" altLang="zh-TW" dirty="0"/>
          </a:p>
          <a:p>
            <a:r>
              <a:rPr lang="zh-TW" altLang="en-US" dirty="0"/>
              <a:t>第</a:t>
            </a:r>
            <a:r>
              <a:rPr lang="en-US" altLang="zh-TW" dirty="0"/>
              <a:t>92</a:t>
            </a:r>
            <a:r>
              <a:rPr lang="zh-TW" altLang="en-US" dirty="0"/>
              <a:t>條：「擅自以公開口述、公開播送、公開上映、公開演出、公開傳輸、公開展示、改作、編輯、出租之方法侵害他人之著作財產權者，處三年以下有期徒刑、拘役，或科或併科新臺幣七十五萬元以下罰金。」</a:t>
            </a:r>
          </a:p>
          <a:p>
            <a:endParaRPr lang="zh-TW" altLang="en-US" dirty="0"/>
          </a:p>
        </p:txBody>
      </p:sp>
    </p:spTree>
    <p:extLst>
      <p:ext uri="{BB962C8B-B14F-4D97-AF65-F5344CB8AC3E}">
        <p14:creationId xmlns:p14="http://schemas.microsoft.com/office/powerpoint/2010/main" val="795487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129555-2E2C-442E-91E7-881E5EB28015}"/>
              </a:ext>
            </a:extLst>
          </p:cNvPr>
          <p:cNvSpPr>
            <a:spLocks noGrp="1"/>
          </p:cNvSpPr>
          <p:nvPr>
            <p:ph type="title"/>
          </p:nvPr>
        </p:nvSpPr>
        <p:spPr/>
        <p:txBody>
          <a:bodyPr/>
          <a:lstStyle/>
          <a:p>
            <a:r>
              <a:rPr lang="zh-TW" altLang="en-US" dirty="0"/>
              <a:t>刑事責任</a:t>
            </a:r>
          </a:p>
        </p:txBody>
      </p:sp>
      <p:sp>
        <p:nvSpPr>
          <p:cNvPr id="3" name="內容版面配置區 2">
            <a:extLst>
              <a:ext uri="{FF2B5EF4-FFF2-40B4-BE49-F238E27FC236}">
                <a16:creationId xmlns:a16="http://schemas.microsoft.com/office/drawing/2014/main" id="{BF7D9BAB-67B5-4B10-B93D-3E8A201EF74F}"/>
              </a:ext>
            </a:extLst>
          </p:cNvPr>
          <p:cNvSpPr>
            <a:spLocks noGrp="1"/>
          </p:cNvSpPr>
          <p:nvPr>
            <p:ph idx="1"/>
          </p:nvPr>
        </p:nvSpPr>
        <p:spPr/>
        <p:txBody>
          <a:bodyPr/>
          <a:lstStyle/>
          <a:p>
            <a:pPr marL="0" indent="0">
              <a:buNone/>
            </a:pPr>
            <a:r>
              <a:rPr lang="en-US" altLang="zh-TW" dirty="0"/>
              <a:t>(</a:t>
            </a:r>
            <a:r>
              <a:rPr lang="zh-TW" altLang="en-US" dirty="0"/>
              <a:t>四</a:t>
            </a:r>
            <a:r>
              <a:rPr lang="en-US" altLang="zh-TW" dirty="0"/>
              <a:t>)</a:t>
            </a:r>
            <a:r>
              <a:rPr lang="zh-TW" altLang="en-US" dirty="0"/>
              <a:t> 其他侵害著作權之刑責</a:t>
            </a:r>
            <a:endParaRPr lang="en-US" altLang="zh-TW" dirty="0"/>
          </a:p>
          <a:p>
            <a:r>
              <a:rPr lang="zh-TW" altLang="en-US" dirty="0"/>
              <a:t>第</a:t>
            </a:r>
            <a:r>
              <a:rPr lang="en-US" altLang="zh-TW" dirty="0"/>
              <a:t>93</a:t>
            </a:r>
            <a:r>
              <a:rPr lang="zh-TW" altLang="en-US" dirty="0"/>
              <a:t>條：「有下列情形之一者，處二年以下有期徒刑、拘役，或科或併科新臺幣五十萬元以下罰金：一、侵害第十五條至第十七條規定之著作人格權者。二、違反第七十條規定者。三、以第八十七條第一項第一款、第三款、第五款或第六款方法之一侵害他人之著作權者。但第九十一條之一第二項及第三項規定情形，不在此限。四、違反第八十七條第一項第七款規定者。」</a:t>
            </a:r>
            <a:endParaRPr lang="en-US" altLang="zh-TW" dirty="0"/>
          </a:p>
          <a:p>
            <a:r>
              <a:rPr lang="zh-TW" altLang="en-US" dirty="0"/>
              <a:t>第</a:t>
            </a:r>
            <a:r>
              <a:rPr lang="en-US" altLang="zh-TW" dirty="0"/>
              <a:t>96</a:t>
            </a:r>
            <a:r>
              <a:rPr lang="zh-TW" altLang="en-US" dirty="0"/>
              <a:t>條：「違反第五十九條第二項或第六十四條規定者，科新臺幣五萬元以下罰金。」</a:t>
            </a:r>
            <a:endParaRPr lang="en-US" altLang="zh-TW" dirty="0"/>
          </a:p>
          <a:p>
            <a:r>
              <a:rPr lang="zh-TW" altLang="en-US" dirty="0"/>
              <a:t>第</a:t>
            </a:r>
            <a:r>
              <a:rPr lang="en-US" altLang="zh-TW" dirty="0"/>
              <a:t>96-1</a:t>
            </a:r>
            <a:r>
              <a:rPr lang="zh-TW" altLang="en-US" dirty="0"/>
              <a:t>條：「有下列情形之一者，處一年以下有期徒刑、拘役，或科或併科新臺幣二萬元以上二十五萬元以下罰金：一、違反第八十條之一規定者。二、違反第八十條之二第二項規定者。」</a:t>
            </a:r>
          </a:p>
        </p:txBody>
      </p:sp>
    </p:spTree>
    <p:extLst>
      <p:ext uri="{BB962C8B-B14F-4D97-AF65-F5344CB8AC3E}">
        <p14:creationId xmlns:p14="http://schemas.microsoft.com/office/powerpoint/2010/main" val="1700465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8A2FC2-F72E-4DED-AF7B-3E9CA458886C}"/>
              </a:ext>
            </a:extLst>
          </p:cNvPr>
          <p:cNvSpPr>
            <a:spLocks noGrp="1"/>
          </p:cNvSpPr>
          <p:nvPr>
            <p:ph type="title"/>
          </p:nvPr>
        </p:nvSpPr>
        <p:spPr/>
        <p:txBody>
          <a:bodyPr/>
          <a:lstStyle/>
          <a:p>
            <a:r>
              <a:rPr lang="zh-TW" altLang="en-US" dirty="0"/>
              <a:t>權利管理電子資訊</a:t>
            </a:r>
          </a:p>
        </p:txBody>
      </p:sp>
      <p:sp>
        <p:nvSpPr>
          <p:cNvPr id="3" name="內容版面配置區 2">
            <a:extLst>
              <a:ext uri="{FF2B5EF4-FFF2-40B4-BE49-F238E27FC236}">
                <a16:creationId xmlns:a16="http://schemas.microsoft.com/office/drawing/2014/main" id="{C3B7D05C-30DF-4C4B-B86E-98D6829EC283}"/>
              </a:ext>
            </a:extLst>
          </p:cNvPr>
          <p:cNvSpPr>
            <a:spLocks noGrp="1"/>
          </p:cNvSpPr>
          <p:nvPr>
            <p:ph idx="1"/>
          </p:nvPr>
        </p:nvSpPr>
        <p:spPr/>
        <p:txBody>
          <a:bodyPr>
            <a:normAutofit lnSpcReduction="10000"/>
          </a:bodyPr>
          <a:lstStyle/>
          <a:p>
            <a:r>
              <a:rPr lang="zh-TW" altLang="en-US" dirty="0"/>
              <a:t>意義</a:t>
            </a:r>
            <a:endParaRPr lang="en-US" altLang="zh-TW" dirty="0"/>
          </a:p>
          <a:p>
            <a:pPr marL="361950" indent="0">
              <a:buNone/>
            </a:pPr>
            <a:r>
              <a:rPr lang="en-US" altLang="zh-TW" dirty="0">
                <a:sym typeface="Wingdings" panose="05000000000000000000" pitchFamily="2" charset="2"/>
              </a:rPr>
              <a:t></a:t>
            </a:r>
            <a:r>
              <a:rPr lang="zh-TW" altLang="en-US" dirty="0"/>
              <a:t>第</a:t>
            </a:r>
            <a:r>
              <a:rPr lang="en-US" altLang="zh-TW" dirty="0"/>
              <a:t>3</a:t>
            </a:r>
            <a:r>
              <a:rPr lang="zh-TW" altLang="en-US" dirty="0"/>
              <a:t>條第</a:t>
            </a:r>
            <a:r>
              <a:rPr lang="en-US" altLang="zh-TW" dirty="0"/>
              <a:t>1</a:t>
            </a:r>
            <a:r>
              <a:rPr lang="zh-TW" altLang="en-US" dirty="0"/>
              <a:t>項第</a:t>
            </a:r>
            <a:r>
              <a:rPr lang="en-US" altLang="zh-TW" dirty="0"/>
              <a:t>17</a:t>
            </a:r>
            <a:r>
              <a:rPr lang="zh-TW" altLang="en-US" dirty="0"/>
              <a:t>款：「權利管理電子資訊：指於著作原件或其重製物，或於著作向公眾傳達時，所表示足以確認著作、著作名稱、著作人、著作財產權人或其授權之人及利用期間或條件之相關電子資訊；以數字、符號表示此類資訊者，亦屬之。」</a:t>
            </a:r>
            <a:endParaRPr lang="en-US" altLang="zh-TW" dirty="0"/>
          </a:p>
          <a:p>
            <a:pPr marL="361950" indent="0">
              <a:buNone/>
            </a:pPr>
            <a:endParaRPr lang="en-US" altLang="zh-TW" dirty="0"/>
          </a:p>
          <a:p>
            <a:r>
              <a:rPr lang="zh-TW" altLang="en-US" dirty="0"/>
              <a:t>禁止移除、變更</a:t>
            </a:r>
            <a:endParaRPr lang="en-US" altLang="zh-TW" dirty="0"/>
          </a:p>
          <a:p>
            <a:pPr marL="361950" indent="0">
              <a:buNone/>
            </a:pPr>
            <a:r>
              <a:rPr lang="en-US" altLang="zh-TW" dirty="0">
                <a:sym typeface="Wingdings" panose="05000000000000000000" pitchFamily="2" charset="2"/>
              </a:rPr>
              <a:t></a:t>
            </a:r>
            <a:r>
              <a:rPr lang="zh-TW" altLang="en-US" dirty="0">
                <a:sym typeface="Wingdings" panose="05000000000000000000" pitchFamily="2" charset="2"/>
              </a:rPr>
              <a:t>第</a:t>
            </a:r>
            <a:r>
              <a:rPr lang="en-US" altLang="zh-TW" dirty="0">
                <a:sym typeface="Wingdings" panose="05000000000000000000" pitchFamily="2" charset="2"/>
              </a:rPr>
              <a:t>80-1</a:t>
            </a:r>
            <a:r>
              <a:rPr lang="zh-TW" altLang="en-US" dirty="0">
                <a:sym typeface="Wingdings" panose="05000000000000000000" pitchFamily="2" charset="2"/>
              </a:rPr>
              <a:t>條：「</a:t>
            </a:r>
            <a:r>
              <a:rPr lang="en-US" altLang="zh-TW" dirty="0">
                <a:sym typeface="Wingdings" panose="05000000000000000000" pitchFamily="2" charset="2"/>
              </a:rPr>
              <a:t>(I)</a:t>
            </a:r>
            <a:r>
              <a:rPr lang="zh-TW" altLang="en-US" dirty="0">
                <a:sym typeface="Wingdings" panose="05000000000000000000" pitchFamily="2" charset="2"/>
              </a:rPr>
              <a:t>著作權人所為之權利管理電子資訊，不得移除或變更。但有下列情形之一者，不在此限：一、因行為時之技術限制，非移除或變更著作權利管理電子資訊即不能合法利用該著作。二、錄製或傳輸系統轉換時，其轉換技術上必要之移除或變更。</a:t>
            </a:r>
            <a:r>
              <a:rPr lang="en-US" altLang="zh-TW" dirty="0">
                <a:sym typeface="Wingdings" panose="05000000000000000000" pitchFamily="2" charset="2"/>
              </a:rPr>
              <a:t>(II)</a:t>
            </a:r>
            <a:r>
              <a:rPr lang="zh-TW" altLang="en-US" dirty="0">
                <a:sym typeface="Wingdings" panose="05000000000000000000" pitchFamily="2" charset="2"/>
              </a:rPr>
              <a:t>明知著作權利管理電子資訊，業經非法移除或變更者，不得散布或意圖散布而輸入或持有該著作原件或其重製物，亦不得公開播送、公開演出或公開傳輸。」</a:t>
            </a:r>
            <a:endParaRPr lang="en-US" altLang="zh-TW" dirty="0"/>
          </a:p>
        </p:txBody>
      </p:sp>
    </p:spTree>
    <p:extLst>
      <p:ext uri="{BB962C8B-B14F-4D97-AF65-F5344CB8AC3E}">
        <p14:creationId xmlns:p14="http://schemas.microsoft.com/office/powerpoint/2010/main" val="6175835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8606B9-8EEE-487A-B376-96AD37D03797}"/>
              </a:ext>
            </a:extLst>
          </p:cNvPr>
          <p:cNvSpPr>
            <a:spLocks noGrp="1"/>
          </p:cNvSpPr>
          <p:nvPr>
            <p:ph type="title"/>
          </p:nvPr>
        </p:nvSpPr>
        <p:spPr/>
        <p:txBody>
          <a:bodyPr/>
          <a:lstStyle/>
          <a:p>
            <a:r>
              <a:rPr lang="zh-TW" altLang="en-US" dirty="0"/>
              <a:t>防盜拷措施</a:t>
            </a:r>
          </a:p>
        </p:txBody>
      </p:sp>
      <p:sp>
        <p:nvSpPr>
          <p:cNvPr id="3" name="內容版面配置區 2">
            <a:extLst>
              <a:ext uri="{FF2B5EF4-FFF2-40B4-BE49-F238E27FC236}">
                <a16:creationId xmlns:a16="http://schemas.microsoft.com/office/drawing/2014/main" id="{EF765C9F-E44C-4F8F-BD9A-765D2A4BA1CE}"/>
              </a:ext>
            </a:extLst>
          </p:cNvPr>
          <p:cNvSpPr>
            <a:spLocks noGrp="1"/>
          </p:cNvSpPr>
          <p:nvPr>
            <p:ph idx="1"/>
          </p:nvPr>
        </p:nvSpPr>
        <p:spPr>
          <a:xfrm>
            <a:off x="2589212" y="1985553"/>
            <a:ext cx="8915400" cy="4153989"/>
          </a:xfrm>
        </p:spPr>
        <p:txBody>
          <a:bodyPr>
            <a:normAutofit fontScale="92500" lnSpcReduction="10000"/>
          </a:bodyPr>
          <a:lstStyle/>
          <a:p>
            <a:r>
              <a:rPr lang="zh-TW" altLang="en-US" sz="1900" dirty="0"/>
              <a:t>意義</a:t>
            </a:r>
            <a:endParaRPr lang="en-US" altLang="zh-TW" sz="1900" dirty="0"/>
          </a:p>
          <a:p>
            <a:pPr marL="361950" indent="0">
              <a:buNone/>
            </a:pPr>
            <a:r>
              <a:rPr lang="en-US" altLang="zh-TW" sz="1900" dirty="0">
                <a:sym typeface="Wingdings" panose="05000000000000000000" pitchFamily="2" charset="2"/>
              </a:rPr>
              <a:t></a:t>
            </a:r>
            <a:r>
              <a:rPr lang="zh-TW" altLang="en-US" sz="1900" dirty="0">
                <a:sym typeface="Wingdings" panose="05000000000000000000" pitchFamily="2" charset="2"/>
              </a:rPr>
              <a:t>第</a:t>
            </a:r>
            <a:r>
              <a:rPr lang="en-US" altLang="zh-TW" sz="1900" dirty="0">
                <a:sym typeface="Wingdings" panose="05000000000000000000" pitchFamily="2" charset="2"/>
              </a:rPr>
              <a:t>3</a:t>
            </a:r>
            <a:r>
              <a:rPr lang="zh-TW" altLang="en-US" sz="1900" dirty="0">
                <a:sym typeface="Wingdings" panose="05000000000000000000" pitchFamily="2" charset="2"/>
              </a:rPr>
              <a:t>條第</a:t>
            </a:r>
            <a:r>
              <a:rPr lang="en-US" altLang="zh-TW" sz="1900" dirty="0">
                <a:sym typeface="Wingdings" panose="05000000000000000000" pitchFamily="2" charset="2"/>
              </a:rPr>
              <a:t>1</a:t>
            </a:r>
            <a:r>
              <a:rPr lang="zh-TW" altLang="en-US" sz="1900" dirty="0">
                <a:sym typeface="Wingdings" panose="05000000000000000000" pitchFamily="2" charset="2"/>
              </a:rPr>
              <a:t>項第</a:t>
            </a:r>
            <a:r>
              <a:rPr lang="en-US" altLang="zh-TW" sz="1900" dirty="0">
                <a:sym typeface="Wingdings" panose="05000000000000000000" pitchFamily="2" charset="2"/>
              </a:rPr>
              <a:t>18</a:t>
            </a:r>
            <a:r>
              <a:rPr lang="zh-TW" altLang="en-US" sz="1900" dirty="0">
                <a:sym typeface="Wingdings" panose="05000000000000000000" pitchFamily="2" charset="2"/>
              </a:rPr>
              <a:t>款：「防盜拷措施：指著作權人所採取有效禁止或限制他人擅自進入或利用著作之設備、器材、零件、技術或其他科技方法。」</a:t>
            </a:r>
            <a:endParaRPr lang="en-US" altLang="zh-TW" sz="1900" dirty="0">
              <a:sym typeface="Wingdings" panose="05000000000000000000" pitchFamily="2" charset="2"/>
            </a:endParaRPr>
          </a:p>
          <a:p>
            <a:pPr marL="361950" indent="0">
              <a:buNone/>
            </a:pPr>
            <a:endParaRPr lang="en-US" altLang="zh-TW" dirty="0">
              <a:sym typeface="Wingdings" panose="05000000000000000000" pitchFamily="2" charset="2"/>
            </a:endParaRPr>
          </a:p>
          <a:p>
            <a:r>
              <a:rPr lang="zh-TW" altLang="en-US" dirty="0">
                <a:sym typeface="Wingdings" panose="05000000000000000000" pitchFamily="2" charset="2"/>
              </a:rPr>
              <a:t>禁止破解、破壞或以其他方法規避</a:t>
            </a:r>
            <a:endParaRPr lang="en-US" altLang="zh-TW" dirty="0">
              <a:sym typeface="Wingdings" panose="05000000000000000000" pitchFamily="2" charset="2"/>
            </a:endParaRPr>
          </a:p>
          <a:p>
            <a:pPr marL="361950" indent="0">
              <a:buNone/>
            </a:pPr>
            <a:r>
              <a:rPr lang="en-US" altLang="zh-TW" dirty="0">
                <a:sym typeface="Wingdings" panose="05000000000000000000" pitchFamily="2" charset="2"/>
              </a:rPr>
              <a:t></a:t>
            </a:r>
            <a:r>
              <a:rPr lang="zh-TW" altLang="en-US" dirty="0">
                <a:sym typeface="Wingdings" panose="05000000000000000000" pitchFamily="2" charset="2"/>
              </a:rPr>
              <a:t>第</a:t>
            </a:r>
            <a:r>
              <a:rPr lang="en-US" altLang="zh-TW" dirty="0">
                <a:sym typeface="Wingdings" panose="05000000000000000000" pitchFamily="2" charset="2"/>
              </a:rPr>
              <a:t>80-2</a:t>
            </a:r>
            <a:r>
              <a:rPr lang="zh-TW" altLang="en-US" dirty="0">
                <a:sym typeface="Wingdings" panose="05000000000000000000" pitchFamily="2" charset="2"/>
              </a:rPr>
              <a:t>條：「</a:t>
            </a:r>
            <a:r>
              <a:rPr lang="en-US" altLang="zh-TW" dirty="0">
                <a:sym typeface="Wingdings" panose="05000000000000000000" pitchFamily="2" charset="2"/>
              </a:rPr>
              <a:t>(I)</a:t>
            </a:r>
            <a:r>
              <a:rPr lang="zh-TW" altLang="en-US" dirty="0">
                <a:sym typeface="Wingdings" panose="05000000000000000000" pitchFamily="2" charset="2"/>
              </a:rPr>
              <a:t>著作權人所採取禁止或限制他人擅自進入著作之防盜拷措施，未經合法授權不得予以破解、破壞或以其他方法規避之。</a:t>
            </a:r>
            <a:r>
              <a:rPr lang="en-US" altLang="zh-TW" dirty="0">
                <a:sym typeface="Wingdings" panose="05000000000000000000" pitchFamily="2" charset="2"/>
              </a:rPr>
              <a:t>(II)</a:t>
            </a:r>
            <a:r>
              <a:rPr lang="zh-TW" altLang="en-US" dirty="0">
                <a:sym typeface="Wingdings" panose="05000000000000000000" pitchFamily="2" charset="2"/>
              </a:rPr>
              <a:t>破解、破壞或規避防盜拷措施之設備、器材、零件、技術或資訊，未經合法授權不得製造、輸入、提供公眾使用或為公眾提供服務。</a:t>
            </a:r>
            <a:r>
              <a:rPr lang="en-US" altLang="zh-TW" dirty="0">
                <a:sym typeface="Wingdings" panose="05000000000000000000" pitchFamily="2" charset="2"/>
              </a:rPr>
              <a:t>(III)</a:t>
            </a:r>
            <a:r>
              <a:rPr lang="zh-TW" altLang="en-US" dirty="0">
                <a:sym typeface="Wingdings" panose="05000000000000000000" pitchFamily="2" charset="2"/>
              </a:rPr>
              <a:t>前二項規定，於下列情形不適用之：一、為維護國家安全者。二、中央或地方機關所為者。三、檔案保存機構、教育機構或供公眾使用之圖書館，為評估是否取得資料所為者。四、為保護未成年人者。五、為保護個人資料者。六、為電腦或網路進行安全測試者。七、為進行加密研究者。八、為進行還原工程者。九、為依第四十四條至第六十三條及第六十五條規定利用他人著作者。十、其他經主管機關所定情形。</a:t>
            </a:r>
            <a:r>
              <a:rPr lang="en-US" altLang="zh-TW" dirty="0">
                <a:sym typeface="Wingdings" panose="05000000000000000000" pitchFamily="2" charset="2"/>
              </a:rPr>
              <a:t>(IV)</a:t>
            </a:r>
            <a:r>
              <a:rPr lang="zh-TW" altLang="en-US" dirty="0">
                <a:sym typeface="Wingdings" panose="05000000000000000000" pitchFamily="2" charset="2"/>
              </a:rPr>
              <a:t>前項各款之內容，由主管機關定之，並定期檢討。」</a:t>
            </a:r>
            <a:endParaRPr lang="en-US" altLang="zh-TW" dirty="0">
              <a:sym typeface="Wingdings" panose="05000000000000000000" pitchFamily="2" charset="2"/>
            </a:endParaRPr>
          </a:p>
        </p:txBody>
      </p:sp>
    </p:spTree>
    <p:extLst>
      <p:ext uri="{BB962C8B-B14F-4D97-AF65-F5344CB8AC3E}">
        <p14:creationId xmlns:p14="http://schemas.microsoft.com/office/powerpoint/2010/main" val="2176723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CB94E9-5184-40D9-B505-28C13F5A573F}"/>
              </a:ext>
            </a:extLst>
          </p:cNvPr>
          <p:cNvSpPr>
            <a:spLocks noGrp="1"/>
          </p:cNvSpPr>
          <p:nvPr>
            <p:ph type="title"/>
          </p:nvPr>
        </p:nvSpPr>
        <p:spPr/>
        <p:txBody>
          <a:bodyPr/>
          <a:lstStyle/>
          <a:p>
            <a:r>
              <a:rPr lang="zh-TW" altLang="en-US" dirty="0"/>
              <a:t>權利管理電子資訊及防盜拷措施違反之處罰</a:t>
            </a:r>
          </a:p>
        </p:txBody>
      </p:sp>
      <p:sp>
        <p:nvSpPr>
          <p:cNvPr id="3" name="內容版面配置區 2">
            <a:extLst>
              <a:ext uri="{FF2B5EF4-FFF2-40B4-BE49-F238E27FC236}">
                <a16:creationId xmlns:a16="http://schemas.microsoft.com/office/drawing/2014/main" id="{D7846B0E-8DD5-41C5-BD07-999157F2F5DA}"/>
              </a:ext>
            </a:extLst>
          </p:cNvPr>
          <p:cNvSpPr>
            <a:spLocks noGrp="1"/>
          </p:cNvSpPr>
          <p:nvPr>
            <p:ph idx="1"/>
          </p:nvPr>
        </p:nvSpPr>
        <p:spPr/>
        <p:txBody>
          <a:bodyPr/>
          <a:lstStyle/>
          <a:p>
            <a:r>
              <a:rPr lang="zh-TW" altLang="en-US" dirty="0"/>
              <a:t>民事</a:t>
            </a:r>
            <a:endParaRPr lang="en-US" altLang="zh-TW" dirty="0"/>
          </a:p>
          <a:p>
            <a:pPr marL="361950" indent="0">
              <a:buNone/>
            </a:pPr>
            <a:r>
              <a:rPr lang="en-US" altLang="zh-TW" dirty="0">
                <a:sym typeface="Wingdings" panose="05000000000000000000" pitchFamily="2" charset="2"/>
              </a:rPr>
              <a:t></a:t>
            </a:r>
            <a:r>
              <a:rPr lang="zh-TW" altLang="en-US" dirty="0">
                <a:sym typeface="Wingdings" panose="05000000000000000000" pitchFamily="2" charset="2"/>
              </a:rPr>
              <a:t>第</a:t>
            </a:r>
            <a:r>
              <a:rPr lang="en-US" altLang="zh-TW" dirty="0">
                <a:sym typeface="Wingdings" panose="05000000000000000000" pitchFamily="2" charset="2"/>
              </a:rPr>
              <a:t>90-3</a:t>
            </a:r>
            <a:r>
              <a:rPr lang="zh-TW" altLang="en-US" dirty="0">
                <a:sym typeface="Wingdings" panose="05000000000000000000" pitchFamily="2" charset="2"/>
              </a:rPr>
              <a:t>條：「</a:t>
            </a:r>
            <a:r>
              <a:rPr lang="en-US" altLang="zh-TW" dirty="0">
                <a:sym typeface="Wingdings" panose="05000000000000000000" pitchFamily="2" charset="2"/>
              </a:rPr>
              <a:t>(I)</a:t>
            </a:r>
            <a:r>
              <a:rPr lang="zh-TW" altLang="en-US" dirty="0">
                <a:sym typeface="Wingdings" panose="05000000000000000000" pitchFamily="2" charset="2"/>
              </a:rPr>
              <a:t>違反第八十條之一或第八十條之二規定，致著作權人受損害者，負賠償責任。數人共同違反者，負連帶賠償責任。</a:t>
            </a:r>
            <a:r>
              <a:rPr lang="en-US" altLang="zh-TW" dirty="0">
                <a:sym typeface="Wingdings" panose="05000000000000000000" pitchFamily="2" charset="2"/>
              </a:rPr>
              <a:t>(II)</a:t>
            </a:r>
            <a:r>
              <a:rPr lang="zh-TW" altLang="en-US" dirty="0">
                <a:sym typeface="Wingdings" panose="05000000000000000000" pitchFamily="2" charset="2"/>
              </a:rPr>
              <a:t>第八十四條、第八十八條之一、第八十九條之一及第九十條之一規定，於違反第八十條之一或第八十條之二規定者，準用之。」</a:t>
            </a:r>
            <a:endParaRPr lang="en-US" altLang="zh-TW" dirty="0">
              <a:sym typeface="Wingdings" panose="05000000000000000000" pitchFamily="2" charset="2"/>
            </a:endParaRPr>
          </a:p>
          <a:p>
            <a:pPr marL="361950" indent="0">
              <a:buNone/>
            </a:pPr>
            <a:endParaRPr lang="en-US" altLang="zh-TW" dirty="0">
              <a:sym typeface="Wingdings" panose="05000000000000000000" pitchFamily="2" charset="2"/>
            </a:endParaRPr>
          </a:p>
          <a:p>
            <a:r>
              <a:rPr lang="zh-TW" altLang="en-US" dirty="0">
                <a:sym typeface="Wingdings" panose="05000000000000000000" pitchFamily="2" charset="2"/>
              </a:rPr>
              <a:t>刑事</a:t>
            </a:r>
            <a:endParaRPr lang="en-US" altLang="zh-TW" dirty="0">
              <a:sym typeface="Wingdings" panose="05000000000000000000" pitchFamily="2" charset="2"/>
            </a:endParaRPr>
          </a:p>
          <a:p>
            <a:pPr marL="361950" indent="0">
              <a:buNone/>
            </a:pPr>
            <a:r>
              <a:rPr lang="en-US" altLang="zh-TW" dirty="0">
                <a:sym typeface="Wingdings" panose="05000000000000000000" pitchFamily="2" charset="2"/>
              </a:rPr>
              <a:t></a:t>
            </a:r>
            <a:r>
              <a:rPr lang="zh-TW" altLang="en-US" dirty="0">
                <a:sym typeface="Wingdings" panose="05000000000000000000" pitchFamily="2" charset="2"/>
              </a:rPr>
              <a:t>第</a:t>
            </a:r>
            <a:r>
              <a:rPr lang="en-US" altLang="zh-TW" dirty="0">
                <a:sym typeface="Wingdings" panose="05000000000000000000" pitchFamily="2" charset="2"/>
              </a:rPr>
              <a:t>96-1</a:t>
            </a:r>
            <a:r>
              <a:rPr lang="zh-TW" altLang="en-US" dirty="0">
                <a:sym typeface="Wingdings" panose="05000000000000000000" pitchFamily="2" charset="2"/>
              </a:rPr>
              <a:t>條：「有下列情形之一者，處一年以下有期徒刑、拘役，或科或併科新臺幣二萬元以上二十五萬元以下罰金：一、違反第八十條之一規定者。二、違反第八十條之二第二項規定者。」</a:t>
            </a:r>
            <a:endParaRPr lang="zh-TW" altLang="en-US" dirty="0"/>
          </a:p>
        </p:txBody>
      </p:sp>
    </p:spTree>
    <p:extLst>
      <p:ext uri="{BB962C8B-B14F-4D97-AF65-F5344CB8AC3E}">
        <p14:creationId xmlns:p14="http://schemas.microsoft.com/office/powerpoint/2010/main" val="409955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著作權要件</a:t>
            </a:r>
            <a:r>
              <a:rPr lang="en-US" altLang="zh-TW" dirty="0"/>
              <a:t>(</a:t>
            </a:r>
            <a:r>
              <a:rPr lang="zh-TW" altLang="en-US" dirty="0"/>
              <a:t>二</a:t>
            </a:r>
            <a:r>
              <a:rPr lang="en-US" altLang="zh-TW" dirty="0"/>
              <a:t>)</a:t>
            </a:r>
            <a:r>
              <a:rPr lang="zh-TW" altLang="en-US" dirty="0"/>
              <a:t>客觀表達方式</a:t>
            </a:r>
          </a:p>
        </p:txBody>
      </p:sp>
      <p:sp>
        <p:nvSpPr>
          <p:cNvPr id="3" name="內容版面配置區 2"/>
          <p:cNvSpPr>
            <a:spLocks noGrp="1"/>
          </p:cNvSpPr>
          <p:nvPr>
            <p:ph idx="1"/>
          </p:nvPr>
        </p:nvSpPr>
        <p:spPr/>
        <p:txBody>
          <a:bodyPr/>
          <a:lstStyle/>
          <a:p>
            <a:r>
              <a:rPr lang="zh-TW" altLang="en-US" sz="2000" dirty="0">
                <a:sym typeface="Wingdings" panose="05000000000000000000" pitchFamily="2" charset="2"/>
              </a:rPr>
              <a:t>經濟部智慧財產局智著字第</a:t>
            </a:r>
            <a:r>
              <a:rPr lang="en-US" altLang="zh-TW" sz="2000" dirty="0">
                <a:sym typeface="Wingdings" panose="05000000000000000000" pitchFamily="2" charset="2"/>
              </a:rPr>
              <a:t>09400059700</a:t>
            </a:r>
            <a:r>
              <a:rPr lang="zh-TW" altLang="en-US" sz="2000" dirty="0">
                <a:sym typeface="Wingdings" panose="05000000000000000000" pitchFamily="2" charset="2"/>
              </a:rPr>
              <a:t>號函：「</a:t>
            </a:r>
            <a:r>
              <a:rPr lang="zh-TW" altLang="en-US" sz="2000" b="1" dirty="0">
                <a:solidFill>
                  <a:srgbClr val="FF0000"/>
                </a:solidFill>
              </a:rPr>
              <a:t>按著作權法保護表達，不保護表達所含之概念，如表達的本身概念與其表達同一，此時因僅有一種或少數有限方法可予表達時，該概念的表達即例外不受著作權法保護。</a:t>
            </a:r>
            <a:r>
              <a:rPr lang="zh-TW" altLang="en-US" sz="2000" dirty="0"/>
              <a:t>查積體電路電路布局之概念，係由積體電路電路布局法予以保護，至</a:t>
            </a:r>
            <a:r>
              <a:rPr lang="zh-TW" altLang="en-US" sz="2000" u="sng" dirty="0"/>
              <a:t>積體電路電路布局圖係其電路布局之唯一表達方法</a:t>
            </a:r>
            <a:r>
              <a:rPr lang="zh-TW" altLang="en-US" sz="2000" dirty="0"/>
              <a:t>，故積體電路電路布局圖</a:t>
            </a:r>
            <a:r>
              <a:rPr lang="zh-TW" altLang="en-US" sz="2000" u="sng" dirty="0"/>
              <a:t>自不受著作權法保護</a:t>
            </a:r>
            <a:r>
              <a:rPr lang="zh-TW" altLang="en-US" sz="2000" dirty="0"/>
              <a:t>。又積體電路電路布局保護法所保護者非該電路布局之圖形，而係該圖形所揭示之電路布局本身。易言之，積體電路電路布局之圖形不受著作權法之保護，亦不受積體電路電路布局法之保護。系爭網路測試器之電路板如屬積體電路電路布局圖，即非圖形著作而不受著作權法之保護，茲提供上述意見，敬請參考。」</a:t>
            </a:r>
          </a:p>
          <a:p>
            <a:endParaRPr lang="zh-TW" altLang="en-US" dirty="0"/>
          </a:p>
        </p:txBody>
      </p:sp>
    </p:spTree>
    <p:extLst>
      <p:ext uri="{BB962C8B-B14F-4D97-AF65-F5344CB8AC3E}">
        <p14:creationId xmlns:p14="http://schemas.microsoft.com/office/powerpoint/2010/main" val="271667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L="0" indent="0"/>
            <a:r>
              <a:rPr lang="zh-TW" altLang="en-US" dirty="0"/>
              <a:t>著作權要件</a:t>
            </a:r>
            <a:r>
              <a:rPr lang="en-US" altLang="zh-TW" dirty="0"/>
              <a:t>(</a:t>
            </a:r>
            <a:r>
              <a:rPr lang="zh-TW" altLang="en-US" dirty="0"/>
              <a:t>三</a:t>
            </a:r>
            <a:r>
              <a:rPr lang="en-US" altLang="zh-TW" dirty="0"/>
              <a:t>)</a:t>
            </a:r>
            <a:r>
              <a:rPr lang="zh-TW" altLang="en-US" dirty="0"/>
              <a:t>創作</a:t>
            </a:r>
            <a:endParaRPr lang="en-US" altLang="zh-TW" dirty="0"/>
          </a:p>
        </p:txBody>
      </p:sp>
      <p:sp>
        <p:nvSpPr>
          <p:cNvPr id="3" name="內容版面配置區 2"/>
          <p:cNvSpPr>
            <a:spLocks noGrp="1"/>
          </p:cNvSpPr>
          <p:nvPr>
            <p:ph idx="1"/>
          </p:nvPr>
        </p:nvSpPr>
        <p:spPr/>
        <p:txBody>
          <a:bodyPr>
            <a:normAutofit/>
          </a:bodyPr>
          <a:lstStyle/>
          <a:p>
            <a:r>
              <a:rPr lang="zh-TW" altLang="en-US" sz="2000" dirty="0">
                <a:sym typeface="Wingdings" panose="05000000000000000000" pitchFamily="2" charset="2"/>
              </a:rPr>
              <a:t>第</a:t>
            </a:r>
            <a:r>
              <a:rPr lang="en-US" altLang="zh-TW" sz="2000" dirty="0">
                <a:sym typeface="Wingdings" panose="05000000000000000000" pitchFamily="2" charset="2"/>
              </a:rPr>
              <a:t>3</a:t>
            </a:r>
            <a:r>
              <a:rPr lang="zh-TW" altLang="en-US" sz="2000" dirty="0">
                <a:sym typeface="Wingdings" panose="05000000000000000000" pitchFamily="2" charset="2"/>
              </a:rPr>
              <a:t>條第</a:t>
            </a:r>
            <a:r>
              <a:rPr lang="en-US" altLang="zh-TW" sz="2000" dirty="0">
                <a:sym typeface="Wingdings" panose="05000000000000000000" pitchFamily="2" charset="2"/>
              </a:rPr>
              <a:t>1</a:t>
            </a:r>
            <a:r>
              <a:rPr lang="zh-TW" altLang="en-US" sz="2000" dirty="0">
                <a:sym typeface="Wingdings" panose="05000000000000000000" pitchFamily="2" charset="2"/>
              </a:rPr>
              <a:t>項第</a:t>
            </a:r>
            <a:r>
              <a:rPr lang="en-US" altLang="zh-TW" sz="2000" dirty="0">
                <a:sym typeface="Wingdings" panose="05000000000000000000" pitchFamily="2" charset="2"/>
              </a:rPr>
              <a:t>1</a:t>
            </a:r>
            <a:r>
              <a:rPr lang="zh-TW" altLang="en-US" sz="2000" dirty="0">
                <a:sym typeface="Wingdings" panose="05000000000000000000" pitchFamily="2" charset="2"/>
              </a:rPr>
              <a:t>款：「著作：指屬於</a:t>
            </a:r>
            <a:r>
              <a:rPr lang="zh-TW" altLang="en-US" sz="2000" b="1" u="sng" dirty="0">
                <a:sym typeface="Wingdings" panose="05000000000000000000" pitchFamily="2" charset="2"/>
              </a:rPr>
              <a:t>文學、科學、藝術或其他學術範圍</a:t>
            </a:r>
            <a:r>
              <a:rPr lang="zh-TW" altLang="en-US" sz="2000" dirty="0">
                <a:sym typeface="Wingdings" panose="05000000000000000000" pitchFamily="2" charset="2"/>
              </a:rPr>
              <a:t>之創作。」</a:t>
            </a:r>
            <a:endParaRPr lang="en-US" altLang="zh-TW" sz="2000" dirty="0">
              <a:sym typeface="Wingdings" panose="05000000000000000000" pitchFamily="2" charset="2"/>
            </a:endParaRPr>
          </a:p>
          <a:p>
            <a:r>
              <a:rPr lang="zh-TW" altLang="en-US" sz="2000" dirty="0"/>
              <a:t>此要件是相對於實用性，強調創作必須具有「文藝性」</a:t>
            </a:r>
            <a:r>
              <a:rPr lang="en-US" altLang="zh-TW" sz="2000" dirty="0"/>
              <a:t>(</a:t>
            </a:r>
            <a:r>
              <a:rPr lang="zh-TW" altLang="en-US" sz="2000" dirty="0"/>
              <a:t>而非「學術性」</a:t>
            </a:r>
            <a:r>
              <a:rPr lang="en-US" altLang="zh-TW" sz="2000" dirty="0"/>
              <a:t>)</a:t>
            </a:r>
            <a:r>
              <a:rPr lang="zh-TW" altLang="en-US" sz="2000" dirty="0"/>
              <a:t>，並足以表現出著作人之個別性或獨特性。</a:t>
            </a:r>
          </a:p>
        </p:txBody>
      </p:sp>
    </p:spTree>
    <p:extLst>
      <p:ext uri="{BB962C8B-B14F-4D97-AF65-F5344CB8AC3E}">
        <p14:creationId xmlns:p14="http://schemas.microsoft.com/office/powerpoint/2010/main" val="112304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1FFBD5-7964-4346-9E34-3470E9184054}"/>
              </a:ext>
            </a:extLst>
          </p:cNvPr>
          <p:cNvSpPr>
            <a:spLocks noGrp="1"/>
          </p:cNvSpPr>
          <p:nvPr>
            <p:ph type="title"/>
          </p:nvPr>
        </p:nvSpPr>
        <p:spPr/>
        <p:txBody>
          <a:bodyPr>
            <a:normAutofit/>
          </a:bodyPr>
          <a:lstStyle/>
          <a:p>
            <a:r>
              <a:rPr lang="zh-TW" altLang="en-US" dirty="0"/>
              <a:t>著作權要件</a:t>
            </a:r>
            <a:r>
              <a:rPr lang="en-US" altLang="zh-TW" dirty="0"/>
              <a:t>(</a:t>
            </a:r>
            <a:r>
              <a:rPr lang="zh-TW" altLang="en-US" dirty="0"/>
              <a:t>四</a:t>
            </a:r>
            <a:r>
              <a:rPr lang="en-US" altLang="zh-TW" dirty="0"/>
              <a:t>)</a:t>
            </a:r>
            <a:br>
              <a:rPr lang="en-US" altLang="zh-TW" dirty="0"/>
            </a:br>
            <a:r>
              <a:rPr lang="zh-TW" altLang="en-US" dirty="0">
                <a:sym typeface="Wingdings" panose="05000000000000000000" pitchFamily="2" charset="2"/>
              </a:rPr>
              <a:t>非不得給予著作權保護之標的</a:t>
            </a:r>
            <a:endParaRPr lang="zh-TW" altLang="en-US" dirty="0"/>
          </a:p>
        </p:txBody>
      </p:sp>
      <p:sp>
        <p:nvSpPr>
          <p:cNvPr id="3" name="內容版面配置區 2">
            <a:extLst>
              <a:ext uri="{FF2B5EF4-FFF2-40B4-BE49-F238E27FC236}">
                <a16:creationId xmlns:a16="http://schemas.microsoft.com/office/drawing/2014/main" id="{3EA71EF1-19D2-43BC-8912-2EE428C98875}"/>
              </a:ext>
            </a:extLst>
          </p:cNvPr>
          <p:cNvSpPr>
            <a:spLocks noGrp="1"/>
          </p:cNvSpPr>
          <p:nvPr>
            <p:ph idx="1"/>
          </p:nvPr>
        </p:nvSpPr>
        <p:spPr/>
        <p:txBody>
          <a:bodyPr>
            <a:normAutofit/>
          </a:bodyPr>
          <a:lstStyle/>
          <a:p>
            <a:r>
              <a:rPr lang="zh-TW" altLang="en-US" sz="2000" dirty="0">
                <a:sym typeface="Wingdings" panose="05000000000000000000" pitchFamily="2" charset="2"/>
              </a:rPr>
              <a:t>第</a:t>
            </a:r>
            <a:r>
              <a:rPr lang="en-US" altLang="zh-TW" sz="2000" dirty="0">
                <a:sym typeface="Wingdings" panose="05000000000000000000" pitchFamily="2" charset="2"/>
              </a:rPr>
              <a:t>9</a:t>
            </a:r>
            <a:r>
              <a:rPr lang="zh-TW" altLang="en-US" sz="2000" dirty="0">
                <a:sym typeface="Wingdings" panose="05000000000000000000" pitchFamily="2" charset="2"/>
              </a:rPr>
              <a:t>條：「</a:t>
            </a:r>
            <a:r>
              <a:rPr lang="en-US" altLang="zh-TW" sz="2000" dirty="0">
                <a:sym typeface="Wingdings" panose="05000000000000000000" pitchFamily="2" charset="2"/>
              </a:rPr>
              <a:t>(I)</a:t>
            </a:r>
            <a:r>
              <a:rPr lang="zh-TW" altLang="en-US" sz="2000" dirty="0">
                <a:sym typeface="Wingdings" panose="05000000000000000000" pitchFamily="2" charset="2"/>
              </a:rPr>
              <a:t>下列各款不得為著作權之標的</a:t>
            </a:r>
            <a:r>
              <a:rPr lang="en-US" altLang="zh-TW" sz="2000" dirty="0">
                <a:sym typeface="Wingdings" panose="05000000000000000000" pitchFamily="2" charset="2"/>
              </a:rPr>
              <a:t>︰</a:t>
            </a:r>
            <a:br>
              <a:rPr lang="en-US" altLang="zh-TW" sz="2000" dirty="0">
                <a:sym typeface="Wingdings" panose="05000000000000000000" pitchFamily="2" charset="2"/>
              </a:rPr>
            </a:br>
            <a:r>
              <a:rPr lang="zh-TW" altLang="en-US" sz="2000" dirty="0">
                <a:sym typeface="Wingdings" panose="05000000000000000000" pitchFamily="2" charset="2"/>
              </a:rPr>
              <a:t>一、憲法、法律、命令或公文。</a:t>
            </a:r>
            <a:br>
              <a:rPr lang="en-US" altLang="zh-TW" sz="2000" dirty="0">
                <a:sym typeface="Wingdings" panose="05000000000000000000" pitchFamily="2" charset="2"/>
              </a:rPr>
            </a:br>
            <a:r>
              <a:rPr lang="zh-TW" altLang="en-US" sz="2000" dirty="0">
                <a:sym typeface="Wingdings" panose="05000000000000000000" pitchFamily="2" charset="2"/>
              </a:rPr>
              <a:t>二、中央或地方機關就前款著作作成之翻譯物或編輯物。</a:t>
            </a:r>
            <a:br>
              <a:rPr lang="en-US" altLang="zh-TW" sz="2000" dirty="0">
                <a:sym typeface="Wingdings" panose="05000000000000000000" pitchFamily="2" charset="2"/>
              </a:rPr>
            </a:br>
            <a:r>
              <a:rPr lang="zh-TW" altLang="en-US" sz="2000" dirty="0">
                <a:sym typeface="Wingdings" panose="05000000000000000000" pitchFamily="2" charset="2"/>
              </a:rPr>
              <a:t>三、標語及通用之符號、名詞、公式、數表、表格、簿冊或時曆。</a:t>
            </a:r>
            <a:br>
              <a:rPr lang="en-US" altLang="zh-TW" sz="2000" dirty="0">
                <a:sym typeface="Wingdings" panose="05000000000000000000" pitchFamily="2" charset="2"/>
              </a:rPr>
            </a:br>
            <a:r>
              <a:rPr lang="zh-TW" altLang="en-US" sz="2000" dirty="0">
                <a:sym typeface="Wingdings" panose="05000000000000000000" pitchFamily="2" charset="2"/>
              </a:rPr>
              <a:t>四、單純為傳達事實之新聞報導所作成之語文著作。</a:t>
            </a:r>
            <a:br>
              <a:rPr lang="en-US" altLang="zh-TW" sz="2000" dirty="0">
                <a:sym typeface="Wingdings" panose="05000000000000000000" pitchFamily="2" charset="2"/>
              </a:rPr>
            </a:br>
            <a:r>
              <a:rPr lang="zh-TW" altLang="en-US" sz="2000" dirty="0">
                <a:sym typeface="Wingdings" panose="05000000000000000000" pitchFamily="2" charset="2"/>
              </a:rPr>
              <a:t>五、依法令舉行之各類考試試題及其備用試題。</a:t>
            </a:r>
            <a:br>
              <a:rPr lang="en-US" altLang="zh-TW" sz="2000" dirty="0">
                <a:sym typeface="Wingdings" panose="05000000000000000000" pitchFamily="2" charset="2"/>
              </a:rPr>
            </a:br>
            <a:r>
              <a:rPr lang="en-US" altLang="zh-TW" sz="2000" dirty="0">
                <a:sym typeface="Wingdings" panose="05000000000000000000" pitchFamily="2" charset="2"/>
              </a:rPr>
              <a:t>(II))</a:t>
            </a:r>
            <a:r>
              <a:rPr lang="zh-TW" altLang="en-US" sz="2000" dirty="0">
                <a:sym typeface="Wingdings" panose="05000000000000000000" pitchFamily="2" charset="2"/>
              </a:rPr>
              <a:t>前項第一款所稱公文，包括公務員於職務上草擬之文告、講稿、新聞稿及其他文書。」</a:t>
            </a:r>
            <a:endParaRPr lang="zh-TW" altLang="en-US" sz="2000" dirty="0"/>
          </a:p>
        </p:txBody>
      </p:sp>
    </p:spTree>
    <p:extLst>
      <p:ext uri="{BB962C8B-B14F-4D97-AF65-F5344CB8AC3E}">
        <p14:creationId xmlns:p14="http://schemas.microsoft.com/office/powerpoint/2010/main" val="242500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597022-6F13-4F0F-993C-88C70BA9F866}"/>
              </a:ext>
            </a:extLst>
          </p:cNvPr>
          <p:cNvSpPr>
            <a:spLocks noGrp="1"/>
          </p:cNvSpPr>
          <p:nvPr>
            <p:ph type="title"/>
          </p:nvPr>
        </p:nvSpPr>
        <p:spPr/>
        <p:txBody>
          <a:bodyPr/>
          <a:lstStyle/>
          <a:p>
            <a:r>
              <a:rPr lang="zh-TW" altLang="en-US" dirty="0"/>
              <a:t>著作種類</a:t>
            </a:r>
            <a:r>
              <a:rPr lang="en-US" altLang="zh-TW" dirty="0"/>
              <a:t>-</a:t>
            </a:r>
            <a:r>
              <a:rPr lang="zh-TW" altLang="en-US" dirty="0"/>
              <a:t>一般類型（一）</a:t>
            </a:r>
          </a:p>
        </p:txBody>
      </p:sp>
      <p:sp>
        <p:nvSpPr>
          <p:cNvPr id="3" name="內容版面配置區 2">
            <a:extLst>
              <a:ext uri="{FF2B5EF4-FFF2-40B4-BE49-F238E27FC236}">
                <a16:creationId xmlns:a16="http://schemas.microsoft.com/office/drawing/2014/main" id="{41596277-B726-43E3-8524-BF32D4BC50A4}"/>
              </a:ext>
            </a:extLst>
          </p:cNvPr>
          <p:cNvSpPr>
            <a:spLocks noGrp="1"/>
          </p:cNvSpPr>
          <p:nvPr>
            <p:ph idx="1"/>
          </p:nvPr>
        </p:nvSpPr>
        <p:spPr>
          <a:xfrm>
            <a:off x="2589212" y="1572769"/>
            <a:ext cx="8915400" cy="5085206"/>
          </a:xfrm>
        </p:spPr>
        <p:txBody>
          <a:bodyPr>
            <a:normAutofit/>
          </a:bodyPr>
          <a:lstStyle/>
          <a:p>
            <a:r>
              <a:rPr lang="zh-TW" altLang="en-US" sz="2400" dirty="0">
                <a:sym typeface="Wingdings" panose="05000000000000000000" pitchFamily="2" charset="2"/>
              </a:rPr>
              <a:t>第</a:t>
            </a:r>
            <a:r>
              <a:rPr lang="en-US" altLang="zh-TW" sz="2400" dirty="0">
                <a:sym typeface="Wingdings" panose="05000000000000000000" pitchFamily="2" charset="2"/>
              </a:rPr>
              <a:t>5</a:t>
            </a:r>
            <a:r>
              <a:rPr lang="zh-TW" altLang="en-US" sz="2400" dirty="0">
                <a:sym typeface="Wingdings" panose="05000000000000000000" pitchFamily="2" charset="2"/>
              </a:rPr>
              <a:t>條第</a:t>
            </a:r>
            <a:r>
              <a:rPr lang="en-US" altLang="zh-TW" sz="2400" dirty="0">
                <a:sym typeface="Wingdings" panose="05000000000000000000" pitchFamily="2" charset="2"/>
              </a:rPr>
              <a:t>1</a:t>
            </a:r>
            <a:r>
              <a:rPr lang="zh-TW" altLang="en-US" sz="2400" dirty="0">
                <a:sym typeface="Wingdings" panose="05000000000000000000" pitchFamily="2" charset="2"/>
              </a:rPr>
              <a:t>項，採例示規定。</a:t>
            </a:r>
            <a:endParaRPr lang="en-US" altLang="zh-TW" sz="2400" dirty="0">
              <a:sym typeface="Wingdings" panose="05000000000000000000" pitchFamily="2" charset="2"/>
            </a:endParaRPr>
          </a:p>
          <a:p>
            <a:pPr>
              <a:buFont typeface="+mj-ea"/>
              <a:buAutoNum type="ea1ChtPeriod"/>
            </a:pPr>
            <a:r>
              <a:rPr lang="zh-TW" altLang="en-US" sz="2400" dirty="0"/>
              <a:t>語文著作：包括詩、詞、散文、小說、劇本、學術論述、演講及其他之語文著作。</a:t>
            </a:r>
          </a:p>
          <a:p>
            <a:pPr>
              <a:buFont typeface="+mj-ea"/>
              <a:buAutoNum type="ea1ChtPeriod"/>
            </a:pPr>
            <a:r>
              <a:rPr lang="zh-TW" altLang="en-US" sz="2400" dirty="0"/>
              <a:t>音樂著作：包括曲譜、歌詞及其他之音樂著作。</a:t>
            </a:r>
          </a:p>
          <a:p>
            <a:pPr>
              <a:buFont typeface="+mj-ea"/>
              <a:buAutoNum type="ea1ChtPeriod"/>
            </a:pPr>
            <a:r>
              <a:rPr lang="zh-TW" altLang="en-US" sz="2400" dirty="0"/>
              <a:t>戲劇、舞蹈著作：包括舞蹈、默劇、歌劇、話劇及其他之戲劇、舞蹈著作。</a:t>
            </a:r>
          </a:p>
          <a:p>
            <a:pPr>
              <a:buFont typeface="+mj-ea"/>
              <a:buAutoNum type="ea1ChtPeriod"/>
            </a:pPr>
            <a:r>
              <a:rPr lang="zh-TW" altLang="en-US" sz="2400" dirty="0"/>
              <a:t>美術著作：包括繪畫、版畫、漫畫、連環圖（卡通）、素描、法書（書法）、字型繪畫、雕塑、美術工藝品及其他之美術著作。</a:t>
            </a:r>
            <a:endParaRPr lang="en-US" altLang="zh-TW" sz="2400" dirty="0"/>
          </a:p>
          <a:p>
            <a:pPr>
              <a:buFont typeface="+mj-ea"/>
              <a:buAutoNum type="ea1ChtPeriod"/>
            </a:pPr>
            <a:r>
              <a:rPr lang="zh-TW" altLang="en-US" sz="2400" dirty="0"/>
              <a:t>攝影著作：包括照片、幻燈片及其他以攝影之製作方法所創作之著作。</a:t>
            </a:r>
          </a:p>
          <a:p>
            <a:pPr marL="0" indent="0">
              <a:buNone/>
            </a:pPr>
            <a:endParaRPr lang="en-US" altLang="zh-TW" dirty="0"/>
          </a:p>
          <a:p>
            <a:pPr marL="0" indent="0">
              <a:buNone/>
            </a:pPr>
            <a:endParaRPr lang="en-US" altLang="zh-TW" dirty="0"/>
          </a:p>
          <a:p>
            <a:pPr marL="0" indent="0">
              <a:buNone/>
            </a:pPr>
            <a:endParaRPr lang="zh-TW" altLang="en-US" dirty="0"/>
          </a:p>
          <a:p>
            <a:pPr marL="0" indent="0">
              <a:buNone/>
            </a:pPr>
            <a:endParaRPr lang="zh-TW" altLang="en-US" dirty="0"/>
          </a:p>
        </p:txBody>
      </p:sp>
    </p:spTree>
    <p:extLst>
      <p:ext uri="{BB962C8B-B14F-4D97-AF65-F5344CB8AC3E}">
        <p14:creationId xmlns:p14="http://schemas.microsoft.com/office/powerpoint/2010/main" val="12013856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TM02892315[[fn=絲縷]]</Template>
  <TotalTime>1500</TotalTime>
  <Words>7449</Words>
  <Application>Microsoft Office PowerPoint</Application>
  <PresentationFormat>寬螢幕</PresentationFormat>
  <Paragraphs>277</Paragraphs>
  <Slides>54</Slides>
  <Notes>0</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54</vt:i4>
      </vt:variant>
    </vt:vector>
  </HeadingPairs>
  <TitlesOfParts>
    <vt:vector size="63" baseType="lpstr">
      <vt:lpstr>Arial</vt:lpstr>
      <vt:lpstr>Calibri</vt:lpstr>
      <vt:lpstr>Calibri Light</vt:lpstr>
      <vt:lpstr>Century Gothic</vt:lpstr>
      <vt:lpstr>Wingdings</vt:lpstr>
      <vt:lpstr>Wingdings 2</vt:lpstr>
      <vt:lpstr>Wingdings 3</vt:lpstr>
      <vt:lpstr>HDOfficeLightV0</vt:lpstr>
      <vt:lpstr>絲縷</vt:lpstr>
      <vt:lpstr>著作權法  </vt:lpstr>
      <vt:lpstr>著作權法採「創作保護主義」</vt:lpstr>
      <vt:lpstr>著作權要件(一)原創性</vt:lpstr>
      <vt:lpstr>著作權要件(一)原創性</vt:lpstr>
      <vt:lpstr>著作權要件(二)客觀表達方式</vt:lpstr>
      <vt:lpstr>著作權要件(二)客觀表達方式</vt:lpstr>
      <vt:lpstr>著作權要件(三)創作</vt:lpstr>
      <vt:lpstr>著作權要件(四) 非不得給予著作權保護之標的</vt:lpstr>
      <vt:lpstr>著作種類-一般類型（一）</vt:lpstr>
      <vt:lpstr>著作種類-一般類型（二）</vt:lpstr>
      <vt:lpstr>著作種類-特殊類型</vt:lpstr>
      <vt:lpstr>著作權之歸屬</vt:lpstr>
      <vt:lpstr>著作權之歸屬</vt:lpstr>
      <vt:lpstr>著作權內容(一)著作人格權</vt:lpstr>
      <vt:lpstr>著作權內容(一)著作人格權 </vt:lpstr>
      <vt:lpstr>《我們與惡的距離》中國爆紅，還沒播完對岸已有全劇「簡體高清版」</vt:lpstr>
      <vt:lpstr>著作權內容(一)著作人格權 </vt:lpstr>
      <vt:lpstr>著作權內容(二)著作財產權 </vt:lpstr>
      <vt:lpstr>著作權內容(二)著作財產權</vt:lpstr>
      <vt:lpstr>著作權內容(二)著作財產權</vt:lpstr>
      <vt:lpstr>著作權內容(二)著作財產權</vt:lpstr>
      <vt:lpstr>著作權內容(二)著作財產權</vt:lpstr>
      <vt:lpstr>著作權內容(二)著作財產權</vt:lpstr>
      <vt:lpstr>著作權內容(二)著作財產權</vt:lpstr>
      <vt:lpstr>著作權內容(二)著作財產權</vt:lpstr>
      <vt:lpstr>著作權內容(二)著作財產權</vt:lpstr>
      <vt:lpstr>著作財產權保護期間</vt:lpstr>
      <vt:lpstr>著作財產權保護期間</vt:lpstr>
      <vt:lpstr>著作財產權之限制-一般合理使用</vt:lpstr>
      <vt:lpstr>著作財產權之限制-法定合理使用類型</vt:lpstr>
      <vt:lpstr>著作財產權之限制-法定合理使用類型</vt:lpstr>
      <vt:lpstr>著作財產權之限制-法定合理使用類型</vt:lpstr>
      <vt:lpstr>著作財產權之限制-法定合理使用類型</vt:lpstr>
      <vt:lpstr>著作財產權之限制-法定合理使用類型</vt:lpstr>
      <vt:lpstr>著作財產權之限制-法定合理使用類型</vt:lpstr>
      <vt:lpstr>著作財產權之限制-法定合理使用類型</vt:lpstr>
      <vt:lpstr>著作財產權之限制-法定合理使用類型</vt:lpstr>
      <vt:lpstr>著作財產權之限制-法定合理使用類型</vt:lpstr>
      <vt:lpstr>著作財產權之限制</vt:lpstr>
      <vt:lpstr>著作財產權之限制</vt:lpstr>
      <vt:lpstr>侵害著作權之損害賠償</vt:lpstr>
      <vt:lpstr>侵害著作權之損害賠償</vt:lpstr>
      <vt:lpstr>侵害著作權之損害賠償</vt:lpstr>
      <vt:lpstr>網路服務提供者之民事免責</vt:lpstr>
      <vt:lpstr>網路服務提供者之民事免責</vt:lpstr>
      <vt:lpstr>網路服務提供者之民事免責</vt:lpstr>
      <vt:lpstr>網路服務提供者之民事免責</vt:lpstr>
      <vt:lpstr>網路服務提供者之民事免責</vt:lpstr>
      <vt:lpstr>刑事責任</vt:lpstr>
      <vt:lpstr>刑事責任</vt:lpstr>
      <vt:lpstr>刑事責任</vt:lpstr>
      <vt:lpstr>權利管理電子資訊</vt:lpstr>
      <vt:lpstr>防盜拷措施</vt:lpstr>
      <vt:lpstr>權利管理電子資訊及防盜拷措施違反之處罰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資訊倫理與法律 </dc:title>
  <dc:creator>顏漢彰</dc:creator>
  <cp:lastModifiedBy>威伯 林</cp:lastModifiedBy>
  <cp:revision>164</cp:revision>
  <dcterms:created xsi:type="dcterms:W3CDTF">2017-11-21T05:07:04Z</dcterms:created>
  <dcterms:modified xsi:type="dcterms:W3CDTF">2019-04-26T01:17:09Z</dcterms:modified>
</cp:coreProperties>
</file>