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cientific Management"/>
          <p:cNvSpPr txBox="1"/>
          <p:nvPr/>
        </p:nvSpPr>
        <p:spPr>
          <a:xfrm>
            <a:off x="2331967" y="2785817"/>
            <a:ext cx="8340866" cy="1006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900"/>
            </a:lvl1pPr>
          </a:lstStyle>
          <a:p>
            <a:pPr/>
            <a:r>
              <a:t>Scientific Management</a:t>
            </a:r>
          </a:p>
        </p:txBody>
      </p:sp>
      <p:sp>
        <p:nvSpPr>
          <p:cNvPr id="120" name="B0544255 許懿傑"/>
          <p:cNvSpPr txBox="1"/>
          <p:nvPr/>
        </p:nvSpPr>
        <p:spPr>
          <a:xfrm>
            <a:off x="5245252" y="8220305"/>
            <a:ext cx="251429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B0544255 許懿傑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ference"/>
          <p:cNvSpPr txBox="1"/>
          <p:nvPr/>
        </p:nvSpPr>
        <p:spPr>
          <a:xfrm>
            <a:off x="4830902" y="1000551"/>
            <a:ext cx="3342996" cy="895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pPr/>
            <a:r>
              <a:t>Reference</a:t>
            </a:r>
          </a:p>
        </p:txBody>
      </p:sp>
      <p:sp>
        <p:nvSpPr>
          <p:cNvPr id="191" name="http://www.netmba.com/mgmt/scientific/"/>
          <p:cNvSpPr txBox="1"/>
          <p:nvPr/>
        </p:nvSpPr>
        <p:spPr>
          <a:xfrm>
            <a:off x="3642461" y="2315016"/>
            <a:ext cx="571987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http://www.netmba.com/mgmt/scientific/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ontents"/>
          <p:cNvSpPr txBox="1"/>
          <p:nvPr/>
        </p:nvSpPr>
        <p:spPr>
          <a:xfrm>
            <a:off x="5007889" y="2364282"/>
            <a:ext cx="2989022" cy="895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pPr/>
            <a:r>
              <a:t>Contents</a:t>
            </a:r>
          </a:p>
        </p:txBody>
      </p:sp>
      <p:sp>
        <p:nvSpPr>
          <p:cNvPr id="123" name="The Author"/>
          <p:cNvSpPr txBox="1"/>
          <p:nvPr/>
        </p:nvSpPr>
        <p:spPr>
          <a:xfrm>
            <a:off x="5439600" y="4701913"/>
            <a:ext cx="212560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The Author</a:t>
            </a:r>
          </a:p>
        </p:txBody>
      </p:sp>
      <p:sp>
        <p:nvSpPr>
          <p:cNvPr id="124" name="The Structure of Theory"/>
          <p:cNvSpPr txBox="1"/>
          <p:nvPr/>
        </p:nvSpPr>
        <p:spPr>
          <a:xfrm>
            <a:off x="4292599" y="5790239"/>
            <a:ext cx="441960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The Structure of Theory</a:t>
            </a:r>
          </a:p>
        </p:txBody>
      </p:sp>
      <p:sp>
        <p:nvSpPr>
          <p:cNvPr id="125" name="Application and Influence by The Theory"/>
          <p:cNvSpPr txBox="1"/>
          <p:nvPr/>
        </p:nvSpPr>
        <p:spPr>
          <a:xfrm>
            <a:off x="2688399" y="6878563"/>
            <a:ext cx="7628002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Application and Influence by The Theory  </a:t>
            </a:r>
          </a:p>
        </p:txBody>
      </p:sp>
      <p:sp>
        <p:nvSpPr>
          <p:cNvPr id="126" name="Reference"/>
          <p:cNvSpPr txBox="1"/>
          <p:nvPr/>
        </p:nvSpPr>
        <p:spPr>
          <a:xfrm>
            <a:off x="5513895" y="7966888"/>
            <a:ext cx="197701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Reference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he Author"/>
          <p:cNvSpPr txBox="1"/>
          <p:nvPr/>
        </p:nvSpPr>
        <p:spPr>
          <a:xfrm>
            <a:off x="4702124" y="1000551"/>
            <a:ext cx="3600552" cy="895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pPr/>
            <a:r>
              <a:t>The Author</a:t>
            </a:r>
          </a:p>
        </p:txBody>
      </p:sp>
      <p:sp>
        <p:nvSpPr>
          <p:cNvPr id="129" name="Frederick Winslow Taylor"/>
          <p:cNvSpPr txBox="1"/>
          <p:nvPr/>
        </p:nvSpPr>
        <p:spPr>
          <a:xfrm>
            <a:off x="3834955" y="2344121"/>
            <a:ext cx="5334890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/>
            </a:lvl1pPr>
          </a:lstStyle>
          <a:p>
            <a:pPr/>
            <a:r>
              <a:t>Frederick Winslow Taylor</a:t>
            </a:r>
          </a:p>
        </p:txBody>
      </p:sp>
      <p:sp>
        <p:nvSpPr>
          <p:cNvPr id="130" name="弗雷德里克·溫斯洛·泰勒"/>
          <p:cNvSpPr txBox="1"/>
          <p:nvPr/>
        </p:nvSpPr>
        <p:spPr>
          <a:xfrm>
            <a:off x="4699000" y="3032754"/>
            <a:ext cx="360680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2500"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pPr/>
            <a:r>
              <a:t>弗雷德里克·溫斯洛·泰勒</a:t>
            </a:r>
          </a:p>
        </p:txBody>
      </p:sp>
      <p:sp>
        <p:nvSpPr>
          <p:cNvPr id="131" name="1856—1915"/>
          <p:cNvSpPr txBox="1"/>
          <p:nvPr/>
        </p:nvSpPr>
        <p:spPr>
          <a:xfrm>
            <a:off x="5784469" y="3632944"/>
            <a:ext cx="143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2000">
                <a:solidFill>
                  <a:srgbClr val="333333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1pPr>
          </a:lstStyle>
          <a:p>
            <a:pPr/>
            <a:r>
              <a:t>1856—1915</a:t>
            </a:r>
          </a:p>
        </p:txBody>
      </p:sp>
      <p:sp>
        <p:nvSpPr>
          <p:cNvPr id="132" name="1874, incomplete Harvard degree, due to rapidly deteriorating eyesight"/>
          <p:cNvSpPr txBox="1"/>
          <p:nvPr/>
        </p:nvSpPr>
        <p:spPr>
          <a:xfrm>
            <a:off x="1595577" y="4728514"/>
            <a:ext cx="981364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1874, incomplete Harvard degree, due to rapidly deteriorating eyesight </a:t>
            </a:r>
          </a:p>
        </p:txBody>
      </p:sp>
      <p:sp>
        <p:nvSpPr>
          <p:cNvPr id="133" name="1875, Taylor became an apprentice pattern maker and machinist"/>
          <p:cNvSpPr txBox="1"/>
          <p:nvPr/>
        </p:nvSpPr>
        <p:spPr>
          <a:xfrm>
            <a:off x="2063597" y="5405075"/>
            <a:ext cx="887760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1875, Taylor became an apprentice pattern maker and machinist</a:t>
            </a:r>
          </a:p>
        </p:txBody>
      </p:sp>
      <p:sp>
        <p:nvSpPr>
          <p:cNvPr id="134" name="1878, he started the research of labor time and the working method"/>
          <p:cNvSpPr txBox="1"/>
          <p:nvPr/>
        </p:nvSpPr>
        <p:spPr>
          <a:xfrm>
            <a:off x="1852066" y="6081638"/>
            <a:ext cx="930066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1878, he started the research of labor time and the working method</a:t>
            </a:r>
          </a:p>
        </p:txBody>
      </p:sp>
      <p:sp>
        <p:nvSpPr>
          <p:cNvPr id="135" name="He focused on the human component of production…"/>
          <p:cNvSpPr txBox="1"/>
          <p:nvPr/>
        </p:nvSpPr>
        <p:spPr>
          <a:xfrm>
            <a:off x="1440129" y="6758199"/>
            <a:ext cx="10124542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He focused on the human component of production</a:t>
            </a:r>
          </a:p>
          <a:p>
            <a:pPr>
              <a:defRPr b="0"/>
            </a:pPr>
            <a:r>
              <a:t>also known as analyze the productivity of both the men and the machines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he Author"/>
          <p:cNvSpPr txBox="1"/>
          <p:nvPr/>
        </p:nvSpPr>
        <p:spPr>
          <a:xfrm>
            <a:off x="4702124" y="1000551"/>
            <a:ext cx="3600552" cy="895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pPr/>
            <a:r>
              <a:t>The Author</a:t>
            </a:r>
          </a:p>
        </p:txBody>
      </p:sp>
      <p:sp>
        <p:nvSpPr>
          <p:cNvPr id="138" name="Frederick Winslow Taylor"/>
          <p:cNvSpPr txBox="1"/>
          <p:nvPr/>
        </p:nvSpPr>
        <p:spPr>
          <a:xfrm>
            <a:off x="3834955" y="2344121"/>
            <a:ext cx="5334890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/>
            </a:lvl1pPr>
          </a:lstStyle>
          <a:p>
            <a:pPr/>
            <a:r>
              <a:t>Frederick Winslow Taylor</a:t>
            </a:r>
          </a:p>
        </p:txBody>
      </p:sp>
      <p:sp>
        <p:nvSpPr>
          <p:cNvPr id="139" name="弗雷德里克·溫斯洛·泰勒"/>
          <p:cNvSpPr txBox="1"/>
          <p:nvPr/>
        </p:nvSpPr>
        <p:spPr>
          <a:xfrm>
            <a:off x="4699000" y="3032754"/>
            <a:ext cx="360680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2500"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pPr/>
            <a:r>
              <a:t>弗雷德里克·溫斯洛·泰勒</a:t>
            </a:r>
          </a:p>
        </p:txBody>
      </p:sp>
      <p:sp>
        <p:nvSpPr>
          <p:cNvPr id="140" name="1856—1915"/>
          <p:cNvSpPr txBox="1"/>
          <p:nvPr/>
        </p:nvSpPr>
        <p:spPr>
          <a:xfrm>
            <a:off x="5784469" y="3632944"/>
            <a:ext cx="143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2000">
                <a:solidFill>
                  <a:srgbClr val="333333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1pPr>
          </a:lstStyle>
          <a:p>
            <a:pPr/>
            <a:r>
              <a:t>1856—1915</a:t>
            </a:r>
          </a:p>
        </p:txBody>
      </p:sp>
      <p:sp>
        <p:nvSpPr>
          <p:cNvPr id="141" name="1883, he became a student of Stevens Institute of Technology,…"/>
          <p:cNvSpPr txBox="1"/>
          <p:nvPr/>
        </p:nvSpPr>
        <p:spPr>
          <a:xfrm>
            <a:off x="2123033" y="5248945"/>
            <a:ext cx="8758734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1883, he became a student of </a:t>
            </a:r>
            <a:r>
              <a:t>Stevens Institute of Technology</a:t>
            </a:r>
            <a:r>
              <a:t>, </a:t>
            </a:r>
          </a:p>
          <a:p>
            <a:pPr>
              <a:defRPr b="0"/>
            </a:pPr>
            <a:r>
              <a:t>obtaining a degree in mechanical engineering.</a:t>
            </a:r>
          </a:p>
        </p:txBody>
      </p:sp>
      <p:sp>
        <p:nvSpPr>
          <p:cNvPr id="142" name="1895, his first paper, A Piece Rate System, was presented to…"/>
          <p:cNvSpPr txBox="1"/>
          <p:nvPr/>
        </p:nvSpPr>
        <p:spPr>
          <a:xfrm>
            <a:off x="2250592" y="6399452"/>
            <a:ext cx="8503616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1895, his first paper, </a:t>
            </a:r>
            <a:r>
              <a:rPr i="1"/>
              <a:t>A Piece Rate System</a:t>
            </a:r>
            <a:r>
              <a:t>, was presented to </a:t>
            </a:r>
          </a:p>
          <a:p>
            <a:pPr>
              <a:defRPr b="0"/>
            </a:pPr>
            <a:r>
              <a:t>the American Society of Mechanical Engineers (ASME).</a:t>
            </a:r>
          </a:p>
        </p:txBody>
      </p:sp>
      <p:sp>
        <p:nvSpPr>
          <p:cNvPr id="143" name="1898, experiments with “Pig Iron”, “The Science of Shoveling”, “Bricklaying”"/>
          <p:cNvSpPr txBox="1"/>
          <p:nvPr/>
        </p:nvSpPr>
        <p:spPr>
          <a:xfrm>
            <a:off x="1012342" y="8336192"/>
            <a:ext cx="10980116" cy="46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1898, experiments with “</a:t>
            </a:r>
            <a:r>
              <a:rPr b="1"/>
              <a:t>Pig Iron</a:t>
            </a:r>
            <a:r>
              <a:t>”, “</a:t>
            </a:r>
            <a:r>
              <a:rPr b="1"/>
              <a:t>The Science of Shoveling</a:t>
            </a:r>
            <a:r>
              <a:t>”, “</a:t>
            </a:r>
            <a:r>
              <a:rPr b="1"/>
              <a:t>Bricklaying</a:t>
            </a:r>
            <a:r>
              <a:t>” </a:t>
            </a:r>
          </a:p>
        </p:txBody>
      </p:sp>
      <p:sp>
        <p:nvSpPr>
          <p:cNvPr id="144" name="1895, he also mentioned the system called “Piece Wage”"/>
          <p:cNvSpPr txBox="1"/>
          <p:nvPr/>
        </p:nvSpPr>
        <p:spPr>
          <a:xfrm>
            <a:off x="2510129" y="7551363"/>
            <a:ext cx="7984542" cy="46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1895, he also mentioned the system called “</a:t>
            </a:r>
            <a:r>
              <a:rPr b="1"/>
              <a:t>Piece Wage</a:t>
            </a:r>
            <a:r>
              <a:t>”</a:t>
            </a:r>
          </a:p>
        </p:txBody>
      </p:sp>
      <p:sp>
        <p:nvSpPr>
          <p:cNvPr id="145" name="1882, Taylor started to put the first features of scientific management into operation."/>
          <p:cNvSpPr txBox="1"/>
          <p:nvPr/>
        </p:nvSpPr>
        <p:spPr>
          <a:xfrm>
            <a:off x="734517" y="4492896"/>
            <a:ext cx="1153576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1882, Taylor started to put the first features of scientific management into operation.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he Author"/>
          <p:cNvSpPr txBox="1"/>
          <p:nvPr/>
        </p:nvSpPr>
        <p:spPr>
          <a:xfrm>
            <a:off x="4702124" y="1000551"/>
            <a:ext cx="3600552" cy="895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pPr/>
            <a:r>
              <a:t>The Author</a:t>
            </a:r>
          </a:p>
        </p:txBody>
      </p:sp>
      <p:sp>
        <p:nvSpPr>
          <p:cNvPr id="148" name="Frederick Winslow Taylor"/>
          <p:cNvSpPr txBox="1"/>
          <p:nvPr/>
        </p:nvSpPr>
        <p:spPr>
          <a:xfrm>
            <a:off x="3834955" y="2344121"/>
            <a:ext cx="5334890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/>
            </a:lvl1pPr>
          </a:lstStyle>
          <a:p>
            <a:pPr/>
            <a:r>
              <a:t>Frederick Winslow Taylor</a:t>
            </a:r>
          </a:p>
        </p:txBody>
      </p:sp>
      <p:sp>
        <p:nvSpPr>
          <p:cNvPr id="149" name="弗雷德里克·溫斯洛·泰勒"/>
          <p:cNvSpPr txBox="1"/>
          <p:nvPr/>
        </p:nvSpPr>
        <p:spPr>
          <a:xfrm>
            <a:off x="4699000" y="3032754"/>
            <a:ext cx="360680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2500"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pPr/>
            <a:r>
              <a:t>弗雷德里克·溫斯洛·泰勒</a:t>
            </a:r>
          </a:p>
        </p:txBody>
      </p:sp>
      <p:sp>
        <p:nvSpPr>
          <p:cNvPr id="150" name="1856—1915"/>
          <p:cNvSpPr txBox="1"/>
          <p:nvPr/>
        </p:nvSpPr>
        <p:spPr>
          <a:xfrm>
            <a:off x="5784469" y="3632944"/>
            <a:ext cx="143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2000">
                <a:solidFill>
                  <a:srgbClr val="333333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1pPr>
          </a:lstStyle>
          <a:p>
            <a:pPr/>
            <a:r>
              <a:t>1856—1915</a:t>
            </a:r>
          </a:p>
        </p:txBody>
      </p:sp>
      <p:sp>
        <p:nvSpPr>
          <p:cNvPr id="151" name="1906, Taylor was awarded an honorary degree of Doctor of Science…"/>
          <p:cNvSpPr txBox="1"/>
          <p:nvPr/>
        </p:nvSpPr>
        <p:spPr>
          <a:xfrm>
            <a:off x="1776933" y="5484563"/>
            <a:ext cx="9450934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1906, Taylor was awarded an honorary degree of Doctor of Science </a:t>
            </a:r>
          </a:p>
          <a:p>
            <a:pPr>
              <a:defRPr b="0"/>
            </a:pPr>
            <a:r>
              <a:t>by the University of Pennsylvania.</a:t>
            </a:r>
          </a:p>
        </p:txBody>
      </p:sp>
      <p:sp>
        <p:nvSpPr>
          <p:cNvPr id="152" name="1911, Taylor introduced his “The Principles of Scientific Management” paper to the ASME…"/>
          <p:cNvSpPr txBox="1"/>
          <p:nvPr/>
        </p:nvSpPr>
        <p:spPr>
          <a:xfrm>
            <a:off x="316788" y="6635070"/>
            <a:ext cx="12371223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1911, Taylor introduced his “The Principles of Scientific Management” paper to the ASME</a:t>
            </a:r>
          </a:p>
          <a:p>
            <a:pPr>
              <a:defRPr b="0"/>
            </a:pPr>
            <a:r>
              <a:t>eight years after his Shop Management paper.</a:t>
            </a:r>
          </a:p>
        </p:txBody>
      </p:sp>
      <p:sp>
        <p:nvSpPr>
          <p:cNvPr id="153" name="1915, Taylor has passed cause pneumonia."/>
          <p:cNvSpPr txBox="1"/>
          <p:nvPr/>
        </p:nvSpPr>
        <p:spPr>
          <a:xfrm>
            <a:off x="3503472" y="7787589"/>
            <a:ext cx="599785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1915, Taylor has passed cause pneumonia.</a:t>
            </a:r>
          </a:p>
        </p:txBody>
      </p:sp>
      <p:sp>
        <p:nvSpPr>
          <p:cNvPr id="154" name="1903, published “Shop Management”"/>
          <p:cNvSpPr txBox="1"/>
          <p:nvPr/>
        </p:nvSpPr>
        <p:spPr>
          <a:xfrm>
            <a:off x="3884320" y="4728514"/>
            <a:ext cx="52361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1903, published “Shop Management”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he Structure of Theory"/>
          <p:cNvSpPr txBox="1"/>
          <p:nvPr/>
        </p:nvSpPr>
        <p:spPr>
          <a:xfrm>
            <a:off x="2713989" y="1000551"/>
            <a:ext cx="7576821" cy="895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pPr/>
            <a:r>
              <a:t>The Structure of Theory</a:t>
            </a:r>
          </a:p>
        </p:txBody>
      </p:sp>
      <p:sp>
        <p:nvSpPr>
          <p:cNvPr id="157" name="The 4 Principles should be followed in Scientific Management"/>
          <p:cNvSpPr txBox="1"/>
          <p:nvPr/>
        </p:nvSpPr>
        <p:spPr>
          <a:xfrm>
            <a:off x="1052048" y="2713841"/>
            <a:ext cx="10900704" cy="535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The 4 Principles should be followed in Scientific Management</a:t>
            </a:r>
          </a:p>
        </p:txBody>
      </p:sp>
      <p:sp>
        <p:nvSpPr>
          <p:cNvPr id="158" name="1. Scientific Method - focus at a person, and segment the job,  turns out the scientific rules instead of past experiences."/>
          <p:cNvSpPr txBox="1"/>
          <p:nvPr/>
        </p:nvSpPr>
        <p:spPr>
          <a:xfrm>
            <a:off x="2100935" y="3660239"/>
            <a:ext cx="8802930" cy="1011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b="0"/>
            </a:pPr>
            <a:r>
              <a:t>1. </a:t>
            </a:r>
            <a:r>
              <a:rPr b="1"/>
              <a:t>Scientific Method</a:t>
            </a:r>
            <a:r>
              <a:t> - focus at a person, and segment the job, </a:t>
            </a:r>
            <a:br/>
            <a:r>
              <a:t>turns out the scientific rules instead of past experiences. </a:t>
            </a:r>
          </a:p>
        </p:txBody>
      </p:sp>
      <p:sp>
        <p:nvSpPr>
          <p:cNvPr id="159" name="2. Use the science to select, train, educate, develop the job."/>
          <p:cNvSpPr txBox="1"/>
          <p:nvPr/>
        </p:nvSpPr>
        <p:spPr>
          <a:xfrm>
            <a:off x="2256383" y="5194208"/>
            <a:ext cx="8492034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b="0"/>
            </a:pPr>
            <a:r>
              <a:t>2. Use the science to </a:t>
            </a:r>
            <a:r>
              <a:rPr b="1"/>
              <a:t>select</a:t>
            </a:r>
            <a:r>
              <a:t>, </a:t>
            </a:r>
            <a:r>
              <a:rPr b="1"/>
              <a:t>train</a:t>
            </a:r>
            <a:r>
              <a:t>, educate, develop the job. </a:t>
            </a:r>
          </a:p>
        </p:txBody>
      </p:sp>
      <p:sp>
        <p:nvSpPr>
          <p:cNvPr id="160" name="3. Make sure the job will do in the right science way with the workers."/>
          <p:cNvSpPr txBox="1"/>
          <p:nvPr/>
        </p:nvSpPr>
        <p:spPr>
          <a:xfrm>
            <a:off x="1723288" y="6180223"/>
            <a:ext cx="955822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b="0"/>
            </a:lvl1pPr>
          </a:lstStyle>
          <a:p>
            <a:pPr/>
            <a:r>
              <a:t>3. Make sure the job will do in the right science way with the workers.</a:t>
            </a:r>
          </a:p>
        </p:txBody>
      </p:sp>
      <p:sp>
        <p:nvSpPr>
          <p:cNvPr id="161" name="4. Train supervisors to support workers."/>
          <p:cNvSpPr txBox="1"/>
          <p:nvPr/>
        </p:nvSpPr>
        <p:spPr>
          <a:xfrm>
            <a:off x="3713175" y="7048027"/>
            <a:ext cx="5578450" cy="46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b="0"/>
            </a:pPr>
            <a:r>
              <a:t>4. Train supervisors to </a:t>
            </a:r>
            <a:r>
              <a:rPr b="1"/>
              <a:t>support</a:t>
            </a:r>
            <a:r>
              <a:t> workers.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he Structure of Theory"/>
          <p:cNvSpPr txBox="1"/>
          <p:nvPr/>
        </p:nvSpPr>
        <p:spPr>
          <a:xfrm>
            <a:off x="2713989" y="1000551"/>
            <a:ext cx="7576821" cy="895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pPr/>
            <a:r>
              <a:t>The Structure of Theory</a:t>
            </a:r>
          </a:p>
        </p:txBody>
      </p:sp>
      <p:sp>
        <p:nvSpPr>
          <p:cNvPr id="164" name="Science"/>
          <p:cNvSpPr txBox="1"/>
          <p:nvPr/>
        </p:nvSpPr>
        <p:spPr>
          <a:xfrm>
            <a:off x="3034551" y="2546680"/>
            <a:ext cx="1608786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Science</a:t>
            </a:r>
          </a:p>
        </p:txBody>
      </p:sp>
      <p:sp>
        <p:nvSpPr>
          <p:cNvPr id="165" name="Select Workers"/>
          <p:cNvSpPr txBox="1"/>
          <p:nvPr/>
        </p:nvSpPr>
        <p:spPr>
          <a:xfrm>
            <a:off x="7718538" y="2546680"/>
            <a:ext cx="2956815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Select Workers</a:t>
            </a:r>
          </a:p>
        </p:txBody>
      </p:sp>
      <p:sp>
        <p:nvSpPr>
          <p:cNvPr id="166" name="Train Workers"/>
          <p:cNvSpPr txBox="1"/>
          <p:nvPr/>
        </p:nvSpPr>
        <p:spPr>
          <a:xfrm>
            <a:off x="2488096" y="5826922"/>
            <a:ext cx="2701697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Train Workers</a:t>
            </a:r>
          </a:p>
        </p:txBody>
      </p:sp>
      <p:sp>
        <p:nvSpPr>
          <p:cNvPr id="167" name="Support Workers"/>
          <p:cNvSpPr txBox="1"/>
          <p:nvPr/>
        </p:nvSpPr>
        <p:spPr>
          <a:xfrm>
            <a:off x="7554168" y="5826922"/>
            <a:ext cx="3285555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Support Workers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1661910" y="3388691"/>
            <a:ext cx="4354069" cy="1627675"/>
            <a:chOff x="0" y="0"/>
            <a:chExt cx="4354067" cy="1627673"/>
          </a:xfrm>
        </p:grpSpPr>
        <p:sp>
          <p:nvSpPr>
            <p:cNvPr id="168" name=". Rules of motion"/>
            <p:cNvSpPr txBox="1"/>
            <p:nvPr/>
          </p:nvSpPr>
          <p:spPr>
            <a:xfrm>
              <a:off x="0" y="0"/>
              <a:ext cx="2423465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. Rules of motion</a:t>
              </a:r>
            </a:p>
          </p:txBody>
        </p:sp>
        <p:sp>
          <p:nvSpPr>
            <p:cNvPr id="169" name=". Standardized work implement"/>
            <p:cNvSpPr txBox="1"/>
            <p:nvPr/>
          </p:nvSpPr>
          <p:spPr>
            <a:xfrm>
              <a:off x="-1" y="583153"/>
              <a:ext cx="4354069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. Standardized work implement</a:t>
              </a:r>
            </a:p>
          </p:txBody>
        </p:sp>
        <p:sp>
          <p:nvSpPr>
            <p:cNvPr id="170" name=". Proper working conditions"/>
            <p:cNvSpPr txBox="1"/>
            <p:nvPr/>
          </p:nvSpPr>
          <p:spPr>
            <a:xfrm>
              <a:off x="0" y="1166307"/>
              <a:ext cx="3862426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. Proper working conditions</a:t>
              </a:r>
            </a:p>
          </p:txBody>
        </p:sp>
      </p:grpSp>
      <p:sp>
        <p:nvSpPr>
          <p:cNvPr id="172" name="With the right ability for the job"/>
          <p:cNvSpPr txBox="1"/>
          <p:nvPr/>
        </p:nvSpPr>
        <p:spPr>
          <a:xfrm>
            <a:off x="7433695" y="3443361"/>
            <a:ext cx="429189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With the right ability for the job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Application and Influence"/>
          <p:cNvSpPr txBox="1"/>
          <p:nvPr/>
        </p:nvSpPr>
        <p:spPr>
          <a:xfrm>
            <a:off x="2349449" y="1000551"/>
            <a:ext cx="8305902" cy="895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pPr/>
            <a:r>
              <a:t>Application and Influence </a:t>
            </a:r>
          </a:p>
        </p:txBody>
      </p:sp>
      <p:sp>
        <p:nvSpPr>
          <p:cNvPr id="175" name="United Parcel Service, UPS Use the scientific management to track and avoid the wasted time. And also calculate the shortest delivery routes."/>
          <p:cNvSpPr txBox="1"/>
          <p:nvPr/>
        </p:nvSpPr>
        <p:spPr>
          <a:xfrm>
            <a:off x="1897481" y="2383992"/>
            <a:ext cx="9209838" cy="1557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b="0"/>
            </a:pPr>
            <a:r>
              <a:rPr b="1"/>
              <a:t>United Parcel Service, UPS</a:t>
            </a:r>
            <a:br>
              <a:rPr b="1"/>
            </a:br>
            <a:r>
              <a:t>Use the scientific management to track and avoid the wasted time.</a:t>
            </a:r>
            <a:br/>
            <a:r>
              <a:t>And also calculate the shortest delivery routes.</a:t>
            </a:r>
          </a:p>
        </p:txBody>
      </p:sp>
      <p:sp>
        <p:nvSpPr>
          <p:cNvPr id="176" name="Explicit Procedures For Drivers Kinds of the artificial intelligence which help people to use the data and analyze.…"/>
          <p:cNvSpPr txBox="1"/>
          <p:nvPr/>
        </p:nvSpPr>
        <p:spPr>
          <a:xfrm>
            <a:off x="887221" y="4546183"/>
            <a:ext cx="11230357" cy="1557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b="0"/>
            </a:pPr>
            <a:r>
              <a:rPr b="1"/>
              <a:t>Explicit Procedures For Drivers</a:t>
            </a:r>
            <a:br>
              <a:rPr b="1"/>
            </a:br>
            <a:r>
              <a:t>Kinds of the artificial intelligence which help people to use the data and analyze.</a:t>
            </a:r>
          </a:p>
          <a:p>
            <a:pPr>
              <a:lnSpc>
                <a:spcPct val="150000"/>
              </a:lnSpc>
              <a:defRPr b="0"/>
            </a:pPr>
            <a:r>
              <a:t>Give us the routes which avoid left turns, unbuckle seat belt with left hand, … etc.</a:t>
            </a:r>
          </a:p>
        </p:txBody>
      </p:sp>
      <p:sp>
        <p:nvSpPr>
          <p:cNvPr id="177" name="Motion Study…"/>
          <p:cNvSpPr txBox="1"/>
          <p:nvPr/>
        </p:nvSpPr>
        <p:spPr>
          <a:xfrm>
            <a:off x="678738" y="6535883"/>
            <a:ext cx="11647324" cy="210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b="0"/>
            </a:pPr>
            <a:r>
              <a:rPr b="1"/>
              <a:t>Motion Study</a:t>
            </a:r>
            <a:endParaRPr b="1"/>
          </a:p>
          <a:p>
            <a:pPr>
              <a:lnSpc>
                <a:spcPct val="150000"/>
              </a:lnSpc>
              <a:defRPr b="0"/>
            </a:pPr>
            <a:r>
              <a:t>In the simple way to describe this study in nowadays, it will be very similar as robots.</a:t>
            </a:r>
            <a:br/>
            <a:r>
              <a:t>In the past, we pursue high productivity, but in other hand, is this good for people ?</a:t>
            </a:r>
            <a:br/>
            <a:r>
              <a:t>Maybe it’ s good for company, or economy, but how about the workers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ference"/>
          <p:cNvSpPr txBox="1"/>
          <p:nvPr/>
        </p:nvSpPr>
        <p:spPr>
          <a:xfrm>
            <a:off x="4830902" y="1000551"/>
            <a:ext cx="3342996" cy="895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pPr/>
            <a:r>
              <a:t>Reference</a:t>
            </a:r>
          </a:p>
        </p:txBody>
      </p:sp>
      <p:sp>
        <p:nvSpPr>
          <p:cNvPr id="180" name="https://wiki.mbalib.com/zh-tw/Frederick_Winslow_Taylor"/>
          <p:cNvSpPr txBox="1"/>
          <p:nvPr/>
        </p:nvSpPr>
        <p:spPr>
          <a:xfrm>
            <a:off x="2604465" y="2315016"/>
            <a:ext cx="779587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https://wiki.mbalib.com/zh-tw/Frederick_Winslow_Taylor</a:t>
            </a:r>
          </a:p>
        </p:txBody>
      </p:sp>
      <p:sp>
        <p:nvSpPr>
          <p:cNvPr id="181" name="https://wiki.mbalib.com/zh-tw/古典管理理论"/>
          <p:cNvSpPr txBox="1"/>
          <p:nvPr/>
        </p:nvSpPr>
        <p:spPr>
          <a:xfrm>
            <a:off x="3450894" y="2982581"/>
            <a:ext cx="610301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https://wiki.mbalib.com/zh-tw/古典管理理论</a:t>
            </a:r>
          </a:p>
        </p:txBody>
      </p:sp>
      <p:sp>
        <p:nvSpPr>
          <p:cNvPr id="182" name="https://en.wikipedia.org/wiki/Frederick_Winslow_Taylor"/>
          <p:cNvSpPr txBox="1"/>
          <p:nvPr/>
        </p:nvSpPr>
        <p:spPr>
          <a:xfrm>
            <a:off x="2716174" y="3709481"/>
            <a:ext cx="757245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https://en.wikipedia.org/wiki/Frederick_Winslow_Taylor</a:t>
            </a:r>
          </a:p>
        </p:txBody>
      </p:sp>
      <p:sp>
        <p:nvSpPr>
          <p:cNvPr id="183" name="http://aries.dyu.edu.tw/~scwu/management/ch02.pdf"/>
          <p:cNvSpPr txBox="1"/>
          <p:nvPr/>
        </p:nvSpPr>
        <p:spPr>
          <a:xfrm>
            <a:off x="2808376" y="4406713"/>
            <a:ext cx="738804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http://aries.dyu.edu.tw/~scwu/management/ch02.pdf</a:t>
            </a:r>
          </a:p>
        </p:txBody>
      </p:sp>
      <p:sp>
        <p:nvSpPr>
          <p:cNvPr id="184" name="https://wiki.mbalib.com/zh-tw/泰勒的科学管理理论"/>
          <p:cNvSpPr txBox="1"/>
          <p:nvPr/>
        </p:nvSpPr>
        <p:spPr>
          <a:xfrm>
            <a:off x="2993694" y="5074278"/>
            <a:ext cx="701741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https://wiki.mbalib.com/zh-tw/泰勒的科学管理理论</a:t>
            </a:r>
          </a:p>
        </p:txBody>
      </p:sp>
      <p:sp>
        <p:nvSpPr>
          <p:cNvPr id="185" name="https://zh.wikipedia.org/wiki/科学管理"/>
          <p:cNvSpPr txBox="1"/>
          <p:nvPr/>
        </p:nvSpPr>
        <p:spPr>
          <a:xfrm>
            <a:off x="3876090" y="5771510"/>
            <a:ext cx="525262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https://zh.wikipedia.org/wiki/科学管理</a:t>
            </a:r>
          </a:p>
        </p:txBody>
      </p:sp>
      <p:sp>
        <p:nvSpPr>
          <p:cNvPr id="186" name="https://yamol.tw/note_book.php?bsid=10619&amp;noteid=34797"/>
          <p:cNvSpPr txBox="1"/>
          <p:nvPr/>
        </p:nvSpPr>
        <p:spPr>
          <a:xfrm>
            <a:off x="2329535" y="6498409"/>
            <a:ext cx="834573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https://yamol.tw/note_book.php?bsid=10619&amp;noteid=34797</a:t>
            </a:r>
          </a:p>
        </p:txBody>
      </p:sp>
      <p:sp>
        <p:nvSpPr>
          <p:cNvPr id="187" name="https://wenku.baidu.com/view/c22c80d2a58da0116c17490e.html"/>
          <p:cNvSpPr txBox="1"/>
          <p:nvPr/>
        </p:nvSpPr>
        <p:spPr>
          <a:xfrm>
            <a:off x="1967585" y="7195642"/>
            <a:ext cx="906963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https://wenku.baidu.com/view/c22c80d2a58da0116c17490e.html</a:t>
            </a:r>
          </a:p>
        </p:txBody>
      </p:sp>
      <p:sp>
        <p:nvSpPr>
          <p:cNvPr id="188" name="https://blog.yaware.com/frederick-taylors-experiment-with-pig-iron-a-springboard-for-scientific-management/"/>
          <p:cNvSpPr txBox="1"/>
          <p:nvPr/>
        </p:nvSpPr>
        <p:spPr>
          <a:xfrm>
            <a:off x="566115" y="7863206"/>
            <a:ext cx="11872570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https://blog.yaware.com/frederick-taylors-experiment-with-pig-iron-a-springboard-for-scientific-management/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