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C4A2-5209-4665-8C49-381E773D67AE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557A8-6814-4286-B967-A23F23A80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296A-AFE7-4C72-AC46-4B9C9FCA48F7}" type="datetime1">
              <a:rPr lang="en-GB" smtClean="0"/>
              <a:t>21/03/2018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E5FD-CA20-41F4-B6C7-9FC6A5CE8D00}" type="datetime1">
              <a:rPr lang="en-GB" smtClean="0"/>
              <a:t>21/03/2018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1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AAF5-7C16-40D0-BE5E-5D7B0EE9EC73}" type="datetime1">
              <a:rPr lang="en-GB" smtClean="0"/>
              <a:t>21/03/2018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DD83-E139-43C8-980F-3D2D80BF64F3}" type="datetime1">
              <a:rPr lang="en-GB" smtClean="0"/>
              <a:t>21/03/2018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5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A0A2-20DB-4CF2-84E3-251CCF96DCA8}" type="datetime1">
              <a:rPr lang="en-GB" smtClean="0"/>
              <a:t>21/03/2018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EC4E-5D81-48F2-A7B4-0B1E900813B7}" type="datetime1">
              <a:rPr lang="en-GB" smtClean="0"/>
              <a:t>21/03/2018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F446-E1EC-4488-AFC0-D64864C84171}" type="datetime1">
              <a:rPr lang="en-GB" smtClean="0"/>
              <a:t>21/03/2018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6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09B-317C-445B-B45B-617A53072EA5}" type="datetime1">
              <a:rPr lang="en-GB" smtClean="0"/>
              <a:t>21/03/2018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D9D5-E577-4802-ADFD-2C8681212A74}" type="datetime1">
              <a:rPr lang="en-GB" smtClean="0"/>
              <a:t>21/03/2018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279-ACA2-4876-A6B2-0A95E99D1471}" type="datetime1">
              <a:rPr lang="en-GB" smtClean="0"/>
              <a:t>21/03/2018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135-9023-439D-B5F0-5E102AD06FF7}" type="datetime1">
              <a:rPr lang="en-GB" smtClean="0"/>
              <a:t>21/03/2018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9D31-9B62-4098-A439-B8E90C224A9B}" type="datetime1">
              <a:rPr lang="en-GB" smtClean="0"/>
              <a:t>21/03/2018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2A530-9029-47B5-9E7B-5C1DE07AD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Introduction to Data and Information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5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vs. Information</a:t>
            </a:r>
            <a:endParaRPr lang="en-GB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Discrete items</a:t>
            </a:r>
          </a:p>
          <a:p>
            <a:pPr lvl="1"/>
            <a:r>
              <a:rPr lang="en-GB" dirty="0" smtClean="0"/>
              <a:t>E.g. price of an item in a supermarket</a:t>
            </a:r>
          </a:p>
          <a:p>
            <a:pPr lvl="1"/>
            <a:r>
              <a:rPr lang="en-GB" dirty="0" smtClean="0"/>
              <a:t>The type of product listed on a sign over a supermarket aisle</a:t>
            </a:r>
            <a:endParaRPr lang="en-GB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Linking together two or more items of data to provide in item of knowledge</a:t>
            </a:r>
          </a:p>
          <a:p>
            <a:pPr lvl="1"/>
            <a:r>
              <a:rPr lang="en-GB" dirty="0" smtClean="0"/>
              <a:t>‘50p’ vs. ‘the price of a litre of milk is 50p’ </a:t>
            </a:r>
          </a:p>
          <a:p>
            <a:r>
              <a:rPr lang="en-GB" dirty="0" smtClean="0"/>
              <a:t>Data becomes information in users’ minds when it informs them, e.g. answers a question like how to use a bus to get from A to B at a particular time</a:t>
            </a:r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sensation to symbol</a:t>
            </a:r>
            <a:endParaRPr lang="en-GB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Sensation</a:t>
            </a:r>
          </a:p>
          <a:p>
            <a:pPr lvl="1"/>
            <a:r>
              <a:rPr lang="en-GB" dirty="0" smtClean="0"/>
              <a:t>Sight, sound, touch, taste, smell and balance </a:t>
            </a:r>
            <a:r>
              <a:rPr lang="en-GB" dirty="0" smtClean="0">
                <a:sym typeface="Wingdings" pitchFamily="2" charset="2"/>
              </a:rPr>
              <a:t> perceptual data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React instinctively vs. respond reflectively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E.g. withdrawing your hand from painfully cold water vs. describe it using languages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What is ART for?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pPr lvl="1"/>
            <a:endParaRPr lang="en-GB" dirty="0"/>
          </a:p>
        </p:txBody>
      </p:sp>
      <p:pic>
        <p:nvPicPr>
          <p:cNvPr id="2050" name="Picture 2" descr="http://www.galleryintell.com/wp-content/uploads/2014/04/Arnolfini_cropped-e1397133941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04823"/>
            <a:ext cx="5010743" cy="24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TW" dirty="0" smtClean="0">
                <a:sym typeface="Wingdings" pitchFamily="2" charset="2"/>
              </a:rPr>
              <a:t>Sign or symbol</a:t>
            </a:r>
          </a:p>
          <a:p>
            <a:pPr lvl="1"/>
            <a:r>
              <a:rPr lang="en-GB" altLang="zh-TW" dirty="0" smtClean="0">
                <a:sym typeface="Wingdings" pitchFamily="2" charset="2"/>
              </a:rPr>
              <a:t>Something that conveys some information by means other than direct representation</a:t>
            </a:r>
          </a:p>
          <a:p>
            <a:pPr lvl="2"/>
            <a:r>
              <a:rPr lang="en-GB" altLang="zh-TW" dirty="0" smtClean="0">
                <a:sym typeface="Wingdings" pitchFamily="2" charset="2"/>
              </a:rPr>
              <a:t>E.g. a beeping sound at a light-controlled pedestrian crossing(sign), symbolises that it’s safe to cross while the beeping continues </a:t>
            </a:r>
          </a:p>
          <a:p>
            <a:pPr lvl="2"/>
            <a:r>
              <a:rPr lang="en-GB" altLang="zh-TW" dirty="0" smtClean="0">
                <a:sym typeface="Wingdings" pitchFamily="2" charset="2"/>
              </a:rPr>
              <a:t>Words are also signs </a:t>
            </a:r>
            <a:endParaRPr lang="en-GB" altLang="zh-TW" dirty="0" smtClean="0">
              <a:sym typeface="Wingdings" pitchFamily="2" charset="2"/>
            </a:endParaRPr>
          </a:p>
          <a:p>
            <a:pPr lvl="1"/>
            <a:r>
              <a:rPr lang="en-GB" altLang="zh-TW" dirty="0" smtClean="0">
                <a:sym typeface="Wingdings" pitchFamily="2" charset="2"/>
              </a:rPr>
              <a:t>This meaning is understood by a group of people who agree broadly on what that meaning is.</a:t>
            </a:r>
          </a:p>
          <a:p>
            <a:pPr lvl="1"/>
            <a:r>
              <a:rPr lang="en-GB" altLang="zh-TW" dirty="0" smtClean="0">
                <a:sym typeface="Wingdings" pitchFamily="2" charset="2"/>
              </a:rPr>
              <a:t>A </a:t>
            </a:r>
            <a:r>
              <a:rPr lang="en-GB" altLang="zh-TW" i="1" dirty="0" smtClean="0">
                <a:sym typeface="Wingdings" pitchFamily="2" charset="2"/>
              </a:rPr>
              <a:t>sign</a:t>
            </a:r>
            <a:r>
              <a:rPr lang="en-GB" altLang="zh-TW" dirty="0" smtClean="0">
                <a:sym typeface="Wingdings" pitchFamily="2" charset="2"/>
              </a:rPr>
              <a:t> or </a:t>
            </a:r>
            <a:r>
              <a:rPr lang="en-GB" altLang="zh-TW" i="1" dirty="0" smtClean="0">
                <a:sym typeface="Wingdings" pitchFamily="2" charset="2"/>
              </a:rPr>
              <a:t>symbol</a:t>
            </a:r>
            <a:r>
              <a:rPr lang="en-GB" altLang="zh-TW" dirty="0" smtClean="0">
                <a:sym typeface="Wingdings" pitchFamily="2" charset="2"/>
              </a:rPr>
              <a:t> is a way of representing </a:t>
            </a:r>
            <a:r>
              <a:rPr lang="en-GB" altLang="zh-TW" i="1" dirty="0" smtClean="0">
                <a:sym typeface="Wingdings" pitchFamily="2" charset="2"/>
              </a:rPr>
              <a:t>data</a:t>
            </a:r>
          </a:p>
          <a:p>
            <a:endParaRPr lang="en-GB" dirty="0"/>
          </a:p>
        </p:txBody>
      </p:sp>
      <p:pic>
        <p:nvPicPr>
          <p:cNvPr id="1026" name="Picture 2" descr="「pedestrian crossin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-99392"/>
            <a:ext cx="3600400" cy="22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1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invent a computer?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Interest in data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Enhance and extend our perception</a:t>
            </a:r>
          </a:p>
          <a:p>
            <a:pPr lvl="1"/>
            <a:r>
              <a:rPr lang="en-GB" dirty="0" smtClean="0"/>
              <a:t>e.g. telescopes, temperature sensor</a:t>
            </a:r>
          </a:p>
          <a:p>
            <a:r>
              <a:rPr lang="en-GB" dirty="0" smtClean="0"/>
              <a:t>Devices to amplify muscle power</a:t>
            </a:r>
          </a:p>
          <a:p>
            <a:pPr lvl="1"/>
            <a:r>
              <a:rPr lang="en-GB" dirty="0" smtClean="0"/>
              <a:t>Hydraulic lift</a:t>
            </a:r>
          </a:p>
          <a:p>
            <a:pPr lvl="1"/>
            <a:r>
              <a:rPr lang="en-GB" dirty="0" smtClean="0"/>
              <a:t>Calculate ballistic trajectories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683568" y="213285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Perceptions of sensations</a:t>
            </a:r>
            <a:endParaRPr lang="en-GB" dirty="0"/>
          </a:p>
        </p:txBody>
      </p:sp>
      <p:sp>
        <p:nvSpPr>
          <p:cNvPr id="5" name="矩形 4"/>
          <p:cNvSpPr/>
          <p:nvPr/>
        </p:nvSpPr>
        <p:spPr>
          <a:xfrm>
            <a:off x="2700366" y="213285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symbols</a:t>
            </a:r>
            <a:endParaRPr lang="en-GB" dirty="0"/>
          </a:p>
        </p:txBody>
      </p:sp>
      <p:sp>
        <p:nvSpPr>
          <p:cNvPr id="6" name="矩形 5"/>
          <p:cNvSpPr/>
          <p:nvPr/>
        </p:nvSpPr>
        <p:spPr>
          <a:xfrm>
            <a:off x="7020272" y="213285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195736" y="2600908"/>
            <a:ext cx="5046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3"/>
          </p:cNvCxnSpPr>
          <p:nvPr/>
        </p:nvCxnSpPr>
        <p:spPr>
          <a:xfrm>
            <a:off x="4212534" y="2600908"/>
            <a:ext cx="28077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99992" y="2276872"/>
            <a:ext cx="23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Store, analyse, process</a:t>
            </a:r>
            <a:endParaRPr lang="en-GB" dirty="0"/>
          </a:p>
        </p:txBody>
      </p:sp>
      <p:pic>
        <p:nvPicPr>
          <p:cNvPr id="3074" name="Picture 2" descr="「hydraulic lif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03" y="3943862"/>
            <a:ext cx="2544874" cy="290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9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Computer System is the Combination of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computer (with its processor and storage)</a:t>
            </a:r>
          </a:p>
          <a:p>
            <a:r>
              <a:rPr lang="en-GB" dirty="0" smtClean="0"/>
              <a:t>Other equipment such as a scanner or printer</a:t>
            </a:r>
          </a:p>
          <a:p>
            <a:r>
              <a:rPr lang="en-GB" dirty="0" smtClean="0"/>
              <a:t>The software programs that make it all work</a:t>
            </a:r>
          </a:p>
          <a:p>
            <a:pPr lvl="1"/>
            <a:r>
              <a:rPr lang="en-GB" dirty="0" smtClean="0"/>
              <a:t>Applications: software programs that are designed to help with some human tasks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A530-9029-47B5-9E7B-5C1DE07AD6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301</Words>
  <Application>Microsoft Office PowerPoint</Application>
  <PresentationFormat>如螢幕大小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An Introduction to Data and Information</vt:lpstr>
      <vt:lpstr>Data vs. Information</vt:lpstr>
      <vt:lpstr>From sensation to symbol</vt:lpstr>
      <vt:lpstr>PowerPoint 簡報</vt:lpstr>
      <vt:lpstr>Why do we invent a computer?</vt:lpstr>
      <vt:lpstr>A Computer System is the Combination 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Data and Information</dc:title>
  <dc:creator>ckuo</dc:creator>
  <cp:lastModifiedBy>ckuo</cp:lastModifiedBy>
  <cp:revision>14</cp:revision>
  <dcterms:created xsi:type="dcterms:W3CDTF">2018-03-21T06:39:31Z</dcterms:created>
  <dcterms:modified xsi:type="dcterms:W3CDTF">2018-03-21T09:11:28Z</dcterms:modified>
</cp:coreProperties>
</file>