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7" autoAdjust="0"/>
  </p:normalViewPr>
  <p:slideViewPr>
    <p:cSldViewPr>
      <p:cViewPr>
        <p:scale>
          <a:sx n="69" d="100"/>
          <a:sy n="69" d="100"/>
        </p:scale>
        <p:origin x="-1196" y="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F955F-1F34-47B2-913C-CBB411DB8F8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A6B68-1F0B-4F6D-A647-86EF13658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25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 to the power of 7 = 128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6B68-1F0B-4F6D-A647-86EF136584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9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5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8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0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2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8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97F9-8FAC-40B2-914F-809CE6B999AB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FBD6-1A10-4D94-A772-0A9E98DFE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3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Representing data in computers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TW" dirty="0" smtClean="0"/>
              <a:t>Binary numbers vs. denary numbers (decimal representation of numbers)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Weighting</a:t>
            </a:r>
          </a:p>
          <a:p>
            <a:pPr lvl="1"/>
            <a:r>
              <a:rPr lang="en-GB" dirty="0" smtClean="0"/>
              <a:t>The raised number after the various tens/twos are called </a:t>
            </a:r>
            <a:r>
              <a:rPr lang="en-GB" b="1" dirty="0" smtClean="0"/>
              <a:t>exponents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Positional notation</a:t>
            </a:r>
          </a:p>
          <a:p>
            <a:pPr lvl="1"/>
            <a:r>
              <a:rPr lang="en-GB" dirty="0" smtClean="0"/>
              <a:t>A digit’s position determines its weighting</a:t>
            </a:r>
          </a:p>
          <a:p>
            <a:pPr lvl="1"/>
            <a:r>
              <a:rPr lang="en-GB" dirty="0" smtClean="0"/>
              <a:t>The leftmost bit </a:t>
            </a:r>
            <a:r>
              <a:rPr lang="en-GB" dirty="0" smtClean="0">
                <a:sym typeface="Wingdings" pitchFamily="2" charset="2"/>
              </a:rPr>
              <a:t> the most-significant bit (</a:t>
            </a:r>
            <a:r>
              <a:rPr lang="en-GB" dirty="0" err="1" smtClean="0">
                <a:sym typeface="Wingdings" pitchFamily="2" charset="2"/>
              </a:rPr>
              <a:t>m.s.b</a:t>
            </a:r>
            <a:r>
              <a:rPr lang="en-GB" dirty="0" smtClean="0">
                <a:sym typeface="Wingdings" pitchFamily="2" charset="2"/>
              </a:rPr>
              <a:t>.)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The rightmost bit  the least-significant bit (</a:t>
            </a:r>
            <a:r>
              <a:rPr lang="en-GB" dirty="0" err="1" smtClean="0">
                <a:sym typeface="Wingdings" pitchFamily="2" charset="2"/>
              </a:rPr>
              <a:t>l.s.b</a:t>
            </a:r>
            <a:r>
              <a:rPr lang="en-GB" dirty="0" smtClean="0">
                <a:sym typeface="Wingdings" pitchFamily="2" charset="2"/>
              </a:rPr>
              <a:t>.)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57" y="3030486"/>
            <a:ext cx="3378538" cy="90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2" y="3030487"/>
            <a:ext cx="3896979" cy="90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74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Negative integers in binary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2’s complement system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76709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70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Fractions in binary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8-bit binary fractions</a:t>
            </a:r>
          </a:p>
          <a:p>
            <a:pPr lvl="1"/>
            <a:r>
              <a:rPr lang="en-GB" dirty="0" smtClean="0"/>
              <a:t>0.0101000 in binary= ¼+ 1/6 =5/16= 0.3125 in denary</a:t>
            </a:r>
          </a:p>
          <a:p>
            <a:pPr lvl="1"/>
            <a:r>
              <a:rPr lang="en-GB" dirty="0" smtClean="0"/>
              <a:t>The bits after the binary point in binary fraction are weighted as follows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83152"/>
              </p:ext>
            </p:extLst>
          </p:nvPr>
        </p:nvGraphicFramePr>
        <p:xfrm>
          <a:off x="1187624" y="4077072"/>
          <a:ext cx="66247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522040"/>
                <a:gridCol w="1512168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-2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-3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-4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½ =0.5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¼ = 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1/8 = 0,125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1/16 = 0.0625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data in the PC</a:t>
            </a:r>
            <a:endParaRPr lang="en-GB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8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text</a:t>
            </a:r>
            <a:endParaRPr lang="en-GB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ASCII (American Standard Code for Information Interchange)</a:t>
            </a:r>
          </a:p>
          <a:p>
            <a:pPr lvl="1"/>
            <a:r>
              <a:rPr lang="en-GB" dirty="0" smtClean="0"/>
              <a:t>7-bit code (how many characters or actions can it represent?)</a:t>
            </a:r>
          </a:p>
          <a:p>
            <a:pPr lvl="1"/>
            <a:r>
              <a:rPr lang="en-GB" dirty="0" smtClean="0"/>
              <a:t>Other than 26 letters?</a:t>
            </a:r>
          </a:p>
          <a:p>
            <a:pPr lvl="1"/>
            <a:r>
              <a:rPr lang="en-GB" dirty="0" smtClean="0"/>
              <a:t>Cyrillic characters?</a:t>
            </a:r>
          </a:p>
          <a:p>
            <a:r>
              <a:rPr lang="en-GB" dirty="0" smtClean="0"/>
              <a:t>Unicode</a:t>
            </a:r>
          </a:p>
          <a:p>
            <a:pPr lvl="1"/>
            <a:r>
              <a:rPr lang="en-GB" dirty="0" smtClean="0"/>
              <a:t>16 bits, 65000+ characters</a:t>
            </a:r>
          </a:p>
          <a:p>
            <a:pPr lvl="1"/>
            <a:r>
              <a:rPr lang="en-GB" dirty="0" smtClean="0"/>
              <a:t>Extension mechanism enable additional 1 million Characters to be coded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7"/>
            <a:ext cx="1979711" cy="232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4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moving images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Still image as a frame</a:t>
            </a:r>
          </a:p>
          <a:p>
            <a:pPr lvl="1"/>
            <a:r>
              <a:rPr lang="en-GB" dirty="0" smtClean="0"/>
              <a:t>Pixels (or </a:t>
            </a:r>
            <a:r>
              <a:rPr lang="en-GB" dirty="0" err="1" smtClean="0"/>
              <a:t>pels</a:t>
            </a:r>
            <a:r>
              <a:rPr lang="en-GB" dirty="0" smtClean="0"/>
              <a:t>, picture elements)</a:t>
            </a:r>
          </a:p>
          <a:p>
            <a:pPr lvl="1"/>
            <a:r>
              <a:rPr lang="en-GB" dirty="0" smtClean="0"/>
              <a:t>300 pixels per inch, the size of 2 X 3 inches 256 bit colour picture = 600x900x256 bits = 540 000 bytes</a:t>
            </a:r>
          </a:p>
          <a:p>
            <a:r>
              <a:rPr lang="en-GB" dirty="0" smtClean="0"/>
              <a:t>Animations vs. </a:t>
            </a:r>
            <a:r>
              <a:rPr lang="en-GB" dirty="0" smtClean="0"/>
              <a:t>videos</a:t>
            </a:r>
          </a:p>
          <a:p>
            <a:pPr lvl="1"/>
            <a:r>
              <a:rPr lang="en-GB" dirty="0" smtClean="0"/>
              <a:t>Drawn vs. captured by camera</a:t>
            </a:r>
            <a:endParaRPr lang="en-GB" dirty="0" smtClean="0"/>
          </a:p>
          <a:p>
            <a:r>
              <a:rPr lang="en-GB" dirty="0" smtClean="0"/>
              <a:t>MPEG (motion picture expert group, a compression technique)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74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sound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Speech, music...an analogue physical quantity varies with time</a:t>
            </a:r>
          </a:p>
          <a:p>
            <a:r>
              <a:rPr lang="en-GB" dirty="0" smtClean="0"/>
              <a:t>Frequency</a:t>
            </a:r>
          </a:p>
          <a:p>
            <a:pPr lvl="1"/>
            <a:r>
              <a:rPr lang="en-GB" dirty="0" smtClean="0"/>
              <a:t>High/low-pitched sound</a:t>
            </a:r>
          </a:p>
          <a:p>
            <a:pPr lvl="1"/>
            <a:r>
              <a:rPr lang="en-GB" dirty="0" smtClean="0"/>
              <a:t>Hertz (Hz): ONE cycle per second</a:t>
            </a:r>
          </a:p>
          <a:p>
            <a:r>
              <a:rPr lang="en-GB" dirty="0" smtClean="0"/>
              <a:t>Sampling theorem</a:t>
            </a:r>
          </a:p>
          <a:p>
            <a:pPr lvl="1"/>
            <a:r>
              <a:rPr lang="en-GB" dirty="0" smtClean="0"/>
              <a:t>How often must the sound be sampled?</a:t>
            </a:r>
          </a:p>
          <a:p>
            <a:pPr lvl="2"/>
            <a:r>
              <a:rPr lang="en-GB" dirty="0" smtClean="0"/>
              <a:t>Frequencies in the sound range from 0 to B Hz, the sound must be sampled at a rate greater than 2B samples per second</a:t>
            </a:r>
          </a:p>
          <a:p>
            <a:r>
              <a:rPr lang="en-GB" smtClean="0"/>
              <a:t>MP3 (MPEG-1 Audio layer 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80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the Next Session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out 4introduction_to_computational_thinking_printable.pdf</a:t>
            </a:r>
          </a:p>
        </p:txBody>
      </p:sp>
    </p:spTree>
    <p:extLst>
      <p:ext uri="{BB962C8B-B14F-4D97-AF65-F5344CB8AC3E}">
        <p14:creationId xmlns:p14="http://schemas.microsoft.com/office/powerpoint/2010/main" val="221254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306</Words>
  <Application>Microsoft Office PowerPoint</Application>
  <PresentationFormat>如螢幕大小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Representing data in computers</vt:lpstr>
      <vt:lpstr>Binary numbers vs. denary numbers (decimal representation of numbers)</vt:lpstr>
      <vt:lpstr>Negative integers in binary</vt:lpstr>
      <vt:lpstr>Fractions in binary</vt:lpstr>
      <vt:lpstr>Representing data in the PC</vt:lpstr>
      <vt:lpstr>Representing text</vt:lpstr>
      <vt:lpstr>Representing moving images</vt:lpstr>
      <vt:lpstr>Representing sound</vt:lpstr>
      <vt:lpstr>Before the 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 in computers</dc:title>
  <dc:creator>ckuo</dc:creator>
  <cp:lastModifiedBy>ckuo</cp:lastModifiedBy>
  <cp:revision>15</cp:revision>
  <dcterms:created xsi:type="dcterms:W3CDTF">2018-03-20T08:47:33Z</dcterms:created>
  <dcterms:modified xsi:type="dcterms:W3CDTF">2018-03-28T08:05:27Z</dcterms:modified>
</cp:coreProperties>
</file>