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38"/>
  </p:notesMasterIdLst>
  <p:handoutMasterIdLst>
    <p:handoutMasterId r:id="rId39"/>
  </p:handoutMasterIdLst>
  <p:sldIdLst>
    <p:sldId id="256" r:id="rId2"/>
    <p:sldId id="298" r:id="rId3"/>
    <p:sldId id="259" r:id="rId4"/>
    <p:sldId id="257" r:id="rId5"/>
    <p:sldId id="293" r:id="rId6"/>
    <p:sldId id="294" r:id="rId7"/>
    <p:sldId id="273" r:id="rId8"/>
    <p:sldId id="258" r:id="rId9"/>
    <p:sldId id="281" r:id="rId10"/>
    <p:sldId id="261" r:id="rId11"/>
    <p:sldId id="279" r:id="rId12"/>
    <p:sldId id="280" r:id="rId13"/>
    <p:sldId id="274" r:id="rId14"/>
    <p:sldId id="262" r:id="rId15"/>
    <p:sldId id="278" r:id="rId16"/>
    <p:sldId id="269" r:id="rId17"/>
    <p:sldId id="287" r:id="rId18"/>
    <p:sldId id="289" r:id="rId19"/>
    <p:sldId id="290" r:id="rId20"/>
    <p:sldId id="291" r:id="rId21"/>
    <p:sldId id="292" r:id="rId22"/>
    <p:sldId id="297" r:id="rId23"/>
    <p:sldId id="295" r:id="rId24"/>
    <p:sldId id="296" r:id="rId25"/>
    <p:sldId id="288" r:id="rId26"/>
    <p:sldId id="286" r:id="rId27"/>
    <p:sldId id="275" r:id="rId28"/>
    <p:sldId id="264" r:id="rId29"/>
    <p:sldId id="276" r:id="rId30"/>
    <p:sldId id="265" r:id="rId31"/>
    <p:sldId id="277" r:id="rId32"/>
    <p:sldId id="270" r:id="rId33"/>
    <p:sldId id="271" r:id="rId34"/>
    <p:sldId id="285" r:id="rId35"/>
    <p:sldId id="284" r:id="rId36"/>
    <p:sldId id="267" r:id="rId37"/>
  </p:sldIdLst>
  <p:sldSz cx="9144000" cy="6858000" type="screen4x3"/>
  <p:notesSz cx="6797675" cy="9928225"/>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003A"/>
    <a:srgbClr val="660066"/>
    <a:srgbClr val="FFCCCC"/>
    <a:srgbClr val="FFFF99"/>
    <a:srgbClr val="FFFFCC"/>
    <a:srgbClr val="FF6600"/>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84" autoAdjust="0"/>
  </p:normalViewPr>
  <p:slideViewPr>
    <p:cSldViewPr>
      <p:cViewPr varScale="1">
        <p:scale>
          <a:sx n="60" d="100"/>
          <a:sy n="60" d="100"/>
        </p:scale>
        <p:origin x="924" y="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401308C3-23D7-4224-8420-A944F50D5F85}" type="datetimeFigureOut">
              <a:rPr lang="zh-TW" altLang="en-US" smtClean="0"/>
              <a:pPr/>
              <a:t>2016/9/29</a:t>
            </a:fld>
            <a:endParaRPr lang="zh-TW" altLang="en-US"/>
          </a:p>
        </p:txBody>
      </p:sp>
      <p:sp>
        <p:nvSpPr>
          <p:cNvPr id="4" name="頁尾版面配置區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6B6B1E3C-BE41-47E6-8F73-416F0C0FFF5D}" type="slidenum">
              <a:rPr lang="zh-TW" altLang="en-US" smtClean="0"/>
              <a:pPr/>
              <a:t>‹#›</a:t>
            </a:fld>
            <a:endParaRPr lang="zh-TW" altLang="en-US"/>
          </a:p>
        </p:txBody>
      </p:sp>
    </p:spTree>
    <p:extLst>
      <p:ext uri="{BB962C8B-B14F-4D97-AF65-F5344CB8AC3E}">
        <p14:creationId xmlns:p14="http://schemas.microsoft.com/office/powerpoint/2010/main" val="3199505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TW" altLang="zh-TW"/>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979E8734-56E5-466C-8F8B-58E9D83FF112}" type="datetimeFigureOut">
              <a:rPr lang="en-US" altLang="zh-TW"/>
              <a:pPr>
                <a:defRPr/>
              </a:pPr>
              <a:t>9/29/2016</a:t>
            </a:fld>
            <a:endParaRPr lang="en-US" altLang="zh-TW"/>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zh-TW" altLang="zh-TW"/>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5B7E0E8-E666-4D1C-A3C1-C1C36B5C95A4}" type="slidenum">
              <a:rPr lang="en-US" altLang="zh-TW"/>
              <a:pPr>
                <a:defRPr/>
              </a:pPr>
              <a:t>‹#›</a:t>
            </a:fld>
            <a:endParaRPr lang="en-US" altLang="zh-TW"/>
          </a:p>
        </p:txBody>
      </p:sp>
    </p:spTree>
    <p:extLst>
      <p:ext uri="{BB962C8B-B14F-4D97-AF65-F5344CB8AC3E}">
        <p14:creationId xmlns:p14="http://schemas.microsoft.com/office/powerpoint/2010/main" val="3308393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5B7E0E8-E666-4D1C-A3C1-C1C36B5C95A4}" type="slidenum">
              <a:rPr lang="en-US" altLang="zh-TW" smtClean="0"/>
              <a:pPr>
                <a:defRPr/>
              </a:pPr>
              <a:t>15</a:t>
            </a:fld>
            <a:endParaRPr lang="en-US" altLang="zh-TW"/>
          </a:p>
        </p:txBody>
      </p:sp>
    </p:spTree>
    <p:extLst>
      <p:ext uri="{BB962C8B-B14F-4D97-AF65-F5344CB8AC3E}">
        <p14:creationId xmlns:p14="http://schemas.microsoft.com/office/powerpoint/2010/main" val="2807606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A874EF5-A54A-4035-A3B3-F2A1A819913A}" type="slidenum">
              <a:rPr lang="zh-TW" altLang="en-US"/>
              <a:pPr/>
              <a:t>17</a:t>
            </a:fld>
            <a:endParaRPr lang="en-US" altLang="zh-TW"/>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altLang="zh-TW" smtClean="0">
                <a:ea typeface="新細明體" pitchFamily="18" charset="-120"/>
              </a:rPr>
              <a:t>Students will be building their measurement questions from different types of scales. They need to know the difference in order to choose the appropriate type. Each scale type has its own characteristics.</a:t>
            </a:r>
          </a:p>
        </p:txBody>
      </p:sp>
    </p:spTree>
    <p:extLst>
      <p:ext uri="{BB962C8B-B14F-4D97-AF65-F5344CB8AC3E}">
        <p14:creationId xmlns:p14="http://schemas.microsoft.com/office/powerpoint/2010/main" val="303543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E56FB22-5832-44C7-BC08-C97652301EFC}" type="slidenum">
              <a:rPr lang="zh-TW" altLang="en-US"/>
              <a:pPr/>
              <a:t>18</a:t>
            </a:fld>
            <a:endParaRPr lang="en-US" altLang="zh-TW"/>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buFontTx/>
              <a:buChar char="•"/>
            </a:pPr>
            <a:r>
              <a:rPr lang="en-US" altLang="zh-TW" smtClean="0">
                <a:ea typeface="新細明體" pitchFamily="18" charset="-120"/>
              </a:rPr>
              <a:t>Nominal scales collect information on a variable that can be grouped into categories that are mutually exclusive and collectively exhaustive. For example, symphony patrons could be classified by whether or not they had attended prior performances.</a:t>
            </a:r>
          </a:p>
          <a:p>
            <a:pPr eaLnBrk="1" hangingPunct="1">
              <a:buFontTx/>
              <a:buChar char="•"/>
            </a:pPr>
            <a:r>
              <a:rPr lang="en-US" altLang="zh-TW" smtClean="0">
                <a:ea typeface="新細明體" pitchFamily="18" charset="-120"/>
              </a:rPr>
              <a:t>The counting of members in each group is the only possible arithmetic operation when a nominal scale is employed. If we use numerical symbols within our mapping rule to identify categories, these numbers are recognized as labels only and have no quantitative value. </a:t>
            </a:r>
          </a:p>
          <a:p>
            <a:pPr eaLnBrk="1" hangingPunct="1">
              <a:buFontTx/>
              <a:buChar char="•"/>
            </a:pPr>
            <a:r>
              <a:rPr lang="en-US" altLang="zh-TW" smtClean="0">
                <a:ea typeface="新細明體" pitchFamily="18" charset="-120"/>
              </a:rPr>
              <a:t>Nominal scales are the least powerful of the four data types. They suggest no order or distance relationship and have no arithmetic origin. The researcher is restricted to use of the mode as a measure of central tendency. The mode is the most frequently occurring value. There is no generally used measure of dispersion for nominal scales. Dispersion describes how scores cluster or scatter in a distribution. </a:t>
            </a:r>
          </a:p>
          <a:p>
            <a:pPr eaLnBrk="1" hangingPunct="1"/>
            <a:r>
              <a:rPr lang="en-US" altLang="zh-TW" smtClean="0">
                <a:ea typeface="新細明體" pitchFamily="18" charset="-120"/>
              </a:rPr>
              <a:t>Even though LeBron James wears #23, it doesn’t mean that he is better player than #24 or a worse player than #22. The number has no meaning other than identifying James for someone who doesn’t follow the Cavs.</a:t>
            </a:r>
          </a:p>
        </p:txBody>
      </p:sp>
    </p:spTree>
    <p:extLst>
      <p:ext uri="{BB962C8B-B14F-4D97-AF65-F5344CB8AC3E}">
        <p14:creationId xmlns:p14="http://schemas.microsoft.com/office/powerpoint/2010/main" val="3937897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C330BDE-1429-4B6B-A64F-5F40BEC6F9F9}" type="slidenum">
              <a:rPr lang="zh-TW" altLang="en-US"/>
              <a:pPr/>
              <a:t>19</a:t>
            </a:fld>
            <a:endParaRPr lang="en-US" altLang="zh-TW"/>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buFontTx/>
              <a:buChar char="•"/>
            </a:pPr>
            <a:r>
              <a:rPr lang="en-US" altLang="zh-TW" smtClean="0">
                <a:ea typeface="新細明體" pitchFamily="18" charset="-120"/>
              </a:rPr>
              <a:t>Ordinal data require conformity to a logical postulate, which states: </a:t>
            </a:r>
          </a:p>
          <a:p>
            <a:pPr lvl="2" eaLnBrk="1" hangingPunct="1">
              <a:buFontTx/>
              <a:buChar char="•"/>
            </a:pPr>
            <a:r>
              <a:rPr lang="en-US" altLang="zh-TW" smtClean="0">
                <a:ea typeface="新細明體" pitchFamily="18" charset="-120"/>
              </a:rPr>
              <a:t>If </a:t>
            </a:r>
            <a:r>
              <a:rPr lang="en-US" altLang="zh-TW" u="sng" smtClean="0">
                <a:ea typeface="新細明體" pitchFamily="18" charset="-120"/>
              </a:rPr>
              <a:t>a</a:t>
            </a:r>
            <a:r>
              <a:rPr lang="en-US" altLang="zh-TW" smtClean="0">
                <a:ea typeface="新細明體" pitchFamily="18" charset="-120"/>
              </a:rPr>
              <a:t> is greater than </a:t>
            </a:r>
            <a:r>
              <a:rPr lang="en-US" altLang="zh-TW" u="sng" smtClean="0">
                <a:ea typeface="新細明體" pitchFamily="18" charset="-120"/>
              </a:rPr>
              <a:t>b</a:t>
            </a:r>
            <a:r>
              <a:rPr lang="en-US" altLang="zh-TW" smtClean="0">
                <a:ea typeface="新細明體" pitchFamily="18" charset="-120"/>
              </a:rPr>
              <a:t>, and </a:t>
            </a:r>
          </a:p>
          <a:p>
            <a:pPr lvl="2" eaLnBrk="1" hangingPunct="1">
              <a:buFontTx/>
              <a:buChar char="•"/>
            </a:pPr>
            <a:r>
              <a:rPr lang="en-US" altLang="zh-TW" u="sng" smtClean="0">
                <a:ea typeface="新細明體" pitchFamily="18" charset="-120"/>
              </a:rPr>
              <a:t>b</a:t>
            </a:r>
            <a:r>
              <a:rPr lang="en-US" altLang="zh-TW" smtClean="0">
                <a:ea typeface="新細明體" pitchFamily="18" charset="-120"/>
              </a:rPr>
              <a:t> is greater than </a:t>
            </a:r>
            <a:r>
              <a:rPr lang="en-US" altLang="zh-TW" u="sng" smtClean="0">
                <a:ea typeface="新細明體" pitchFamily="18" charset="-120"/>
              </a:rPr>
              <a:t>c</a:t>
            </a:r>
            <a:r>
              <a:rPr lang="en-US" altLang="zh-TW" smtClean="0">
                <a:ea typeface="新細明體" pitchFamily="18" charset="-120"/>
              </a:rPr>
              <a:t>, then </a:t>
            </a:r>
          </a:p>
          <a:p>
            <a:pPr lvl="2" eaLnBrk="1" hangingPunct="1">
              <a:buFontTx/>
              <a:buChar char="•"/>
            </a:pPr>
            <a:r>
              <a:rPr lang="en-US" altLang="zh-TW" u="sng" smtClean="0">
                <a:ea typeface="新細明體" pitchFamily="18" charset="-120"/>
              </a:rPr>
              <a:t>a</a:t>
            </a:r>
            <a:r>
              <a:rPr lang="en-US" altLang="zh-TW" smtClean="0">
                <a:ea typeface="新細明體" pitchFamily="18" charset="-120"/>
              </a:rPr>
              <a:t> is greater than </a:t>
            </a:r>
            <a:r>
              <a:rPr lang="en-US" altLang="zh-TW" u="sng" smtClean="0">
                <a:ea typeface="新細明體" pitchFamily="18" charset="-120"/>
              </a:rPr>
              <a:t>c</a:t>
            </a:r>
            <a:r>
              <a:rPr lang="en-US" altLang="zh-TW" smtClean="0">
                <a:ea typeface="新細明體" pitchFamily="18" charset="-120"/>
              </a:rPr>
              <a:t>. </a:t>
            </a:r>
          </a:p>
          <a:p>
            <a:pPr eaLnBrk="1" hangingPunct="1">
              <a:buFontTx/>
              <a:buChar char="•"/>
            </a:pPr>
            <a:r>
              <a:rPr lang="en-US" altLang="zh-TW" smtClean="0">
                <a:ea typeface="新細明體" pitchFamily="18" charset="-120"/>
              </a:rPr>
              <a:t>Rankings are examples of ordinal scales. Attitude and preference scales are also ordinal. </a:t>
            </a:r>
          </a:p>
          <a:p>
            <a:pPr eaLnBrk="1" hangingPunct="1">
              <a:buFontTx/>
              <a:buChar char="•"/>
            </a:pPr>
            <a:r>
              <a:rPr lang="en-US" altLang="zh-TW" smtClean="0">
                <a:ea typeface="新細明體" pitchFamily="18" charset="-120"/>
              </a:rPr>
              <a:t>The appropriate measure of central tendency is the median. The median is the midpoint of a distribution. A percentile or quartile reveals the dispersion. </a:t>
            </a:r>
          </a:p>
          <a:p>
            <a:pPr eaLnBrk="1" hangingPunct="1">
              <a:buFontTx/>
              <a:buChar char="•"/>
            </a:pPr>
            <a:r>
              <a:rPr lang="en-US" altLang="zh-TW" smtClean="0">
                <a:ea typeface="新細明體" pitchFamily="18" charset="-120"/>
              </a:rPr>
              <a:t>Nonparametric tests should be used with nominal and ordinal data. This is due to their simplicity, statistical power, and lack of requirements to accept the assumptions of parametric testing.</a:t>
            </a:r>
          </a:p>
        </p:txBody>
      </p:sp>
    </p:spTree>
    <p:extLst>
      <p:ext uri="{BB962C8B-B14F-4D97-AF65-F5344CB8AC3E}">
        <p14:creationId xmlns:p14="http://schemas.microsoft.com/office/powerpoint/2010/main" val="3925322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6487322-633C-48B2-AFA5-942EDB975B7B}" type="slidenum">
              <a:rPr lang="zh-TW" altLang="en-US"/>
              <a:pPr/>
              <a:t>20</a:t>
            </a:fld>
            <a:endParaRPr lang="en-US" altLang="zh-TW"/>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altLang="zh-TW" smtClean="0">
                <a:ea typeface="新細明體" pitchFamily="18" charset="-120"/>
              </a:rPr>
              <a:t>Researchers treat many attitude scales as interval (this will be illustrated in the next chapter). </a:t>
            </a:r>
          </a:p>
          <a:p>
            <a:pPr eaLnBrk="1" hangingPunct="1">
              <a:buFontTx/>
              <a:buChar char="•"/>
            </a:pPr>
            <a:r>
              <a:rPr lang="en-US" altLang="zh-TW" smtClean="0">
                <a:ea typeface="新細明體" pitchFamily="18" charset="-120"/>
              </a:rPr>
              <a:t>When a scale is interval and the data are relatively symmetric with one mode, one can use the arithmetic mean as the measure of central tendency. The standard deviation is the measure of dispersion. </a:t>
            </a:r>
          </a:p>
          <a:p>
            <a:pPr eaLnBrk="1" hangingPunct="1">
              <a:buFontTx/>
              <a:buChar char="•"/>
            </a:pPr>
            <a:r>
              <a:rPr lang="en-US" altLang="zh-TW" smtClean="0">
                <a:ea typeface="新細明體" pitchFamily="18" charset="-120"/>
              </a:rPr>
              <a:t>The product-moment correlation, t-tests, F-tests, and other parametric tests are the statistical procedures of choice for interval data. </a:t>
            </a:r>
          </a:p>
        </p:txBody>
      </p:sp>
    </p:spTree>
    <p:extLst>
      <p:ext uri="{BB962C8B-B14F-4D97-AF65-F5344CB8AC3E}">
        <p14:creationId xmlns:p14="http://schemas.microsoft.com/office/powerpoint/2010/main" val="3398155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DAB33C6-269E-47D2-814E-3AF6C3AA8CC5}" type="slidenum">
              <a:rPr lang="zh-TW" altLang="en-US"/>
              <a:pPr/>
              <a:t>21</a:t>
            </a:fld>
            <a:endParaRPr lang="en-US" altLang="zh-TW"/>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altLang="zh-TW" sz="3100" smtClean="0">
                <a:ea typeface="新細明體" pitchFamily="18" charset="-120"/>
              </a:rPr>
              <a:t>Examples</a:t>
            </a:r>
          </a:p>
          <a:p>
            <a:pPr lvl="1" eaLnBrk="1" hangingPunct="1"/>
            <a:r>
              <a:rPr lang="en-US" altLang="zh-TW" sz="2400" smtClean="0">
                <a:ea typeface="新細明體" pitchFamily="18" charset="-120"/>
              </a:rPr>
              <a:t>Weight</a:t>
            </a:r>
          </a:p>
          <a:p>
            <a:pPr lvl="1" eaLnBrk="1" hangingPunct="1"/>
            <a:r>
              <a:rPr lang="en-US" altLang="zh-TW" sz="2400" smtClean="0">
                <a:ea typeface="新細明體" pitchFamily="18" charset="-120"/>
              </a:rPr>
              <a:t>Height</a:t>
            </a:r>
          </a:p>
          <a:p>
            <a:pPr lvl="1" eaLnBrk="1" hangingPunct="1"/>
            <a:r>
              <a:rPr lang="en-US" altLang="zh-TW" sz="2400" smtClean="0">
                <a:ea typeface="新細明體" pitchFamily="18" charset="-120"/>
              </a:rPr>
              <a:t>Number of children</a:t>
            </a:r>
          </a:p>
          <a:p>
            <a:pPr eaLnBrk="1" hangingPunct="1">
              <a:buFontTx/>
              <a:buChar char="•"/>
            </a:pPr>
            <a:r>
              <a:rPr lang="en-US" altLang="zh-TW" b="1" smtClean="0">
                <a:ea typeface="新細明體" pitchFamily="18" charset="-120"/>
              </a:rPr>
              <a:t>Ratio data </a:t>
            </a:r>
            <a:r>
              <a:rPr lang="en-US" altLang="zh-TW" smtClean="0">
                <a:ea typeface="新細明體" pitchFamily="18" charset="-120"/>
              </a:rPr>
              <a:t>represent the actual amounts of a variable. </a:t>
            </a:r>
          </a:p>
          <a:p>
            <a:pPr eaLnBrk="1" hangingPunct="1">
              <a:buFontTx/>
              <a:buChar char="•"/>
            </a:pPr>
            <a:r>
              <a:rPr lang="en-US" altLang="zh-TW" smtClean="0">
                <a:ea typeface="新細明體" pitchFamily="18" charset="-120"/>
              </a:rPr>
              <a:t>In business research, there are many examples such as monetary values, population counts, distances, return rates, and amounts of time. </a:t>
            </a:r>
          </a:p>
          <a:p>
            <a:pPr eaLnBrk="1" hangingPunct="1">
              <a:buFontTx/>
              <a:buChar char="•"/>
            </a:pPr>
            <a:r>
              <a:rPr lang="en-US" altLang="zh-TW" smtClean="0">
                <a:ea typeface="新細明體" pitchFamily="18" charset="-120"/>
              </a:rPr>
              <a:t>All statistical techniques mentioned up to this point are usable with ratio scales. Geometric and harmonic means are measures of central tendency and coefficients of variation may also be calculated. </a:t>
            </a:r>
          </a:p>
          <a:p>
            <a:pPr eaLnBrk="1" hangingPunct="1">
              <a:buFontTx/>
              <a:buChar char="•"/>
            </a:pPr>
            <a:r>
              <a:rPr lang="en-US" altLang="zh-TW" smtClean="0">
                <a:ea typeface="新細明體" pitchFamily="18" charset="-120"/>
              </a:rPr>
              <a:t>Higher levels of measurement generally yield more information and are appropriate for more powerful statistical procedures. </a:t>
            </a:r>
          </a:p>
        </p:txBody>
      </p:sp>
    </p:spTree>
    <p:extLst>
      <p:ext uri="{BB962C8B-B14F-4D97-AF65-F5344CB8AC3E}">
        <p14:creationId xmlns:p14="http://schemas.microsoft.com/office/powerpoint/2010/main" val="2541875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036343A-72E3-4D6B-B6FD-C56FB022AB34}" type="slidenum">
              <a:rPr lang="zh-TW" altLang="en-US"/>
              <a:pPr/>
              <a:t>25</a:t>
            </a:fld>
            <a:endParaRPr lang="en-US" altLang="zh-TW"/>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altLang="zh-TW" smtClean="0">
                <a:ea typeface="新細明體" pitchFamily="18" charset="-120"/>
              </a:rPr>
              <a:t>In measuring, one devises some mapping rule and then translates the observation of property indicants using this rule. </a:t>
            </a:r>
          </a:p>
          <a:p>
            <a:pPr eaLnBrk="1" hangingPunct="1"/>
            <a:r>
              <a:rPr lang="en-US" altLang="zh-TW" smtClean="0">
                <a:ea typeface="新細明體" pitchFamily="18" charset="-120"/>
              </a:rPr>
              <a:t>Mapping rules have four characteristics and these are named in the slide.</a:t>
            </a:r>
          </a:p>
          <a:p>
            <a:pPr lvl="2" eaLnBrk="1" hangingPunct="1">
              <a:buFontTx/>
              <a:buChar char="•"/>
            </a:pPr>
            <a:r>
              <a:rPr lang="en-US" altLang="zh-TW" smtClean="0">
                <a:ea typeface="新細明體" pitchFamily="18" charset="-120"/>
              </a:rPr>
              <a:t>Classification means that numbers are used to group or sort responses. </a:t>
            </a:r>
          </a:p>
          <a:p>
            <a:pPr lvl="2" eaLnBrk="1" hangingPunct="1">
              <a:buFontTx/>
              <a:buChar char="•"/>
            </a:pPr>
            <a:r>
              <a:rPr lang="en-US" altLang="zh-TW" smtClean="0">
                <a:ea typeface="新細明體" pitchFamily="18" charset="-120"/>
              </a:rPr>
              <a:t>Order means that the numbers are ordered. One number is greater than, less than, or equal to another number.</a:t>
            </a:r>
          </a:p>
          <a:p>
            <a:pPr lvl="2" eaLnBrk="1" hangingPunct="1">
              <a:buFontTx/>
              <a:buChar char="•"/>
            </a:pPr>
            <a:r>
              <a:rPr lang="en-US" altLang="zh-TW" smtClean="0">
                <a:ea typeface="新細明體" pitchFamily="18" charset="-120"/>
              </a:rPr>
              <a:t>Distance means that differences between numbers can be measured. </a:t>
            </a:r>
          </a:p>
          <a:p>
            <a:pPr lvl="2" eaLnBrk="1" hangingPunct="1">
              <a:buFontTx/>
              <a:buChar char="•"/>
            </a:pPr>
            <a:r>
              <a:rPr lang="en-US" altLang="zh-TW" smtClean="0">
                <a:ea typeface="新細明體" pitchFamily="18" charset="-120"/>
              </a:rPr>
              <a:t>Origin means that the number series has a unique origin indicated by the number zero. </a:t>
            </a:r>
          </a:p>
          <a:p>
            <a:pPr eaLnBrk="1" hangingPunct="1"/>
            <a:r>
              <a:rPr lang="en-US" altLang="zh-TW" smtClean="0">
                <a:ea typeface="新細明體" pitchFamily="18" charset="-120"/>
              </a:rPr>
              <a:t>Combinations of these characteristics provide four widely used classifications of measurement scales: nominal, ordinal, interval, and ratio.</a:t>
            </a:r>
          </a:p>
        </p:txBody>
      </p:sp>
    </p:spTree>
    <p:extLst>
      <p:ext uri="{BB962C8B-B14F-4D97-AF65-F5344CB8AC3E}">
        <p14:creationId xmlns:p14="http://schemas.microsoft.com/office/powerpoint/2010/main" val="292242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925513" y="750888"/>
            <a:ext cx="4946650" cy="3709987"/>
          </a:xfrm>
          <a:ln cap="flat"/>
        </p:spPr>
      </p:sp>
      <p:sp>
        <p:nvSpPr>
          <p:cNvPr id="56323" name="Rectangle 3"/>
          <p:cNvSpPr>
            <a:spLocks noGrp="1" noChangeArrowheads="1"/>
          </p:cNvSpPr>
          <p:nvPr>
            <p:ph type="body" idx="1"/>
          </p:nvPr>
        </p:nvSpPr>
        <p:spPr>
          <a:ln/>
        </p:spPr>
        <p:txBody>
          <a:bodyPr/>
          <a:lstStyle/>
          <a:p>
            <a:endParaRPr lang="zh-TW" altLang="zh-TW"/>
          </a:p>
        </p:txBody>
      </p:sp>
    </p:spTree>
    <p:extLst>
      <p:ext uri="{BB962C8B-B14F-4D97-AF65-F5344CB8AC3E}">
        <p14:creationId xmlns:p14="http://schemas.microsoft.com/office/powerpoint/2010/main" val="6231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zh-TW" smtClean="0"/>
          </a:p>
        </p:txBody>
      </p:sp>
      <p:sp>
        <p:nvSpPr>
          <p:cNvPr id="26628" name="Slide Number Placeholder 3"/>
          <p:cNvSpPr>
            <a:spLocks noGrp="1"/>
          </p:cNvSpPr>
          <p:nvPr>
            <p:ph type="sldNum" sz="quarter" idx="5"/>
          </p:nvPr>
        </p:nvSpPr>
        <p:spPr bwMode="auto">
          <a:noFill/>
          <a:ln>
            <a:miter lim="800000"/>
            <a:headEnd/>
            <a:tailEnd/>
          </a:ln>
        </p:spPr>
        <p:txBody>
          <a:bodyPr/>
          <a:lstStyle/>
          <a:p>
            <a:fld id="{9642E9EA-594E-4104-8B7F-9B3D00F4250C}" type="slidenum">
              <a:rPr lang="en-US" altLang="zh-TW" smtClean="0">
                <a:latin typeface="Arial" pitchFamily="34" charset="0"/>
              </a:rPr>
              <a:pPr/>
              <a:t>36</a:t>
            </a:fld>
            <a:endParaRPr lang="en-US" altLang="zh-TW" smtClean="0">
              <a:latin typeface="Arial" pitchFamily="34" charset="0"/>
            </a:endParaRPr>
          </a:p>
        </p:txBody>
      </p:sp>
    </p:spTree>
    <p:extLst>
      <p:ext uri="{BB962C8B-B14F-4D97-AF65-F5344CB8AC3E}">
        <p14:creationId xmlns:p14="http://schemas.microsoft.com/office/powerpoint/2010/main" val="1110165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sp>
        <p:nvSpPr>
          <p:cNvPr id="9" name="標題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rgbClr val="FF6600"/>
                </a:solidFill>
                <a:effectLst>
                  <a:outerShdw blurRad="38100" dist="25400" dir="5400000" algn="tl" rotWithShape="0">
                    <a:srgbClr val="000000">
                      <a:alpha val="43000"/>
                    </a:srgbClr>
                  </a:outerShdw>
                </a:effectLst>
                <a:latin typeface="+mj-lt"/>
                <a:ea typeface="+mj-ea"/>
                <a:cs typeface="+mj-cs"/>
              </a:defRPr>
            </a:lvl1pPr>
          </a:lstStyle>
          <a:p>
            <a:r>
              <a:rPr lang="zh-TW" altLang="en-US" smtClean="0"/>
              <a:t>按一下以編輯母片標題樣式</a:t>
            </a:r>
            <a:endParaRPr lang="en-US"/>
          </a:p>
        </p:txBody>
      </p:sp>
      <p:sp>
        <p:nvSpPr>
          <p:cNvPr id="17" name="副標題 16"/>
          <p:cNvSpPr>
            <a:spLocks noGrp="1"/>
          </p:cNvSpPr>
          <p:nvPr>
            <p:ph type="subTitle" idx="1"/>
          </p:nvPr>
        </p:nvSpPr>
        <p:spPr>
          <a:xfrm>
            <a:off x="533400" y="3228536"/>
            <a:ext cx="7854696" cy="1752600"/>
          </a:xfrm>
        </p:spPr>
        <p:txBody>
          <a:bodyPr lIns="0" rIns="18288"/>
          <a:lstStyle>
            <a:lvl1pPr marL="0" marR="45720" indent="0" algn="ctr">
              <a:buNone/>
              <a:defRPr b="1">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en-US"/>
          </a:p>
        </p:txBody>
      </p:sp>
      <p:sp>
        <p:nvSpPr>
          <p:cNvPr id="4" name="日期版面配置區 29"/>
          <p:cNvSpPr>
            <a:spLocks noGrp="1"/>
          </p:cNvSpPr>
          <p:nvPr>
            <p:ph type="dt" sz="half" idx="10"/>
          </p:nvPr>
        </p:nvSpPr>
        <p:spPr/>
        <p:txBody>
          <a:bodyPr/>
          <a:lstStyle>
            <a:lvl1pPr>
              <a:defRPr/>
            </a:lvl1pPr>
          </a:lstStyle>
          <a:p>
            <a:pPr>
              <a:defRPr/>
            </a:pPr>
            <a:endParaRPr lang="zh-TW" altLang="zh-TW"/>
          </a:p>
        </p:txBody>
      </p:sp>
      <p:sp>
        <p:nvSpPr>
          <p:cNvPr id="5" name="頁尾版面配置區 18"/>
          <p:cNvSpPr>
            <a:spLocks noGrp="1"/>
          </p:cNvSpPr>
          <p:nvPr>
            <p:ph type="ftr" sz="quarter" idx="11"/>
          </p:nvPr>
        </p:nvSpPr>
        <p:spPr/>
        <p:txBody>
          <a:bodyPr/>
          <a:lstStyle>
            <a:lvl1pPr>
              <a:defRPr/>
            </a:lvl1pPr>
          </a:lstStyle>
          <a:p>
            <a:pPr>
              <a:defRPr/>
            </a:pPr>
            <a:r>
              <a:rPr lang="en-US"/>
              <a:t>Bluman Chapter 1</a:t>
            </a:r>
          </a:p>
        </p:txBody>
      </p:sp>
      <p:sp>
        <p:nvSpPr>
          <p:cNvPr id="6" name="投影片編號版面配置區 26"/>
          <p:cNvSpPr>
            <a:spLocks noGrp="1"/>
          </p:cNvSpPr>
          <p:nvPr>
            <p:ph type="sldNum" sz="quarter" idx="12"/>
          </p:nvPr>
        </p:nvSpPr>
        <p:spPr/>
        <p:txBody>
          <a:bodyPr/>
          <a:lstStyle>
            <a:lvl1pPr>
              <a:defRPr/>
            </a:lvl1pPr>
          </a:lstStyle>
          <a:p>
            <a:pPr>
              <a:defRPr/>
            </a:pPr>
            <a:fld id="{F3C457D1-5D6C-4FE4-8208-503A0D52F636}" type="slidenum">
              <a:rPr lang="en-US" altLang="zh-TW"/>
              <a:pPr>
                <a:defRPr/>
              </a:pPr>
              <a:t>‹#›</a:t>
            </a:fld>
            <a:endParaRPr lang="en-US" altLang="zh-TW"/>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9"/>
          <p:cNvSpPr>
            <a:spLocks noGrp="1"/>
          </p:cNvSpPr>
          <p:nvPr>
            <p:ph type="dt" sz="half" idx="10"/>
          </p:nvPr>
        </p:nvSpPr>
        <p:spPr/>
        <p:txBody>
          <a:bodyPr/>
          <a:lstStyle>
            <a:lvl1pPr>
              <a:defRPr/>
            </a:lvl1pPr>
          </a:lstStyle>
          <a:p>
            <a:pPr>
              <a:defRPr/>
            </a:pPr>
            <a:endParaRPr lang="zh-TW" altLang="zh-TW"/>
          </a:p>
        </p:txBody>
      </p:sp>
      <p:sp>
        <p:nvSpPr>
          <p:cNvPr id="5" name="頁尾版面配置區 21"/>
          <p:cNvSpPr>
            <a:spLocks noGrp="1"/>
          </p:cNvSpPr>
          <p:nvPr>
            <p:ph type="ftr" sz="quarter" idx="11"/>
          </p:nvPr>
        </p:nvSpPr>
        <p:spPr/>
        <p:txBody>
          <a:bodyPr/>
          <a:lstStyle>
            <a:lvl1pPr>
              <a:defRPr/>
            </a:lvl1pPr>
          </a:lstStyle>
          <a:p>
            <a:pPr>
              <a:defRPr/>
            </a:pPr>
            <a:r>
              <a:rPr lang="en-US"/>
              <a:t>Bluman Chapter 1</a:t>
            </a:r>
          </a:p>
        </p:txBody>
      </p:sp>
      <p:sp>
        <p:nvSpPr>
          <p:cNvPr id="6" name="投影片編號版面配置區 17"/>
          <p:cNvSpPr>
            <a:spLocks noGrp="1"/>
          </p:cNvSpPr>
          <p:nvPr>
            <p:ph type="sldNum" sz="quarter" idx="12"/>
          </p:nvPr>
        </p:nvSpPr>
        <p:spPr/>
        <p:txBody>
          <a:bodyPr/>
          <a:lstStyle>
            <a:lvl1pPr>
              <a:defRPr/>
            </a:lvl1pPr>
          </a:lstStyle>
          <a:p>
            <a:pPr>
              <a:defRPr/>
            </a:pPr>
            <a:fld id="{32E5F0B1-5504-4DC6-BE8C-5E410D90D4F3}" type="slidenum">
              <a:rPr lang="en-US" altLang="zh-TW"/>
              <a:pPr>
                <a:defRPr/>
              </a:pPr>
              <a:t>‹#›</a:t>
            </a:fld>
            <a:endParaRPr lang="en-US" altLang="zh-TW"/>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914401"/>
            <a:ext cx="2057400" cy="5211763"/>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457200" y="914401"/>
            <a:ext cx="6019800" cy="52117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9"/>
          <p:cNvSpPr>
            <a:spLocks noGrp="1"/>
          </p:cNvSpPr>
          <p:nvPr>
            <p:ph type="dt" sz="half" idx="10"/>
          </p:nvPr>
        </p:nvSpPr>
        <p:spPr/>
        <p:txBody>
          <a:bodyPr/>
          <a:lstStyle>
            <a:lvl1pPr>
              <a:defRPr/>
            </a:lvl1pPr>
          </a:lstStyle>
          <a:p>
            <a:pPr>
              <a:defRPr/>
            </a:pPr>
            <a:endParaRPr lang="zh-TW" altLang="zh-TW"/>
          </a:p>
        </p:txBody>
      </p:sp>
      <p:sp>
        <p:nvSpPr>
          <p:cNvPr id="5" name="頁尾版面配置區 21"/>
          <p:cNvSpPr>
            <a:spLocks noGrp="1"/>
          </p:cNvSpPr>
          <p:nvPr>
            <p:ph type="ftr" sz="quarter" idx="11"/>
          </p:nvPr>
        </p:nvSpPr>
        <p:spPr/>
        <p:txBody>
          <a:bodyPr/>
          <a:lstStyle>
            <a:lvl1pPr>
              <a:defRPr/>
            </a:lvl1pPr>
          </a:lstStyle>
          <a:p>
            <a:pPr>
              <a:defRPr/>
            </a:pPr>
            <a:r>
              <a:rPr lang="en-US"/>
              <a:t>Bluman Chapter 1</a:t>
            </a:r>
          </a:p>
        </p:txBody>
      </p:sp>
      <p:sp>
        <p:nvSpPr>
          <p:cNvPr id="6" name="投影片編號版面配置區 17"/>
          <p:cNvSpPr>
            <a:spLocks noGrp="1"/>
          </p:cNvSpPr>
          <p:nvPr>
            <p:ph type="sldNum" sz="quarter" idx="12"/>
          </p:nvPr>
        </p:nvSpPr>
        <p:spPr/>
        <p:txBody>
          <a:bodyPr/>
          <a:lstStyle>
            <a:lvl1pPr>
              <a:defRPr/>
            </a:lvl1pPr>
          </a:lstStyle>
          <a:p>
            <a:pPr>
              <a:defRPr/>
            </a:pPr>
            <a:fld id="{0D5CB22B-E099-4585-8829-F4D9D5816F5A}" type="slidenum">
              <a:rPr lang="en-US" altLang="zh-TW"/>
              <a:pPr>
                <a:defRPr/>
              </a:pPr>
              <a:t>‹#›</a:t>
            </a:fld>
            <a:endParaRPr lang="en-US" altLang="zh-TW"/>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9"/>
          <p:cNvSpPr>
            <a:spLocks noGrp="1"/>
          </p:cNvSpPr>
          <p:nvPr>
            <p:ph type="dt" sz="half" idx="10"/>
          </p:nvPr>
        </p:nvSpPr>
        <p:spPr/>
        <p:txBody>
          <a:bodyPr/>
          <a:lstStyle>
            <a:lvl1pPr>
              <a:defRPr/>
            </a:lvl1pPr>
          </a:lstStyle>
          <a:p>
            <a:pPr>
              <a:defRPr/>
            </a:pPr>
            <a:endParaRPr lang="zh-TW" altLang="zh-TW"/>
          </a:p>
        </p:txBody>
      </p:sp>
      <p:sp>
        <p:nvSpPr>
          <p:cNvPr id="5" name="頁尾版面配置區 21"/>
          <p:cNvSpPr>
            <a:spLocks noGrp="1"/>
          </p:cNvSpPr>
          <p:nvPr>
            <p:ph type="ftr" sz="quarter" idx="11"/>
          </p:nvPr>
        </p:nvSpPr>
        <p:spPr/>
        <p:txBody>
          <a:bodyPr/>
          <a:lstStyle>
            <a:lvl1pPr>
              <a:defRPr/>
            </a:lvl1pPr>
          </a:lstStyle>
          <a:p>
            <a:pPr>
              <a:defRPr/>
            </a:pPr>
            <a:r>
              <a:rPr lang="en-US"/>
              <a:t>Bluman Chapter 1</a:t>
            </a:r>
          </a:p>
        </p:txBody>
      </p:sp>
      <p:sp>
        <p:nvSpPr>
          <p:cNvPr id="6" name="投影片編號版面配置區 17"/>
          <p:cNvSpPr>
            <a:spLocks noGrp="1"/>
          </p:cNvSpPr>
          <p:nvPr>
            <p:ph type="sldNum" sz="quarter" idx="12"/>
          </p:nvPr>
        </p:nvSpPr>
        <p:spPr/>
        <p:txBody>
          <a:bodyPr/>
          <a:lstStyle>
            <a:lvl1pPr>
              <a:defRPr/>
            </a:lvl1pPr>
          </a:lstStyle>
          <a:p>
            <a:pPr>
              <a:defRPr/>
            </a:pPr>
            <a:fld id="{6D612D1F-C0DB-4ED7-9201-4A2654B319CD}" type="slidenum">
              <a:rPr lang="en-US" altLang="zh-TW"/>
              <a:pPr>
                <a:defRPr/>
              </a:pPr>
              <a:t>‹#›</a:t>
            </a:fld>
            <a:endParaRPr lang="en-US" altLang="zh-TW"/>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endParaRPr lang="zh-TW" altLang="zh-TW"/>
          </a:p>
        </p:txBody>
      </p:sp>
      <p:sp>
        <p:nvSpPr>
          <p:cNvPr id="5" name="頁尾版面配置區 4"/>
          <p:cNvSpPr>
            <a:spLocks noGrp="1"/>
          </p:cNvSpPr>
          <p:nvPr>
            <p:ph type="ftr" sz="quarter" idx="11"/>
          </p:nvPr>
        </p:nvSpPr>
        <p:spPr/>
        <p:txBody>
          <a:bodyPr/>
          <a:lstStyle>
            <a:lvl1pPr>
              <a:defRPr/>
            </a:lvl1pPr>
          </a:lstStyle>
          <a:p>
            <a:pPr>
              <a:defRPr/>
            </a:pPr>
            <a:r>
              <a:rPr lang="en-US"/>
              <a:t>Bluman Chapter 1</a:t>
            </a:r>
          </a:p>
        </p:txBody>
      </p:sp>
      <p:sp>
        <p:nvSpPr>
          <p:cNvPr id="6" name="投影片編號版面配置區 5"/>
          <p:cNvSpPr>
            <a:spLocks noGrp="1"/>
          </p:cNvSpPr>
          <p:nvPr>
            <p:ph type="sldNum" sz="quarter" idx="12"/>
          </p:nvPr>
        </p:nvSpPr>
        <p:spPr/>
        <p:txBody>
          <a:bodyPr/>
          <a:lstStyle>
            <a:lvl1pPr>
              <a:defRPr/>
            </a:lvl1pPr>
          </a:lstStyle>
          <a:p>
            <a:pPr>
              <a:defRPr/>
            </a:pPr>
            <a:fld id="{5C0D3285-B23B-4A6B-A2CD-1BCA6833CD7D}" type="slidenum">
              <a:rPr lang="en-US" altLang="zh-TW"/>
              <a:pPr>
                <a:defRPr/>
              </a:pPr>
              <a:t>‹#›</a:t>
            </a:fld>
            <a:endParaRPr lang="en-US" altLang="zh-TW"/>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a:lstStyle/>
          <a:p>
            <a:r>
              <a:rPr lang="zh-TW" altLang="en-US" smtClean="0"/>
              <a:t>按一下以編輯母片標題樣式</a:t>
            </a:r>
            <a:endParaRPr lang="en-US"/>
          </a:p>
        </p:txBody>
      </p:sp>
      <p:sp>
        <p:nvSpPr>
          <p:cNvPr id="3" name="內容版面配置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9"/>
          <p:cNvSpPr>
            <a:spLocks noGrp="1"/>
          </p:cNvSpPr>
          <p:nvPr>
            <p:ph type="dt" sz="half" idx="10"/>
          </p:nvPr>
        </p:nvSpPr>
        <p:spPr/>
        <p:txBody>
          <a:bodyPr/>
          <a:lstStyle>
            <a:lvl1pPr>
              <a:defRPr/>
            </a:lvl1pPr>
          </a:lstStyle>
          <a:p>
            <a:pPr>
              <a:defRPr/>
            </a:pPr>
            <a:endParaRPr lang="zh-TW" altLang="zh-TW"/>
          </a:p>
        </p:txBody>
      </p:sp>
      <p:sp>
        <p:nvSpPr>
          <p:cNvPr id="6" name="頁尾版面配置區 21"/>
          <p:cNvSpPr>
            <a:spLocks noGrp="1"/>
          </p:cNvSpPr>
          <p:nvPr>
            <p:ph type="ftr" sz="quarter" idx="11"/>
          </p:nvPr>
        </p:nvSpPr>
        <p:spPr/>
        <p:txBody>
          <a:bodyPr/>
          <a:lstStyle>
            <a:lvl1pPr>
              <a:defRPr/>
            </a:lvl1pPr>
          </a:lstStyle>
          <a:p>
            <a:pPr>
              <a:defRPr/>
            </a:pPr>
            <a:r>
              <a:rPr lang="en-US"/>
              <a:t>Bluman Chapter 1</a:t>
            </a:r>
          </a:p>
        </p:txBody>
      </p:sp>
      <p:sp>
        <p:nvSpPr>
          <p:cNvPr id="7" name="投影片編號版面配置區 17"/>
          <p:cNvSpPr>
            <a:spLocks noGrp="1"/>
          </p:cNvSpPr>
          <p:nvPr>
            <p:ph type="sldNum" sz="quarter" idx="12"/>
          </p:nvPr>
        </p:nvSpPr>
        <p:spPr/>
        <p:txBody>
          <a:bodyPr/>
          <a:lstStyle>
            <a:lvl1pPr>
              <a:defRPr/>
            </a:lvl1pPr>
          </a:lstStyle>
          <a:p>
            <a:pPr>
              <a:defRPr/>
            </a:pPr>
            <a:fld id="{455D7AA7-CD61-4798-972D-2A9236DD8394}" type="slidenum">
              <a:rPr lang="en-US" altLang="zh-TW"/>
              <a:pPr>
                <a:defRPr/>
              </a:pPr>
              <a:t>‹#›</a:t>
            </a:fld>
            <a:endParaRPr lang="en-US" altLang="zh-TW"/>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a:lstStyle>
            <a:lvl1pPr>
              <a:defRPr/>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p>
        </p:txBody>
      </p:sp>
      <p:sp>
        <p:nvSpPr>
          <p:cNvPr id="4" name="文字版面配置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p>
        </p:txBody>
      </p:sp>
      <p:sp>
        <p:nvSpPr>
          <p:cNvPr id="5" name="內容版面配置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內容版面配置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9"/>
          <p:cNvSpPr>
            <a:spLocks noGrp="1"/>
          </p:cNvSpPr>
          <p:nvPr>
            <p:ph type="dt" sz="half" idx="10"/>
          </p:nvPr>
        </p:nvSpPr>
        <p:spPr/>
        <p:txBody>
          <a:bodyPr/>
          <a:lstStyle>
            <a:lvl1pPr>
              <a:defRPr/>
            </a:lvl1pPr>
          </a:lstStyle>
          <a:p>
            <a:pPr>
              <a:defRPr/>
            </a:pPr>
            <a:endParaRPr lang="zh-TW" altLang="zh-TW"/>
          </a:p>
        </p:txBody>
      </p:sp>
      <p:sp>
        <p:nvSpPr>
          <p:cNvPr id="8" name="頁尾版面配置區 21"/>
          <p:cNvSpPr>
            <a:spLocks noGrp="1"/>
          </p:cNvSpPr>
          <p:nvPr>
            <p:ph type="ftr" sz="quarter" idx="11"/>
          </p:nvPr>
        </p:nvSpPr>
        <p:spPr/>
        <p:txBody>
          <a:bodyPr/>
          <a:lstStyle>
            <a:lvl1pPr>
              <a:defRPr/>
            </a:lvl1pPr>
          </a:lstStyle>
          <a:p>
            <a:pPr>
              <a:defRPr/>
            </a:pPr>
            <a:r>
              <a:rPr lang="en-US"/>
              <a:t>Bluman Chapter 1</a:t>
            </a:r>
          </a:p>
        </p:txBody>
      </p:sp>
      <p:sp>
        <p:nvSpPr>
          <p:cNvPr id="9" name="投影片編號版面配置區 17"/>
          <p:cNvSpPr>
            <a:spLocks noGrp="1"/>
          </p:cNvSpPr>
          <p:nvPr>
            <p:ph type="sldNum" sz="quarter" idx="12"/>
          </p:nvPr>
        </p:nvSpPr>
        <p:spPr/>
        <p:txBody>
          <a:bodyPr/>
          <a:lstStyle>
            <a:lvl1pPr>
              <a:defRPr/>
            </a:lvl1pPr>
          </a:lstStyle>
          <a:p>
            <a:pPr>
              <a:defRPr/>
            </a:pPr>
            <a:fld id="{426D3B1B-7DE9-4F87-84D4-667AE85937BC}" type="slidenum">
              <a:rPr lang="en-US" altLang="zh-TW"/>
              <a:pPr>
                <a:defRPr/>
              </a:pPr>
              <a:t>‹#›</a:t>
            </a:fld>
            <a:endParaRPr lang="en-US" altLang="zh-TW"/>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TW" altLang="en-US" smtClean="0"/>
              <a:t>按一下以編輯母片標題樣式</a:t>
            </a:r>
            <a:endParaRPr lang="en-US"/>
          </a:p>
        </p:txBody>
      </p:sp>
      <p:sp>
        <p:nvSpPr>
          <p:cNvPr id="3" name="日期版面配置區 9"/>
          <p:cNvSpPr>
            <a:spLocks noGrp="1"/>
          </p:cNvSpPr>
          <p:nvPr>
            <p:ph type="dt" sz="half" idx="10"/>
          </p:nvPr>
        </p:nvSpPr>
        <p:spPr/>
        <p:txBody>
          <a:bodyPr/>
          <a:lstStyle>
            <a:lvl1pPr>
              <a:defRPr/>
            </a:lvl1pPr>
          </a:lstStyle>
          <a:p>
            <a:pPr>
              <a:defRPr/>
            </a:pPr>
            <a:endParaRPr lang="zh-TW" altLang="zh-TW"/>
          </a:p>
        </p:txBody>
      </p:sp>
      <p:sp>
        <p:nvSpPr>
          <p:cNvPr id="4" name="頁尾版面配置區 21"/>
          <p:cNvSpPr>
            <a:spLocks noGrp="1"/>
          </p:cNvSpPr>
          <p:nvPr>
            <p:ph type="ftr" sz="quarter" idx="11"/>
          </p:nvPr>
        </p:nvSpPr>
        <p:spPr/>
        <p:txBody>
          <a:bodyPr/>
          <a:lstStyle>
            <a:lvl1pPr>
              <a:defRPr/>
            </a:lvl1pPr>
          </a:lstStyle>
          <a:p>
            <a:pPr>
              <a:defRPr/>
            </a:pPr>
            <a:r>
              <a:rPr lang="en-US"/>
              <a:t>Bluman Chapter 1</a:t>
            </a:r>
          </a:p>
        </p:txBody>
      </p:sp>
      <p:sp>
        <p:nvSpPr>
          <p:cNvPr id="5" name="投影片編號版面配置區 17"/>
          <p:cNvSpPr>
            <a:spLocks noGrp="1"/>
          </p:cNvSpPr>
          <p:nvPr>
            <p:ph type="sldNum" sz="quarter" idx="12"/>
          </p:nvPr>
        </p:nvSpPr>
        <p:spPr/>
        <p:txBody>
          <a:bodyPr/>
          <a:lstStyle>
            <a:lvl1pPr>
              <a:defRPr/>
            </a:lvl1pPr>
          </a:lstStyle>
          <a:p>
            <a:pPr>
              <a:defRPr/>
            </a:pPr>
            <a:fld id="{9B1350EB-9698-4D64-A078-1FEE5AD32E22}" type="slidenum">
              <a:rPr lang="en-US" altLang="zh-TW"/>
              <a:pPr>
                <a:defRPr/>
              </a:pPr>
              <a:t>‹#›</a:t>
            </a:fld>
            <a:endParaRPr lang="en-US" altLang="zh-TW"/>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9"/>
          <p:cNvSpPr>
            <a:spLocks noGrp="1"/>
          </p:cNvSpPr>
          <p:nvPr>
            <p:ph type="dt" sz="half" idx="10"/>
          </p:nvPr>
        </p:nvSpPr>
        <p:spPr/>
        <p:txBody>
          <a:bodyPr/>
          <a:lstStyle>
            <a:lvl1pPr>
              <a:defRPr/>
            </a:lvl1pPr>
          </a:lstStyle>
          <a:p>
            <a:pPr>
              <a:defRPr/>
            </a:pPr>
            <a:endParaRPr lang="zh-TW" altLang="zh-TW"/>
          </a:p>
        </p:txBody>
      </p:sp>
      <p:sp>
        <p:nvSpPr>
          <p:cNvPr id="3" name="頁尾版面配置區 21"/>
          <p:cNvSpPr>
            <a:spLocks noGrp="1"/>
          </p:cNvSpPr>
          <p:nvPr>
            <p:ph type="ftr" sz="quarter" idx="11"/>
          </p:nvPr>
        </p:nvSpPr>
        <p:spPr/>
        <p:txBody>
          <a:bodyPr/>
          <a:lstStyle>
            <a:lvl1pPr>
              <a:defRPr/>
            </a:lvl1pPr>
          </a:lstStyle>
          <a:p>
            <a:pPr>
              <a:defRPr/>
            </a:pPr>
            <a:r>
              <a:rPr lang="en-US"/>
              <a:t>Bluman Chapter 1</a:t>
            </a:r>
          </a:p>
        </p:txBody>
      </p:sp>
      <p:sp>
        <p:nvSpPr>
          <p:cNvPr id="4" name="投影片編號版面配置區 17"/>
          <p:cNvSpPr>
            <a:spLocks noGrp="1"/>
          </p:cNvSpPr>
          <p:nvPr>
            <p:ph type="sldNum" sz="quarter" idx="12"/>
          </p:nvPr>
        </p:nvSpPr>
        <p:spPr/>
        <p:txBody>
          <a:bodyPr/>
          <a:lstStyle>
            <a:lvl1pPr>
              <a:defRPr/>
            </a:lvl1pPr>
          </a:lstStyle>
          <a:p>
            <a:pPr>
              <a:defRPr/>
            </a:pPr>
            <a:fld id="{AC4ADA5F-102B-42AB-93E9-8D92C0F4AA46}" type="slidenum">
              <a:rPr lang="en-US" altLang="zh-TW"/>
              <a:pPr>
                <a:defRPr/>
              </a:pPr>
              <a:t>‹#›</a:t>
            </a:fld>
            <a:endParaRPr lang="en-US" altLang="zh-TW"/>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TW" altLang="en-US" smtClean="0"/>
              <a:t>按一下以編輯母片標題樣式</a:t>
            </a:r>
            <a:endParaRPr lang="en-US"/>
          </a:p>
        </p:txBody>
      </p:sp>
      <p:sp>
        <p:nvSpPr>
          <p:cNvPr id="3" name="文字版面配置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TW" altLang="en-US" smtClean="0"/>
              <a:t>按一下以編輯母片文字樣式</a:t>
            </a:r>
          </a:p>
        </p:txBody>
      </p:sp>
      <p:sp>
        <p:nvSpPr>
          <p:cNvPr id="4" name="內容版面配置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9"/>
          <p:cNvSpPr>
            <a:spLocks noGrp="1"/>
          </p:cNvSpPr>
          <p:nvPr>
            <p:ph type="dt" sz="half" idx="10"/>
          </p:nvPr>
        </p:nvSpPr>
        <p:spPr/>
        <p:txBody>
          <a:bodyPr/>
          <a:lstStyle>
            <a:lvl1pPr>
              <a:defRPr/>
            </a:lvl1pPr>
          </a:lstStyle>
          <a:p>
            <a:pPr>
              <a:defRPr/>
            </a:pPr>
            <a:endParaRPr lang="zh-TW" altLang="zh-TW"/>
          </a:p>
        </p:txBody>
      </p:sp>
      <p:sp>
        <p:nvSpPr>
          <p:cNvPr id="6" name="頁尾版面配置區 21"/>
          <p:cNvSpPr>
            <a:spLocks noGrp="1"/>
          </p:cNvSpPr>
          <p:nvPr>
            <p:ph type="ftr" sz="quarter" idx="11"/>
          </p:nvPr>
        </p:nvSpPr>
        <p:spPr/>
        <p:txBody>
          <a:bodyPr/>
          <a:lstStyle>
            <a:lvl1pPr>
              <a:defRPr/>
            </a:lvl1pPr>
          </a:lstStyle>
          <a:p>
            <a:pPr>
              <a:defRPr/>
            </a:pPr>
            <a:r>
              <a:rPr lang="en-US"/>
              <a:t>Bluman Chapter 1</a:t>
            </a:r>
          </a:p>
        </p:txBody>
      </p:sp>
      <p:sp>
        <p:nvSpPr>
          <p:cNvPr id="7" name="投影片編號版面配置區 17"/>
          <p:cNvSpPr>
            <a:spLocks noGrp="1"/>
          </p:cNvSpPr>
          <p:nvPr>
            <p:ph type="sldNum" sz="quarter" idx="12"/>
          </p:nvPr>
        </p:nvSpPr>
        <p:spPr/>
        <p:txBody>
          <a:bodyPr/>
          <a:lstStyle>
            <a:lvl1pPr>
              <a:defRPr/>
            </a:lvl1pPr>
          </a:lstStyle>
          <a:p>
            <a:pPr>
              <a:defRPr/>
            </a:pPr>
            <a:fld id="{C723AD25-04FC-42C9-908E-6BDB85486AA2}" type="slidenum">
              <a:rPr lang="en-US" altLang="zh-TW"/>
              <a:pPr>
                <a:defRPr/>
              </a:pPr>
              <a:t>‹#›</a:t>
            </a:fld>
            <a:endParaRPr lang="en-US" altLang="zh-TW"/>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5" name="剪去並圓角化單一角落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altLang="zh-TW">
              <a:solidFill>
                <a:srgbClr val="FFFFFF"/>
              </a:solidFill>
            </a:endParaRPr>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altLang="zh-TW">
              <a:solidFill>
                <a:srgbClr val="FFFFFF"/>
              </a:solidFill>
            </a:endParaRPr>
          </a:p>
        </p:txBody>
      </p:sp>
      <p:sp>
        <p:nvSpPr>
          <p:cNvPr id="7" name="手繪多邊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endParaRPr lang="en-US" altLang="zh-TW">
              <a:latin typeface="Constantia" pitchFamily="18" charset="0"/>
            </a:endParaRPr>
          </a:p>
        </p:txBody>
      </p:sp>
      <p:sp>
        <p:nvSpPr>
          <p:cNvPr id="8" name="手繪多邊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endParaRPr lang="en-US" altLang="zh-TW">
              <a:latin typeface="Constantia" pitchFamily="18" charset="0"/>
            </a:endParaRPr>
          </a:p>
        </p:txBody>
      </p:sp>
      <p:sp>
        <p:nvSpPr>
          <p:cNvPr id="2" name="標題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TW" altLang="en-US" smtClean="0"/>
              <a:t>按一下以編輯母片標題樣式</a:t>
            </a:r>
            <a:endParaRPr lang="en-US"/>
          </a:p>
        </p:txBody>
      </p:sp>
      <p:sp>
        <p:nvSpPr>
          <p:cNvPr id="4" name="文字版面配置區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TW" altLang="en-US" smtClean="0"/>
              <a:t>按一下以編輯母片文字樣式</a:t>
            </a:r>
          </a:p>
        </p:txBody>
      </p:sp>
      <p:sp>
        <p:nvSpPr>
          <p:cNvPr id="3" name="圖片版面配置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TW" altLang="en-US" noProof="0" smtClean="0"/>
              <a:t>按一下圖示以新增圖片</a:t>
            </a:r>
            <a:endParaRPr lang="en-US" noProof="0" dirty="0"/>
          </a:p>
        </p:txBody>
      </p:sp>
      <p:sp>
        <p:nvSpPr>
          <p:cNvPr id="9" name="日期版面配置區 4"/>
          <p:cNvSpPr>
            <a:spLocks noGrp="1"/>
          </p:cNvSpPr>
          <p:nvPr>
            <p:ph type="dt" sz="half" idx="10"/>
          </p:nvPr>
        </p:nvSpPr>
        <p:spPr/>
        <p:txBody>
          <a:bodyPr/>
          <a:lstStyle>
            <a:lvl1pPr>
              <a:defRPr/>
            </a:lvl1pPr>
          </a:lstStyle>
          <a:p>
            <a:pPr>
              <a:defRPr/>
            </a:pPr>
            <a:endParaRPr lang="zh-TW" altLang="zh-TW"/>
          </a:p>
        </p:txBody>
      </p:sp>
      <p:sp>
        <p:nvSpPr>
          <p:cNvPr id="10" name="頁尾版面配置區 5"/>
          <p:cNvSpPr>
            <a:spLocks noGrp="1"/>
          </p:cNvSpPr>
          <p:nvPr>
            <p:ph type="ftr" sz="quarter" idx="11"/>
          </p:nvPr>
        </p:nvSpPr>
        <p:spPr/>
        <p:txBody>
          <a:bodyPr/>
          <a:lstStyle>
            <a:lvl1pPr>
              <a:defRPr/>
            </a:lvl1pPr>
          </a:lstStyle>
          <a:p>
            <a:pPr>
              <a:defRPr/>
            </a:pPr>
            <a:r>
              <a:rPr lang="en-US"/>
              <a:t>Bluman Chapter 1</a:t>
            </a:r>
          </a:p>
        </p:txBody>
      </p:sp>
      <p:sp>
        <p:nvSpPr>
          <p:cNvPr id="11" name="投影片編號版面配置區 6"/>
          <p:cNvSpPr>
            <a:spLocks noGrp="1"/>
          </p:cNvSpPr>
          <p:nvPr>
            <p:ph type="sldNum" sz="quarter" idx="12"/>
          </p:nvPr>
        </p:nvSpPr>
        <p:spPr>
          <a:xfrm>
            <a:off x="8077200" y="6356350"/>
            <a:ext cx="609600" cy="365125"/>
          </a:xfrm>
        </p:spPr>
        <p:txBody>
          <a:bodyPr/>
          <a:lstStyle>
            <a:lvl1pPr>
              <a:defRPr/>
            </a:lvl1pPr>
          </a:lstStyle>
          <a:p>
            <a:pPr>
              <a:defRPr/>
            </a:pPr>
            <a:fld id="{D6C6AF57-E87E-4FCB-A497-D1288E85FF73}" type="slidenum">
              <a:rPr lang="en-US" altLang="zh-TW"/>
              <a:pPr>
                <a:defRPr/>
              </a:pPr>
              <a:t>‹#›</a:t>
            </a:fld>
            <a:endParaRPr lang="en-US" altLang="zh-TW"/>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手繪多邊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endParaRPr lang="en-US" altLang="zh-TW">
              <a:latin typeface="Constantia" pitchFamily="18" charset="0"/>
            </a:endParaRPr>
          </a:p>
        </p:txBody>
      </p:sp>
      <p:sp>
        <p:nvSpPr>
          <p:cNvPr id="8" name="手繪多邊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endParaRPr lang="en-US" altLang="zh-TW">
              <a:latin typeface="Constantia" pitchFamily="18" charset="0"/>
            </a:endParaRPr>
          </a:p>
        </p:txBody>
      </p:sp>
      <p:sp>
        <p:nvSpPr>
          <p:cNvPr id="1028" name="標題版面配置區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TW" altLang="en-US" smtClean="0"/>
              <a:t>按一下以編輯母片標題樣式</a:t>
            </a:r>
          </a:p>
        </p:txBody>
      </p:sp>
      <p:sp>
        <p:nvSpPr>
          <p:cNvPr id="1029" name="文字版面配置區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 name="日期版面配置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zh-TW" altLang="zh-TW"/>
          </a:p>
        </p:txBody>
      </p:sp>
      <p:sp>
        <p:nvSpPr>
          <p:cNvPr id="22" name="頁尾版面配置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r>
              <a:rPr lang="en-US"/>
              <a:t>Bluman Chapter 1</a:t>
            </a:r>
          </a:p>
        </p:txBody>
      </p:sp>
      <p:sp>
        <p:nvSpPr>
          <p:cNvPr id="18" name="投影片編號版面配置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32FEBF81-9028-48A2-8BF7-DFAEE5C4171F}" type="slidenum">
              <a:rPr lang="en-US" altLang="zh-TW"/>
              <a:pPr>
                <a:defRPr/>
              </a:pPr>
              <a:t>‹#›</a:t>
            </a:fld>
            <a:endParaRPr lang="en-US" altLang="zh-TW"/>
          </a:p>
        </p:txBody>
      </p:sp>
      <p:grpSp>
        <p:nvGrpSpPr>
          <p:cNvPr id="1033" name="群組 1"/>
          <p:cNvGrpSpPr>
            <a:grpSpLocks/>
          </p:cNvGrpSpPr>
          <p:nvPr/>
        </p:nvGrpSpPr>
        <p:grpSpPr bwMode="auto">
          <a:xfrm>
            <a:off x="-19050" y="203200"/>
            <a:ext cx="9180513" cy="647700"/>
            <a:chOff x="-19045" y="216550"/>
            <a:chExt cx="9180548" cy="649224"/>
          </a:xfrm>
        </p:grpSpPr>
        <p:sp>
          <p:nvSpPr>
            <p:cNvPr id="12" name="手繪多邊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endParaRPr lang="en-US" altLang="zh-TW"/>
            </a:p>
          </p:txBody>
        </p:sp>
        <p:sp>
          <p:nvSpPr>
            <p:cNvPr id="13" name="手繪多邊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endParaRPr lang="en-US" altLang="zh-TW"/>
            </a:p>
          </p:txBody>
        </p:sp>
      </p:grpSp>
    </p:spTree>
  </p:cSld>
  <p:clrMap bg1="lt1" tx1="dk1" bg2="lt2" tx2="dk2" accent1="accent1" accent2="accent2" accent3="accent3" accent4="accent4" accent5="accent5" accent6="accent6" hlink="hlink" folHlink="folHlink"/>
  <p:sldLayoutIdLst>
    <p:sldLayoutId id="2147483815" r:id="rId1"/>
    <p:sldLayoutId id="2147483807" r:id="rId2"/>
    <p:sldLayoutId id="2147483816" r:id="rId3"/>
    <p:sldLayoutId id="2147483808" r:id="rId4"/>
    <p:sldLayoutId id="2147483809" r:id="rId5"/>
    <p:sldLayoutId id="2147483810" r:id="rId6"/>
    <p:sldLayoutId id="2147483811" r:id="rId7"/>
    <p:sldLayoutId id="2147483812" r:id="rId8"/>
    <p:sldLayoutId id="2147483817" r:id="rId9"/>
    <p:sldLayoutId id="2147483813" r:id="rId10"/>
    <p:sldLayoutId id="2147483814" r:id="rId11"/>
    <p:sldLayoutId id="2147483818" r:id="rId12"/>
    <p:sldLayoutId id="2147483819" r:id="rId13"/>
  </p:sldLayoutIdLst>
  <p:hf hd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r.search.yahoo.com/_ylt=A3eg9CJj.ylUrD8A32921gt.;_ylu=X3oDMTBtaTBhcHJnBHNlYwNmcC1pbWcEc2xrA2ltZwRpdAM-/RV=2/RE=1412066275/RO=11/RU=http:/www.flickr.com/photos/liveism/4402856977/RK=0/RS=MxlT6p715SczSh0EKFKfEWau1MA-"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r.search.yahoo.com/_ylt=A3eg9cGh.ylUVSYAPgJ21gt.;_ylu=X3oDMTBtaTBhcHJnBHNlYwNmcC1pbWcEc2xrA2ltZwRpdAM-/RV=2/RE=1412066337/RO=11/RU=http:/speakingppt.com/2011/05/04/5-exciting-alternatives-to-boring-powerpoint-charts-and-tables/RK=0/RS=O2_l.qpC2vLLWsb5bBb5AucrsOA-" TargetMode="Externa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9.gif"/><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fontAlgn="auto">
              <a:spcAft>
                <a:spcPts val="0"/>
              </a:spcAft>
              <a:defRPr/>
            </a:pPr>
            <a:r>
              <a:rPr lang="en-US" altLang="zh-TW" dirty="0" smtClean="0">
                <a:solidFill>
                  <a:srgbClr val="FFC000"/>
                </a:solidFill>
                <a:latin typeface="Verdana" pitchFamily="34" charset="0"/>
                <a:ea typeface="新細明體" pitchFamily="18" charset="-120"/>
              </a:rPr>
              <a:t>Chapter 1</a:t>
            </a:r>
          </a:p>
        </p:txBody>
      </p:sp>
      <p:sp>
        <p:nvSpPr>
          <p:cNvPr id="5123" name="Rectangle 3"/>
          <p:cNvSpPr>
            <a:spLocks noGrp="1" noChangeArrowheads="1"/>
          </p:cNvSpPr>
          <p:nvPr>
            <p:ph type="subTitle" idx="1"/>
          </p:nvPr>
        </p:nvSpPr>
        <p:spPr>
          <a:xfrm>
            <a:off x="1371600" y="4114800"/>
            <a:ext cx="6553200" cy="2286000"/>
          </a:xfrm>
        </p:spPr>
        <p:txBody>
          <a:bodyPr/>
          <a:lstStyle/>
          <a:p>
            <a:pPr marR="0" algn="ctr">
              <a:lnSpc>
                <a:spcPct val="90000"/>
              </a:lnSpc>
            </a:pPr>
            <a:r>
              <a:rPr lang="en-US" altLang="zh-TW" sz="4000" b="1" dirty="0" smtClean="0"/>
              <a:t>The Nature of Probability </a:t>
            </a:r>
          </a:p>
          <a:p>
            <a:pPr marR="0" algn="ctr">
              <a:lnSpc>
                <a:spcPct val="90000"/>
              </a:lnSpc>
            </a:pPr>
            <a:r>
              <a:rPr lang="en-US" altLang="zh-TW" sz="4000" b="1" dirty="0" smtClean="0"/>
              <a:t>and Statistics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457200"/>
            <a:ext cx="8458200" cy="914400"/>
          </a:xfrm>
        </p:spPr>
        <p:txBody>
          <a:bodyPr/>
          <a:lstStyle/>
          <a:p>
            <a:r>
              <a:rPr lang="en-US" altLang="zh-TW" sz="3800" b="1" dirty="0" smtClean="0">
                <a:ea typeface="新細明體" pitchFamily="18" charset="-120"/>
              </a:rPr>
              <a:t>Descriptive and Inferential Statistics</a:t>
            </a:r>
          </a:p>
        </p:txBody>
      </p:sp>
      <p:sp>
        <p:nvSpPr>
          <p:cNvPr id="11267" name="Rectangle 3"/>
          <p:cNvSpPr>
            <a:spLocks noGrp="1" noChangeArrowheads="1"/>
          </p:cNvSpPr>
          <p:nvPr>
            <p:ph idx="1"/>
          </p:nvPr>
        </p:nvSpPr>
        <p:spPr>
          <a:xfrm>
            <a:off x="457200" y="1600200"/>
            <a:ext cx="8305800" cy="4648200"/>
          </a:xfrm>
        </p:spPr>
        <p:txBody>
          <a:bodyPr>
            <a:normAutofit lnSpcReduction="10000"/>
          </a:bodyPr>
          <a:lstStyle/>
          <a:p>
            <a:pPr marL="274320" indent="-274320" fontAlgn="auto">
              <a:lnSpc>
                <a:spcPct val="110000"/>
              </a:lnSpc>
              <a:spcBef>
                <a:spcPts val="1200"/>
              </a:spcBef>
              <a:spcAft>
                <a:spcPts val="0"/>
              </a:spcAft>
              <a:buClr>
                <a:schemeClr val="accent3"/>
              </a:buClr>
              <a:buFont typeface="Wingdings 2"/>
              <a:buChar char=""/>
              <a:defRPr/>
            </a:pPr>
            <a:r>
              <a:rPr lang="en-US" altLang="zh-TW" b="1" dirty="0" smtClean="0">
                <a:solidFill>
                  <a:srgbClr val="000099"/>
                </a:solidFill>
                <a:effectLst>
                  <a:outerShdw blurRad="38100" dist="38100" dir="2700000" algn="tl">
                    <a:srgbClr val="C0C0C0"/>
                  </a:outerShdw>
                </a:effectLst>
                <a:latin typeface="Times New Roman" pitchFamily="18" charset="0"/>
                <a:cs typeface="Times New Roman" pitchFamily="18" charset="0"/>
              </a:rPr>
              <a:t>Descriptive statistics</a:t>
            </a:r>
            <a:r>
              <a:rPr lang="en-US" altLang="zh-TW" dirty="0" smtClean="0">
                <a:latin typeface="Times New Roman" pitchFamily="18" charset="0"/>
                <a:cs typeface="Times New Roman" pitchFamily="18" charset="0"/>
              </a:rPr>
              <a:t> </a:t>
            </a:r>
          </a:p>
          <a:p>
            <a:pPr marL="640080" lvl="1" indent="-246888" fontAlgn="auto">
              <a:lnSpc>
                <a:spcPct val="110000"/>
              </a:lnSpc>
              <a:spcBef>
                <a:spcPts val="1200"/>
              </a:spcBef>
              <a:spcAft>
                <a:spcPts val="0"/>
              </a:spcAft>
              <a:buFont typeface="Wingdings 2"/>
              <a:buChar char=""/>
              <a:defRPr/>
            </a:pPr>
            <a:r>
              <a:rPr lang="en-US" altLang="zh-TW" dirty="0" smtClean="0">
                <a:latin typeface="Times New Roman" pitchFamily="18" charset="0"/>
                <a:ea typeface="新細明體" charset="-120"/>
                <a:cs typeface="Times New Roman" pitchFamily="18" charset="0"/>
              </a:rPr>
              <a:t>Procedures and techniques designed to </a:t>
            </a:r>
            <a:r>
              <a:rPr lang="en-US" altLang="zh-TW" b="1" i="1" dirty="0" smtClean="0">
                <a:solidFill>
                  <a:srgbClr val="C00000"/>
                </a:solidFill>
                <a:latin typeface="Times New Roman" pitchFamily="18" charset="0"/>
                <a:ea typeface="新細明體" charset="-120"/>
                <a:cs typeface="Times New Roman" pitchFamily="18" charset="0"/>
              </a:rPr>
              <a:t>describe data</a:t>
            </a:r>
          </a:p>
          <a:p>
            <a:pPr marL="640080" lvl="1" indent="-246888" fontAlgn="auto">
              <a:lnSpc>
                <a:spcPct val="110000"/>
              </a:lnSpc>
              <a:spcBef>
                <a:spcPts val="1200"/>
              </a:spcBef>
              <a:spcAft>
                <a:spcPts val="0"/>
              </a:spcAft>
              <a:buFont typeface="Wingdings 2"/>
              <a:buChar char=""/>
              <a:defRPr/>
            </a:pPr>
            <a:r>
              <a:rPr lang="en-US" altLang="zh-TW" dirty="0" smtClean="0">
                <a:latin typeface="Times New Roman" pitchFamily="18" charset="0"/>
                <a:cs typeface="Times New Roman" pitchFamily="18" charset="0"/>
              </a:rPr>
              <a:t>Consists of the collection, organization, summarization, and presentation of data.</a:t>
            </a:r>
            <a:endParaRPr lang="en-US" altLang="zh-TW" b="1" i="1" dirty="0" smtClean="0">
              <a:latin typeface="Times New Roman" pitchFamily="18" charset="0"/>
              <a:cs typeface="Times New Roman" pitchFamily="18" charset="0"/>
            </a:endParaRPr>
          </a:p>
          <a:p>
            <a:pPr marL="274320" indent="-274320" fontAlgn="auto">
              <a:lnSpc>
                <a:spcPct val="110000"/>
              </a:lnSpc>
              <a:spcBef>
                <a:spcPts val="1200"/>
              </a:spcBef>
              <a:spcAft>
                <a:spcPts val="0"/>
              </a:spcAft>
              <a:buClr>
                <a:schemeClr val="accent3"/>
              </a:buClr>
              <a:buFont typeface="Wingdings 2"/>
              <a:buChar char=""/>
              <a:defRPr/>
            </a:pPr>
            <a:r>
              <a:rPr lang="en-US" altLang="zh-TW" b="1" dirty="0" smtClean="0">
                <a:solidFill>
                  <a:srgbClr val="000099"/>
                </a:solidFill>
                <a:effectLst>
                  <a:outerShdw blurRad="38100" dist="38100" dir="2700000" algn="tl">
                    <a:srgbClr val="C0C0C0"/>
                  </a:outerShdw>
                </a:effectLst>
                <a:latin typeface="Times New Roman" pitchFamily="18" charset="0"/>
                <a:cs typeface="Times New Roman" pitchFamily="18" charset="0"/>
              </a:rPr>
              <a:t>Inferential statistics</a:t>
            </a:r>
            <a:r>
              <a:rPr lang="en-US" altLang="zh-TW" dirty="0" smtClean="0">
                <a:latin typeface="Times New Roman" pitchFamily="18" charset="0"/>
                <a:cs typeface="Times New Roman" pitchFamily="18" charset="0"/>
              </a:rPr>
              <a:t> </a:t>
            </a:r>
          </a:p>
          <a:p>
            <a:pPr marL="640080" lvl="1" indent="-246888" fontAlgn="auto">
              <a:lnSpc>
                <a:spcPct val="110000"/>
              </a:lnSpc>
              <a:spcBef>
                <a:spcPts val="1200"/>
              </a:spcBef>
              <a:spcAft>
                <a:spcPts val="0"/>
              </a:spcAft>
              <a:buFont typeface="Wingdings 2"/>
              <a:buChar char=""/>
              <a:defRPr/>
            </a:pPr>
            <a:r>
              <a:rPr lang="en-US" altLang="zh-TW" dirty="0" smtClean="0">
                <a:latin typeface="Times New Roman" pitchFamily="18" charset="0"/>
                <a:ea typeface="新細明體" charset="-120"/>
                <a:cs typeface="Times New Roman" pitchFamily="18" charset="0"/>
              </a:rPr>
              <a:t>Tools and techniques that </a:t>
            </a:r>
            <a:r>
              <a:rPr lang="en-US" altLang="zh-TW" b="1" i="1" dirty="0" smtClean="0">
                <a:solidFill>
                  <a:srgbClr val="C00000"/>
                </a:solidFill>
                <a:latin typeface="Times New Roman" pitchFamily="18" charset="0"/>
                <a:ea typeface="新細明體" charset="-120"/>
                <a:cs typeface="Times New Roman" pitchFamily="18" charset="0"/>
              </a:rPr>
              <a:t>help decision makers to draw inferences from a set of data</a:t>
            </a:r>
          </a:p>
          <a:p>
            <a:pPr marL="640080" lvl="1" indent="-246888" fontAlgn="auto">
              <a:lnSpc>
                <a:spcPct val="110000"/>
              </a:lnSpc>
              <a:spcBef>
                <a:spcPts val="1200"/>
              </a:spcBef>
              <a:spcAft>
                <a:spcPts val="0"/>
              </a:spcAft>
              <a:buFont typeface="Wingdings 2"/>
              <a:buChar char=""/>
              <a:defRPr/>
            </a:pPr>
            <a:r>
              <a:rPr lang="en-US" altLang="zh-TW" dirty="0" smtClean="0">
                <a:latin typeface="Times New Roman" pitchFamily="18" charset="0"/>
                <a:cs typeface="Times New Roman" pitchFamily="18" charset="0"/>
              </a:rPr>
              <a:t>Consists of generalizing from samples to populations, performing estimations and hypothesis tests, determining relationships among variables, and </a:t>
            </a:r>
            <a:r>
              <a:rPr lang="en-US" altLang="zh-TW" b="1" i="1" dirty="0" smtClean="0">
                <a:solidFill>
                  <a:srgbClr val="C00000"/>
                </a:solidFill>
                <a:latin typeface="Times New Roman" pitchFamily="18" charset="0"/>
                <a:cs typeface="Times New Roman" pitchFamily="18" charset="0"/>
              </a:rPr>
              <a:t>making predictions</a:t>
            </a:r>
            <a:r>
              <a:rPr lang="en-US" altLang="zh-TW" dirty="0" smtClean="0">
                <a:latin typeface="Times New Roman" pitchFamily="18" charset="0"/>
                <a:cs typeface="Times New Roman" pitchFamily="18" charset="0"/>
              </a:rPr>
              <a:t>.</a:t>
            </a:r>
            <a:endParaRPr lang="en-US" altLang="zh-TW" b="1" i="1" dirty="0" smtClean="0">
              <a:latin typeface="Times New Roman" pitchFamily="18" charset="0"/>
              <a:cs typeface="Times New Roman" pitchFamily="18" charset="0"/>
            </a:endParaRPr>
          </a:p>
        </p:txBody>
      </p:sp>
      <p:sp>
        <p:nvSpPr>
          <p:cNvPr id="8197" name="Footer Placeholder 5"/>
          <p:cNvSpPr>
            <a:spLocks noGrp="1"/>
          </p:cNvSpPr>
          <p:nvPr>
            <p:ph type="ftr" sz="quarter" idx="11"/>
          </p:nvPr>
        </p:nvSpPr>
        <p:spPr>
          <a:xfrm>
            <a:off x="228600" y="6356349"/>
            <a:ext cx="3352800" cy="365125"/>
          </a:xfrm>
        </p:spPr>
        <p:txBody>
          <a:bodyPr/>
          <a:lstStyle/>
          <a:p>
            <a:pPr>
              <a:defRPr/>
            </a:pPr>
            <a:r>
              <a:rPr lang="en-US" altLang="zh-TW"/>
              <a:t>Bluman Chapter 1</a:t>
            </a:r>
          </a:p>
        </p:txBody>
      </p:sp>
      <p:sp>
        <p:nvSpPr>
          <p:cNvPr id="8196" name="Slide Number Placeholder 4"/>
          <p:cNvSpPr>
            <a:spLocks noGrp="1"/>
          </p:cNvSpPr>
          <p:nvPr>
            <p:ph type="sldNum" sz="quarter" idx="12"/>
          </p:nvPr>
        </p:nvSpPr>
        <p:spPr/>
        <p:txBody>
          <a:bodyPr/>
          <a:lstStyle/>
          <a:p>
            <a:pPr>
              <a:defRPr/>
            </a:pPr>
            <a:fld id="{1197FBAD-7980-4FFD-A0DB-045FED4EC65D}" type="slidenum">
              <a:rPr lang="en-US" altLang="zh-TW"/>
              <a:pPr>
                <a:defRPr/>
              </a:pPr>
              <a:t>10</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704850"/>
            <a:ext cx="8229600" cy="742950"/>
          </a:xfrm>
        </p:spPr>
        <p:txBody>
          <a:bodyPr>
            <a:normAutofit fontScale="90000"/>
          </a:bodyPr>
          <a:lstStyle/>
          <a:p>
            <a:pPr algn="ctr"/>
            <a:r>
              <a:rPr lang="en-US" altLang="zh-TW" sz="5400" b="1" dirty="0" smtClean="0">
                <a:solidFill>
                  <a:schemeClr val="accent1">
                    <a:lumMod val="75000"/>
                  </a:schemeClr>
                </a:solidFill>
                <a:ea typeface="新細明體" charset="-120"/>
              </a:rPr>
              <a:t>Descriptive Statistics</a:t>
            </a:r>
            <a:endParaRPr lang="zh-TW" altLang="en-US" dirty="0"/>
          </a:p>
        </p:txBody>
      </p:sp>
      <p:sp>
        <p:nvSpPr>
          <p:cNvPr id="3" name="文字版面配置區 2"/>
          <p:cNvSpPr>
            <a:spLocks noGrp="1"/>
          </p:cNvSpPr>
          <p:nvPr>
            <p:ph type="body" idx="1"/>
          </p:nvPr>
        </p:nvSpPr>
        <p:spPr>
          <a:xfrm>
            <a:off x="457200" y="1524001"/>
            <a:ext cx="8229600" cy="4800600"/>
          </a:xfrm>
        </p:spPr>
        <p:txBody>
          <a:bodyPr>
            <a:normAutofit/>
          </a:bodyPr>
          <a:lstStyle/>
          <a:p>
            <a:pPr>
              <a:lnSpc>
                <a:spcPct val="110000"/>
              </a:lnSpc>
            </a:pPr>
            <a:r>
              <a:rPr lang="en-US" altLang="zh-TW" b="1" i="1" u="sng" dirty="0" smtClean="0">
                <a:ea typeface="新細明體" charset="-120"/>
              </a:rPr>
              <a:t>Charts </a:t>
            </a:r>
            <a:r>
              <a:rPr lang="en-US" altLang="zh-TW" b="1" i="1" u="sng" dirty="0">
                <a:ea typeface="新細明體" charset="-120"/>
              </a:rPr>
              <a:t>and graphs</a:t>
            </a:r>
          </a:p>
          <a:p>
            <a:endParaRPr lang="en-US" altLang="zh-TW" sz="3200" b="1" dirty="0" smtClean="0">
              <a:solidFill>
                <a:schemeClr val="accent1">
                  <a:lumMod val="75000"/>
                </a:schemeClr>
              </a:solidFill>
              <a:ea typeface="新細明體" charset="-120"/>
            </a:endParaRPr>
          </a:p>
          <a:p>
            <a:endParaRPr lang="en-US" altLang="zh-TW" sz="3200" b="1" dirty="0" smtClean="0">
              <a:solidFill>
                <a:schemeClr val="accent1">
                  <a:lumMod val="75000"/>
                </a:schemeClr>
              </a:solidFill>
              <a:ea typeface="新細明體" charset="-120"/>
            </a:endParaRPr>
          </a:p>
          <a:p>
            <a:endParaRPr lang="en-US" altLang="zh-TW" sz="3200" b="1" dirty="0" smtClean="0">
              <a:solidFill>
                <a:schemeClr val="accent1">
                  <a:lumMod val="75000"/>
                </a:schemeClr>
              </a:solidFill>
              <a:ea typeface="新細明體" charset="-120"/>
            </a:endParaRPr>
          </a:p>
          <a:p>
            <a:pPr>
              <a:lnSpc>
                <a:spcPct val="110000"/>
              </a:lnSpc>
            </a:pPr>
            <a:endParaRPr lang="en-US" altLang="zh-TW" b="1" i="1" u="sng" dirty="0" smtClean="0">
              <a:ea typeface="新細明體" charset="-120"/>
            </a:endParaRPr>
          </a:p>
          <a:p>
            <a:pPr>
              <a:lnSpc>
                <a:spcPct val="110000"/>
              </a:lnSpc>
            </a:pPr>
            <a:r>
              <a:rPr lang="en-US" altLang="zh-TW" b="1" i="1" u="sng" dirty="0" smtClean="0">
                <a:ea typeface="新細明體" charset="-120"/>
              </a:rPr>
              <a:t>Numerical </a:t>
            </a:r>
            <a:r>
              <a:rPr lang="en-US" altLang="zh-TW" b="1" i="1" u="sng" dirty="0">
                <a:ea typeface="新細明體" charset="-120"/>
              </a:rPr>
              <a:t>measures</a:t>
            </a:r>
          </a:p>
          <a:p>
            <a:endParaRPr lang="en-US" altLang="zh-TW" sz="3200" b="1" dirty="0" smtClean="0">
              <a:solidFill>
                <a:schemeClr val="accent1">
                  <a:lumMod val="75000"/>
                </a:schemeClr>
              </a:solidFill>
              <a:ea typeface="新細明體" charset="-120"/>
            </a:endParaRPr>
          </a:p>
          <a:p>
            <a:endParaRPr lang="en-US" altLang="zh-TW" sz="3200" b="1" dirty="0" smtClean="0">
              <a:solidFill>
                <a:schemeClr val="accent1">
                  <a:lumMod val="75000"/>
                </a:schemeClr>
              </a:solidFill>
              <a:ea typeface="新細明體" charset="-120"/>
            </a:endParaRPr>
          </a:p>
        </p:txBody>
      </p:sp>
      <p:sp>
        <p:nvSpPr>
          <p:cNvPr id="6" name="投影片編號版面配置區 5"/>
          <p:cNvSpPr>
            <a:spLocks noGrp="1"/>
          </p:cNvSpPr>
          <p:nvPr>
            <p:ph type="sldNum" sz="quarter" idx="12"/>
          </p:nvPr>
        </p:nvSpPr>
        <p:spPr/>
        <p:txBody>
          <a:bodyPr/>
          <a:lstStyle/>
          <a:p>
            <a:fld id="{52C3365D-4495-46A7-924A-F36F75EDD42B}" type="slidenum">
              <a:rPr lang="zh-TW" altLang="en-US" smtClean="0"/>
              <a:pPr/>
              <a:t>11</a:t>
            </a:fld>
            <a:endParaRPr lang="zh-TW" altLang="en-US"/>
          </a:p>
        </p:txBody>
      </p:sp>
      <p:pic>
        <p:nvPicPr>
          <p:cNvPr id="38914" name="Picture 2"/>
          <p:cNvPicPr>
            <a:picLocks noChangeAspect="1" noChangeArrowheads="1"/>
          </p:cNvPicPr>
          <p:nvPr/>
        </p:nvPicPr>
        <p:blipFill>
          <a:blip r:embed="rId2" cstate="print">
            <a:lum bright="-20000" contrast="30000"/>
            <a:extLst>
              <a:ext uri="{28A0092B-C50C-407E-A947-70E740481C1C}">
                <a14:useLocalDpi xmlns:a14="http://schemas.microsoft.com/office/drawing/2010/main" val="0"/>
              </a:ext>
            </a:extLst>
          </a:blip>
          <a:srcRect/>
          <a:stretch>
            <a:fillRect/>
          </a:stretch>
        </p:blipFill>
        <p:spPr bwMode="auto">
          <a:xfrm>
            <a:off x="762000" y="4758057"/>
            <a:ext cx="4491983" cy="2099943"/>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pic>
        <p:nvPicPr>
          <p:cNvPr id="20482" name="Picture 2" descr="https://farm5.staticflickr.com/4021/4402856977_be3e9d3b3c.jpg">
            <a:hlinkClick r:id="rId3"/>
          </p:cNvPr>
          <p:cNvPicPr>
            <a:picLocks noChangeAspect="1" noChangeArrowheads="1"/>
          </p:cNvPicPr>
          <p:nvPr/>
        </p:nvPicPr>
        <p:blipFill>
          <a:blip r:embed="rId4" cstate="print"/>
          <a:srcRect/>
          <a:stretch>
            <a:fillRect/>
          </a:stretch>
        </p:blipFill>
        <p:spPr bwMode="auto">
          <a:xfrm>
            <a:off x="4648200" y="1600200"/>
            <a:ext cx="3543300" cy="2657475"/>
          </a:xfrm>
          <a:prstGeom prst="rect">
            <a:avLst/>
          </a:prstGeom>
          <a:noFill/>
        </p:spPr>
      </p:pic>
      <p:pic>
        <p:nvPicPr>
          <p:cNvPr id="20484" name="Picture 4" descr="http://speakingpowerpoint.files.wordpress.com/2011/05/slide2.jpg">
            <a:hlinkClick r:id="rId5"/>
          </p:cNvPr>
          <p:cNvPicPr>
            <a:picLocks noChangeAspect="1" noChangeArrowheads="1"/>
          </p:cNvPicPr>
          <p:nvPr/>
        </p:nvPicPr>
        <p:blipFill>
          <a:blip r:embed="rId6" cstate="print"/>
          <a:srcRect/>
          <a:stretch>
            <a:fillRect/>
          </a:stretch>
        </p:blipFill>
        <p:spPr bwMode="auto">
          <a:xfrm>
            <a:off x="5181601" y="2209800"/>
            <a:ext cx="3962399" cy="2971800"/>
          </a:xfrm>
          <a:prstGeom prst="rect">
            <a:avLst/>
          </a:prstGeom>
          <a:noFill/>
        </p:spPr>
      </p:pic>
    </p:spTree>
    <p:extLst>
      <p:ext uri="{BB962C8B-B14F-4D97-AF65-F5344CB8AC3E}">
        <p14:creationId xmlns:p14="http://schemas.microsoft.com/office/powerpoint/2010/main" val="160411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0482"/>
                                        </p:tgtEl>
                                        <p:attrNameLst>
                                          <p:attrName>style.visibility</p:attrName>
                                        </p:attrNameLst>
                                      </p:cBhvr>
                                      <p:to>
                                        <p:strVal val="visible"/>
                                      </p:to>
                                    </p:set>
                                    <p:animEffect transition="in" filter="box(in)">
                                      <p:cBhvr>
                                        <p:cTn id="16" dur="500"/>
                                        <p:tgtEl>
                                          <p:spTgt spid="2048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0484"/>
                                        </p:tgtEl>
                                        <p:attrNameLst>
                                          <p:attrName>style.visibility</p:attrName>
                                        </p:attrNameLst>
                                      </p:cBhvr>
                                      <p:to>
                                        <p:strVal val="visible"/>
                                      </p:to>
                                    </p:set>
                                    <p:animEffect transition="in" filter="box(in)">
                                      <p:cBhvr>
                                        <p:cTn id="21" dur="500"/>
                                        <p:tgtEl>
                                          <p:spTgt spid="2048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914"/>
                                        </p:tgtEl>
                                        <p:attrNameLst>
                                          <p:attrName>style.visibility</p:attrName>
                                        </p:attrNameLst>
                                      </p:cBhvr>
                                      <p:to>
                                        <p:strVal val="visible"/>
                                      </p:to>
                                    </p:set>
                                    <p:animEffect transition="in" filter="fade">
                                      <p:cBhvr>
                                        <p:cTn id="26" dur="5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609600"/>
            <a:ext cx="8229600" cy="838200"/>
          </a:xfrm>
        </p:spPr>
        <p:txBody>
          <a:bodyPr>
            <a:normAutofit fontScale="90000"/>
          </a:bodyPr>
          <a:lstStyle/>
          <a:p>
            <a:pPr algn="ctr"/>
            <a:r>
              <a:rPr lang="en-US" altLang="zh-TW" sz="5400" b="1" dirty="0" smtClean="0">
                <a:solidFill>
                  <a:schemeClr val="accent1">
                    <a:lumMod val="75000"/>
                  </a:schemeClr>
                </a:solidFill>
                <a:ea typeface="新細明體" charset="-120"/>
              </a:rPr>
              <a:t>Inferential Procedures</a:t>
            </a:r>
            <a:endParaRPr lang="zh-TW" altLang="en-US" dirty="0"/>
          </a:p>
        </p:txBody>
      </p:sp>
      <p:sp>
        <p:nvSpPr>
          <p:cNvPr id="3" name="文字版面配置區 2"/>
          <p:cNvSpPr>
            <a:spLocks noGrp="1"/>
          </p:cNvSpPr>
          <p:nvPr>
            <p:ph type="body" idx="1"/>
          </p:nvPr>
        </p:nvSpPr>
        <p:spPr>
          <a:xfrm>
            <a:off x="457200" y="1828801"/>
            <a:ext cx="8229600" cy="4495800"/>
          </a:xfrm>
        </p:spPr>
        <p:txBody>
          <a:bodyPr>
            <a:normAutofit/>
          </a:bodyPr>
          <a:lstStyle/>
          <a:p>
            <a:pPr>
              <a:lnSpc>
                <a:spcPct val="120000"/>
              </a:lnSpc>
            </a:pPr>
            <a:r>
              <a:rPr lang="en-US" altLang="zh-TW" b="1" i="1" u="sng" dirty="0" smtClean="0">
                <a:ea typeface="新細明體" charset="-120"/>
              </a:rPr>
              <a:t>Estimation</a:t>
            </a:r>
            <a:endParaRPr lang="en-US" altLang="zh-TW" sz="3200" b="1" i="1" u="sng" dirty="0">
              <a:ea typeface="新細明體" charset="-120"/>
            </a:endParaRPr>
          </a:p>
          <a:p>
            <a:pPr lvl="1">
              <a:lnSpc>
                <a:spcPct val="120000"/>
              </a:lnSpc>
            </a:pPr>
            <a:r>
              <a:rPr lang="en-US" altLang="zh-TW" dirty="0">
                <a:latin typeface="Arial Unicode MS" pitchFamily="34" charset="-120"/>
                <a:ea typeface="Arial Unicode MS" pitchFamily="34" charset="-120"/>
                <a:cs typeface="Arial Unicode MS" pitchFamily="34" charset="-120"/>
              </a:rPr>
              <a:t>e.g., Estimate the </a:t>
            </a:r>
            <a:r>
              <a:rPr lang="en-US" altLang="zh-TW" dirty="0" smtClean="0">
                <a:latin typeface="Arial Unicode MS" pitchFamily="34" charset="-120"/>
                <a:ea typeface="Arial Unicode MS" pitchFamily="34" charset="-120"/>
                <a:cs typeface="Arial Unicode MS" pitchFamily="34" charset="-120"/>
              </a:rPr>
              <a:t>population mean </a:t>
            </a:r>
            <a:r>
              <a:rPr lang="en-US" altLang="zh-TW" dirty="0">
                <a:latin typeface="Arial Unicode MS" pitchFamily="34" charset="-120"/>
                <a:ea typeface="Arial Unicode MS" pitchFamily="34" charset="-120"/>
                <a:cs typeface="Arial Unicode MS" pitchFamily="34" charset="-120"/>
              </a:rPr>
              <a:t>weight using the sample mean </a:t>
            </a:r>
            <a:r>
              <a:rPr lang="en-US" altLang="zh-TW" dirty="0" smtClean="0">
                <a:latin typeface="Arial Unicode MS" pitchFamily="34" charset="-120"/>
                <a:ea typeface="Arial Unicode MS" pitchFamily="34" charset="-120"/>
                <a:cs typeface="Arial Unicode MS" pitchFamily="34" charset="-120"/>
              </a:rPr>
              <a:t>weight</a:t>
            </a:r>
          </a:p>
          <a:p>
            <a:pPr lvl="1">
              <a:lnSpc>
                <a:spcPct val="120000"/>
              </a:lnSpc>
            </a:pPr>
            <a:endParaRPr lang="en-US" altLang="zh-TW" dirty="0">
              <a:ea typeface="新細明體" charset="-120"/>
            </a:endParaRPr>
          </a:p>
          <a:p>
            <a:pPr>
              <a:lnSpc>
                <a:spcPct val="120000"/>
              </a:lnSpc>
            </a:pPr>
            <a:r>
              <a:rPr lang="en-US" altLang="zh-TW" b="1" i="1" u="sng" dirty="0" smtClean="0">
                <a:ea typeface="新細明體" charset="-120"/>
              </a:rPr>
              <a:t>Hypothesis </a:t>
            </a:r>
            <a:r>
              <a:rPr lang="en-US" altLang="zh-TW" b="1" i="1" u="sng" dirty="0">
                <a:ea typeface="新細明體" charset="-120"/>
              </a:rPr>
              <a:t>Testing</a:t>
            </a:r>
          </a:p>
          <a:p>
            <a:pPr lvl="1">
              <a:lnSpc>
                <a:spcPct val="120000"/>
              </a:lnSpc>
            </a:pPr>
            <a:r>
              <a:rPr lang="en-US" altLang="zh-TW" dirty="0">
                <a:latin typeface="Arial Unicode MS" pitchFamily="34" charset="-120"/>
                <a:ea typeface="Arial Unicode MS" pitchFamily="34" charset="-120"/>
                <a:cs typeface="Arial Unicode MS" pitchFamily="34" charset="-120"/>
              </a:rPr>
              <a:t>e.g., Use sample evidence to test the claim that the population mean weight is </a:t>
            </a:r>
            <a:r>
              <a:rPr lang="en-US" altLang="zh-TW" dirty="0" smtClean="0">
                <a:latin typeface="Arial Unicode MS" pitchFamily="34" charset="-120"/>
                <a:ea typeface="Arial Unicode MS" pitchFamily="34" charset="-120"/>
                <a:cs typeface="Arial Unicode MS" pitchFamily="34" charset="-120"/>
              </a:rPr>
              <a:t>65 kg.</a:t>
            </a:r>
            <a:endParaRPr lang="en-US" altLang="zh-TW" sz="3200" b="1" dirty="0" smtClean="0">
              <a:solidFill>
                <a:schemeClr val="accent1">
                  <a:lumMod val="75000"/>
                </a:schemeClr>
              </a:solidFill>
              <a:latin typeface="Arial Unicode MS" pitchFamily="34" charset="-120"/>
              <a:ea typeface="Arial Unicode MS" pitchFamily="34" charset="-120"/>
              <a:cs typeface="Arial Unicode MS" pitchFamily="34" charset="-120"/>
            </a:endParaRPr>
          </a:p>
        </p:txBody>
      </p:sp>
      <p:sp>
        <p:nvSpPr>
          <p:cNvPr id="6" name="投影片編號版面配置區 5"/>
          <p:cNvSpPr>
            <a:spLocks noGrp="1"/>
          </p:cNvSpPr>
          <p:nvPr>
            <p:ph type="sldNum" sz="quarter" idx="12"/>
          </p:nvPr>
        </p:nvSpPr>
        <p:spPr/>
        <p:txBody>
          <a:bodyPr/>
          <a:lstStyle/>
          <a:p>
            <a:fld id="{52C3365D-4495-46A7-924A-F36F75EDD42B}" type="slidenum">
              <a:rPr lang="zh-TW" altLang="en-US" smtClean="0"/>
              <a:pPr/>
              <a:t>12</a:t>
            </a:fld>
            <a:endParaRPr lang="zh-TW" altLang="en-US"/>
          </a:p>
        </p:txBody>
      </p:sp>
    </p:spTree>
    <p:extLst>
      <p:ext uri="{BB962C8B-B14F-4D97-AF65-F5344CB8AC3E}">
        <p14:creationId xmlns:p14="http://schemas.microsoft.com/office/powerpoint/2010/main" val="160411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5"/>
          <p:cNvSpPr>
            <a:spLocks noGrp="1"/>
          </p:cNvSpPr>
          <p:nvPr>
            <p:ph type="ctrTitle"/>
          </p:nvPr>
        </p:nvSpPr>
        <p:spPr>
          <a:xfrm>
            <a:off x="2133600" y="1828800"/>
            <a:ext cx="5334000" cy="2209800"/>
          </a:xfrm>
        </p:spPr>
        <p:txBody>
          <a:bodyPr/>
          <a:lstStyle/>
          <a:p>
            <a:pPr algn="ctr" fontAlgn="auto">
              <a:spcAft>
                <a:spcPts val="0"/>
              </a:spcAft>
              <a:defRPr/>
            </a:pPr>
            <a:r>
              <a:rPr lang="en-US" altLang="zh-TW" dirty="0" smtClean="0">
                <a:latin typeface="Verdana" pitchFamily="34" charset="0"/>
                <a:ea typeface="新細明體" pitchFamily="18" charset="-120"/>
              </a:rPr>
              <a:t>Section 1-2</a:t>
            </a:r>
            <a:endParaRPr lang="zh-TW" altLang="en-US" dirty="0" smtClean="0">
              <a:latin typeface="Verdana" pitchFamily="34" charset="0"/>
              <a:ea typeface="新細明體" pitchFamily="18" charset="-120"/>
            </a:endParaRPr>
          </a:p>
        </p:txBody>
      </p:sp>
      <p:sp>
        <p:nvSpPr>
          <p:cNvPr id="11267" name="副標題 6"/>
          <p:cNvSpPr>
            <a:spLocks noGrp="1"/>
          </p:cNvSpPr>
          <p:nvPr>
            <p:ph type="subTitle" idx="1"/>
          </p:nvPr>
        </p:nvSpPr>
        <p:spPr>
          <a:xfrm>
            <a:off x="2362200" y="4724400"/>
            <a:ext cx="6019800" cy="1447800"/>
          </a:xfrm>
        </p:spPr>
        <p:txBody>
          <a:bodyPr/>
          <a:lstStyle/>
          <a:p>
            <a:pPr marR="0"/>
            <a:r>
              <a:rPr lang="en-US" altLang="zh-TW" sz="3600" smtClean="0"/>
              <a:t>Variables and Types of Data</a:t>
            </a:r>
            <a:endParaRPr lang="zh-TW" altLang="en-US" smtClean="0"/>
          </a:p>
        </p:txBody>
      </p:sp>
      <p:sp>
        <p:nvSpPr>
          <p:cNvPr id="9220" name="頁尾版面配置區 3"/>
          <p:cNvSpPr>
            <a:spLocks noGrp="1"/>
          </p:cNvSpPr>
          <p:nvPr>
            <p:ph type="ftr" sz="quarter" idx="11"/>
          </p:nvPr>
        </p:nvSpPr>
        <p:spPr>
          <a:xfrm>
            <a:off x="228600" y="6318250"/>
            <a:ext cx="3352800" cy="365125"/>
          </a:xfrm>
        </p:spPr>
        <p:txBody>
          <a:bodyPr/>
          <a:lstStyle/>
          <a:p>
            <a:pPr>
              <a:defRPr/>
            </a:pPr>
            <a:r>
              <a:rPr lang="en-US" altLang="zh-TW"/>
              <a:t>Bluman Chapter 1</a:t>
            </a:r>
          </a:p>
        </p:txBody>
      </p:sp>
      <p:sp>
        <p:nvSpPr>
          <p:cNvPr id="9221" name="投影片編號版面配置區 4"/>
          <p:cNvSpPr>
            <a:spLocks noGrp="1"/>
          </p:cNvSpPr>
          <p:nvPr>
            <p:ph type="sldNum" sz="quarter" idx="12"/>
          </p:nvPr>
        </p:nvSpPr>
        <p:spPr/>
        <p:txBody>
          <a:bodyPr/>
          <a:lstStyle/>
          <a:p>
            <a:pPr>
              <a:defRPr/>
            </a:pPr>
            <a:fld id="{A2F6BC60-2631-4993-861F-F65CA7F17061}" type="slidenum">
              <a:rPr lang="en-US" altLang="zh-TW"/>
              <a:pPr>
                <a:defRPr/>
              </a:pPr>
              <a:t>13</a:t>
            </a:fld>
            <a:endParaRPr lang="en-US" altLang="zh-TW"/>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457200"/>
            <a:ext cx="8229600" cy="1066800"/>
          </a:xfrm>
        </p:spPr>
        <p:txBody>
          <a:bodyPr>
            <a:normAutofit/>
          </a:bodyPr>
          <a:lstStyle/>
          <a:p>
            <a:pPr fontAlgn="auto">
              <a:spcAft>
                <a:spcPts val="0"/>
              </a:spcAft>
              <a:defRPr/>
            </a:pPr>
            <a:r>
              <a:rPr lang="en-US" altLang="zh-TW" sz="4000" b="1" dirty="0" smtClean="0">
                <a:solidFill>
                  <a:schemeClr val="accent1">
                    <a:lumMod val="50000"/>
                  </a:schemeClr>
                </a:solidFill>
                <a:latin typeface="Verdana" pitchFamily="34" charset="0"/>
                <a:ea typeface="新細明體" pitchFamily="18" charset="-120"/>
              </a:rPr>
              <a:t>Variables and Types of Data</a:t>
            </a:r>
          </a:p>
        </p:txBody>
      </p:sp>
      <p:sp>
        <p:nvSpPr>
          <p:cNvPr id="10257" name="Footer Placeholder 17"/>
          <p:cNvSpPr>
            <a:spLocks noGrp="1"/>
          </p:cNvSpPr>
          <p:nvPr>
            <p:ph type="ftr" sz="quarter" idx="11"/>
          </p:nvPr>
        </p:nvSpPr>
        <p:spPr>
          <a:xfrm>
            <a:off x="152400" y="6397625"/>
            <a:ext cx="3352800" cy="365125"/>
          </a:xfrm>
        </p:spPr>
        <p:txBody>
          <a:bodyPr/>
          <a:lstStyle/>
          <a:p>
            <a:pPr>
              <a:defRPr/>
            </a:pPr>
            <a:r>
              <a:rPr lang="en-US" altLang="zh-TW"/>
              <a:t>Bluman Chapter 1</a:t>
            </a:r>
          </a:p>
        </p:txBody>
      </p:sp>
      <p:sp>
        <p:nvSpPr>
          <p:cNvPr id="10256" name="Slide Number Placeholder 16"/>
          <p:cNvSpPr>
            <a:spLocks noGrp="1"/>
          </p:cNvSpPr>
          <p:nvPr>
            <p:ph type="sldNum" sz="quarter" idx="12"/>
          </p:nvPr>
        </p:nvSpPr>
        <p:spPr/>
        <p:txBody>
          <a:bodyPr/>
          <a:lstStyle/>
          <a:p>
            <a:pPr>
              <a:defRPr/>
            </a:pPr>
            <a:fld id="{E8FDDFF4-7E0F-4C4E-B0A3-7981123CBCCF}" type="slidenum">
              <a:rPr lang="en-US" altLang="zh-TW"/>
              <a:pPr>
                <a:defRPr/>
              </a:pPr>
              <a:t>14</a:t>
            </a:fld>
            <a:endParaRPr lang="en-US" altLang="zh-TW"/>
          </a:p>
        </p:txBody>
      </p:sp>
      <p:sp>
        <p:nvSpPr>
          <p:cNvPr id="12293" name="Flowchart: Process 6"/>
          <p:cNvSpPr>
            <a:spLocks noChangeArrowheads="1"/>
          </p:cNvSpPr>
          <p:nvPr/>
        </p:nvSpPr>
        <p:spPr bwMode="auto">
          <a:xfrm>
            <a:off x="2652713" y="1600200"/>
            <a:ext cx="1981200" cy="762000"/>
          </a:xfrm>
          <a:prstGeom prst="flowChartProcess">
            <a:avLst/>
          </a:prstGeom>
          <a:noFill/>
          <a:ln w="9525" algn="ctr">
            <a:solidFill>
              <a:schemeClr val="tx1"/>
            </a:solidFill>
            <a:round/>
            <a:headEnd/>
            <a:tailEnd/>
          </a:ln>
        </p:spPr>
        <p:txBody>
          <a:bodyPr anchor="ctr" anchorCtr="1"/>
          <a:lstStyle/>
          <a:p>
            <a:pPr algn="ctr"/>
            <a:r>
              <a:rPr lang="en-US" altLang="zh-TW" sz="3200"/>
              <a:t>Data</a:t>
            </a:r>
          </a:p>
        </p:txBody>
      </p:sp>
      <p:cxnSp>
        <p:nvCxnSpPr>
          <p:cNvPr id="12294" name="Straight Connector 25"/>
          <p:cNvCxnSpPr>
            <a:cxnSpLocks noChangeShapeType="1"/>
            <a:stCxn id="12293" idx="2"/>
          </p:cNvCxnSpPr>
          <p:nvPr/>
        </p:nvCxnSpPr>
        <p:spPr bwMode="auto">
          <a:xfrm rot="5400000">
            <a:off x="3491707" y="2515394"/>
            <a:ext cx="304800" cy="1587"/>
          </a:xfrm>
          <a:prstGeom prst="line">
            <a:avLst/>
          </a:prstGeom>
          <a:noFill/>
          <a:ln w="9525" algn="ctr">
            <a:solidFill>
              <a:schemeClr val="tx1"/>
            </a:solidFill>
            <a:round/>
            <a:headEnd/>
            <a:tailEnd/>
          </a:ln>
        </p:spPr>
      </p:cxnSp>
      <p:cxnSp>
        <p:nvCxnSpPr>
          <p:cNvPr id="12295" name="Straight Connector 28"/>
          <p:cNvCxnSpPr>
            <a:cxnSpLocks noChangeShapeType="1"/>
          </p:cNvCxnSpPr>
          <p:nvPr/>
        </p:nvCxnSpPr>
        <p:spPr bwMode="auto">
          <a:xfrm>
            <a:off x="2195513" y="2681288"/>
            <a:ext cx="2971800" cy="1587"/>
          </a:xfrm>
          <a:prstGeom prst="line">
            <a:avLst/>
          </a:prstGeom>
          <a:noFill/>
          <a:ln w="9525" algn="ctr">
            <a:solidFill>
              <a:schemeClr val="tx1"/>
            </a:solidFill>
            <a:round/>
            <a:headEnd/>
            <a:tailEnd/>
          </a:ln>
        </p:spPr>
      </p:cxnSp>
      <p:cxnSp>
        <p:nvCxnSpPr>
          <p:cNvPr id="12296" name="Straight Arrow Connector 34"/>
          <p:cNvCxnSpPr>
            <a:cxnSpLocks noChangeShapeType="1"/>
          </p:cNvCxnSpPr>
          <p:nvPr/>
        </p:nvCxnSpPr>
        <p:spPr bwMode="auto">
          <a:xfrm rot="5400000">
            <a:off x="2043907" y="2832894"/>
            <a:ext cx="304800" cy="1587"/>
          </a:xfrm>
          <a:prstGeom prst="straightConnector1">
            <a:avLst/>
          </a:prstGeom>
          <a:noFill/>
          <a:ln w="9525" algn="ctr">
            <a:solidFill>
              <a:schemeClr val="tx1"/>
            </a:solidFill>
            <a:round/>
            <a:headEnd/>
            <a:tailEnd type="arrow" w="med" len="med"/>
          </a:ln>
        </p:spPr>
      </p:cxnSp>
      <p:cxnSp>
        <p:nvCxnSpPr>
          <p:cNvPr id="12297" name="Straight Arrow Connector 37"/>
          <p:cNvCxnSpPr>
            <a:cxnSpLocks noChangeShapeType="1"/>
          </p:cNvCxnSpPr>
          <p:nvPr/>
        </p:nvCxnSpPr>
        <p:spPr bwMode="auto">
          <a:xfrm rot="5400000">
            <a:off x="5015707" y="2832894"/>
            <a:ext cx="304800" cy="1587"/>
          </a:xfrm>
          <a:prstGeom prst="straightConnector1">
            <a:avLst/>
          </a:prstGeom>
          <a:noFill/>
          <a:ln w="9525" algn="ctr">
            <a:solidFill>
              <a:schemeClr val="tx1"/>
            </a:solidFill>
            <a:round/>
            <a:headEnd/>
            <a:tailEnd type="arrow" w="med" len="med"/>
          </a:ln>
        </p:spPr>
      </p:cxnSp>
      <p:sp>
        <p:nvSpPr>
          <p:cNvPr id="43" name="Flowchart: Process 42"/>
          <p:cNvSpPr>
            <a:spLocks noChangeArrowheads="1"/>
          </p:cNvSpPr>
          <p:nvPr/>
        </p:nvSpPr>
        <p:spPr bwMode="auto">
          <a:xfrm>
            <a:off x="1066800" y="2971800"/>
            <a:ext cx="2286000" cy="1066800"/>
          </a:xfrm>
          <a:prstGeom prst="flowChartProcess">
            <a:avLst/>
          </a:prstGeom>
          <a:noFill/>
          <a:ln w="9525" algn="ctr">
            <a:solidFill>
              <a:schemeClr val="tx1"/>
            </a:solidFill>
            <a:round/>
            <a:headEnd/>
            <a:tailEnd/>
          </a:ln>
        </p:spPr>
        <p:txBody>
          <a:bodyPr anchor="ctr" anchorCtr="1"/>
          <a:lstStyle/>
          <a:p>
            <a:pPr algn="ctr"/>
            <a:r>
              <a:rPr lang="en-US" altLang="zh-TW" sz="3200"/>
              <a:t>Qualitative</a:t>
            </a:r>
          </a:p>
          <a:p>
            <a:pPr algn="ctr"/>
            <a:r>
              <a:rPr lang="en-US" altLang="zh-TW" sz="2000"/>
              <a:t>Categorical</a:t>
            </a:r>
          </a:p>
        </p:txBody>
      </p:sp>
      <p:sp>
        <p:nvSpPr>
          <p:cNvPr id="44" name="Flowchart: Process 43"/>
          <p:cNvSpPr>
            <a:spLocks noChangeArrowheads="1"/>
          </p:cNvSpPr>
          <p:nvPr/>
        </p:nvSpPr>
        <p:spPr bwMode="auto">
          <a:xfrm>
            <a:off x="4008438" y="2971800"/>
            <a:ext cx="2365375" cy="1219200"/>
          </a:xfrm>
          <a:prstGeom prst="flowChartProcess">
            <a:avLst/>
          </a:prstGeom>
          <a:noFill/>
          <a:ln w="9525" algn="ctr">
            <a:solidFill>
              <a:schemeClr val="tx1"/>
            </a:solidFill>
            <a:round/>
            <a:headEnd/>
            <a:tailEnd/>
          </a:ln>
        </p:spPr>
        <p:txBody>
          <a:bodyPr anchor="ctr" anchorCtr="1"/>
          <a:lstStyle/>
          <a:p>
            <a:pPr algn="ctr"/>
            <a:r>
              <a:rPr lang="en-US" altLang="zh-TW" sz="3200"/>
              <a:t>Quantitative</a:t>
            </a:r>
          </a:p>
          <a:p>
            <a:pPr algn="ctr"/>
            <a:r>
              <a:rPr lang="en-US" altLang="zh-TW" sz="2000"/>
              <a:t>Numerical, </a:t>
            </a:r>
          </a:p>
          <a:p>
            <a:pPr algn="ctr"/>
            <a:r>
              <a:rPr lang="en-US" altLang="zh-TW" sz="2000"/>
              <a:t>Can be ranked</a:t>
            </a:r>
          </a:p>
        </p:txBody>
      </p:sp>
      <p:cxnSp>
        <p:nvCxnSpPr>
          <p:cNvPr id="45" name="Straight Connector 44"/>
          <p:cNvCxnSpPr>
            <a:cxnSpLocks noChangeShapeType="1"/>
          </p:cNvCxnSpPr>
          <p:nvPr/>
        </p:nvCxnSpPr>
        <p:spPr bwMode="auto">
          <a:xfrm rot="5400000">
            <a:off x="5015707" y="4342606"/>
            <a:ext cx="304800" cy="1587"/>
          </a:xfrm>
          <a:prstGeom prst="line">
            <a:avLst/>
          </a:prstGeom>
          <a:noFill/>
          <a:ln w="9525" algn="ctr">
            <a:solidFill>
              <a:schemeClr val="tx1"/>
            </a:solidFill>
            <a:round/>
            <a:headEnd/>
            <a:tailEnd/>
          </a:ln>
        </p:spPr>
      </p:cxnSp>
      <p:cxnSp>
        <p:nvCxnSpPr>
          <p:cNvPr id="46" name="Straight Connector 45"/>
          <p:cNvCxnSpPr>
            <a:cxnSpLocks noChangeShapeType="1"/>
          </p:cNvCxnSpPr>
          <p:nvPr/>
        </p:nvCxnSpPr>
        <p:spPr bwMode="auto">
          <a:xfrm>
            <a:off x="3719513" y="4508500"/>
            <a:ext cx="2971800" cy="1588"/>
          </a:xfrm>
          <a:prstGeom prst="line">
            <a:avLst/>
          </a:prstGeom>
          <a:noFill/>
          <a:ln w="9525" algn="ctr">
            <a:solidFill>
              <a:schemeClr val="tx1"/>
            </a:solidFill>
            <a:round/>
            <a:headEnd/>
            <a:tailEnd/>
          </a:ln>
        </p:spPr>
      </p:cxnSp>
      <p:cxnSp>
        <p:nvCxnSpPr>
          <p:cNvPr id="47" name="Straight Arrow Connector 46"/>
          <p:cNvCxnSpPr>
            <a:cxnSpLocks noChangeShapeType="1"/>
          </p:cNvCxnSpPr>
          <p:nvPr/>
        </p:nvCxnSpPr>
        <p:spPr bwMode="auto">
          <a:xfrm rot="5400000">
            <a:off x="3567907" y="4660106"/>
            <a:ext cx="304800" cy="1587"/>
          </a:xfrm>
          <a:prstGeom prst="straightConnector1">
            <a:avLst/>
          </a:prstGeom>
          <a:noFill/>
          <a:ln w="9525" algn="ctr">
            <a:solidFill>
              <a:schemeClr val="tx1"/>
            </a:solidFill>
            <a:round/>
            <a:headEnd/>
            <a:tailEnd type="arrow" w="med" len="med"/>
          </a:ln>
        </p:spPr>
      </p:cxnSp>
      <p:cxnSp>
        <p:nvCxnSpPr>
          <p:cNvPr id="48" name="Straight Arrow Connector 47"/>
          <p:cNvCxnSpPr>
            <a:cxnSpLocks noChangeShapeType="1"/>
          </p:cNvCxnSpPr>
          <p:nvPr/>
        </p:nvCxnSpPr>
        <p:spPr bwMode="auto">
          <a:xfrm rot="5400000">
            <a:off x="6539707" y="4660106"/>
            <a:ext cx="304800" cy="1587"/>
          </a:xfrm>
          <a:prstGeom prst="straightConnector1">
            <a:avLst/>
          </a:prstGeom>
          <a:noFill/>
          <a:ln w="9525" algn="ctr">
            <a:solidFill>
              <a:schemeClr val="tx1"/>
            </a:solidFill>
            <a:round/>
            <a:headEnd/>
            <a:tailEnd type="arrow" w="med" len="med"/>
          </a:ln>
        </p:spPr>
      </p:cxnSp>
      <p:sp>
        <p:nvSpPr>
          <p:cNvPr id="49" name="Flowchart: Process 48"/>
          <p:cNvSpPr>
            <a:spLocks noChangeArrowheads="1"/>
          </p:cNvSpPr>
          <p:nvPr/>
        </p:nvSpPr>
        <p:spPr bwMode="auto">
          <a:xfrm>
            <a:off x="2597150" y="4800600"/>
            <a:ext cx="2286000" cy="1219200"/>
          </a:xfrm>
          <a:prstGeom prst="flowChartProcess">
            <a:avLst/>
          </a:prstGeom>
          <a:noFill/>
          <a:ln w="9525" algn="ctr">
            <a:solidFill>
              <a:schemeClr val="tx1"/>
            </a:solidFill>
            <a:round/>
            <a:headEnd/>
            <a:tailEnd/>
          </a:ln>
        </p:spPr>
        <p:txBody>
          <a:bodyPr anchor="ctr" anchorCtr="1"/>
          <a:lstStyle/>
          <a:p>
            <a:pPr algn="ctr"/>
            <a:r>
              <a:rPr lang="en-US" altLang="zh-TW" sz="3200"/>
              <a:t>Discrete</a:t>
            </a:r>
          </a:p>
          <a:p>
            <a:pPr algn="ctr"/>
            <a:r>
              <a:rPr lang="en-US" altLang="zh-TW" sz="2000"/>
              <a:t>Countable</a:t>
            </a:r>
          </a:p>
          <a:p>
            <a:pPr algn="ctr"/>
            <a:r>
              <a:rPr lang="en-US" altLang="zh-TW" sz="2000"/>
              <a:t>5, 29, 8000, etc.</a:t>
            </a:r>
          </a:p>
        </p:txBody>
      </p:sp>
      <p:sp>
        <p:nvSpPr>
          <p:cNvPr id="50" name="Flowchart: Process 49"/>
          <p:cNvSpPr>
            <a:spLocks noChangeArrowheads="1"/>
          </p:cNvSpPr>
          <p:nvPr/>
        </p:nvSpPr>
        <p:spPr bwMode="auto">
          <a:xfrm>
            <a:off x="5562600" y="4800600"/>
            <a:ext cx="2286000" cy="1219200"/>
          </a:xfrm>
          <a:prstGeom prst="flowChartProcess">
            <a:avLst/>
          </a:prstGeom>
          <a:noFill/>
          <a:ln w="9525" algn="ctr">
            <a:solidFill>
              <a:schemeClr val="tx1"/>
            </a:solidFill>
            <a:round/>
            <a:headEnd/>
            <a:tailEnd/>
          </a:ln>
        </p:spPr>
        <p:txBody>
          <a:bodyPr anchor="ctr" anchorCtr="1"/>
          <a:lstStyle/>
          <a:p>
            <a:pPr algn="ctr"/>
            <a:r>
              <a:rPr lang="en-US" altLang="zh-TW" sz="3200"/>
              <a:t>Continuous</a:t>
            </a:r>
          </a:p>
          <a:p>
            <a:pPr algn="ctr"/>
            <a:r>
              <a:rPr lang="en-US" altLang="zh-TW" sz="2000"/>
              <a:t>Can be decimals</a:t>
            </a:r>
          </a:p>
          <a:p>
            <a:pPr algn="ctr"/>
            <a:r>
              <a:rPr lang="en-US" altLang="zh-TW" sz="2000"/>
              <a:t>2.59, 312.1,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04850"/>
            <a:ext cx="8229600" cy="971550"/>
          </a:xfrm>
        </p:spPr>
        <p:txBody>
          <a:bodyPr/>
          <a:lstStyle/>
          <a:p>
            <a:r>
              <a:rPr lang="en-US" altLang="zh-TW" dirty="0" smtClean="0">
                <a:ea typeface="新細明體" pitchFamily="18" charset="-120"/>
              </a:rPr>
              <a:t>Variables and Types of Data</a:t>
            </a:r>
            <a:endParaRPr lang="zh-TW" altLang="en-US" dirty="0" smtClean="0">
              <a:ea typeface="新細明體" pitchFamily="18" charset="-120"/>
            </a:endParaRPr>
          </a:p>
        </p:txBody>
      </p:sp>
      <p:sp>
        <p:nvSpPr>
          <p:cNvPr id="13315" name="Rectangle 3"/>
          <p:cNvSpPr>
            <a:spLocks noGrp="1" noChangeArrowheads="1"/>
          </p:cNvSpPr>
          <p:nvPr>
            <p:ph idx="1"/>
          </p:nvPr>
        </p:nvSpPr>
        <p:spPr>
          <a:xfrm>
            <a:off x="1295400" y="1981200"/>
            <a:ext cx="7391400" cy="3886200"/>
          </a:xfrm>
        </p:spPr>
        <p:txBody>
          <a:bodyPr/>
          <a:lstStyle/>
          <a:p>
            <a:pPr>
              <a:lnSpc>
                <a:spcPct val="150000"/>
              </a:lnSpc>
            </a:pPr>
            <a:r>
              <a:rPr lang="zh-TW" altLang="en-US" dirty="0" smtClean="0">
                <a:latin typeface="標楷體" pitchFamily="65" charset="-120"/>
                <a:ea typeface="標楷體" pitchFamily="65" charset="-120"/>
              </a:rPr>
              <a:t>性別</a:t>
            </a:r>
          </a:p>
          <a:p>
            <a:pPr>
              <a:lnSpc>
                <a:spcPct val="150000"/>
              </a:lnSpc>
            </a:pPr>
            <a:r>
              <a:rPr lang="zh-TW" altLang="en-US" dirty="0" smtClean="0">
                <a:latin typeface="標楷體" pitchFamily="65" charset="-120"/>
                <a:ea typeface="標楷體" pitchFamily="65" charset="-120"/>
              </a:rPr>
              <a:t>血型</a:t>
            </a:r>
          </a:p>
          <a:p>
            <a:pPr>
              <a:lnSpc>
                <a:spcPct val="150000"/>
              </a:lnSpc>
            </a:pPr>
            <a:r>
              <a:rPr lang="zh-TW" altLang="en-US" dirty="0" smtClean="0">
                <a:latin typeface="標楷體" pitchFamily="65" charset="-120"/>
                <a:ea typeface="標楷體" pitchFamily="65" charset="-120"/>
              </a:rPr>
              <a:t>身高</a:t>
            </a:r>
          </a:p>
          <a:p>
            <a:pPr>
              <a:lnSpc>
                <a:spcPct val="150000"/>
              </a:lnSpc>
            </a:pPr>
            <a:r>
              <a:rPr lang="zh-TW" altLang="en-US" dirty="0" smtClean="0">
                <a:latin typeface="標楷體" pitchFamily="65" charset="-120"/>
                <a:ea typeface="標楷體" pitchFamily="65" charset="-120"/>
              </a:rPr>
              <a:t>體重</a:t>
            </a:r>
          </a:p>
          <a:p>
            <a:pPr>
              <a:lnSpc>
                <a:spcPct val="150000"/>
              </a:lnSpc>
            </a:pPr>
            <a:r>
              <a:rPr lang="zh-TW" altLang="en-US" dirty="0" smtClean="0">
                <a:latin typeface="標楷體" pitchFamily="65" charset="-120"/>
                <a:ea typeface="標楷體" pitchFamily="65" charset="-120"/>
              </a:rPr>
              <a:t>每天上網時間</a:t>
            </a:r>
          </a:p>
          <a:p>
            <a:pPr>
              <a:lnSpc>
                <a:spcPct val="150000"/>
              </a:lnSpc>
            </a:pPr>
            <a:r>
              <a:rPr lang="zh-TW" altLang="en-US" dirty="0" smtClean="0">
                <a:latin typeface="標楷體" pitchFamily="65" charset="-120"/>
                <a:ea typeface="標楷體" pitchFamily="65" charset="-120"/>
              </a:rPr>
              <a:t>手機重量</a:t>
            </a:r>
          </a:p>
        </p:txBody>
      </p:sp>
      <p:sp>
        <p:nvSpPr>
          <p:cNvPr id="2" name="投影片編號版面配置區 1"/>
          <p:cNvSpPr>
            <a:spLocks noGrp="1"/>
          </p:cNvSpPr>
          <p:nvPr>
            <p:ph type="sldNum" sz="quarter" idx="12"/>
          </p:nvPr>
        </p:nvSpPr>
        <p:spPr/>
        <p:txBody>
          <a:bodyPr/>
          <a:lstStyle/>
          <a:p>
            <a:pPr>
              <a:defRPr/>
            </a:pPr>
            <a:fld id="{6D612D1F-C0DB-4ED7-9201-4A2654B319CD}" type="slidenum">
              <a:rPr lang="en-US" altLang="zh-TW" smtClean="0"/>
              <a:pPr>
                <a:defRPr/>
              </a:pPr>
              <a:t>15</a:t>
            </a:fld>
            <a:endParaRPr lang="en-US" altLang="zh-TW"/>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81000" y="533400"/>
            <a:ext cx="8229600" cy="990600"/>
          </a:xfrm>
        </p:spPr>
        <p:txBody>
          <a:bodyPr/>
          <a:lstStyle/>
          <a:p>
            <a:pPr algn="ctr"/>
            <a:r>
              <a:rPr lang="en-US" altLang="zh-TW" sz="3800" b="1" smtClean="0">
                <a:ea typeface="新細明體" pitchFamily="18" charset="-120"/>
              </a:rPr>
              <a:t>Recorded Values and Boundaries</a:t>
            </a:r>
          </a:p>
        </p:txBody>
      </p:sp>
      <p:sp>
        <p:nvSpPr>
          <p:cNvPr id="12322" name="Footer Placeholder 10"/>
          <p:cNvSpPr>
            <a:spLocks noGrp="1"/>
          </p:cNvSpPr>
          <p:nvPr>
            <p:ph type="ftr" sz="quarter" idx="11"/>
          </p:nvPr>
        </p:nvSpPr>
        <p:spPr>
          <a:xfrm>
            <a:off x="228600" y="6356349"/>
            <a:ext cx="3352800" cy="365125"/>
          </a:xfrm>
        </p:spPr>
        <p:txBody>
          <a:bodyPr/>
          <a:lstStyle/>
          <a:p>
            <a:pPr>
              <a:defRPr/>
            </a:pPr>
            <a:r>
              <a:rPr lang="en-US" altLang="zh-TW" dirty="0" err="1"/>
              <a:t>Bluman</a:t>
            </a:r>
            <a:r>
              <a:rPr lang="en-US" altLang="zh-TW" dirty="0"/>
              <a:t> Chapter 1</a:t>
            </a:r>
          </a:p>
        </p:txBody>
      </p:sp>
      <p:sp>
        <p:nvSpPr>
          <p:cNvPr id="12321" name="Slide Number Placeholder 9"/>
          <p:cNvSpPr>
            <a:spLocks noGrp="1"/>
          </p:cNvSpPr>
          <p:nvPr>
            <p:ph type="sldNum" sz="quarter" idx="12"/>
          </p:nvPr>
        </p:nvSpPr>
        <p:spPr/>
        <p:txBody>
          <a:bodyPr/>
          <a:lstStyle/>
          <a:p>
            <a:pPr>
              <a:defRPr/>
            </a:pPr>
            <a:fld id="{871F1A6A-3D63-4FAE-9B70-FABA0A7189F0}" type="slidenum">
              <a:rPr lang="en-US" altLang="zh-TW"/>
              <a:pPr>
                <a:defRPr/>
              </a:pPr>
              <a:t>16</a:t>
            </a:fld>
            <a:endParaRPr lang="en-US" altLang="zh-TW"/>
          </a:p>
        </p:txBody>
      </p:sp>
      <p:graphicFrame>
        <p:nvGraphicFramePr>
          <p:cNvPr id="4" name="Table 3"/>
          <p:cNvGraphicFramePr>
            <a:graphicFrameLocks noGrp="1"/>
          </p:cNvGraphicFramePr>
          <p:nvPr/>
        </p:nvGraphicFramePr>
        <p:xfrm>
          <a:off x="609600" y="1828800"/>
          <a:ext cx="7696200" cy="3962400"/>
        </p:xfrm>
        <a:graphic>
          <a:graphicData uri="http://schemas.openxmlformats.org/drawingml/2006/table">
            <a:tbl>
              <a:tblPr/>
              <a:tblGrid>
                <a:gridCol w="2286000"/>
                <a:gridCol w="2971800"/>
                <a:gridCol w="2438400"/>
              </a:tblGrid>
              <a:tr h="7924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3200" b="1" i="0" u="none" strike="noStrike" cap="none" normalizeH="0" baseline="0" dirty="0" smtClean="0">
                          <a:ln>
                            <a:noFill/>
                          </a:ln>
                          <a:solidFill>
                            <a:srgbClr val="FFFFFF"/>
                          </a:solidFill>
                          <a:effectLst/>
                          <a:latin typeface="Times New Roman" pitchFamily="18" charset="0"/>
                          <a:ea typeface="新細明體" charset="-120"/>
                          <a:cs typeface="Times New Roman" pitchFamily="18" charset="0"/>
                        </a:rPr>
                        <a:t>Variable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3200" b="1" i="0" u="none" strike="noStrike" cap="none" normalizeH="0" baseline="0" smtClean="0">
                          <a:ln>
                            <a:noFill/>
                          </a:ln>
                          <a:solidFill>
                            <a:srgbClr val="FFFFFF"/>
                          </a:solidFill>
                          <a:effectLst/>
                          <a:latin typeface="Times New Roman" pitchFamily="18" charset="0"/>
                          <a:ea typeface="新細明體" charset="-120"/>
                          <a:cs typeface="Times New Roman" pitchFamily="18" charset="0"/>
                        </a:rPr>
                        <a:t>Recorded Value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3200" b="1" i="0" u="none" strike="noStrike" cap="none" normalizeH="0" baseline="0" smtClean="0">
                          <a:ln>
                            <a:noFill/>
                          </a:ln>
                          <a:solidFill>
                            <a:srgbClr val="FFFFFF"/>
                          </a:solidFill>
                          <a:effectLst/>
                          <a:latin typeface="Times New Roman" pitchFamily="18" charset="0"/>
                          <a:ea typeface="新細明體" charset="-120"/>
                          <a:cs typeface="Times New Roman" pitchFamily="18" charset="0"/>
                        </a:rPr>
                        <a:t>Boundaries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924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32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Length</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32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15 cm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32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7924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32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Temperature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32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36 </a:t>
                      </a:r>
                      <a:r>
                        <a:rPr kumimoji="0" lang="en-US" altLang="zh-TW" sz="32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sym typeface="Symbol" pitchFamily="18" charset="2"/>
                        </a:rPr>
                        <a:t>C</a:t>
                      </a:r>
                      <a:endParaRPr kumimoji="0" lang="en-US" altLang="zh-TW" sz="32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32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7924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32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32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0.43 second (sec)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32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7924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32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Mass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32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1.6 grams (g)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32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bl>
          </a:graphicData>
        </a:graphic>
      </p:graphicFrame>
      <p:sp>
        <p:nvSpPr>
          <p:cNvPr id="5" name="TextBox 4"/>
          <p:cNvSpPr txBox="1">
            <a:spLocks noChangeArrowheads="1"/>
          </p:cNvSpPr>
          <p:nvPr/>
        </p:nvSpPr>
        <p:spPr bwMode="auto">
          <a:xfrm>
            <a:off x="5867400" y="2667000"/>
            <a:ext cx="2361544" cy="584775"/>
          </a:xfrm>
          <a:prstGeom prst="rect">
            <a:avLst/>
          </a:prstGeom>
          <a:noFill/>
          <a:ln w="9525">
            <a:noFill/>
            <a:miter lim="800000"/>
            <a:headEnd/>
            <a:tailEnd/>
          </a:ln>
        </p:spPr>
        <p:txBody>
          <a:bodyPr wrap="none">
            <a:spAutoFit/>
          </a:bodyPr>
          <a:lstStyle/>
          <a:p>
            <a:r>
              <a:rPr lang="en-US" altLang="zh-TW" sz="3200" dirty="0">
                <a:latin typeface="Times New Roman" pitchFamily="18" charset="0"/>
                <a:cs typeface="Times New Roman" pitchFamily="18" charset="0"/>
              </a:rPr>
              <a:t>14.5-15.5 </a:t>
            </a:r>
            <a:r>
              <a:rPr lang="en-US" altLang="zh-TW" sz="3200" dirty="0" smtClean="0">
                <a:latin typeface="Times New Roman" pitchFamily="18" charset="0"/>
                <a:cs typeface="Times New Roman" pitchFamily="18" charset="0"/>
              </a:rPr>
              <a:t>cm</a:t>
            </a:r>
            <a:endParaRPr lang="en-US" altLang="zh-TW" dirty="0">
              <a:cs typeface="Times New Roman" pitchFamily="18" charset="0"/>
            </a:endParaRPr>
          </a:p>
        </p:txBody>
      </p:sp>
      <p:sp>
        <p:nvSpPr>
          <p:cNvPr id="6" name="TextBox 5"/>
          <p:cNvSpPr txBox="1">
            <a:spLocks noChangeArrowheads="1"/>
          </p:cNvSpPr>
          <p:nvPr/>
        </p:nvSpPr>
        <p:spPr bwMode="auto">
          <a:xfrm>
            <a:off x="5943600" y="3505200"/>
            <a:ext cx="2373624" cy="584775"/>
          </a:xfrm>
          <a:prstGeom prst="rect">
            <a:avLst/>
          </a:prstGeom>
          <a:noFill/>
          <a:ln w="9525">
            <a:noFill/>
            <a:miter lim="800000"/>
            <a:headEnd/>
            <a:tailEnd/>
          </a:ln>
        </p:spPr>
        <p:txBody>
          <a:bodyPr wrap="square">
            <a:spAutoFit/>
          </a:bodyPr>
          <a:lstStyle/>
          <a:p>
            <a:r>
              <a:rPr lang="en-US" altLang="zh-TW" sz="3200" dirty="0" smtClean="0">
                <a:latin typeface="Times New Roman" pitchFamily="18" charset="0"/>
                <a:cs typeface="Times New Roman" pitchFamily="18" charset="0"/>
              </a:rPr>
              <a:t>35.5-36.5 </a:t>
            </a:r>
            <a:r>
              <a:rPr lang="en-US" altLang="zh-TW" sz="3200" dirty="0" smtClean="0">
                <a:latin typeface="Times New Roman" pitchFamily="18" charset="0"/>
                <a:cs typeface="Times New Roman" pitchFamily="18" charset="0"/>
                <a:sym typeface="Symbol" pitchFamily="18" charset="2"/>
              </a:rPr>
              <a:t>C</a:t>
            </a:r>
            <a:endParaRPr lang="en-US" altLang="zh-TW" sz="3200" dirty="0">
              <a:latin typeface="Times New Roman" pitchFamily="18" charset="0"/>
              <a:cs typeface="Times New Roman" pitchFamily="18" charset="0"/>
            </a:endParaRPr>
          </a:p>
        </p:txBody>
      </p:sp>
      <p:sp>
        <p:nvSpPr>
          <p:cNvPr id="7" name="TextBox 6"/>
          <p:cNvSpPr txBox="1">
            <a:spLocks noChangeArrowheads="1"/>
          </p:cNvSpPr>
          <p:nvPr/>
        </p:nvSpPr>
        <p:spPr bwMode="auto">
          <a:xfrm>
            <a:off x="5867400" y="4352925"/>
            <a:ext cx="2590800" cy="523875"/>
          </a:xfrm>
          <a:prstGeom prst="rect">
            <a:avLst/>
          </a:prstGeom>
          <a:noFill/>
          <a:ln w="9525">
            <a:noFill/>
            <a:miter lim="800000"/>
            <a:headEnd/>
            <a:tailEnd/>
          </a:ln>
        </p:spPr>
        <p:txBody>
          <a:bodyPr>
            <a:spAutoFit/>
          </a:bodyPr>
          <a:lstStyle/>
          <a:p>
            <a:r>
              <a:rPr lang="en-US" altLang="zh-TW" sz="2800" dirty="0">
                <a:latin typeface="Times New Roman" pitchFamily="18" charset="0"/>
                <a:cs typeface="Times New Roman" pitchFamily="18" charset="0"/>
              </a:rPr>
              <a:t>0.425-0.435 sec</a:t>
            </a:r>
          </a:p>
        </p:txBody>
      </p:sp>
      <p:sp>
        <p:nvSpPr>
          <p:cNvPr id="8" name="TextBox 7"/>
          <p:cNvSpPr txBox="1">
            <a:spLocks noChangeArrowheads="1"/>
          </p:cNvSpPr>
          <p:nvPr/>
        </p:nvSpPr>
        <p:spPr bwMode="auto">
          <a:xfrm>
            <a:off x="5867400" y="5105400"/>
            <a:ext cx="2065338" cy="584200"/>
          </a:xfrm>
          <a:prstGeom prst="rect">
            <a:avLst/>
          </a:prstGeom>
          <a:noFill/>
          <a:ln w="9525">
            <a:noFill/>
            <a:miter lim="800000"/>
            <a:headEnd/>
            <a:tailEnd/>
          </a:ln>
        </p:spPr>
        <p:txBody>
          <a:bodyPr wrap="none">
            <a:spAutoFit/>
          </a:bodyPr>
          <a:lstStyle/>
          <a:p>
            <a:r>
              <a:rPr lang="en-US" altLang="zh-TW" sz="3200">
                <a:latin typeface="Times New Roman" pitchFamily="18" charset="0"/>
                <a:cs typeface="Times New Roman" pitchFamily="18" charset="0"/>
              </a:rPr>
              <a:t>1.55-1.65 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p:txBody>
          <a:bodyPr wrap="square" numCol="1" anchor="t" anchorCtr="0" compatLnSpc="1">
            <a:prstTxWarp prst="textNoShape">
              <a:avLst/>
            </a:prstTxWarp>
          </a:bodyPr>
          <a:lstStyle/>
          <a:p>
            <a:pPr eaLnBrk="1" hangingPunct="1"/>
            <a:r>
              <a:rPr lang="zh-TW" altLang="en-US" smtClean="0">
                <a:effectLst/>
                <a:ea typeface="標楷體" pitchFamily="65" charset="-120"/>
              </a:rPr>
              <a:t>測量尺度的類型</a:t>
            </a:r>
          </a:p>
        </p:txBody>
      </p:sp>
      <p:grpSp>
        <p:nvGrpSpPr>
          <p:cNvPr id="2" name="Group 9"/>
          <p:cNvGrpSpPr>
            <a:grpSpLocks/>
          </p:cNvGrpSpPr>
          <p:nvPr/>
        </p:nvGrpSpPr>
        <p:grpSpPr bwMode="auto">
          <a:xfrm>
            <a:off x="3024188" y="1811338"/>
            <a:ext cx="3186112" cy="4160837"/>
            <a:chOff x="201" y="1108"/>
            <a:chExt cx="2007" cy="2621"/>
          </a:xfrm>
        </p:grpSpPr>
        <p:sp>
          <p:nvSpPr>
            <p:cNvPr id="10250" name="AutoShape 10"/>
            <p:cNvSpPr>
              <a:spLocks noChangeArrowheads="1"/>
            </p:cNvSpPr>
            <p:nvPr/>
          </p:nvSpPr>
          <p:spPr bwMode="auto">
            <a:xfrm>
              <a:off x="201" y="1780"/>
              <a:ext cx="2007" cy="566"/>
            </a:xfrm>
            <a:prstGeom prst="roundRect">
              <a:avLst>
                <a:gd name="adj" fmla="val 16667"/>
              </a:avLst>
            </a:prstGeom>
            <a:solidFill>
              <a:srgbClr val="FFDD99"/>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順序尺度</a:t>
              </a:r>
            </a:p>
            <a:p>
              <a:pPr algn="ctr">
                <a:defRPr/>
              </a:pPr>
              <a:r>
                <a:rPr lang="en-US" altLang="zh-TW" sz="2800" b="0">
                  <a:latin typeface="Times New Roman" pitchFamily="18" charset="0"/>
                  <a:ea typeface="標楷體" pitchFamily="65" charset="-120"/>
                </a:rPr>
                <a:t>Ordinal Scale</a:t>
              </a:r>
            </a:p>
          </p:txBody>
        </p:sp>
        <p:sp>
          <p:nvSpPr>
            <p:cNvPr id="10251" name="AutoShape 11"/>
            <p:cNvSpPr>
              <a:spLocks noChangeArrowheads="1"/>
            </p:cNvSpPr>
            <p:nvPr/>
          </p:nvSpPr>
          <p:spPr bwMode="auto">
            <a:xfrm>
              <a:off x="201" y="2452"/>
              <a:ext cx="2007" cy="566"/>
            </a:xfrm>
            <a:prstGeom prst="roundRect">
              <a:avLst>
                <a:gd name="adj" fmla="val 16667"/>
              </a:avLst>
            </a:prstGeom>
            <a:solidFill>
              <a:srgbClr val="5AC07A"/>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區間尺度</a:t>
              </a:r>
            </a:p>
            <a:p>
              <a:pPr algn="ctr">
                <a:defRPr/>
              </a:pPr>
              <a:r>
                <a:rPr lang="en-US" altLang="zh-TW" sz="2800" b="0">
                  <a:latin typeface="Times New Roman" pitchFamily="18" charset="0"/>
                  <a:ea typeface="標楷體" pitchFamily="65" charset="-120"/>
                </a:rPr>
                <a:t>Interval Scale</a:t>
              </a:r>
              <a:endParaRPr lang="zh-TW" altLang="en-US" sz="2800" b="0">
                <a:latin typeface="Times New Roman" pitchFamily="18" charset="0"/>
                <a:ea typeface="標楷體" pitchFamily="65" charset="-120"/>
              </a:endParaRPr>
            </a:p>
          </p:txBody>
        </p:sp>
        <p:sp>
          <p:nvSpPr>
            <p:cNvPr id="10252" name="AutoShape 12"/>
            <p:cNvSpPr>
              <a:spLocks noChangeArrowheads="1"/>
            </p:cNvSpPr>
            <p:nvPr/>
          </p:nvSpPr>
          <p:spPr bwMode="auto">
            <a:xfrm>
              <a:off x="201" y="3163"/>
              <a:ext cx="2007" cy="566"/>
            </a:xfrm>
            <a:prstGeom prst="roundRect">
              <a:avLst>
                <a:gd name="adj" fmla="val 16667"/>
              </a:avLst>
            </a:prstGeom>
            <a:solidFill>
              <a:srgbClr val="FFAE0D"/>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比率尺度</a:t>
              </a:r>
            </a:p>
            <a:p>
              <a:pPr algn="ctr">
                <a:defRPr/>
              </a:pPr>
              <a:r>
                <a:rPr lang="en-US" altLang="zh-TW" sz="2800" b="0">
                  <a:latin typeface="Times New Roman" pitchFamily="18" charset="0"/>
                  <a:ea typeface="標楷體" pitchFamily="65" charset="-120"/>
                </a:rPr>
                <a:t>Ratio Scale</a:t>
              </a:r>
            </a:p>
          </p:txBody>
        </p:sp>
        <p:sp>
          <p:nvSpPr>
            <p:cNvPr id="10253" name="AutoShape 13"/>
            <p:cNvSpPr>
              <a:spLocks noChangeArrowheads="1"/>
            </p:cNvSpPr>
            <p:nvPr/>
          </p:nvSpPr>
          <p:spPr bwMode="auto">
            <a:xfrm>
              <a:off x="201" y="1108"/>
              <a:ext cx="2007" cy="566"/>
            </a:xfrm>
            <a:prstGeom prst="roundRect">
              <a:avLst>
                <a:gd name="adj" fmla="val 16667"/>
              </a:avLst>
            </a:prstGeom>
            <a:solidFill>
              <a:srgbClr val="DFF5DF"/>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名目尺度</a:t>
              </a:r>
            </a:p>
            <a:p>
              <a:pPr algn="ctr">
                <a:defRPr/>
              </a:pPr>
              <a:r>
                <a:rPr lang="en-US" altLang="zh-TW" sz="2800" b="0">
                  <a:latin typeface="Times New Roman" pitchFamily="18" charset="0"/>
                  <a:ea typeface="標楷體" pitchFamily="65" charset="-120"/>
                </a:rPr>
                <a:t>Nominal Scale</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p:cNvSpPr>
          <p:nvPr/>
        </p:nvSpPr>
        <p:spPr bwMode="auto">
          <a:xfrm>
            <a:off x="1039813" y="274638"/>
            <a:ext cx="6989762" cy="1143000"/>
          </a:xfrm>
          <a:prstGeom prst="rect">
            <a:avLst/>
          </a:prstGeom>
          <a:noFill/>
          <a:ln w="9525">
            <a:noFill/>
            <a:miter lim="800000"/>
            <a:headEnd/>
            <a:tailEnd/>
          </a:ln>
        </p:spPr>
        <p:txBody>
          <a:bodyPr anchor="ctr"/>
          <a:lstStyle/>
          <a:p>
            <a:pPr algn="ctr"/>
            <a:r>
              <a:rPr lang="zh-TW" altLang="en-US" sz="4400" dirty="0">
                <a:solidFill>
                  <a:srgbClr val="990033"/>
                </a:solidFill>
                <a:ea typeface="標楷體" pitchFamily="65" charset="-120"/>
              </a:rPr>
              <a:t>名目</a:t>
            </a:r>
            <a:r>
              <a:rPr lang="zh-TW" altLang="en-US" sz="4400" dirty="0" smtClean="0">
                <a:solidFill>
                  <a:srgbClr val="990033"/>
                </a:solidFill>
                <a:ea typeface="標楷體" pitchFamily="65" charset="-120"/>
              </a:rPr>
              <a:t>尺度 </a:t>
            </a:r>
            <a:r>
              <a:rPr lang="en-US" altLang="zh-TW" sz="4400" dirty="0" smtClean="0">
                <a:solidFill>
                  <a:srgbClr val="990033"/>
                </a:solidFill>
                <a:ea typeface="標楷體" pitchFamily="65" charset="-120"/>
              </a:rPr>
              <a:t>(</a:t>
            </a:r>
            <a:r>
              <a:rPr lang="en-US" altLang="zh-TW" sz="4400" dirty="0" smtClean="0"/>
              <a:t>Nominal Scale</a:t>
            </a:r>
            <a:r>
              <a:rPr lang="en-US" altLang="zh-TW" sz="4400" dirty="0" smtClean="0">
                <a:solidFill>
                  <a:srgbClr val="990033"/>
                </a:solidFill>
                <a:ea typeface="標楷體" pitchFamily="65" charset="-120"/>
              </a:rPr>
              <a:t>)</a:t>
            </a:r>
            <a:endParaRPr lang="en-US" altLang="zh-TW" sz="4400" dirty="0">
              <a:solidFill>
                <a:srgbClr val="990033"/>
              </a:solidFill>
              <a:ea typeface="標楷體" pitchFamily="65" charset="-120"/>
            </a:endParaRPr>
          </a:p>
        </p:txBody>
      </p:sp>
      <p:sp>
        <p:nvSpPr>
          <p:cNvPr id="13316" name="Rectangle 8"/>
          <p:cNvSpPr>
            <a:spLocks noChangeArrowheads="1"/>
          </p:cNvSpPr>
          <p:nvPr/>
        </p:nvSpPr>
        <p:spPr bwMode="auto">
          <a:xfrm>
            <a:off x="762000" y="1752600"/>
            <a:ext cx="4724400" cy="1905000"/>
          </a:xfrm>
          <a:prstGeom prst="rect">
            <a:avLst/>
          </a:prstGeom>
          <a:solidFill>
            <a:srgbClr val="FFDD99"/>
          </a:solidFill>
          <a:ln w="9525">
            <a:solidFill>
              <a:srgbClr val="000000"/>
            </a:solidFill>
            <a:miter lim="800000"/>
            <a:headEnd/>
            <a:tailEnd/>
          </a:ln>
        </p:spPr>
        <p:txBody>
          <a:bodyPr/>
          <a:lstStyle/>
          <a:p>
            <a:pPr marL="342900" indent="-342900" eaLnBrk="0" hangingPunct="0">
              <a:spcBef>
                <a:spcPct val="20000"/>
              </a:spcBef>
              <a:buFontTx/>
              <a:buChar char="•"/>
            </a:pPr>
            <a:r>
              <a:rPr lang="zh-TW" altLang="en-US" sz="3200" b="0" dirty="0">
                <a:solidFill>
                  <a:srgbClr val="CC0000"/>
                </a:solidFill>
                <a:ea typeface="標楷體" pitchFamily="65" charset="-120"/>
              </a:rPr>
              <a:t>互斥</a:t>
            </a:r>
            <a:r>
              <a:rPr lang="zh-TW" altLang="en-US" sz="3200" b="0" dirty="0">
                <a:ea typeface="標楷體" pitchFamily="65" charset="-120"/>
              </a:rPr>
              <a:t>且</a:t>
            </a:r>
            <a:r>
              <a:rPr lang="zh-TW" altLang="en-US" sz="3200" b="0" dirty="0">
                <a:solidFill>
                  <a:srgbClr val="CC0000"/>
                </a:solidFill>
                <a:ea typeface="標楷體" pitchFamily="65" charset="-120"/>
              </a:rPr>
              <a:t>周延</a:t>
            </a:r>
            <a:r>
              <a:rPr lang="zh-TW" altLang="en-US" sz="3200" b="0" dirty="0">
                <a:ea typeface="標楷體" pitchFamily="65" charset="-120"/>
              </a:rPr>
              <a:t>，但無順序、距離或原點</a:t>
            </a:r>
            <a:endParaRPr lang="en-US" altLang="zh-TW" sz="3200" b="0" dirty="0">
              <a:ea typeface="標楷體" pitchFamily="65" charset="-120"/>
            </a:endParaRPr>
          </a:p>
          <a:p>
            <a:pPr marL="342900" indent="-342900" eaLnBrk="0" hangingPunct="0">
              <a:spcBef>
                <a:spcPct val="20000"/>
              </a:spcBef>
              <a:buFontTx/>
              <a:buChar char="•"/>
            </a:pPr>
            <a:r>
              <a:rPr lang="zh-TW" altLang="en-US" sz="3200" b="0" dirty="0">
                <a:ea typeface="標楷體" pitchFamily="65" charset="-120"/>
              </a:rPr>
              <a:t>只有</a:t>
            </a:r>
            <a:r>
              <a:rPr lang="zh-TW" altLang="en-US" sz="3200" b="0" dirty="0">
                <a:solidFill>
                  <a:srgbClr val="CC0000"/>
                </a:solidFill>
                <a:ea typeface="標楷體" pitchFamily="65" charset="-120"/>
              </a:rPr>
              <a:t>分類</a:t>
            </a:r>
            <a:r>
              <a:rPr lang="zh-TW" altLang="en-US" sz="3200" b="0" dirty="0">
                <a:ea typeface="標楷體" pitchFamily="65" charset="-120"/>
              </a:rPr>
              <a:t>的特性</a:t>
            </a:r>
            <a:endParaRPr lang="en-US" altLang="zh-TW" sz="3200" b="0" dirty="0">
              <a:ea typeface="標楷體" pitchFamily="65" charset="-120"/>
            </a:endParaRPr>
          </a:p>
        </p:txBody>
      </p:sp>
      <p:pic>
        <p:nvPicPr>
          <p:cNvPr id="21506" name="Picture 2" descr="http://deniselefay.files.wordpress.com/2010/05/male-female.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33400" y="4267200"/>
            <a:ext cx="2590800" cy="2209800"/>
          </a:xfrm>
          <a:prstGeom prst="rect">
            <a:avLst/>
          </a:prstGeom>
          <a:noFill/>
        </p:spPr>
      </p:pic>
      <p:pic>
        <p:nvPicPr>
          <p:cNvPr id="21508" name="Picture 4" descr="https://sp.yimg.com/ib/th?id=OIP.M0d342e660f2f7f20ddc22bd737b7f312o0&amp;pid=15.1&amp;P=0&amp;w=300&amp;h=300"/>
          <p:cNvPicPr>
            <a:picLocks noChangeAspect="1" noChangeArrowheads="1"/>
          </p:cNvPicPr>
          <p:nvPr/>
        </p:nvPicPr>
        <p:blipFill>
          <a:blip r:embed="rId4" cstate="print">
            <a:duotone>
              <a:prstClr val="black"/>
              <a:srgbClr val="D9C3A5">
                <a:tint val="50000"/>
                <a:satMod val="180000"/>
              </a:srgbClr>
            </a:duotone>
          </a:blip>
          <a:srcRect b="3333"/>
          <a:stretch>
            <a:fillRect/>
          </a:stretch>
        </p:blipFill>
        <p:spPr bwMode="auto">
          <a:xfrm>
            <a:off x="3505200" y="4267200"/>
            <a:ext cx="2286000" cy="2209800"/>
          </a:xfrm>
          <a:prstGeom prst="rect">
            <a:avLst/>
          </a:prstGeom>
          <a:noFill/>
        </p:spPr>
      </p:pic>
      <p:pic>
        <p:nvPicPr>
          <p:cNvPr id="21510" name="Picture 6" descr="http://sc.admin5.com/uploads/allimg/100608/142H54037-0.gif"/>
          <p:cNvPicPr>
            <a:picLocks noChangeAspect="1" noChangeArrowheads="1"/>
          </p:cNvPicPr>
          <p:nvPr/>
        </p:nvPicPr>
        <p:blipFill>
          <a:blip r:embed="rId5" cstate="print"/>
          <a:srcRect/>
          <a:stretch>
            <a:fillRect/>
          </a:stretch>
        </p:blipFill>
        <p:spPr bwMode="auto">
          <a:xfrm>
            <a:off x="6096000" y="1600200"/>
            <a:ext cx="2899713" cy="4343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ox(in)">
                                      <p:cBhvr>
                                        <p:cTn id="7" dur="500"/>
                                        <p:tgtEl>
                                          <p:spTgt spid="2150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10"/>
                                        </p:tgtEl>
                                        <p:attrNameLst>
                                          <p:attrName>style.visibility</p:attrName>
                                        </p:attrNameLst>
                                      </p:cBhvr>
                                      <p:to>
                                        <p:strVal val="visible"/>
                                      </p:to>
                                    </p:set>
                                    <p:animEffect transition="in" filter="box(in)">
                                      <p:cBhvr>
                                        <p:cTn id="12"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7"/>
          <p:cNvSpPr>
            <a:spLocks/>
          </p:cNvSpPr>
          <p:nvPr/>
        </p:nvSpPr>
        <p:spPr bwMode="auto">
          <a:xfrm>
            <a:off x="1168400" y="274638"/>
            <a:ext cx="6977063" cy="1143000"/>
          </a:xfrm>
          <a:prstGeom prst="rect">
            <a:avLst/>
          </a:prstGeom>
          <a:noFill/>
          <a:ln w="9525">
            <a:noFill/>
            <a:miter lim="800000"/>
            <a:headEnd/>
            <a:tailEnd/>
          </a:ln>
        </p:spPr>
        <p:txBody>
          <a:bodyPr anchor="ctr"/>
          <a:lstStyle/>
          <a:p>
            <a:pPr algn="ctr"/>
            <a:r>
              <a:rPr lang="zh-TW" altLang="en-US" sz="4400" dirty="0">
                <a:solidFill>
                  <a:srgbClr val="990033"/>
                </a:solidFill>
                <a:ea typeface="標楷體" pitchFamily="65" charset="-120"/>
              </a:rPr>
              <a:t>順序</a:t>
            </a:r>
            <a:r>
              <a:rPr lang="zh-TW" altLang="en-US" sz="4400" dirty="0" smtClean="0">
                <a:solidFill>
                  <a:srgbClr val="990033"/>
                </a:solidFill>
                <a:ea typeface="標楷體" pitchFamily="65" charset="-120"/>
              </a:rPr>
              <a:t>尺度</a:t>
            </a:r>
            <a:r>
              <a:rPr lang="en-US" altLang="zh-TW" sz="4400" dirty="0" smtClean="0"/>
              <a:t>(Ordinal Scale)</a:t>
            </a:r>
            <a:endParaRPr lang="en-US" altLang="zh-TW" sz="4400" dirty="0">
              <a:solidFill>
                <a:srgbClr val="990033"/>
              </a:solidFill>
              <a:ea typeface="標楷體" pitchFamily="65" charset="-120"/>
            </a:endParaRPr>
          </a:p>
        </p:txBody>
      </p:sp>
      <p:sp>
        <p:nvSpPr>
          <p:cNvPr id="14340" name="Rectangle 8"/>
          <p:cNvSpPr>
            <a:spLocks noChangeArrowheads="1"/>
          </p:cNvSpPr>
          <p:nvPr/>
        </p:nvSpPr>
        <p:spPr bwMode="auto">
          <a:xfrm>
            <a:off x="457200" y="1524000"/>
            <a:ext cx="7010400" cy="2057400"/>
          </a:xfrm>
          <a:prstGeom prst="rect">
            <a:avLst/>
          </a:prstGeom>
          <a:solidFill>
            <a:srgbClr val="FFDD99"/>
          </a:solidFill>
          <a:ln w="9525">
            <a:solidFill>
              <a:srgbClr val="000000"/>
            </a:solidFill>
            <a:miter lim="800000"/>
            <a:headEnd/>
            <a:tailEnd/>
          </a:ln>
        </p:spPr>
        <p:txBody>
          <a:bodyPr/>
          <a:lstStyle/>
          <a:p>
            <a:pPr marL="342900" indent="-342900">
              <a:spcBef>
                <a:spcPct val="20000"/>
              </a:spcBef>
              <a:buFontTx/>
              <a:buChar char="•"/>
            </a:pPr>
            <a:r>
              <a:rPr lang="zh-TW" altLang="en-US" sz="2800" dirty="0" smtClean="0">
                <a:latin typeface="Times New Roman" pitchFamily="18" charset="0"/>
                <a:ea typeface="標楷體" pitchFamily="65" charset="-120"/>
              </a:rPr>
              <a:t>衡量有重要、大小、強弱、好壞程度等級順序之資料</a:t>
            </a:r>
            <a:endParaRPr lang="en-US" altLang="zh-TW" sz="2800" dirty="0" smtClean="0">
              <a:latin typeface="Times New Roman" pitchFamily="18" charset="0"/>
              <a:ea typeface="標楷體" pitchFamily="65" charset="-120"/>
            </a:endParaRPr>
          </a:p>
          <a:p>
            <a:pPr marL="342900" indent="-342900">
              <a:spcBef>
                <a:spcPct val="20000"/>
              </a:spcBef>
              <a:buFontTx/>
              <a:buChar char="•"/>
            </a:pPr>
            <a:r>
              <a:rPr lang="zh-TW" altLang="en-US" sz="2800" dirty="0" smtClean="0">
                <a:latin typeface="Times New Roman" pitchFamily="18" charset="0"/>
                <a:ea typeface="標楷體" pitchFamily="65" charset="-120"/>
              </a:rPr>
              <a:t>但無法衡量不同等級間的差異大小，此種類型資料之數學四則運算沒有任何意義。</a:t>
            </a:r>
            <a:endParaRPr lang="en-US" altLang="zh-TW" sz="2800" b="0" dirty="0">
              <a:solidFill>
                <a:srgbClr val="A50021"/>
              </a:solidFill>
              <a:latin typeface="標楷體" pitchFamily="65" charset="-120"/>
              <a:ea typeface="標楷體" pitchFamily="65" charset="-120"/>
            </a:endParaRPr>
          </a:p>
          <a:p>
            <a:pPr marL="342900" indent="-342900" eaLnBrk="0" hangingPunct="0">
              <a:spcBef>
                <a:spcPct val="20000"/>
              </a:spcBef>
            </a:pPr>
            <a:endParaRPr lang="zh-TW" altLang="en-US" sz="2800" b="0" dirty="0">
              <a:solidFill>
                <a:schemeClr val="bg1"/>
              </a:solidFill>
              <a:latin typeface="標楷體" pitchFamily="65" charset="-120"/>
              <a:ea typeface="標楷體" pitchFamily="65" charset="-120"/>
            </a:endParaRPr>
          </a:p>
        </p:txBody>
      </p:sp>
      <p:pic>
        <p:nvPicPr>
          <p:cNvPr id="19458" name="Picture 2" descr="http://4.bp.blogspot.com/-DWW10c6pw1c/TnflzB7ljXI/AAAAAAAABC0/1s0i8A57fI4/s320/%25E6%259C%25AA%25E5%2591%25BD%25E5%2590%258D-1.jpg"/>
          <p:cNvPicPr>
            <a:picLocks noChangeAspect="1" noChangeArrowheads="1"/>
          </p:cNvPicPr>
          <p:nvPr/>
        </p:nvPicPr>
        <p:blipFill>
          <a:blip r:embed="rId3" cstate="print"/>
          <a:srcRect t="26957" b="31304"/>
          <a:stretch>
            <a:fillRect/>
          </a:stretch>
        </p:blipFill>
        <p:spPr bwMode="auto">
          <a:xfrm>
            <a:off x="457200" y="4191000"/>
            <a:ext cx="3810000" cy="1143000"/>
          </a:xfrm>
          <a:prstGeom prst="rect">
            <a:avLst/>
          </a:prstGeom>
          <a:noFill/>
        </p:spPr>
      </p:pic>
      <p:pic>
        <p:nvPicPr>
          <p:cNvPr id="19460" name="Picture 4" descr="http://img.technews.tw/wp-content/uploads/2015/06/LINE_4years_4.jpg"/>
          <p:cNvPicPr>
            <a:picLocks noChangeAspect="1" noChangeArrowheads="1"/>
          </p:cNvPicPr>
          <p:nvPr/>
        </p:nvPicPr>
        <p:blipFill>
          <a:blip r:embed="rId4" cstate="print"/>
          <a:srcRect/>
          <a:stretch>
            <a:fillRect/>
          </a:stretch>
        </p:blipFill>
        <p:spPr bwMode="auto">
          <a:xfrm>
            <a:off x="4419600" y="2438400"/>
            <a:ext cx="4552959" cy="42513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ox(in)">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850"/>
            <a:ext cx="8229600" cy="742950"/>
          </a:xfrm>
        </p:spPr>
        <p:txBody>
          <a:bodyPr/>
          <a:lstStyle/>
          <a:p>
            <a:pPr algn="ctr"/>
            <a:r>
              <a:rPr lang="zh-TW" altLang="en-US" dirty="0" smtClean="0"/>
              <a:t>課前練習</a:t>
            </a:r>
            <a:endParaRPr lang="zh-TW" altLang="en-US" dirty="0"/>
          </a:p>
        </p:txBody>
      </p:sp>
      <p:sp>
        <p:nvSpPr>
          <p:cNvPr id="3" name="內容版面配置區 2"/>
          <p:cNvSpPr>
            <a:spLocks noGrp="1"/>
          </p:cNvSpPr>
          <p:nvPr>
            <p:ph idx="1"/>
          </p:nvPr>
        </p:nvSpPr>
        <p:spPr>
          <a:xfrm>
            <a:off x="457200" y="1524001"/>
            <a:ext cx="8229600" cy="4800600"/>
          </a:xfrm>
        </p:spPr>
        <p:txBody>
          <a:bodyPr/>
          <a:lstStyle/>
          <a:p>
            <a:r>
              <a:rPr lang="zh-TW" altLang="en-US" dirty="0" smtClean="0"/>
              <a:t>分組</a:t>
            </a:r>
            <a:r>
              <a:rPr lang="en-US" altLang="zh-TW" dirty="0" smtClean="0"/>
              <a:t>:</a:t>
            </a:r>
            <a:r>
              <a:rPr lang="zh-TW" altLang="en-US" dirty="0" smtClean="0"/>
              <a:t> </a:t>
            </a:r>
            <a:r>
              <a:rPr lang="en-US" altLang="zh-TW" dirty="0" smtClean="0"/>
              <a:t>10</a:t>
            </a:r>
            <a:r>
              <a:rPr lang="zh-TW" altLang="en-US" dirty="0" smtClean="0"/>
              <a:t>人一組</a:t>
            </a:r>
            <a:endParaRPr lang="en-US" altLang="zh-TW" dirty="0" smtClean="0"/>
          </a:p>
          <a:p>
            <a:r>
              <a:rPr lang="zh-TW" altLang="en-US" dirty="0" smtClean="0"/>
              <a:t>選定主題</a:t>
            </a:r>
            <a:r>
              <a:rPr lang="en-US" altLang="zh-TW" dirty="0" smtClean="0"/>
              <a:t>:</a:t>
            </a:r>
          </a:p>
          <a:p>
            <a:pPr marL="0" indent="0">
              <a:buNone/>
            </a:pPr>
            <a:r>
              <a:rPr lang="en-US" altLang="zh-TW" dirty="0" smtClean="0"/>
              <a:t>1. </a:t>
            </a:r>
            <a:r>
              <a:rPr lang="zh-TW" altLang="en-US" dirty="0" smtClean="0"/>
              <a:t>手機</a:t>
            </a:r>
            <a:r>
              <a:rPr lang="en-US" altLang="zh-TW" dirty="0" smtClean="0"/>
              <a:t>:</a:t>
            </a:r>
            <a:r>
              <a:rPr lang="zh-TW" altLang="en-US" dirty="0" smtClean="0"/>
              <a:t> 手機電信業者為</a:t>
            </a:r>
            <a:r>
              <a:rPr lang="zh-TW" altLang="en-US" dirty="0"/>
              <a:t>何</a:t>
            </a:r>
            <a:r>
              <a:rPr lang="en-US" altLang="zh-TW" dirty="0" smtClean="0"/>
              <a:t>?</a:t>
            </a:r>
            <a:r>
              <a:rPr lang="zh-TW" altLang="en-US" dirty="0" smtClean="0"/>
              <a:t> 每月平均通話費用</a:t>
            </a:r>
            <a:endParaRPr lang="en-US" altLang="zh-TW" dirty="0" smtClean="0"/>
          </a:p>
          <a:p>
            <a:pPr marL="0" indent="0">
              <a:buNone/>
            </a:pPr>
            <a:r>
              <a:rPr lang="en-US" altLang="zh-TW" dirty="0" smtClean="0"/>
              <a:t>2. </a:t>
            </a:r>
            <a:r>
              <a:rPr lang="zh-TW" altLang="en-US" dirty="0"/>
              <a:t>何時開始使用</a:t>
            </a:r>
            <a:r>
              <a:rPr lang="en-US" altLang="zh-TW" dirty="0"/>
              <a:t>FB?</a:t>
            </a:r>
            <a:r>
              <a:rPr lang="zh-TW" altLang="en-US" dirty="0"/>
              <a:t> </a:t>
            </a:r>
            <a:r>
              <a:rPr lang="en-US" altLang="zh-TW" dirty="0"/>
              <a:t>FB</a:t>
            </a:r>
            <a:r>
              <a:rPr lang="zh-TW" altLang="en-US" dirty="0"/>
              <a:t>好友數</a:t>
            </a:r>
          </a:p>
          <a:p>
            <a:pPr marL="0" indent="0">
              <a:buNone/>
            </a:pPr>
            <a:r>
              <a:rPr lang="en-US" altLang="zh-TW" dirty="0" smtClean="0"/>
              <a:t>3</a:t>
            </a:r>
            <a:r>
              <a:rPr lang="en-US" altLang="zh-TW" dirty="0" smtClean="0"/>
              <a:t>. </a:t>
            </a:r>
            <a:r>
              <a:rPr lang="zh-TW" altLang="en-US" dirty="0" smtClean="0"/>
              <a:t>學測科目中最喜愛的科目為何</a:t>
            </a:r>
            <a:r>
              <a:rPr lang="en-US" altLang="zh-TW" dirty="0" smtClean="0"/>
              <a:t>?</a:t>
            </a:r>
            <a:r>
              <a:rPr lang="zh-TW" altLang="en-US" dirty="0" smtClean="0"/>
              <a:t> 獲得幾級分</a:t>
            </a:r>
            <a:r>
              <a:rPr lang="en-US" altLang="zh-TW" dirty="0" smtClean="0"/>
              <a:t>?</a:t>
            </a:r>
          </a:p>
          <a:p>
            <a:pPr marL="0" indent="0">
              <a:buNone/>
            </a:pPr>
            <a:r>
              <a:rPr lang="en-US" altLang="zh-TW" dirty="0" smtClean="0"/>
              <a:t>4.</a:t>
            </a:r>
            <a:r>
              <a:rPr lang="zh-TW" altLang="en-US" dirty="0" smtClean="0"/>
              <a:t> 開始配戴眼鏡的時間</a:t>
            </a:r>
            <a:r>
              <a:rPr lang="en-US" altLang="zh-TW" dirty="0" smtClean="0"/>
              <a:t>?</a:t>
            </a:r>
            <a:r>
              <a:rPr lang="zh-TW" altLang="en-US" dirty="0" smtClean="0"/>
              <a:t> 目前近視度數</a:t>
            </a:r>
            <a:r>
              <a:rPr lang="en-US" altLang="zh-TW" dirty="0" smtClean="0"/>
              <a:t>?</a:t>
            </a:r>
          </a:p>
          <a:p>
            <a:pPr marL="0" indent="0">
              <a:buNone/>
            </a:pPr>
            <a:r>
              <a:rPr lang="en-US" altLang="zh-TW" dirty="0" smtClean="0"/>
              <a:t>5. </a:t>
            </a:r>
            <a:r>
              <a:rPr lang="zh-TW" altLang="en-US" dirty="0" smtClean="0"/>
              <a:t>對於昨天放颱風假的心情</a:t>
            </a:r>
            <a:r>
              <a:rPr lang="en-US" altLang="zh-TW" dirty="0" smtClean="0"/>
              <a:t>?</a:t>
            </a:r>
            <a:r>
              <a:rPr lang="zh-TW" altLang="en-US" smtClean="0"/>
              <a:t> 昨日一天的花費</a:t>
            </a:r>
            <a:endParaRPr lang="en-US" altLang="zh-TW" dirty="0" smtClean="0"/>
          </a:p>
          <a:p>
            <a:pPr marL="0" indent="0">
              <a:buNone/>
            </a:pPr>
            <a:r>
              <a:rPr lang="zh-TW" altLang="en-US" sz="1800" dirty="0" smtClean="0"/>
              <a:t>   </a:t>
            </a:r>
            <a:r>
              <a:rPr lang="en-US" altLang="zh-TW" sz="1800" dirty="0" smtClean="0"/>
              <a:t>(</a:t>
            </a:r>
            <a:r>
              <a:rPr lang="zh-TW" altLang="en-US" sz="1800" dirty="0" smtClean="0"/>
              <a:t>非常開心、開心、普通、不開心、非常不開心</a:t>
            </a:r>
            <a:r>
              <a:rPr lang="en-US" altLang="zh-TW" sz="1800" dirty="0" smtClean="0"/>
              <a:t>)</a:t>
            </a:r>
          </a:p>
          <a:p>
            <a:pPr marL="0" indent="0">
              <a:buNone/>
            </a:pPr>
            <a:endParaRPr lang="zh-TW" altLang="en-US" dirty="0"/>
          </a:p>
        </p:txBody>
      </p:sp>
      <p:sp>
        <p:nvSpPr>
          <p:cNvPr id="5" name="投影片編號版面配置區 4"/>
          <p:cNvSpPr>
            <a:spLocks noGrp="1"/>
          </p:cNvSpPr>
          <p:nvPr>
            <p:ph type="sldNum" sz="quarter" idx="12"/>
          </p:nvPr>
        </p:nvSpPr>
        <p:spPr/>
        <p:txBody>
          <a:bodyPr/>
          <a:lstStyle/>
          <a:p>
            <a:pPr>
              <a:defRPr/>
            </a:pPr>
            <a:fld id="{6D612D1F-C0DB-4ED7-9201-4A2654B319CD}" type="slidenum">
              <a:rPr lang="en-US" altLang="zh-TW" smtClean="0"/>
              <a:pPr>
                <a:defRPr/>
              </a:pPr>
              <a:t>2</a:t>
            </a:fld>
            <a:endParaRPr lang="en-US" altLang="zh-TW"/>
          </a:p>
        </p:txBody>
      </p:sp>
    </p:spTree>
    <p:extLst>
      <p:ext uri="{BB962C8B-B14F-4D97-AF65-F5344CB8AC3E}">
        <p14:creationId xmlns:p14="http://schemas.microsoft.com/office/powerpoint/2010/main" val="3869619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7" descr="temp"/>
          <p:cNvPicPr>
            <a:picLocks noGrp="1" noChangeAspect="1" noChangeArrowheads="1"/>
          </p:cNvPicPr>
          <p:nvPr>
            <p:ph sz="half" idx="2"/>
          </p:nvPr>
        </p:nvPicPr>
        <p:blipFill>
          <a:blip r:embed="rId3" cstate="print"/>
          <a:srcRect/>
          <a:stretch>
            <a:fillRect/>
          </a:stretch>
        </p:blipFill>
        <p:spPr bwMode="auto">
          <a:xfrm>
            <a:off x="4670425" y="1790700"/>
            <a:ext cx="3236913" cy="4525963"/>
          </a:xfrm>
          <a:noFill/>
          <a:ln>
            <a:miter lim="800000"/>
            <a:headEnd/>
            <a:tailEnd/>
          </a:ln>
        </p:spPr>
      </p:pic>
      <p:sp>
        <p:nvSpPr>
          <p:cNvPr id="15363" name="Rectangle 7"/>
          <p:cNvSpPr>
            <a:spLocks noChangeArrowheads="1"/>
          </p:cNvSpPr>
          <p:nvPr/>
        </p:nvSpPr>
        <p:spPr bwMode="auto">
          <a:xfrm>
            <a:off x="533400" y="1905000"/>
            <a:ext cx="3746500" cy="2468563"/>
          </a:xfrm>
          <a:prstGeom prst="rect">
            <a:avLst/>
          </a:prstGeom>
          <a:solidFill>
            <a:srgbClr val="FFDD99"/>
          </a:solidFill>
          <a:ln w="9525">
            <a:solidFill>
              <a:srgbClr val="000000"/>
            </a:solidFill>
            <a:miter lim="800000"/>
            <a:headEnd/>
            <a:tailEnd/>
          </a:ln>
        </p:spPr>
        <p:txBody>
          <a:bodyPr/>
          <a:lstStyle/>
          <a:p>
            <a:pPr marL="342900" indent="-342900" eaLnBrk="0" hangingPunct="0">
              <a:spcBef>
                <a:spcPct val="20000"/>
              </a:spcBef>
              <a:buFontTx/>
              <a:buChar char="•"/>
            </a:pPr>
            <a:r>
              <a:rPr lang="zh-TW" altLang="en-US" sz="3200" b="0" dirty="0">
                <a:ea typeface="標楷體" pitchFamily="65" charset="-120"/>
              </a:rPr>
              <a:t>分類、順序及距離，但無原點</a:t>
            </a:r>
            <a:endParaRPr lang="en-US" altLang="zh-TW" sz="3200" b="0" dirty="0">
              <a:ea typeface="標楷體" pitchFamily="65" charset="-120"/>
            </a:endParaRPr>
          </a:p>
          <a:p>
            <a:pPr marL="342900" indent="-342900" eaLnBrk="0" hangingPunct="0">
              <a:spcBef>
                <a:spcPct val="20000"/>
              </a:spcBef>
              <a:buFontTx/>
              <a:buChar char="•"/>
            </a:pPr>
            <a:r>
              <a:rPr lang="zh-TW" altLang="en-US" sz="3200" b="0" dirty="0">
                <a:ea typeface="標楷體" pitchFamily="65" charset="-120"/>
              </a:rPr>
              <a:t>區間或</a:t>
            </a:r>
            <a:r>
              <a:rPr lang="zh-TW" altLang="en-US" sz="3200" b="0" dirty="0">
                <a:solidFill>
                  <a:srgbClr val="A50021"/>
                </a:solidFill>
                <a:ea typeface="標楷體" pitchFamily="65" charset="-120"/>
              </a:rPr>
              <a:t>距離是否相等</a:t>
            </a:r>
          </a:p>
        </p:txBody>
      </p:sp>
      <p:sp>
        <p:nvSpPr>
          <p:cNvPr id="15364" name="Rectangle 8"/>
          <p:cNvSpPr>
            <a:spLocks/>
          </p:cNvSpPr>
          <p:nvPr/>
        </p:nvSpPr>
        <p:spPr bwMode="auto">
          <a:xfrm>
            <a:off x="1227138" y="388938"/>
            <a:ext cx="6884987" cy="1143000"/>
          </a:xfrm>
          <a:prstGeom prst="rect">
            <a:avLst/>
          </a:prstGeom>
          <a:noFill/>
          <a:ln w="9525">
            <a:noFill/>
            <a:miter lim="800000"/>
            <a:headEnd/>
            <a:tailEnd/>
          </a:ln>
        </p:spPr>
        <p:txBody>
          <a:bodyPr anchor="ctr"/>
          <a:lstStyle/>
          <a:p>
            <a:pPr algn="ctr" eaLnBrk="0" hangingPunct="0"/>
            <a:r>
              <a:rPr lang="zh-TW" altLang="en-US" sz="4400" dirty="0">
                <a:solidFill>
                  <a:srgbClr val="990033"/>
                </a:solidFill>
                <a:ea typeface="標楷體" pitchFamily="65" charset="-120"/>
              </a:rPr>
              <a:t>區間</a:t>
            </a:r>
            <a:r>
              <a:rPr lang="zh-TW" altLang="en-US" sz="4400" dirty="0" smtClean="0">
                <a:solidFill>
                  <a:srgbClr val="990033"/>
                </a:solidFill>
                <a:ea typeface="標楷體" pitchFamily="65" charset="-120"/>
              </a:rPr>
              <a:t>尺度 </a:t>
            </a:r>
            <a:r>
              <a:rPr lang="en-US" altLang="zh-TW" sz="4400" dirty="0" smtClean="0">
                <a:solidFill>
                  <a:srgbClr val="990033"/>
                </a:solidFill>
                <a:ea typeface="標楷體" pitchFamily="65" charset="-120"/>
              </a:rPr>
              <a:t>(Interval Scale)</a:t>
            </a:r>
            <a:endParaRPr lang="en-US" altLang="zh-TW" sz="4400" dirty="0">
              <a:solidFill>
                <a:srgbClr val="990033"/>
              </a:solidFill>
              <a:ea typeface="標楷體" pitchFamily="65" charset="-120"/>
            </a:endParaRPr>
          </a:p>
        </p:txBody>
      </p:sp>
      <p:pic>
        <p:nvPicPr>
          <p:cNvPr id="5" name="Picture 8" descr="http://youthvolunteer.tw/2013/youthvolunteer2013/youthvolunteer.tw/2013/Admin/Article/FileDir/%e6%bb%bf%e6%84%8f0.jpg"/>
          <p:cNvPicPr>
            <a:picLocks noChangeAspect="1" noChangeArrowheads="1"/>
          </p:cNvPicPr>
          <p:nvPr/>
        </p:nvPicPr>
        <p:blipFill>
          <a:blip r:embed="rId4" cstate="print"/>
          <a:srcRect/>
          <a:stretch>
            <a:fillRect/>
          </a:stretch>
        </p:blipFill>
        <p:spPr bwMode="auto">
          <a:xfrm>
            <a:off x="228600" y="4800600"/>
            <a:ext cx="4110788" cy="1905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7" descr="children"/>
          <p:cNvPicPr>
            <a:picLocks noGrp="1" noChangeAspect="1" noChangeArrowheads="1"/>
          </p:cNvPicPr>
          <p:nvPr>
            <p:ph sz="half" idx="2"/>
          </p:nvPr>
        </p:nvPicPr>
        <p:blipFill>
          <a:blip r:embed="rId3" cstate="print"/>
          <a:srcRect/>
          <a:stretch>
            <a:fillRect/>
          </a:stretch>
        </p:blipFill>
        <p:spPr bwMode="auto">
          <a:xfrm>
            <a:off x="4703763" y="1943100"/>
            <a:ext cx="3500437" cy="3824288"/>
          </a:xfrm>
          <a:noFill/>
          <a:ln>
            <a:miter lim="800000"/>
            <a:headEnd/>
            <a:tailEnd/>
          </a:ln>
        </p:spPr>
      </p:pic>
      <p:sp>
        <p:nvSpPr>
          <p:cNvPr id="16387" name="Rectangle 7"/>
          <p:cNvSpPr>
            <a:spLocks/>
          </p:cNvSpPr>
          <p:nvPr/>
        </p:nvSpPr>
        <p:spPr bwMode="auto">
          <a:xfrm>
            <a:off x="1254125" y="414338"/>
            <a:ext cx="6897688" cy="1143000"/>
          </a:xfrm>
          <a:prstGeom prst="rect">
            <a:avLst/>
          </a:prstGeom>
          <a:noFill/>
          <a:ln w="9525">
            <a:noFill/>
            <a:miter lim="800000"/>
            <a:headEnd/>
            <a:tailEnd/>
          </a:ln>
        </p:spPr>
        <p:txBody>
          <a:bodyPr anchor="ctr"/>
          <a:lstStyle/>
          <a:p>
            <a:pPr algn="ctr"/>
            <a:r>
              <a:rPr lang="zh-TW" altLang="en-US" sz="4400" dirty="0">
                <a:solidFill>
                  <a:srgbClr val="990033"/>
                </a:solidFill>
                <a:ea typeface="標楷體" pitchFamily="65" charset="-120"/>
              </a:rPr>
              <a:t>比率</a:t>
            </a:r>
            <a:r>
              <a:rPr lang="zh-TW" altLang="en-US" sz="4400" dirty="0" smtClean="0">
                <a:solidFill>
                  <a:srgbClr val="990033"/>
                </a:solidFill>
                <a:ea typeface="標楷體" pitchFamily="65" charset="-120"/>
              </a:rPr>
              <a:t>尺度</a:t>
            </a:r>
            <a:r>
              <a:rPr lang="en-US" altLang="zh-TW" sz="4400" dirty="0" smtClean="0"/>
              <a:t>(Ratio Scale)</a:t>
            </a:r>
            <a:endParaRPr lang="en-US" altLang="zh-TW" sz="4400" dirty="0">
              <a:solidFill>
                <a:srgbClr val="990033"/>
              </a:solidFill>
              <a:ea typeface="標楷體" pitchFamily="65" charset="-120"/>
            </a:endParaRPr>
          </a:p>
        </p:txBody>
      </p:sp>
      <p:sp>
        <p:nvSpPr>
          <p:cNvPr id="16388" name="Rectangle 8"/>
          <p:cNvSpPr>
            <a:spLocks noChangeArrowheads="1"/>
          </p:cNvSpPr>
          <p:nvPr/>
        </p:nvSpPr>
        <p:spPr bwMode="auto">
          <a:xfrm>
            <a:off x="457200" y="2286000"/>
            <a:ext cx="4038600" cy="3313113"/>
          </a:xfrm>
          <a:prstGeom prst="rect">
            <a:avLst/>
          </a:prstGeom>
          <a:solidFill>
            <a:srgbClr val="D9EDEF"/>
          </a:solidFill>
          <a:ln w="9525">
            <a:solidFill>
              <a:srgbClr val="000000"/>
            </a:solidFill>
            <a:miter lim="800000"/>
            <a:headEnd/>
            <a:tailEnd/>
          </a:ln>
        </p:spPr>
        <p:txBody>
          <a:bodyPr/>
          <a:lstStyle/>
          <a:p>
            <a:pPr marL="342900" indent="-342900" eaLnBrk="0" hangingPunct="0">
              <a:spcBef>
                <a:spcPct val="20000"/>
              </a:spcBef>
              <a:buFontTx/>
              <a:buChar char="•"/>
            </a:pPr>
            <a:r>
              <a:rPr lang="zh-TW" altLang="en-US" sz="3200" b="0">
                <a:latin typeface="標楷體" pitchFamily="65" charset="-120"/>
                <a:ea typeface="標楷體" pitchFamily="65" charset="-120"/>
              </a:rPr>
              <a:t>分類、順序、距離及</a:t>
            </a:r>
            <a:r>
              <a:rPr lang="zh-TW" altLang="en-US" sz="3200" b="0">
                <a:solidFill>
                  <a:srgbClr val="CC0000"/>
                </a:solidFill>
                <a:latin typeface="標楷體" pitchFamily="65" charset="-120"/>
                <a:ea typeface="標楷體" pitchFamily="65" charset="-120"/>
              </a:rPr>
              <a:t>原點</a:t>
            </a:r>
            <a:r>
              <a:rPr lang="zh-TW" altLang="en-US" sz="3200" b="0">
                <a:solidFill>
                  <a:schemeClr val="bg1"/>
                </a:solidFill>
                <a:latin typeface="標楷體" pitchFamily="65" charset="-120"/>
                <a:ea typeface="標楷體" pitchFamily="65" charset="-120"/>
              </a:rPr>
              <a:t> </a:t>
            </a:r>
          </a:p>
          <a:p>
            <a:pPr marL="342900" indent="-342900" eaLnBrk="0" hangingPunct="0">
              <a:spcBef>
                <a:spcPct val="20000"/>
              </a:spcBef>
              <a:buFontTx/>
              <a:buChar char="•"/>
            </a:pPr>
            <a:r>
              <a:rPr lang="zh-TW" altLang="en-US" sz="3200" b="0">
                <a:latin typeface="標楷體" pitchFamily="65" charset="-120"/>
                <a:ea typeface="標楷體" pitchFamily="65" charset="-120"/>
              </a:rPr>
              <a:t>例子</a:t>
            </a:r>
            <a:endParaRPr lang="en-US" altLang="zh-TW" sz="3200" b="0">
              <a:latin typeface="標楷體" pitchFamily="65" charset="-120"/>
              <a:ea typeface="標楷體" pitchFamily="65" charset="-120"/>
            </a:endParaRPr>
          </a:p>
          <a:p>
            <a:pPr marL="742950" lvl="1" indent="-285750" eaLnBrk="0" hangingPunct="0">
              <a:spcBef>
                <a:spcPct val="20000"/>
              </a:spcBef>
              <a:buFontTx/>
              <a:buChar char="–"/>
            </a:pPr>
            <a:r>
              <a:rPr lang="zh-TW" altLang="en-US" sz="2800" b="0">
                <a:latin typeface="標楷體" pitchFamily="65" charset="-120"/>
                <a:ea typeface="標楷體" pitchFamily="65" charset="-120"/>
              </a:rPr>
              <a:t>體重</a:t>
            </a:r>
          </a:p>
          <a:p>
            <a:pPr marL="742950" lvl="1" indent="-285750" eaLnBrk="0" hangingPunct="0">
              <a:spcBef>
                <a:spcPct val="20000"/>
              </a:spcBef>
              <a:buFontTx/>
              <a:buChar char="–"/>
            </a:pPr>
            <a:r>
              <a:rPr lang="zh-TW" altLang="en-US" sz="2800" b="0">
                <a:latin typeface="標楷體" pitchFamily="65" charset="-120"/>
                <a:ea typeface="標楷體" pitchFamily="65" charset="-120"/>
              </a:rPr>
              <a:t>身高</a:t>
            </a:r>
          </a:p>
          <a:p>
            <a:pPr marL="742950" lvl="1" indent="-285750" eaLnBrk="0" hangingPunct="0">
              <a:spcBef>
                <a:spcPct val="20000"/>
              </a:spcBef>
              <a:buFontTx/>
              <a:buChar char="–"/>
            </a:pPr>
            <a:r>
              <a:rPr lang="zh-TW" altLang="en-US" sz="2800" b="0">
                <a:latin typeface="標楷體" pitchFamily="65" charset="-120"/>
                <a:ea typeface="標楷體" pitchFamily="65" charset="-120"/>
              </a:rPr>
              <a:t>孩童數目</a:t>
            </a:r>
            <a:endParaRPr lang="en-US" altLang="zh-TW" sz="2800" b="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標題 5"/>
          <p:cNvSpPr>
            <a:spLocks noGrp="1"/>
          </p:cNvSpPr>
          <p:nvPr>
            <p:ph type="title"/>
          </p:nvPr>
        </p:nvSpPr>
        <p:spPr>
          <a:xfrm>
            <a:off x="457200" y="304800"/>
            <a:ext cx="8305800" cy="533400"/>
          </a:xfrm>
        </p:spPr>
        <p:txBody>
          <a:bodyPr>
            <a:noAutofit/>
          </a:bodyPr>
          <a:lstStyle/>
          <a:p>
            <a:r>
              <a:rPr lang="zh-TW" altLang="en-US" sz="4000" b="1" dirty="0" smtClean="0"/>
              <a:t>問卷項目之衡量尺度定義及特色</a:t>
            </a:r>
            <a:endParaRPr lang="zh-TW" altLang="en-US" sz="4000" b="1" dirty="0"/>
          </a:p>
        </p:txBody>
      </p:sp>
      <p:pic>
        <p:nvPicPr>
          <p:cNvPr id="1026" name="Picture 2"/>
          <p:cNvPicPr>
            <a:picLocks noChangeAspect="1" noChangeArrowheads="1"/>
          </p:cNvPicPr>
          <p:nvPr/>
        </p:nvPicPr>
        <p:blipFill>
          <a:blip r:embed="rId2" cstate="print">
            <a:lum bright="-10000" contrast="20000"/>
          </a:blip>
          <a:srcRect l="10791" t="16667" r="12152" b="8333"/>
          <a:stretch>
            <a:fillRect/>
          </a:stretch>
        </p:blipFill>
        <p:spPr bwMode="auto">
          <a:xfrm>
            <a:off x="1" y="990600"/>
            <a:ext cx="91440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28600"/>
            <a:ext cx="8229600" cy="914400"/>
          </a:xfrm>
        </p:spPr>
        <p:txBody>
          <a:bodyPr>
            <a:normAutofit/>
          </a:bodyPr>
          <a:lstStyle/>
          <a:p>
            <a:pPr eaLnBrk="1" fontAlgn="auto" hangingPunct="1">
              <a:spcAft>
                <a:spcPts val="0"/>
              </a:spcAft>
              <a:defRPr/>
            </a:pPr>
            <a:r>
              <a:rPr lang="en-US" sz="4000" b="1" dirty="0" smtClean="0">
                <a:solidFill>
                  <a:schemeClr val="accent1">
                    <a:lumMod val="50000"/>
                  </a:schemeClr>
                </a:solidFill>
                <a:effectLst>
                  <a:outerShdw blurRad="38100" dist="38100" dir="2700000" algn="tl">
                    <a:srgbClr val="C0C0C0"/>
                  </a:outerShdw>
                </a:effectLst>
              </a:rPr>
              <a:t>Levels of Measurement</a:t>
            </a:r>
            <a:endParaRPr lang="en-US" altLang="zh-TW" sz="4000" dirty="0" smtClean="0">
              <a:solidFill>
                <a:schemeClr val="accent1">
                  <a:lumMod val="50000"/>
                </a:schemeClr>
              </a:solidFill>
              <a:ea typeface="新細明體" charset="-120"/>
            </a:endParaRPr>
          </a:p>
        </p:txBody>
      </p:sp>
      <p:sp>
        <p:nvSpPr>
          <p:cNvPr id="13315" name="Rectangle 3"/>
          <p:cNvSpPr>
            <a:spLocks noGrp="1" noChangeArrowheads="1"/>
          </p:cNvSpPr>
          <p:nvPr>
            <p:ph idx="1"/>
          </p:nvPr>
        </p:nvSpPr>
        <p:spPr>
          <a:xfrm>
            <a:off x="457200" y="1295400"/>
            <a:ext cx="8077200" cy="4572000"/>
          </a:xfrm>
        </p:spPr>
        <p:txBody>
          <a:bodyPr>
            <a:normAutofit/>
          </a:bodyPr>
          <a:lstStyle/>
          <a:p>
            <a:pPr marL="514350" indent="-514350" eaLnBrk="1" fontAlgn="auto" hangingPunct="1">
              <a:lnSpc>
                <a:spcPct val="110000"/>
              </a:lnSpc>
              <a:spcBef>
                <a:spcPct val="50000"/>
              </a:spcBef>
              <a:spcAft>
                <a:spcPts val="600"/>
              </a:spcAft>
              <a:buClr>
                <a:srgbClr val="000066"/>
              </a:buClr>
              <a:buFont typeface="+mj-lt"/>
              <a:buAutoNum type="arabicPeriod"/>
              <a:defRPr/>
            </a:pPr>
            <a:r>
              <a:rPr lang="en-US" sz="2400" b="1" dirty="0" smtClean="0">
                <a:solidFill>
                  <a:srgbClr val="000099"/>
                </a:solidFill>
                <a:effectLst>
                  <a:outerShdw blurRad="38100" dist="38100" dir="2700000" algn="tl">
                    <a:srgbClr val="C0C0C0"/>
                  </a:outerShdw>
                </a:effectLst>
              </a:rPr>
              <a:t>Nominal</a:t>
            </a:r>
            <a:r>
              <a:rPr lang="en-US" sz="2400" b="1" dirty="0" smtClean="0">
                <a:solidFill>
                  <a:srgbClr val="000099"/>
                </a:solidFill>
              </a:rPr>
              <a:t> </a:t>
            </a:r>
            <a:r>
              <a:rPr lang="en-US" sz="2400" dirty="0" smtClean="0"/>
              <a:t>– categorical (names)</a:t>
            </a:r>
          </a:p>
          <a:p>
            <a:pPr marL="514350" indent="-514350" eaLnBrk="1" fontAlgn="auto" hangingPunct="1">
              <a:lnSpc>
                <a:spcPct val="300000"/>
              </a:lnSpc>
              <a:spcBef>
                <a:spcPct val="50000"/>
              </a:spcBef>
              <a:spcAft>
                <a:spcPts val="600"/>
              </a:spcAft>
              <a:buClr>
                <a:srgbClr val="000066"/>
              </a:buClr>
              <a:buFont typeface="+mj-lt"/>
              <a:buAutoNum type="arabicPeriod"/>
              <a:defRPr/>
            </a:pPr>
            <a:r>
              <a:rPr lang="en-US" sz="2400" b="1" dirty="0" smtClean="0">
                <a:solidFill>
                  <a:srgbClr val="000099"/>
                </a:solidFill>
                <a:effectLst>
                  <a:outerShdw blurRad="38100" dist="38100" dir="2700000" algn="tl">
                    <a:srgbClr val="C0C0C0"/>
                  </a:outerShdw>
                </a:effectLst>
              </a:rPr>
              <a:t>Ordinal</a:t>
            </a:r>
            <a:r>
              <a:rPr lang="en-US" sz="2400" b="1" dirty="0" smtClean="0">
                <a:solidFill>
                  <a:srgbClr val="000099"/>
                </a:solidFill>
              </a:rPr>
              <a:t> </a:t>
            </a:r>
            <a:r>
              <a:rPr lang="en-US" sz="2400" dirty="0" smtClean="0"/>
              <a:t>– nominal, plus can be ranked (order)</a:t>
            </a:r>
          </a:p>
          <a:p>
            <a:pPr marL="514350" indent="-514350" eaLnBrk="1" fontAlgn="auto" hangingPunct="1">
              <a:lnSpc>
                <a:spcPct val="300000"/>
              </a:lnSpc>
              <a:spcBef>
                <a:spcPct val="50000"/>
              </a:spcBef>
              <a:spcAft>
                <a:spcPts val="600"/>
              </a:spcAft>
              <a:buClr>
                <a:srgbClr val="000066"/>
              </a:buClr>
              <a:buFont typeface="+mj-lt"/>
              <a:buAutoNum type="arabicPeriod"/>
              <a:defRPr/>
            </a:pPr>
            <a:r>
              <a:rPr lang="en-US" sz="2400" b="1" dirty="0" smtClean="0">
                <a:solidFill>
                  <a:srgbClr val="000099"/>
                </a:solidFill>
                <a:effectLst>
                  <a:outerShdw blurRad="38100" dist="38100" dir="2700000" algn="tl">
                    <a:srgbClr val="C0C0C0"/>
                  </a:outerShdw>
                </a:effectLst>
              </a:rPr>
              <a:t>Interval</a:t>
            </a:r>
            <a:r>
              <a:rPr lang="en-US" sz="2400" b="1" dirty="0" smtClean="0">
                <a:solidFill>
                  <a:srgbClr val="000099"/>
                </a:solidFill>
              </a:rPr>
              <a:t> </a:t>
            </a:r>
            <a:r>
              <a:rPr lang="en-US" sz="2400" dirty="0" smtClean="0"/>
              <a:t>– ordinal, plus intervals are consistent </a:t>
            </a:r>
          </a:p>
          <a:p>
            <a:pPr marL="514350" indent="-514350" eaLnBrk="1" fontAlgn="auto" hangingPunct="1">
              <a:lnSpc>
                <a:spcPct val="300000"/>
              </a:lnSpc>
              <a:spcBef>
                <a:spcPct val="50000"/>
              </a:spcBef>
              <a:spcAft>
                <a:spcPts val="600"/>
              </a:spcAft>
              <a:buClr>
                <a:srgbClr val="000066"/>
              </a:buClr>
              <a:buFont typeface="+mj-lt"/>
              <a:buAutoNum type="arabicPeriod"/>
              <a:defRPr/>
            </a:pPr>
            <a:r>
              <a:rPr lang="en-US" sz="2400" b="1" dirty="0" smtClean="0">
                <a:solidFill>
                  <a:srgbClr val="000099"/>
                </a:solidFill>
                <a:effectLst>
                  <a:outerShdw blurRad="38100" dist="38100" dir="2700000" algn="tl">
                    <a:srgbClr val="C0C0C0"/>
                  </a:outerShdw>
                </a:effectLst>
              </a:rPr>
              <a:t>Ratio</a:t>
            </a:r>
            <a:r>
              <a:rPr lang="en-US" sz="2400" b="1" dirty="0" smtClean="0">
                <a:solidFill>
                  <a:srgbClr val="000099"/>
                </a:solidFill>
              </a:rPr>
              <a:t> </a:t>
            </a:r>
            <a:r>
              <a:rPr lang="en-US" sz="2400" dirty="0" smtClean="0"/>
              <a:t>– interval, plus ratios are consistent, true zero</a:t>
            </a:r>
          </a:p>
        </p:txBody>
      </p:sp>
      <p:sp>
        <p:nvSpPr>
          <p:cNvPr id="13317" name="Footer Placeholder 5"/>
          <p:cNvSpPr>
            <a:spLocks noGrp="1"/>
          </p:cNvSpPr>
          <p:nvPr>
            <p:ph type="ftr" sz="quarter" idx="11"/>
          </p:nvPr>
        </p:nvSpPr>
        <p:spPr>
          <a:xfrm>
            <a:off x="152400" y="6400800"/>
            <a:ext cx="3352800" cy="365125"/>
          </a:xfrm>
        </p:spPr>
        <p:txBody>
          <a:bodyPr/>
          <a:lstStyle/>
          <a:p>
            <a:pPr>
              <a:defRPr/>
            </a:pPr>
            <a:r>
              <a:rPr lang="en-US" altLang="zh-TW"/>
              <a:t>Bluman Chapter 1</a:t>
            </a:r>
          </a:p>
        </p:txBody>
      </p:sp>
      <p:sp>
        <p:nvSpPr>
          <p:cNvPr id="13316" name="Slide Number Placeholder 4"/>
          <p:cNvSpPr>
            <a:spLocks noGrp="1"/>
          </p:cNvSpPr>
          <p:nvPr>
            <p:ph type="sldNum" sz="quarter" idx="12"/>
          </p:nvPr>
        </p:nvSpPr>
        <p:spPr/>
        <p:txBody>
          <a:bodyPr/>
          <a:lstStyle/>
          <a:p>
            <a:pPr>
              <a:defRPr/>
            </a:pPr>
            <a:fld id="{3D3879B3-8A37-4A82-BA42-33C9EAA1B064}" type="slidenum">
              <a:rPr lang="en-US" altLang="zh-TW"/>
              <a:pPr>
                <a:defRPr/>
              </a:pPr>
              <a:t>23</a:t>
            </a:fld>
            <a:endParaRPr lang="en-US" altLang="zh-TW"/>
          </a:p>
        </p:txBody>
      </p:sp>
      <p:pic>
        <p:nvPicPr>
          <p:cNvPr id="15366" name="Picture 6"/>
          <p:cNvPicPr>
            <a:picLocks noChangeAspect="1" noChangeArrowheads="1"/>
          </p:cNvPicPr>
          <p:nvPr/>
        </p:nvPicPr>
        <p:blipFill>
          <a:blip r:embed="rId2" cstate="print">
            <a:lum bright="-20000" contrast="30000"/>
          </a:blip>
          <a:srcRect l="29375" t="85001" r="12500" b="6000"/>
          <a:stretch>
            <a:fillRect/>
          </a:stretch>
        </p:blipFill>
        <p:spPr bwMode="auto">
          <a:xfrm>
            <a:off x="1447800" y="2971800"/>
            <a:ext cx="7086600" cy="685800"/>
          </a:xfrm>
          <a:prstGeom prst="rect">
            <a:avLst/>
          </a:prstGeom>
          <a:noFill/>
          <a:ln w="9525">
            <a:noFill/>
            <a:miter lim="800000"/>
            <a:headEnd/>
            <a:tailEnd/>
          </a:ln>
        </p:spPr>
      </p:pic>
      <p:pic>
        <p:nvPicPr>
          <p:cNvPr id="7" name="Picture 6"/>
          <p:cNvPicPr>
            <a:picLocks noChangeAspect="1" noChangeArrowheads="1"/>
          </p:cNvPicPr>
          <p:nvPr/>
        </p:nvPicPr>
        <p:blipFill>
          <a:blip r:embed="rId2" cstate="print">
            <a:lum bright="-20000" contrast="30000"/>
          </a:blip>
          <a:srcRect l="29375" t="50000" r="12500" b="41000"/>
          <a:stretch>
            <a:fillRect/>
          </a:stretch>
        </p:blipFill>
        <p:spPr bwMode="auto">
          <a:xfrm>
            <a:off x="1447800" y="1752600"/>
            <a:ext cx="7086600" cy="685800"/>
          </a:xfrm>
          <a:prstGeom prst="rect">
            <a:avLst/>
          </a:prstGeom>
          <a:noFill/>
          <a:ln w="9525">
            <a:noFill/>
            <a:miter lim="800000"/>
            <a:headEnd/>
            <a:tailEnd/>
          </a:ln>
        </p:spPr>
      </p:pic>
      <p:pic>
        <p:nvPicPr>
          <p:cNvPr id="15367" name="Picture 7"/>
          <p:cNvPicPr>
            <a:picLocks noChangeAspect="1" noChangeArrowheads="1"/>
          </p:cNvPicPr>
          <p:nvPr/>
        </p:nvPicPr>
        <p:blipFill>
          <a:blip r:embed="rId3" cstate="print">
            <a:lum bright="-20000" contrast="30000"/>
          </a:blip>
          <a:srcRect l="29375" t="36000" r="13126" b="55000"/>
          <a:stretch>
            <a:fillRect/>
          </a:stretch>
        </p:blipFill>
        <p:spPr bwMode="auto">
          <a:xfrm>
            <a:off x="1447800" y="4267200"/>
            <a:ext cx="7010400" cy="685800"/>
          </a:xfrm>
          <a:prstGeom prst="rect">
            <a:avLst/>
          </a:prstGeom>
          <a:noFill/>
          <a:ln w="9525">
            <a:noFill/>
            <a:miter lim="800000"/>
            <a:headEnd/>
            <a:tailEnd/>
          </a:ln>
        </p:spPr>
      </p:pic>
      <p:pic>
        <p:nvPicPr>
          <p:cNvPr id="9" name="Picture 7"/>
          <p:cNvPicPr>
            <a:picLocks noChangeAspect="1" noChangeArrowheads="1"/>
          </p:cNvPicPr>
          <p:nvPr/>
        </p:nvPicPr>
        <p:blipFill>
          <a:blip r:embed="rId3" cstate="print">
            <a:lum bright="-20000" contrast="30000"/>
          </a:blip>
          <a:srcRect l="29375" t="64999" r="13126" b="23000"/>
          <a:stretch>
            <a:fillRect/>
          </a:stretch>
        </p:blipFill>
        <p:spPr bwMode="auto">
          <a:xfrm>
            <a:off x="1447800" y="5638800"/>
            <a:ext cx="7010400" cy="91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box(in)">
                                      <p:cBhvr>
                                        <p:cTn id="25" dur="500"/>
                                        <p:tgtEl>
                                          <p:spTgt spid="1536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5367"/>
                                        </p:tgtEl>
                                        <p:attrNameLst>
                                          <p:attrName>style.visibility</p:attrName>
                                        </p:attrNameLst>
                                      </p:cBhvr>
                                      <p:to>
                                        <p:strVal val="visible"/>
                                      </p:to>
                                    </p:set>
                                    <p:animEffect transition="in" filter="box(in)">
                                      <p:cBhvr>
                                        <p:cTn id="30" dur="500"/>
                                        <p:tgtEl>
                                          <p:spTgt spid="1536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ox(in)">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57200"/>
            <a:ext cx="8229600" cy="1143000"/>
          </a:xfrm>
        </p:spPr>
        <p:txBody>
          <a:bodyPr>
            <a:normAutofit/>
          </a:bodyPr>
          <a:lstStyle/>
          <a:p>
            <a:pPr algn="ctr" fontAlgn="auto">
              <a:spcBef>
                <a:spcPts val="600"/>
              </a:spcBef>
              <a:spcAft>
                <a:spcPts val="600"/>
              </a:spcAft>
              <a:defRPr/>
            </a:pPr>
            <a:r>
              <a:rPr lang="en-US" sz="3600" b="1" dirty="0" smtClean="0">
                <a:solidFill>
                  <a:srgbClr val="000099"/>
                </a:solidFill>
                <a:effectLst>
                  <a:outerShdw blurRad="38100" dist="38100" dir="2700000" algn="tl">
                    <a:srgbClr val="C0C0C0"/>
                  </a:outerShdw>
                </a:effectLst>
                <a:latin typeface="Verdana" pitchFamily="34" charset="0"/>
              </a:rPr>
              <a:t>Levels of Measurement</a:t>
            </a:r>
            <a:endParaRPr lang="en-US" altLang="zh-TW" sz="3800" b="1" dirty="0" smtClean="0">
              <a:ea typeface="新細明體" charset="-120"/>
            </a:endParaRPr>
          </a:p>
        </p:txBody>
      </p:sp>
      <p:sp>
        <p:nvSpPr>
          <p:cNvPr id="16387" name="Rectangle 3"/>
          <p:cNvSpPr>
            <a:spLocks noGrp="1" noChangeArrowheads="1"/>
          </p:cNvSpPr>
          <p:nvPr>
            <p:ph idx="1"/>
          </p:nvPr>
        </p:nvSpPr>
        <p:spPr>
          <a:xfrm>
            <a:off x="685800" y="1752600"/>
            <a:ext cx="6781800" cy="609600"/>
          </a:xfrm>
        </p:spPr>
        <p:txBody>
          <a:bodyPr/>
          <a:lstStyle/>
          <a:p>
            <a:pPr>
              <a:spcBef>
                <a:spcPts val="600"/>
              </a:spcBef>
              <a:spcAft>
                <a:spcPts val="600"/>
              </a:spcAft>
              <a:buFont typeface="Wingdings" pitchFamily="2" charset="2"/>
              <a:buNone/>
            </a:pPr>
            <a:r>
              <a:rPr lang="en-US" altLang="zh-TW" dirty="0" smtClean="0"/>
              <a:t>Example:</a:t>
            </a:r>
            <a:endParaRPr lang="en-US" altLang="zh-TW" b="1" dirty="0" smtClean="0"/>
          </a:p>
        </p:txBody>
      </p:sp>
      <p:sp>
        <p:nvSpPr>
          <p:cNvPr id="14451" name="Footer Placeholder 229"/>
          <p:cNvSpPr>
            <a:spLocks noGrp="1"/>
          </p:cNvSpPr>
          <p:nvPr>
            <p:ph type="ftr" sz="quarter" idx="11"/>
          </p:nvPr>
        </p:nvSpPr>
        <p:spPr>
          <a:xfrm>
            <a:off x="152400" y="6356349"/>
            <a:ext cx="3352800" cy="365125"/>
          </a:xfrm>
        </p:spPr>
        <p:txBody>
          <a:bodyPr/>
          <a:lstStyle/>
          <a:p>
            <a:pPr>
              <a:defRPr/>
            </a:pPr>
            <a:r>
              <a:rPr lang="en-US" altLang="zh-TW" dirty="0" err="1"/>
              <a:t>Bluman</a:t>
            </a:r>
            <a:r>
              <a:rPr lang="en-US" altLang="zh-TW" dirty="0"/>
              <a:t> Chapter 1</a:t>
            </a:r>
          </a:p>
        </p:txBody>
      </p:sp>
      <p:sp>
        <p:nvSpPr>
          <p:cNvPr id="14450" name="Slide Number Placeholder 228"/>
          <p:cNvSpPr>
            <a:spLocks noGrp="1"/>
          </p:cNvSpPr>
          <p:nvPr>
            <p:ph type="sldNum" sz="quarter" idx="12"/>
          </p:nvPr>
        </p:nvSpPr>
        <p:spPr/>
        <p:txBody>
          <a:bodyPr/>
          <a:lstStyle/>
          <a:p>
            <a:pPr>
              <a:defRPr/>
            </a:pPr>
            <a:fld id="{8B9158F0-93EF-4FC3-99A8-F27FB5025A1C}" type="slidenum">
              <a:rPr lang="en-US" altLang="zh-TW"/>
              <a:pPr>
                <a:defRPr/>
              </a:pPr>
              <a:t>24</a:t>
            </a:fld>
            <a:endParaRPr lang="en-US" altLang="zh-TW"/>
          </a:p>
        </p:txBody>
      </p:sp>
      <p:sp>
        <p:nvSpPr>
          <p:cNvPr id="16390" name="AutoShape 116"/>
          <p:cNvSpPr>
            <a:spLocks noChangeAspect="1" noChangeArrowheads="1" noTextEdit="1"/>
          </p:cNvSpPr>
          <p:nvPr/>
        </p:nvSpPr>
        <p:spPr bwMode="auto">
          <a:xfrm>
            <a:off x="609600" y="2476500"/>
            <a:ext cx="7915275" cy="3390900"/>
          </a:xfrm>
          <a:prstGeom prst="rect">
            <a:avLst/>
          </a:prstGeom>
          <a:noFill/>
          <a:ln w="9525">
            <a:noFill/>
            <a:miter lim="800000"/>
            <a:headEnd/>
            <a:tailEnd/>
          </a:ln>
        </p:spPr>
        <p:txBody>
          <a:bodyPr/>
          <a:lstStyle/>
          <a:p>
            <a:endParaRPr lang="zh-TW" altLang="en-US"/>
          </a:p>
        </p:txBody>
      </p:sp>
      <p:sp>
        <p:nvSpPr>
          <p:cNvPr id="16391" name="Rectangle 118"/>
          <p:cNvSpPr>
            <a:spLocks noChangeArrowheads="1"/>
          </p:cNvSpPr>
          <p:nvPr/>
        </p:nvSpPr>
        <p:spPr bwMode="auto">
          <a:xfrm>
            <a:off x="719138" y="2586038"/>
            <a:ext cx="2009775" cy="400050"/>
          </a:xfrm>
          <a:prstGeom prst="rect">
            <a:avLst/>
          </a:prstGeom>
          <a:solidFill>
            <a:srgbClr val="9999FF"/>
          </a:solidFill>
          <a:ln w="9525">
            <a:noFill/>
            <a:miter lim="800000"/>
            <a:headEnd/>
            <a:tailEnd/>
          </a:ln>
        </p:spPr>
        <p:txBody>
          <a:bodyPr/>
          <a:lstStyle/>
          <a:p>
            <a:endParaRPr lang="zh-TW" altLang="zh-TW"/>
          </a:p>
        </p:txBody>
      </p:sp>
      <p:sp>
        <p:nvSpPr>
          <p:cNvPr id="16392" name="Rectangle 119"/>
          <p:cNvSpPr>
            <a:spLocks noChangeArrowheads="1"/>
          </p:cNvSpPr>
          <p:nvPr/>
        </p:nvSpPr>
        <p:spPr bwMode="auto">
          <a:xfrm>
            <a:off x="2728913" y="2586038"/>
            <a:ext cx="1257300" cy="400050"/>
          </a:xfrm>
          <a:prstGeom prst="rect">
            <a:avLst/>
          </a:prstGeom>
          <a:solidFill>
            <a:srgbClr val="9999FF"/>
          </a:solidFill>
          <a:ln w="9525">
            <a:noFill/>
            <a:miter lim="800000"/>
            <a:headEnd/>
            <a:tailEnd/>
          </a:ln>
        </p:spPr>
        <p:txBody>
          <a:bodyPr/>
          <a:lstStyle/>
          <a:p>
            <a:endParaRPr lang="zh-TW" altLang="zh-TW"/>
          </a:p>
        </p:txBody>
      </p:sp>
      <p:sp>
        <p:nvSpPr>
          <p:cNvPr id="16393" name="Rectangle 120"/>
          <p:cNvSpPr>
            <a:spLocks noChangeArrowheads="1"/>
          </p:cNvSpPr>
          <p:nvPr/>
        </p:nvSpPr>
        <p:spPr bwMode="auto">
          <a:xfrm>
            <a:off x="3986213" y="2586038"/>
            <a:ext cx="1085850" cy="400050"/>
          </a:xfrm>
          <a:prstGeom prst="rect">
            <a:avLst/>
          </a:prstGeom>
          <a:solidFill>
            <a:srgbClr val="9999FF"/>
          </a:solidFill>
          <a:ln w="9525">
            <a:noFill/>
            <a:miter lim="800000"/>
            <a:headEnd/>
            <a:tailEnd/>
          </a:ln>
        </p:spPr>
        <p:txBody>
          <a:bodyPr/>
          <a:lstStyle/>
          <a:p>
            <a:endParaRPr lang="zh-TW" altLang="zh-TW"/>
          </a:p>
        </p:txBody>
      </p:sp>
      <p:sp>
        <p:nvSpPr>
          <p:cNvPr id="16394" name="Rectangle 121"/>
          <p:cNvSpPr>
            <a:spLocks noChangeArrowheads="1"/>
          </p:cNvSpPr>
          <p:nvPr/>
        </p:nvSpPr>
        <p:spPr bwMode="auto">
          <a:xfrm>
            <a:off x="5072063" y="2586038"/>
            <a:ext cx="1171575" cy="400050"/>
          </a:xfrm>
          <a:prstGeom prst="rect">
            <a:avLst/>
          </a:prstGeom>
          <a:solidFill>
            <a:srgbClr val="9999FF"/>
          </a:solidFill>
          <a:ln w="9525">
            <a:noFill/>
            <a:miter lim="800000"/>
            <a:headEnd/>
            <a:tailEnd/>
          </a:ln>
        </p:spPr>
        <p:txBody>
          <a:bodyPr/>
          <a:lstStyle/>
          <a:p>
            <a:endParaRPr lang="zh-TW" altLang="zh-TW"/>
          </a:p>
        </p:txBody>
      </p:sp>
      <p:sp>
        <p:nvSpPr>
          <p:cNvPr id="16395" name="Rectangle 122"/>
          <p:cNvSpPr>
            <a:spLocks noChangeArrowheads="1"/>
          </p:cNvSpPr>
          <p:nvPr/>
        </p:nvSpPr>
        <p:spPr bwMode="auto">
          <a:xfrm>
            <a:off x="6243638" y="2586038"/>
            <a:ext cx="828675" cy="400050"/>
          </a:xfrm>
          <a:prstGeom prst="rect">
            <a:avLst/>
          </a:prstGeom>
          <a:solidFill>
            <a:srgbClr val="9999FF"/>
          </a:solidFill>
          <a:ln w="9525">
            <a:noFill/>
            <a:miter lim="800000"/>
            <a:headEnd/>
            <a:tailEnd/>
          </a:ln>
        </p:spPr>
        <p:txBody>
          <a:bodyPr/>
          <a:lstStyle/>
          <a:p>
            <a:endParaRPr lang="zh-TW" altLang="zh-TW"/>
          </a:p>
        </p:txBody>
      </p:sp>
      <p:sp>
        <p:nvSpPr>
          <p:cNvPr id="16396" name="Rectangle 123"/>
          <p:cNvSpPr>
            <a:spLocks noChangeArrowheads="1"/>
          </p:cNvSpPr>
          <p:nvPr/>
        </p:nvSpPr>
        <p:spPr bwMode="auto">
          <a:xfrm>
            <a:off x="7072313" y="2586038"/>
            <a:ext cx="1343025" cy="400050"/>
          </a:xfrm>
          <a:prstGeom prst="rect">
            <a:avLst/>
          </a:prstGeom>
          <a:solidFill>
            <a:srgbClr val="9999FF"/>
          </a:solidFill>
          <a:ln w="9525">
            <a:noFill/>
            <a:miter lim="800000"/>
            <a:headEnd/>
            <a:tailEnd/>
          </a:ln>
        </p:spPr>
        <p:txBody>
          <a:bodyPr/>
          <a:lstStyle/>
          <a:p>
            <a:endParaRPr lang="zh-TW" altLang="zh-TW"/>
          </a:p>
        </p:txBody>
      </p:sp>
      <p:sp>
        <p:nvSpPr>
          <p:cNvPr id="16397" name="Rectangle 124"/>
          <p:cNvSpPr>
            <a:spLocks noChangeArrowheads="1"/>
          </p:cNvSpPr>
          <p:nvPr/>
        </p:nvSpPr>
        <p:spPr bwMode="auto">
          <a:xfrm>
            <a:off x="719138" y="2986088"/>
            <a:ext cx="2009775" cy="390525"/>
          </a:xfrm>
          <a:prstGeom prst="rect">
            <a:avLst/>
          </a:prstGeom>
          <a:solidFill>
            <a:srgbClr val="DEDEFF"/>
          </a:solidFill>
          <a:ln w="9525">
            <a:noFill/>
            <a:miter lim="800000"/>
            <a:headEnd/>
            <a:tailEnd/>
          </a:ln>
        </p:spPr>
        <p:txBody>
          <a:bodyPr/>
          <a:lstStyle/>
          <a:p>
            <a:endParaRPr lang="zh-TW" altLang="zh-TW"/>
          </a:p>
        </p:txBody>
      </p:sp>
      <p:sp>
        <p:nvSpPr>
          <p:cNvPr id="16398" name="Rectangle 125"/>
          <p:cNvSpPr>
            <a:spLocks noChangeArrowheads="1"/>
          </p:cNvSpPr>
          <p:nvPr/>
        </p:nvSpPr>
        <p:spPr bwMode="auto">
          <a:xfrm>
            <a:off x="2728913" y="2986088"/>
            <a:ext cx="1257300" cy="390525"/>
          </a:xfrm>
          <a:prstGeom prst="rect">
            <a:avLst/>
          </a:prstGeom>
          <a:solidFill>
            <a:srgbClr val="DEDEFF"/>
          </a:solidFill>
          <a:ln w="9525">
            <a:noFill/>
            <a:miter lim="800000"/>
            <a:headEnd/>
            <a:tailEnd/>
          </a:ln>
        </p:spPr>
        <p:txBody>
          <a:bodyPr/>
          <a:lstStyle/>
          <a:p>
            <a:endParaRPr lang="zh-TW" altLang="zh-TW"/>
          </a:p>
        </p:txBody>
      </p:sp>
      <p:sp>
        <p:nvSpPr>
          <p:cNvPr id="16399" name="Rectangle 126"/>
          <p:cNvSpPr>
            <a:spLocks noChangeArrowheads="1"/>
          </p:cNvSpPr>
          <p:nvPr/>
        </p:nvSpPr>
        <p:spPr bwMode="auto">
          <a:xfrm>
            <a:off x="3986213" y="2986088"/>
            <a:ext cx="1085850" cy="390525"/>
          </a:xfrm>
          <a:prstGeom prst="rect">
            <a:avLst/>
          </a:prstGeom>
          <a:solidFill>
            <a:srgbClr val="DEDEFF"/>
          </a:solidFill>
          <a:ln w="9525">
            <a:noFill/>
            <a:miter lim="800000"/>
            <a:headEnd/>
            <a:tailEnd/>
          </a:ln>
        </p:spPr>
        <p:txBody>
          <a:bodyPr/>
          <a:lstStyle/>
          <a:p>
            <a:endParaRPr lang="zh-TW" altLang="zh-TW"/>
          </a:p>
        </p:txBody>
      </p:sp>
      <p:sp>
        <p:nvSpPr>
          <p:cNvPr id="16400" name="Rectangle 127"/>
          <p:cNvSpPr>
            <a:spLocks noChangeArrowheads="1"/>
          </p:cNvSpPr>
          <p:nvPr/>
        </p:nvSpPr>
        <p:spPr bwMode="auto">
          <a:xfrm>
            <a:off x="5072063" y="2986088"/>
            <a:ext cx="1171575" cy="390525"/>
          </a:xfrm>
          <a:prstGeom prst="rect">
            <a:avLst/>
          </a:prstGeom>
          <a:solidFill>
            <a:srgbClr val="DEDEFF"/>
          </a:solidFill>
          <a:ln w="9525">
            <a:noFill/>
            <a:miter lim="800000"/>
            <a:headEnd/>
            <a:tailEnd/>
          </a:ln>
        </p:spPr>
        <p:txBody>
          <a:bodyPr/>
          <a:lstStyle/>
          <a:p>
            <a:endParaRPr lang="zh-TW" altLang="zh-TW"/>
          </a:p>
        </p:txBody>
      </p:sp>
      <p:sp>
        <p:nvSpPr>
          <p:cNvPr id="16401" name="Rectangle 128"/>
          <p:cNvSpPr>
            <a:spLocks noChangeArrowheads="1"/>
          </p:cNvSpPr>
          <p:nvPr/>
        </p:nvSpPr>
        <p:spPr bwMode="auto">
          <a:xfrm>
            <a:off x="6243638" y="2986088"/>
            <a:ext cx="828675" cy="390525"/>
          </a:xfrm>
          <a:prstGeom prst="rect">
            <a:avLst/>
          </a:prstGeom>
          <a:solidFill>
            <a:srgbClr val="DEDEFF"/>
          </a:solidFill>
          <a:ln w="9525">
            <a:noFill/>
            <a:miter lim="800000"/>
            <a:headEnd/>
            <a:tailEnd/>
          </a:ln>
        </p:spPr>
        <p:txBody>
          <a:bodyPr/>
          <a:lstStyle/>
          <a:p>
            <a:endParaRPr lang="zh-TW" altLang="zh-TW"/>
          </a:p>
        </p:txBody>
      </p:sp>
      <p:sp>
        <p:nvSpPr>
          <p:cNvPr id="16402" name="Rectangle 129"/>
          <p:cNvSpPr>
            <a:spLocks noChangeArrowheads="1"/>
          </p:cNvSpPr>
          <p:nvPr/>
        </p:nvSpPr>
        <p:spPr bwMode="auto">
          <a:xfrm>
            <a:off x="7072313" y="2986088"/>
            <a:ext cx="1343025" cy="390525"/>
          </a:xfrm>
          <a:prstGeom prst="rect">
            <a:avLst/>
          </a:prstGeom>
          <a:solidFill>
            <a:srgbClr val="DEDEFF"/>
          </a:solidFill>
          <a:ln w="9525">
            <a:noFill/>
            <a:miter lim="800000"/>
            <a:headEnd/>
            <a:tailEnd/>
          </a:ln>
        </p:spPr>
        <p:txBody>
          <a:bodyPr/>
          <a:lstStyle/>
          <a:p>
            <a:endParaRPr lang="zh-TW" altLang="zh-TW"/>
          </a:p>
        </p:txBody>
      </p:sp>
      <p:sp>
        <p:nvSpPr>
          <p:cNvPr id="16403" name="Rectangle 130"/>
          <p:cNvSpPr>
            <a:spLocks noChangeArrowheads="1"/>
          </p:cNvSpPr>
          <p:nvPr/>
        </p:nvSpPr>
        <p:spPr bwMode="auto">
          <a:xfrm>
            <a:off x="719138" y="3376613"/>
            <a:ext cx="2009775" cy="400050"/>
          </a:xfrm>
          <a:prstGeom prst="rect">
            <a:avLst/>
          </a:prstGeom>
          <a:solidFill>
            <a:srgbClr val="EFEFFF"/>
          </a:solidFill>
          <a:ln w="9525">
            <a:noFill/>
            <a:miter lim="800000"/>
            <a:headEnd/>
            <a:tailEnd/>
          </a:ln>
        </p:spPr>
        <p:txBody>
          <a:bodyPr/>
          <a:lstStyle/>
          <a:p>
            <a:endParaRPr lang="zh-TW" altLang="zh-TW"/>
          </a:p>
        </p:txBody>
      </p:sp>
      <p:sp>
        <p:nvSpPr>
          <p:cNvPr id="16404" name="Rectangle 131"/>
          <p:cNvSpPr>
            <a:spLocks noChangeArrowheads="1"/>
          </p:cNvSpPr>
          <p:nvPr/>
        </p:nvSpPr>
        <p:spPr bwMode="auto">
          <a:xfrm>
            <a:off x="2728913" y="3376613"/>
            <a:ext cx="1257300" cy="400050"/>
          </a:xfrm>
          <a:prstGeom prst="rect">
            <a:avLst/>
          </a:prstGeom>
          <a:solidFill>
            <a:srgbClr val="EFEFFF"/>
          </a:solidFill>
          <a:ln w="9525">
            <a:noFill/>
            <a:miter lim="800000"/>
            <a:headEnd/>
            <a:tailEnd/>
          </a:ln>
        </p:spPr>
        <p:txBody>
          <a:bodyPr/>
          <a:lstStyle/>
          <a:p>
            <a:endParaRPr lang="zh-TW" altLang="zh-TW"/>
          </a:p>
        </p:txBody>
      </p:sp>
      <p:sp>
        <p:nvSpPr>
          <p:cNvPr id="16405" name="Rectangle 132"/>
          <p:cNvSpPr>
            <a:spLocks noChangeArrowheads="1"/>
          </p:cNvSpPr>
          <p:nvPr/>
        </p:nvSpPr>
        <p:spPr bwMode="auto">
          <a:xfrm>
            <a:off x="3986213" y="3376613"/>
            <a:ext cx="1085850" cy="400050"/>
          </a:xfrm>
          <a:prstGeom prst="rect">
            <a:avLst/>
          </a:prstGeom>
          <a:solidFill>
            <a:srgbClr val="EFEFFF"/>
          </a:solidFill>
          <a:ln w="9525">
            <a:noFill/>
            <a:miter lim="800000"/>
            <a:headEnd/>
            <a:tailEnd/>
          </a:ln>
        </p:spPr>
        <p:txBody>
          <a:bodyPr/>
          <a:lstStyle/>
          <a:p>
            <a:endParaRPr lang="zh-TW" altLang="zh-TW"/>
          </a:p>
        </p:txBody>
      </p:sp>
      <p:sp>
        <p:nvSpPr>
          <p:cNvPr id="16406" name="Rectangle 133"/>
          <p:cNvSpPr>
            <a:spLocks noChangeArrowheads="1"/>
          </p:cNvSpPr>
          <p:nvPr/>
        </p:nvSpPr>
        <p:spPr bwMode="auto">
          <a:xfrm>
            <a:off x="5072063" y="3376613"/>
            <a:ext cx="1171575" cy="400050"/>
          </a:xfrm>
          <a:prstGeom prst="rect">
            <a:avLst/>
          </a:prstGeom>
          <a:solidFill>
            <a:srgbClr val="EFEFFF"/>
          </a:solidFill>
          <a:ln w="9525">
            <a:noFill/>
            <a:miter lim="800000"/>
            <a:headEnd/>
            <a:tailEnd/>
          </a:ln>
        </p:spPr>
        <p:txBody>
          <a:bodyPr/>
          <a:lstStyle/>
          <a:p>
            <a:endParaRPr lang="zh-TW" altLang="zh-TW"/>
          </a:p>
        </p:txBody>
      </p:sp>
      <p:sp>
        <p:nvSpPr>
          <p:cNvPr id="16407" name="Rectangle 134"/>
          <p:cNvSpPr>
            <a:spLocks noChangeArrowheads="1"/>
          </p:cNvSpPr>
          <p:nvPr/>
        </p:nvSpPr>
        <p:spPr bwMode="auto">
          <a:xfrm>
            <a:off x="6243638" y="3376613"/>
            <a:ext cx="828675" cy="400050"/>
          </a:xfrm>
          <a:prstGeom prst="rect">
            <a:avLst/>
          </a:prstGeom>
          <a:solidFill>
            <a:srgbClr val="EFEFFF"/>
          </a:solidFill>
          <a:ln w="9525">
            <a:noFill/>
            <a:miter lim="800000"/>
            <a:headEnd/>
            <a:tailEnd/>
          </a:ln>
        </p:spPr>
        <p:txBody>
          <a:bodyPr/>
          <a:lstStyle/>
          <a:p>
            <a:endParaRPr lang="zh-TW" altLang="zh-TW"/>
          </a:p>
        </p:txBody>
      </p:sp>
      <p:sp>
        <p:nvSpPr>
          <p:cNvPr id="16408" name="Rectangle 135"/>
          <p:cNvSpPr>
            <a:spLocks noChangeArrowheads="1"/>
          </p:cNvSpPr>
          <p:nvPr/>
        </p:nvSpPr>
        <p:spPr bwMode="auto">
          <a:xfrm>
            <a:off x="7072313" y="3376613"/>
            <a:ext cx="1343025" cy="400050"/>
          </a:xfrm>
          <a:prstGeom prst="rect">
            <a:avLst/>
          </a:prstGeom>
          <a:solidFill>
            <a:srgbClr val="EFEFFF"/>
          </a:solidFill>
          <a:ln w="9525">
            <a:noFill/>
            <a:miter lim="800000"/>
            <a:headEnd/>
            <a:tailEnd/>
          </a:ln>
        </p:spPr>
        <p:txBody>
          <a:bodyPr/>
          <a:lstStyle/>
          <a:p>
            <a:endParaRPr lang="zh-TW" altLang="zh-TW"/>
          </a:p>
        </p:txBody>
      </p:sp>
      <p:sp>
        <p:nvSpPr>
          <p:cNvPr id="16409" name="Rectangle 136"/>
          <p:cNvSpPr>
            <a:spLocks noChangeArrowheads="1"/>
          </p:cNvSpPr>
          <p:nvPr/>
        </p:nvSpPr>
        <p:spPr bwMode="auto">
          <a:xfrm>
            <a:off x="719138" y="3776663"/>
            <a:ext cx="2009775" cy="390525"/>
          </a:xfrm>
          <a:prstGeom prst="rect">
            <a:avLst/>
          </a:prstGeom>
          <a:solidFill>
            <a:srgbClr val="DEDEFF"/>
          </a:solidFill>
          <a:ln w="9525">
            <a:noFill/>
            <a:miter lim="800000"/>
            <a:headEnd/>
            <a:tailEnd/>
          </a:ln>
        </p:spPr>
        <p:txBody>
          <a:bodyPr/>
          <a:lstStyle/>
          <a:p>
            <a:endParaRPr lang="zh-TW" altLang="zh-TW"/>
          </a:p>
        </p:txBody>
      </p:sp>
      <p:sp>
        <p:nvSpPr>
          <p:cNvPr id="16410" name="Rectangle 137"/>
          <p:cNvSpPr>
            <a:spLocks noChangeArrowheads="1"/>
          </p:cNvSpPr>
          <p:nvPr/>
        </p:nvSpPr>
        <p:spPr bwMode="auto">
          <a:xfrm>
            <a:off x="2728913" y="3776663"/>
            <a:ext cx="1257300" cy="390525"/>
          </a:xfrm>
          <a:prstGeom prst="rect">
            <a:avLst/>
          </a:prstGeom>
          <a:solidFill>
            <a:srgbClr val="DEDEFF"/>
          </a:solidFill>
          <a:ln w="9525">
            <a:noFill/>
            <a:miter lim="800000"/>
            <a:headEnd/>
            <a:tailEnd/>
          </a:ln>
        </p:spPr>
        <p:txBody>
          <a:bodyPr/>
          <a:lstStyle/>
          <a:p>
            <a:endParaRPr lang="zh-TW" altLang="zh-TW"/>
          </a:p>
        </p:txBody>
      </p:sp>
      <p:sp>
        <p:nvSpPr>
          <p:cNvPr id="16411" name="Rectangle 138"/>
          <p:cNvSpPr>
            <a:spLocks noChangeArrowheads="1"/>
          </p:cNvSpPr>
          <p:nvPr/>
        </p:nvSpPr>
        <p:spPr bwMode="auto">
          <a:xfrm>
            <a:off x="3986213" y="3776663"/>
            <a:ext cx="1085850" cy="390525"/>
          </a:xfrm>
          <a:prstGeom prst="rect">
            <a:avLst/>
          </a:prstGeom>
          <a:solidFill>
            <a:srgbClr val="DEDEFF"/>
          </a:solidFill>
          <a:ln w="9525">
            <a:noFill/>
            <a:miter lim="800000"/>
            <a:headEnd/>
            <a:tailEnd/>
          </a:ln>
        </p:spPr>
        <p:txBody>
          <a:bodyPr/>
          <a:lstStyle/>
          <a:p>
            <a:endParaRPr lang="zh-TW" altLang="zh-TW"/>
          </a:p>
        </p:txBody>
      </p:sp>
      <p:sp>
        <p:nvSpPr>
          <p:cNvPr id="16412" name="Rectangle 139"/>
          <p:cNvSpPr>
            <a:spLocks noChangeArrowheads="1"/>
          </p:cNvSpPr>
          <p:nvPr/>
        </p:nvSpPr>
        <p:spPr bwMode="auto">
          <a:xfrm>
            <a:off x="5072063" y="3776663"/>
            <a:ext cx="1171575" cy="390525"/>
          </a:xfrm>
          <a:prstGeom prst="rect">
            <a:avLst/>
          </a:prstGeom>
          <a:solidFill>
            <a:srgbClr val="DEDEFF"/>
          </a:solidFill>
          <a:ln w="9525">
            <a:noFill/>
            <a:miter lim="800000"/>
            <a:headEnd/>
            <a:tailEnd/>
          </a:ln>
        </p:spPr>
        <p:txBody>
          <a:bodyPr/>
          <a:lstStyle/>
          <a:p>
            <a:endParaRPr lang="zh-TW" altLang="zh-TW"/>
          </a:p>
        </p:txBody>
      </p:sp>
      <p:sp>
        <p:nvSpPr>
          <p:cNvPr id="16413" name="Rectangle 140"/>
          <p:cNvSpPr>
            <a:spLocks noChangeArrowheads="1"/>
          </p:cNvSpPr>
          <p:nvPr/>
        </p:nvSpPr>
        <p:spPr bwMode="auto">
          <a:xfrm>
            <a:off x="6243638" y="3776663"/>
            <a:ext cx="828675" cy="390525"/>
          </a:xfrm>
          <a:prstGeom prst="rect">
            <a:avLst/>
          </a:prstGeom>
          <a:solidFill>
            <a:srgbClr val="DEDEFF"/>
          </a:solidFill>
          <a:ln w="9525">
            <a:noFill/>
            <a:miter lim="800000"/>
            <a:headEnd/>
            <a:tailEnd/>
          </a:ln>
        </p:spPr>
        <p:txBody>
          <a:bodyPr/>
          <a:lstStyle/>
          <a:p>
            <a:endParaRPr lang="zh-TW" altLang="zh-TW"/>
          </a:p>
        </p:txBody>
      </p:sp>
      <p:sp>
        <p:nvSpPr>
          <p:cNvPr id="16414" name="Rectangle 141"/>
          <p:cNvSpPr>
            <a:spLocks noChangeArrowheads="1"/>
          </p:cNvSpPr>
          <p:nvPr/>
        </p:nvSpPr>
        <p:spPr bwMode="auto">
          <a:xfrm>
            <a:off x="7072313" y="3776663"/>
            <a:ext cx="1343025" cy="390525"/>
          </a:xfrm>
          <a:prstGeom prst="rect">
            <a:avLst/>
          </a:prstGeom>
          <a:solidFill>
            <a:srgbClr val="DEDEFF"/>
          </a:solidFill>
          <a:ln w="9525">
            <a:noFill/>
            <a:miter lim="800000"/>
            <a:headEnd/>
            <a:tailEnd/>
          </a:ln>
        </p:spPr>
        <p:txBody>
          <a:bodyPr/>
          <a:lstStyle/>
          <a:p>
            <a:endParaRPr lang="zh-TW" altLang="zh-TW"/>
          </a:p>
        </p:txBody>
      </p:sp>
      <p:sp>
        <p:nvSpPr>
          <p:cNvPr id="16415" name="Rectangle 142"/>
          <p:cNvSpPr>
            <a:spLocks noChangeArrowheads="1"/>
          </p:cNvSpPr>
          <p:nvPr/>
        </p:nvSpPr>
        <p:spPr bwMode="auto">
          <a:xfrm>
            <a:off x="719138" y="4167188"/>
            <a:ext cx="2009775" cy="400050"/>
          </a:xfrm>
          <a:prstGeom prst="rect">
            <a:avLst/>
          </a:prstGeom>
          <a:solidFill>
            <a:srgbClr val="EFEFFF"/>
          </a:solidFill>
          <a:ln w="9525">
            <a:noFill/>
            <a:miter lim="800000"/>
            <a:headEnd/>
            <a:tailEnd/>
          </a:ln>
        </p:spPr>
        <p:txBody>
          <a:bodyPr/>
          <a:lstStyle/>
          <a:p>
            <a:endParaRPr lang="zh-TW" altLang="zh-TW"/>
          </a:p>
        </p:txBody>
      </p:sp>
      <p:sp>
        <p:nvSpPr>
          <p:cNvPr id="16416" name="Rectangle 143"/>
          <p:cNvSpPr>
            <a:spLocks noChangeArrowheads="1"/>
          </p:cNvSpPr>
          <p:nvPr/>
        </p:nvSpPr>
        <p:spPr bwMode="auto">
          <a:xfrm>
            <a:off x="2728913" y="4167188"/>
            <a:ext cx="1257300" cy="400050"/>
          </a:xfrm>
          <a:prstGeom prst="rect">
            <a:avLst/>
          </a:prstGeom>
          <a:solidFill>
            <a:srgbClr val="EFEFFF"/>
          </a:solidFill>
          <a:ln w="9525">
            <a:noFill/>
            <a:miter lim="800000"/>
            <a:headEnd/>
            <a:tailEnd/>
          </a:ln>
        </p:spPr>
        <p:txBody>
          <a:bodyPr/>
          <a:lstStyle/>
          <a:p>
            <a:endParaRPr lang="zh-TW" altLang="zh-TW"/>
          </a:p>
        </p:txBody>
      </p:sp>
      <p:sp>
        <p:nvSpPr>
          <p:cNvPr id="16417" name="Rectangle 144"/>
          <p:cNvSpPr>
            <a:spLocks noChangeArrowheads="1"/>
          </p:cNvSpPr>
          <p:nvPr/>
        </p:nvSpPr>
        <p:spPr bwMode="auto">
          <a:xfrm>
            <a:off x="3986213" y="4167188"/>
            <a:ext cx="1085850" cy="400050"/>
          </a:xfrm>
          <a:prstGeom prst="rect">
            <a:avLst/>
          </a:prstGeom>
          <a:solidFill>
            <a:srgbClr val="EFEFFF"/>
          </a:solidFill>
          <a:ln w="9525">
            <a:noFill/>
            <a:miter lim="800000"/>
            <a:headEnd/>
            <a:tailEnd/>
          </a:ln>
        </p:spPr>
        <p:txBody>
          <a:bodyPr/>
          <a:lstStyle/>
          <a:p>
            <a:endParaRPr lang="zh-TW" altLang="zh-TW"/>
          </a:p>
        </p:txBody>
      </p:sp>
      <p:sp>
        <p:nvSpPr>
          <p:cNvPr id="16418" name="Rectangle 145"/>
          <p:cNvSpPr>
            <a:spLocks noChangeArrowheads="1"/>
          </p:cNvSpPr>
          <p:nvPr/>
        </p:nvSpPr>
        <p:spPr bwMode="auto">
          <a:xfrm>
            <a:off x="5072063" y="4167188"/>
            <a:ext cx="1171575" cy="400050"/>
          </a:xfrm>
          <a:prstGeom prst="rect">
            <a:avLst/>
          </a:prstGeom>
          <a:solidFill>
            <a:srgbClr val="EFEFFF"/>
          </a:solidFill>
          <a:ln w="9525">
            <a:noFill/>
            <a:miter lim="800000"/>
            <a:headEnd/>
            <a:tailEnd/>
          </a:ln>
        </p:spPr>
        <p:txBody>
          <a:bodyPr/>
          <a:lstStyle/>
          <a:p>
            <a:endParaRPr lang="zh-TW" altLang="zh-TW"/>
          </a:p>
        </p:txBody>
      </p:sp>
      <p:sp>
        <p:nvSpPr>
          <p:cNvPr id="16419" name="Rectangle 146"/>
          <p:cNvSpPr>
            <a:spLocks noChangeArrowheads="1"/>
          </p:cNvSpPr>
          <p:nvPr/>
        </p:nvSpPr>
        <p:spPr bwMode="auto">
          <a:xfrm>
            <a:off x="6243638" y="4167188"/>
            <a:ext cx="828675" cy="400050"/>
          </a:xfrm>
          <a:prstGeom prst="rect">
            <a:avLst/>
          </a:prstGeom>
          <a:solidFill>
            <a:srgbClr val="EFEFFF"/>
          </a:solidFill>
          <a:ln w="9525">
            <a:noFill/>
            <a:miter lim="800000"/>
            <a:headEnd/>
            <a:tailEnd/>
          </a:ln>
        </p:spPr>
        <p:txBody>
          <a:bodyPr/>
          <a:lstStyle/>
          <a:p>
            <a:endParaRPr lang="zh-TW" altLang="zh-TW"/>
          </a:p>
        </p:txBody>
      </p:sp>
      <p:sp>
        <p:nvSpPr>
          <p:cNvPr id="16420" name="Rectangle 147"/>
          <p:cNvSpPr>
            <a:spLocks noChangeArrowheads="1"/>
          </p:cNvSpPr>
          <p:nvPr/>
        </p:nvSpPr>
        <p:spPr bwMode="auto">
          <a:xfrm>
            <a:off x="7072313" y="4167188"/>
            <a:ext cx="1343025" cy="400050"/>
          </a:xfrm>
          <a:prstGeom prst="rect">
            <a:avLst/>
          </a:prstGeom>
          <a:solidFill>
            <a:srgbClr val="EFEFFF"/>
          </a:solidFill>
          <a:ln w="9525">
            <a:noFill/>
            <a:miter lim="800000"/>
            <a:headEnd/>
            <a:tailEnd/>
          </a:ln>
        </p:spPr>
        <p:txBody>
          <a:bodyPr/>
          <a:lstStyle/>
          <a:p>
            <a:endParaRPr lang="zh-TW" altLang="zh-TW"/>
          </a:p>
        </p:txBody>
      </p:sp>
      <p:sp>
        <p:nvSpPr>
          <p:cNvPr id="16421" name="Rectangle 148"/>
          <p:cNvSpPr>
            <a:spLocks noChangeArrowheads="1"/>
          </p:cNvSpPr>
          <p:nvPr/>
        </p:nvSpPr>
        <p:spPr bwMode="auto">
          <a:xfrm>
            <a:off x="719138" y="4567238"/>
            <a:ext cx="2009775" cy="400050"/>
          </a:xfrm>
          <a:prstGeom prst="rect">
            <a:avLst/>
          </a:prstGeom>
          <a:solidFill>
            <a:srgbClr val="DEDEFF"/>
          </a:solidFill>
          <a:ln w="9525">
            <a:noFill/>
            <a:miter lim="800000"/>
            <a:headEnd/>
            <a:tailEnd/>
          </a:ln>
        </p:spPr>
        <p:txBody>
          <a:bodyPr/>
          <a:lstStyle/>
          <a:p>
            <a:endParaRPr lang="zh-TW" altLang="zh-TW"/>
          </a:p>
        </p:txBody>
      </p:sp>
      <p:sp>
        <p:nvSpPr>
          <p:cNvPr id="16422" name="Rectangle 149"/>
          <p:cNvSpPr>
            <a:spLocks noChangeArrowheads="1"/>
          </p:cNvSpPr>
          <p:nvPr/>
        </p:nvSpPr>
        <p:spPr bwMode="auto">
          <a:xfrm>
            <a:off x="2728913" y="4567238"/>
            <a:ext cx="1257300" cy="400050"/>
          </a:xfrm>
          <a:prstGeom prst="rect">
            <a:avLst/>
          </a:prstGeom>
          <a:solidFill>
            <a:srgbClr val="DEDEFF"/>
          </a:solidFill>
          <a:ln w="9525">
            <a:noFill/>
            <a:miter lim="800000"/>
            <a:headEnd/>
            <a:tailEnd/>
          </a:ln>
        </p:spPr>
        <p:txBody>
          <a:bodyPr/>
          <a:lstStyle/>
          <a:p>
            <a:endParaRPr lang="zh-TW" altLang="zh-TW"/>
          </a:p>
        </p:txBody>
      </p:sp>
      <p:sp>
        <p:nvSpPr>
          <p:cNvPr id="16423" name="Rectangle 150"/>
          <p:cNvSpPr>
            <a:spLocks noChangeArrowheads="1"/>
          </p:cNvSpPr>
          <p:nvPr/>
        </p:nvSpPr>
        <p:spPr bwMode="auto">
          <a:xfrm>
            <a:off x="3986213" y="4567238"/>
            <a:ext cx="1085850" cy="400050"/>
          </a:xfrm>
          <a:prstGeom prst="rect">
            <a:avLst/>
          </a:prstGeom>
          <a:solidFill>
            <a:srgbClr val="DEDEFF"/>
          </a:solidFill>
          <a:ln w="9525">
            <a:noFill/>
            <a:miter lim="800000"/>
            <a:headEnd/>
            <a:tailEnd/>
          </a:ln>
        </p:spPr>
        <p:txBody>
          <a:bodyPr/>
          <a:lstStyle/>
          <a:p>
            <a:endParaRPr lang="zh-TW" altLang="zh-TW"/>
          </a:p>
        </p:txBody>
      </p:sp>
      <p:sp>
        <p:nvSpPr>
          <p:cNvPr id="16424" name="Rectangle 151"/>
          <p:cNvSpPr>
            <a:spLocks noChangeArrowheads="1"/>
          </p:cNvSpPr>
          <p:nvPr/>
        </p:nvSpPr>
        <p:spPr bwMode="auto">
          <a:xfrm>
            <a:off x="5072063" y="4567238"/>
            <a:ext cx="1171575" cy="400050"/>
          </a:xfrm>
          <a:prstGeom prst="rect">
            <a:avLst/>
          </a:prstGeom>
          <a:solidFill>
            <a:srgbClr val="DEDEFF"/>
          </a:solidFill>
          <a:ln w="9525">
            <a:noFill/>
            <a:miter lim="800000"/>
            <a:headEnd/>
            <a:tailEnd/>
          </a:ln>
        </p:spPr>
        <p:txBody>
          <a:bodyPr/>
          <a:lstStyle/>
          <a:p>
            <a:endParaRPr lang="zh-TW" altLang="zh-TW"/>
          </a:p>
        </p:txBody>
      </p:sp>
      <p:sp>
        <p:nvSpPr>
          <p:cNvPr id="16425" name="Rectangle 152"/>
          <p:cNvSpPr>
            <a:spLocks noChangeArrowheads="1"/>
          </p:cNvSpPr>
          <p:nvPr/>
        </p:nvSpPr>
        <p:spPr bwMode="auto">
          <a:xfrm>
            <a:off x="6243638" y="4567238"/>
            <a:ext cx="828675" cy="400050"/>
          </a:xfrm>
          <a:prstGeom prst="rect">
            <a:avLst/>
          </a:prstGeom>
          <a:solidFill>
            <a:srgbClr val="DEDEFF"/>
          </a:solidFill>
          <a:ln w="9525">
            <a:noFill/>
            <a:miter lim="800000"/>
            <a:headEnd/>
            <a:tailEnd/>
          </a:ln>
        </p:spPr>
        <p:txBody>
          <a:bodyPr/>
          <a:lstStyle/>
          <a:p>
            <a:endParaRPr lang="zh-TW" altLang="zh-TW"/>
          </a:p>
        </p:txBody>
      </p:sp>
      <p:sp>
        <p:nvSpPr>
          <p:cNvPr id="16426" name="Rectangle 153"/>
          <p:cNvSpPr>
            <a:spLocks noChangeArrowheads="1"/>
          </p:cNvSpPr>
          <p:nvPr/>
        </p:nvSpPr>
        <p:spPr bwMode="auto">
          <a:xfrm>
            <a:off x="7072313" y="4567238"/>
            <a:ext cx="1343025" cy="400050"/>
          </a:xfrm>
          <a:prstGeom prst="rect">
            <a:avLst/>
          </a:prstGeom>
          <a:solidFill>
            <a:srgbClr val="DEDEFF"/>
          </a:solidFill>
          <a:ln w="9525">
            <a:noFill/>
            <a:miter lim="800000"/>
            <a:headEnd/>
            <a:tailEnd/>
          </a:ln>
        </p:spPr>
        <p:txBody>
          <a:bodyPr/>
          <a:lstStyle/>
          <a:p>
            <a:endParaRPr lang="zh-TW" altLang="zh-TW"/>
          </a:p>
        </p:txBody>
      </p:sp>
      <p:sp>
        <p:nvSpPr>
          <p:cNvPr id="16427" name="Rectangle 154"/>
          <p:cNvSpPr>
            <a:spLocks noChangeArrowheads="1"/>
          </p:cNvSpPr>
          <p:nvPr/>
        </p:nvSpPr>
        <p:spPr bwMode="auto">
          <a:xfrm>
            <a:off x="719138" y="4967288"/>
            <a:ext cx="2009775" cy="390525"/>
          </a:xfrm>
          <a:prstGeom prst="rect">
            <a:avLst/>
          </a:prstGeom>
          <a:solidFill>
            <a:srgbClr val="EFEFFF"/>
          </a:solidFill>
          <a:ln w="9525">
            <a:noFill/>
            <a:miter lim="800000"/>
            <a:headEnd/>
            <a:tailEnd/>
          </a:ln>
        </p:spPr>
        <p:txBody>
          <a:bodyPr/>
          <a:lstStyle/>
          <a:p>
            <a:endParaRPr lang="zh-TW" altLang="zh-TW"/>
          </a:p>
        </p:txBody>
      </p:sp>
      <p:sp>
        <p:nvSpPr>
          <p:cNvPr id="16428" name="Rectangle 155"/>
          <p:cNvSpPr>
            <a:spLocks noChangeArrowheads="1"/>
          </p:cNvSpPr>
          <p:nvPr/>
        </p:nvSpPr>
        <p:spPr bwMode="auto">
          <a:xfrm>
            <a:off x="2728913" y="4967288"/>
            <a:ext cx="1257300" cy="390525"/>
          </a:xfrm>
          <a:prstGeom prst="rect">
            <a:avLst/>
          </a:prstGeom>
          <a:solidFill>
            <a:srgbClr val="EFEFFF"/>
          </a:solidFill>
          <a:ln w="9525">
            <a:noFill/>
            <a:miter lim="800000"/>
            <a:headEnd/>
            <a:tailEnd/>
          </a:ln>
        </p:spPr>
        <p:txBody>
          <a:bodyPr/>
          <a:lstStyle/>
          <a:p>
            <a:endParaRPr lang="zh-TW" altLang="zh-TW"/>
          </a:p>
        </p:txBody>
      </p:sp>
      <p:sp>
        <p:nvSpPr>
          <p:cNvPr id="16429" name="Rectangle 156"/>
          <p:cNvSpPr>
            <a:spLocks noChangeArrowheads="1"/>
          </p:cNvSpPr>
          <p:nvPr/>
        </p:nvSpPr>
        <p:spPr bwMode="auto">
          <a:xfrm>
            <a:off x="3986213" y="4967288"/>
            <a:ext cx="1085850" cy="390525"/>
          </a:xfrm>
          <a:prstGeom prst="rect">
            <a:avLst/>
          </a:prstGeom>
          <a:solidFill>
            <a:srgbClr val="EFEFFF"/>
          </a:solidFill>
          <a:ln w="9525">
            <a:noFill/>
            <a:miter lim="800000"/>
            <a:headEnd/>
            <a:tailEnd/>
          </a:ln>
        </p:spPr>
        <p:txBody>
          <a:bodyPr/>
          <a:lstStyle/>
          <a:p>
            <a:endParaRPr lang="zh-TW" altLang="zh-TW"/>
          </a:p>
        </p:txBody>
      </p:sp>
      <p:sp>
        <p:nvSpPr>
          <p:cNvPr id="16430" name="Rectangle 157"/>
          <p:cNvSpPr>
            <a:spLocks noChangeArrowheads="1"/>
          </p:cNvSpPr>
          <p:nvPr/>
        </p:nvSpPr>
        <p:spPr bwMode="auto">
          <a:xfrm>
            <a:off x="5072063" y="4967288"/>
            <a:ext cx="1171575" cy="390525"/>
          </a:xfrm>
          <a:prstGeom prst="rect">
            <a:avLst/>
          </a:prstGeom>
          <a:solidFill>
            <a:srgbClr val="EFEFFF"/>
          </a:solidFill>
          <a:ln w="9525">
            <a:noFill/>
            <a:miter lim="800000"/>
            <a:headEnd/>
            <a:tailEnd/>
          </a:ln>
        </p:spPr>
        <p:txBody>
          <a:bodyPr/>
          <a:lstStyle/>
          <a:p>
            <a:endParaRPr lang="zh-TW" altLang="zh-TW"/>
          </a:p>
        </p:txBody>
      </p:sp>
      <p:sp>
        <p:nvSpPr>
          <p:cNvPr id="16431" name="Rectangle 158"/>
          <p:cNvSpPr>
            <a:spLocks noChangeArrowheads="1"/>
          </p:cNvSpPr>
          <p:nvPr/>
        </p:nvSpPr>
        <p:spPr bwMode="auto">
          <a:xfrm>
            <a:off x="6243638" y="4967288"/>
            <a:ext cx="828675" cy="390525"/>
          </a:xfrm>
          <a:prstGeom prst="rect">
            <a:avLst/>
          </a:prstGeom>
          <a:solidFill>
            <a:srgbClr val="EFEFFF"/>
          </a:solidFill>
          <a:ln w="9525">
            <a:noFill/>
            <a:miter lim="800000"/>
            <a:headEnd/>
            <a:tailEnd/>
          </a:ln>
        </p:spPr>
        <p:txBody>
          <a:bodyPr/>
          <a:lstStyle/>
          <a:p>
            <a:endParaRPr lang="zh-TW" altLang="zh-TW"/>
          </a:p>
        </p:txBody>
      </p:sp>
      <p:sp>
        <p:nvSpPr>
          <p:cNvPr id="16432" name="Rectangle 159"/>
          <p:cNvSpPr>
            <a:spLocks noChangeArrowheads="1"/>
          </p:cNvSpPr>
          <p:nvPr/>
        </p:nvSpPr>
        <p:spPr bwMode="auto">
          <a:xfrm>
            <a:off x="7072313" y="4967288"/>
            <a:ext cx="1343025" cy="390525"/>
          </a:xfrm>
          <a:prstGeom prst="rect">
            <a:avLst/>
          </a:prstGeom>
          <a:solidFill>
            <a:srgbClr val="EFEFFF"/>
          </a:solidFill>
          <a:ln w="9525">
            <a:noFill/>
            <a:miter lim="800000"/>
            <a:headEnd/>
            <a:tailEnd/>
          </a:ln>
        </p:spPr>
        <p:txBody>
          <a:bodyPr/>
          <a:lstStyle/>
          <a:p>
            <a:endParaRPr lang="zh-TW" altLang="zh-TW"/>
          </a:p>
        </p:txBody>
      </p:sp>
      <p:sp>
        <p:nvSpPr>
          <p:cNvPr id="16433" name="Rectangle 160"/>
          <p:cNvSpPr>
            <a:spLocks noChangeArrowheads="1"/>
          </p:cNvSpPr>
          <p:nvPr/>
        </p:nvSpPr>
        <p:spPr bwMode="auto">
          <a:xfrm>
            <a:off x="719138" y="5357813"/>
            <a:ext cx="2009775" cy="400050"/>
          </a:xfrm>
          <a:prstGeom prst="rect">
            <a:avLst/>
          </a:prstGeom>
          <a:solidFill>
            <a:srgbClr val="DEDEFF"/>
          </a:solidFill>
          <a:ln w="9525">
            <a:noFill/>
            <a:miter lim="800000"/>
            <a:headEnd/>
            <a:tailEnd/>
          </a:ln>
        </p:spPr>
        <p:txBody>
          <a:bodyPr/>
          <a:lstStyle/>
          <a:p>
            <a:endParaRPr lang="zh-TW" altLang="zh-TW"/>
          </a:p>
        </p:txBody>
      </p:sp>
      <p:sp>
        <p:nvSpPr>
          <p:cNvPr id="16434" name="Rectangle 161"/>
          <p:cNvSpPr>
            <a:spLocks noChangeArrowheads="1"/>
          </p:cNvSpPr>
          <p:nvPr/>
        </p:nvSpPr>
        <p:spPr bwMode="auto">
          <a:xfrm>
            <a:off x="2728913" y="5357813"/>
            <a:ext cx="1257300" cy="400050"/>
          </a:xfrm>
          <a:prstGeom prst="rect">
            <a:avLst/>
          </a:prstGeom>
          <a:solidFill>
            <a:srgbClr val="DEDEFF"/>
          </a:solidFill>
          <a:ln w="9525">
            <a:noFill/>
            <a:miter lim="800000"/>
            <a:headEnd/>
            <a:tailEnd/>
          </a:ln>
        </p:spPr>
        <p:txBody>
          <a:bodyPr/>
          <a:lstStyle/>
          <a:p>
            <a:endParaRPr lang="zh-TW" altLang="zh-TW"/>
          </a:p>
        </p:txBody>
      </p:sp>
      <p:sp>
        <p:nvSpPr>
          <p:cNvPr id="16435" name="Rectangle 162"/>
          <p:cNvSpPr>
            <a:spLocks noChangeArrowheads="1"/>
          </p:cNvSpPr>
          <p:nvPr/>
        </p:nvSpPr>
        <p:spPr bwMode="auto">
          <a:xfrm>
            <a:off x="3986213" y="5357813"/>
            <a:ext cx="1085850" cy="400050"/>
          </a:xfrm>
          <a:prstGeom prst="rect">
            <a:avLst/>
          </a:prstGeom>
          <a:solidFill>
            <a:srgbClr val="DEDEFF"/>
          </a:solidFill>
          <a:ln w="9525">
            <a:noFill/>
            <a:miter lim="800000"/>
            <a:headEnd/>
            <a:tailEnd/>
          </a:ln>
        </p:spPr>
        <p:txBody>
          <a:bodyPr/>
          <a:lstStyle/>
          <a:p>
            <a:endParaRPr lang="zh-TW" altLang="zh-TW"/>
          </a:p>
        </p:txBody>
      </p:sp>
      <p:sp>
        <p:nvSpPr>
          <p:cNvPr id="16436" name="Rectangle 163"/>
          <p:cNvSpPr>
            <a:spLocks noChangeArrowheads="1"/>
          </p:cNvSpPr>
          <p:nvPr/>
        </p:nvSpPr>
        <p:spPr bwMode="auto">
          <a:xfrm>
            <a:off x="5072063" y="5357813"/>
            <a:ext cx="1171575" cy="400050"/>
          </a:xfrm>
          <a:prstGeom prst="rect">
            <a:avLst/>
          </a:prstGeom>
          <a:solidFill>
            <a:srgbClr val="DEDEFF"/>
          </a:solidFill>
          <a:ln w="9525">
            <a:noFill/>
            <a:miter lim="800000"/>
            <a:headEnd/>
            <a:tailEnd/>
          </a:ln>
        </p:spPr>
        <p:txBody>
          <a:bodyPr/>
          <a:lstStyle/>
          <a:p>
            <a:endParaRPr lang="zh-TW" altLang="zh-TW"/>
          </a:p>
        </p:txBody>
      </p:sp>
      <p:sp>
        <p:nvSpPr>
          <p:cNvPr id="16437" name="Rectangle 164"/>
          <p:cNvSpPr>
            <a:spLocks noChangeArrowheads="1"/>
          </p:cNvSpPr>
          <p:nvPr/>
        </p:nvSpPr>
        <p:spPr bwMode="auto">
          <a:xfrm>
            <a:off x="6243638" y="5357813"/>
            <a:ext cx="828675" cy="400050"/>
          </a:xfrm>
          <a:prstGeom prst="rect">
            <a:avLst/>
          </a:prstGeom>
          <a:solidFill>
            <a:srgbClr val="DEDEFF"/>
          </a:solidFill>
          <a:ln w="9525">
            <a:noFill/>
            <a:miter lim="800000"/>
            <a:headEnd/>
            <a:tailEnd/>
          </a:ln>
        </p:spPr>
        <p:txBody>
          <a:bodyPr/>
          <a:lstStyle/>
          <a:p>
            <a:endParaRPr lang="zh-TW" altLang="zh-TW"/>
          </a:p>
        </p:txBody>
      </p:sp>
      <p:sp>
        <p:nvSpPr>
          <p:cNvPr id="16438" name="Rectangle 165"/>
          <p:cNvSpPr>
            <a:spLocks noChangeArrowheads="1"/>
          </p:cNvSpPr>
          <p:nvPr/>
        </p:nvSpPr>
        <p:spPr bwMode="auto">
          <a:xfrm>
            <a:off x="7072313" y="5357813"/>
            <a:ext cx="1343025" cy="400050"/>
          </a:xfrm>
          <a:prstGeom prst="rect">
            <a:avLst/>
          </a:prstGeom>
          <a:solidFill>
            <a:srgbClr val="DEDEFF"/>
          </a:solidFill>
          <a:ln w="9525">
            <a:noFill/>
            <a:miter lim="800000"/>
            <a:headEnd/>
            <a:tailEnd/>
          </a:ln>
        </p:spPr>
        <p:txBody>
          <a:bodyPr/>
          <a:lstStyle/>
          <a:p>
            <a:endParaRPr lang="zh-TW" altLang="zh-TW"/>
          </a:p>
        </p:txBody>
      </p:sp>
      <p:sp>
        <p:nvSpPr>
          <p:cNvPr id="16439" name="Rectangle 166"/>
          <p:cNvSpPr>
            <a:spLocks noChangeArrowheads="1"/>
          </p:cNvSpPr>
          <p:nvPr/>
        </p:nvSpPr>
        <p:spPr bwMode="auto">
          <a:xfrm>
            <a:off x="2728913" y="2581275"/>
            <a:ext cx="9525" cy="3181350"/>
          </a:xfrm>
          <a:prstGeom prst="rect">
            <a:avLst/>
          </a:prstGeom>
          <a:solidFill>
            <a:srgbClr val="FFFFFF"/>
          </a:solidFill>
          <a:ln w="0">
            <a:solidFill>
              <a:srgbClr val="FFFFFF"/>
            </a:solidFill>
            <a:round/>
            <a:headEnd/>
            <a:tailEnd/>
          </a:ln>
        </p:spPr>
        <p:txBody>
          <a:bodyPr/>
          <a:lstStyle/>
          <a:p>
            <a:endParaRPr lang="zh-TW" altLang="zh-TW"/>
          </a:p>
        </p:txBody>
      </p:sp>
      <p:sp>
        <p:nvSpPr>
          <p:cNvPr id="16440" name="Rectangle 167"/>
          <p:cNvSpPr>
            <a:spLocks noChangeArrowheads="1"/>
          </p:cNvSpPr>
          <p:nvPr/>
        </p:nvSpPr>
        <p:spPr bwMode="auto">
          <a:xfrm>
            <a:off x="3986213" y="2581275"/>
            <a:ext cx="9525" cy="3181350"/>
          </a:xfrm>
          <a:prstGeom prst="rect">
            <a:avLst/>
          </a:prstGeom>
          <a:solidFill>
            <a:srgbClr val="FFFFFF"/>
          </a:solidFill>
          <a:ln w="0">
            <a:solidFill>
              <a:srgbClr val="FFFFFF"/>
            </a:solidFill>
            <a:round/>
            <a:headEnd/>
            <a:tailEnd/>
          </a:ln>
        </p:spPr>
        <p:txBody>
          <a:bodyPr/>
          <a:lstStyle/>
          <a:p>
            <a:endParaRPr lang="zh-TW" altLang="zh-TW"/>
          </a:p>
        </p:txBody>
      </p:sp>
      <p:sp>
        <p:nvSpPr>
          <p:cNvPr id="16441" name="Rectangle 168"/>
          <p:cNvSpPr>
            <a:spLocks noChangeArrowheads="1"/>
          </p:cNvSpPr>
          <p:nvPr/>
        </p:nvSpPr>
        <p:spPr bwMode="auto">
          <a:xfrm>
            <a:off x="5072063" y="2581275"/>
            <a:ext cx="9525" cy="3181350"/>
          </a:xfrm>
          <a:prstGeom prst="rect">
            <a:avLst/>
          </a:prstGeom>
          <a:solidFill>
            <a:srgbClr val="FFFFFF"/>
          </a:solidFill>
          <a:ln w="0">
            <a:solidFill>
              <a:srgbClr val="FFFFFF"/>
            </a:solidFill>
            <a:round/>
            <a:headEnd/>
            <a:tailEnd/>
          </a:ln>
        </p:spPr>
        <p:txBody>
          <a:bodyPr/>
          <a:lstStyle/>
          <a:p>
            <a:endParaRPr lang="zh-TW" altLang="zh-TW"/>
          </a:p>
        </p:txBody>
      </p:sp>
      <p:sp>
        <p:nvSpPr>
          <p:cNvPr id="16442" name="Rectangle 169"/>
          <p:cNvSpPr>
            <a:spLocks noChangeArrowheads="1"/>
          </p:cNvSpPr>
          <p:nvPr/>
        </p:nvSpPr>
        <p:spPr bwMode="auto">
          <a:xfrm>
            <a:off x="6243638" y="2581275"/>
            <a:ext cx="9525" cy="3181350"/>
          </a:xfrm>
          <a:prstGeom prst="rect">
            <a:avLst/>
          </a:prstGeom>
          <a:solidFill>
            <a:srgbClr val="FFFFFF"/>
          </a:solidFill>
          <a:ln w="0">
            <a:solidFill>
              <a:srgbClr val="FFFFFF"/>
            </a:solidFill>
            <a:round/>
            <a:headEnd/>
            <a:tailEnd/>
          </a:ln>
        </p:spPr>
        <p:txBody>
          <a:bodyPr/>
          <a:lstStyle/>
          <a:p>
            <a:endParaRPr lang="zh-TW" altLang="zh-TW"/>
          </a:p>
        </p:txBody>
      </p:sp>
      <p:sp>
        <p:nvSpPr>
          <p:cNvPr id="16443" name="Rectangle 170"/>
          <p:cNvSpPr>
            <a:spLocks noChangeArrowheads="1"/>
          </p:cNvSpPr>
          <p:nvPr/>
        </p:nvSpPr>
        <p:spPr bwMode="auto">
          <a:xfrm>
            <a:off x="7072313" y="2581275"/>
            <a:ext cx="9525" cy="3181350"/>
          </a:xfrm>
          <a:prstGeom prst="rect">
            <a:avLst/>
          </a:prstGeom>
          <a:solidFill>
            <a:srgbClr val="FFFFFF"/>
          </a:solidFill>
          <a:ln w="0">
            <a:solidFill>
              <a:srgbClr val="FFFFFF"/>
            </a:solidFill>
            <a:round/>
            <a:headEnd/>
            <a:tailEnd/>
          </a:ln>
        </p:spPr>
        <p:txBody>
          <a:bodyPr/>
          <a:lstStyle/>
          <a:p>
            <a:endParaRPr lang="zh-TW" altLang="zh-TW"/>
          </a:p>
        </p:txBody>
      </p:sp>
      <p:sp>
        <p:nvSpPr>
          <p:cNvPr id="16444" name="Rectangle 171"/>
          <p:cNvSpPr>
            <a:spLocks noChangeArrowheads="1"/>
          </p:cNvSpPr>
          <p:nvPr/>
        </p:nvSpPr>
        <p:spPr bwMode="auto">
          <a:xfrm>
            <a:off x="709613" y="2967038"/>
            <a:ext cx="7715250" cy="38100"/>
          </a:xfrm>
          <a:prstGeom prst="rect">
            <a:avLst/>
          </a:prstGeom>
          <a:solidFill>
            <a:srgbClr val="FFFFFF"/>
          </a:solidFill>
          <a:ln w="0">
            <a:solidFill>
              <a:srgbClr val="FFFFFF"/>
            </a:solidFill>
            <a:round/>
            <a:headEnd/>
            <a:tailEnd/>
          </a:ln>
        </p:spPr>
        <p:txBody>
          <a:bodyPr/>
          <a:lstStyle/>
          <a:p>
            <a:endParaRPr lang="zh-TW" altLang="zh-TW"/>
          </a:p>
        </p:txBody>
      </p:sp>
      <p:sp>
        <p:nvSpPr>
          <p:cNvPr id="16445" name="Rectangle 172"/>
          <p:cNvSpPr>
            <a:spLocks noChangeArrowheads="1"/>
          </p:cNvSpPr>
          <p:nvPr/>
        </p:nvSpPr>
        <p:spPr bwMode="auto">
          <a:xfrm>
            <a:off x="714375" y="3376613"/>
            <a:ext cx="7715250" cy="9525"/>
          </a:xfrm>
          <a:prstGeom prst="rect">
            <a:avLst/>
          </a:prstGeom>
          <a:solidFill>
            <a:srgbClr val="FFFFFF"/>
          </a:solidFill>
          <a:ln w="0">
            <a:solidFill>
              <a:srgbClr val="FFFFFF"/>
            </a:solidFill>
            <a:round/>
            <a:headEnd/>
            <a:tailEnd/>
          </a:ln>
        </p:spPr>
        <p:txBody>
          <a:bodyPr/>
          <a:lstStyle/>
          <a:p>
            <a:endParaRPr lang="zh-TW" altLang="zh-TW"/>
          </a:p>
        </p:txBody>
      </p:sp>
      <p:sp>
        <p:nvSpPr>
          <p:cNvPr id="16446" name="Rectangle 173"/>
          <p:cNvSpPr>
            <a:spLocks noChangeArrowheads="1"/>
          </p:cNvSpPr>
          <p:nvPr/>
        </p:nvSpPr>
        <p:spPr bwMode="auto">
          <a:xfrm>
            <a:off x="714375" y="3776663"/>
            <a:ext cx="7715250" cy="9525"/>
          </a:xfrm>
          <a:prstGeom prst="rect">
            <a:avLst/>
          </a:prstGeom>
          <a:solidFill>
            <a:srgbClr val="FFFFFF"/>
          </a:solidFill>
          <a:ln w="0">
            <a:solidFill>
              <a:srgbClr val="FFFFFF"/>
            </a:solidFill>
            <a:round/>
            <a:headEnd/>
            <a:tailEnd/>
          </a:ln>
        </p:spPr>
        <p:txBody>
          <a:bodyPr/>
          <a:lstStyle/>
          <a:p>
            <a:endParaRPr lang="zh-TW" altLang="zh-TW"/>
          </a:p>
        </p:txBody>
      </p:sp>
      <p:sp>
        <p:nvSpPr>
          <p:cNvPr id="16447" name="Rectangle 174"/>
          <p:cNvSpPr>
            <a:spLocks noChangeArrowheads="1"/>
          </p:cNvSpPr>
          <p:nvPr/>
        </p:nvSpPr>
        <p:spPr bwMode="auto">
          <a:xfrm>
            <a:off x="714375" y="4167188"/>
            <a:ext cx="7715250" cy="9525"/>
          </a:xfrm>
          <a:prstGeom prst="rect">
            <a:avLst/>
          </a:prstGeom>
          <a:solidFill>
            <a:srgbClr val="FFFFFF"/>
          </a:solidFill>
          <a:ln w="0">
            <a:solidFill>
              <a:srgbClr val="FFFFFF"/>
            </a:solidFill>
            <a:round/>
            <a:headEnd/>
            <a:tailEnd/>
          </a:ln>
        </p:spPr>
        <p:txBody>
          <a:bodyPr/>
          <a:lstStyle/>
          <a:p>
            <a:endParaRPr lang="zh-TW" altLang="zh-TW"/>
          </a:p>
        </p:txBody>
      </p:sp>
      <p:sp>
        <p:nvSpPr>
          <p:cNvPr id="16448" name="Rectangle 175"/>
          <p:cNvSpPr>
            <a:spLocks noChangeArrowheads="1"/>
          </p:cNvSpPr>
          <p:nvPr/>
        </p:nvSpPr>
        <p:spPr bwMode="auto">
          <a:xfrm>
            <a:off x="714375" y="4567238"/>
            <a:ext cx="7715250" cy="9525"/>
          </a:xfrm>
          <a:prstGeom prst="rect">
            <a:avLst/>
          </a:prstGeom>
          <a:solidFill>
            <a:srgbClr val="FFFFFF"/>
          </a:solidFill>
          <a:ln w="0">
            <a:solidFill>
              <a:srgbClr val="FFFFFF"/>
            </a:solidFill>
            <a:round/>
            <a:headEnd/>
            <a:tailEnd/>
          </a:ln>
        </p:spPr>
        <p:txBody>
          <a:bodyPr/>
          <a:lstStyle/>
          <a:p>
            <a:endParaRPr lang="zh-TW" altLang="zh-TW"/>
          </a:p>
        </p:txBody>
      </p:sp>
      <p:sp>
        <p:nvSpPr>
          <p:cNvPr id="16449" name="Rectangle 176"/>
          <p:cNvSpPr>
            <a:spLocks noChangeArrowheads="1"/>
          </p:cNvSpPr>
          <p:nvPr/>
        </p:nvSpPr>
        <p:spPr bwMode="auto">
          <a:xfrm>
            <a:off x="714375" y="4967288"/>
            <a:ext cx="7715250" cy="9525"/>
          </a:xfrm>
          <a:prstGeom prst="rect">
            <a:avLst/>
          </a:prstGeom>
          <a:solidFill>
            <a:srgbClr val="FFFFFF"/>
          </a:solidFill>
          <a:ln w="0">
            <a:solidFill>
              <a:srgbClr val="FFFFFF"/>
            </a:solidFill>
            <a:round/>
            <a:headEnd/>
            <a:tailEnd/>
          </a:ln>
        </p:spPr>
        <p:txBody>
          <a:bodyPr/>
          <a:lstStyle/>
          <a:p>
            <a:endParaRPr lang="zh-TW" altLang="zh-TW"/>
          </a:p>
        </p:txBody>
      </p:sp>
      <p:sp>
        <p:nvSpPr>
          <p:cNvPr id="16450" name="Rectangle 177"/>
          <p:cNvSpPr>
            <a:spLocks noChangeArrowheads="1"/>
          </p:cNvSpPr>
          <p:nvPr/>
        </p:nvSpPr>
        <p:spPr bwMode="auto">
          <a:xfrm>
            <a:off x="714375" y="5357813"/>
            <a:ext cx="7715250" cy="9525"/>
          </a:xfrm>
          <a:prstGeom prst="rect">
            <a:avLst/>
          </a:prstGeom>
          <a:solidFill>
            <a:srgbClr val="FFFFFF"/>
          </a:solidFill>
          <a:ln w="0">
            <a:solidFill>
              <a:srgbClr val="FFFFFF"/>
            </a:solidFill>
            <a:round/>
            <a:headEnd/>
            <a:tailEnd/>
          </a:ln>
        </p:spPr>
        <p:txBody>
          <a:bodyPr/>
          <a:lstStyle/>
          <a:p>
            <a:endParaRPr lang="zh-TW" altLang="zh-TW"/>
          </a:p>
        </p:txBody>
      </p:sp>
      <p:sp>
        <p:nvSpPr>
          <p:cNvPr id="16451" name="Rectangle 178"/>
          <p:cNvSpPr>
            <a:spLocks noChangeArrowheads="1"/>
          </p:cNvSpPr>
          <p:nvPr/>
        </p:nvSpPr>
        <p:spPr bwMode="auto">
          <a:xfrm>
            <a:off x="719138" y="2581275"/>
            <a:ext cx="9525" cy="3181350"/>
          </a:xfrm>
          <a:prstGeom prst="rect">
            <a:avLst/>
          </a:prstGeom>
          <a:solidFill>
            <a:srgbClr val="FFFFFF"/>
          </a:solidFill>
          <a:ln w="0">
            <a:solidFill>
              <a:srgbClr val="FFFFFF"/>
            </a:solidFill>
            <a:round/>
            <a:headEnd/>
            <a:tailEnd/>
          </a:ln>
        </p:spPr>
        <p:txBody>
          <a:bodyPr/>
          <a:lstStyle/>
          <a:p>
            <a:endParaRPr lang="zh-TW" altLang="zh-TW"/>
          </a:p>
        </p:txBody>
      </p:sp>
      <p:sp>
        <p:nvSpPr>
          <p:cNvPr id="16452" name="Rectangle 179"/>
          <p:cNvSpPr>
            <a:spLocks noChangeArrowheads="1"/>
          </p:cNvSpPr>
          <p:nvPr/>
        </p:nvSpPr>
        <p:spPr bwMode="auto">
          <a:xfrm>
            <a:off x="8415338" y="2581275"/>
            <a:ext cx="9525" cy="3181350"/>
          </a:xfrm>
          <a:prstGeom prst="rect">
            <a:avLst/>
          </a:prstGeom>
          <a:solidFill>
            <a:srgbClr val="FFFFFF"/>
          </a:solidFill>
          <a:ln w="0">
            <a:solidFill>
              <a:srgbClr val="FFFFFF"/>
            </a:solidFill>
            <a:round/>
            <a:headEnd/>
            <a:tailEnd/>
          </a:ln>
        </p:spPr>
        <p:txBody>
          <a:bodyPr/>
          <a:lstStyle/>
          <a:p>
            <a:endParaRPr lang="zh-TW" altLang="zh-TW"/>
          </a:p>
        </p:txBody>
      </p:sp>
      <p:sp>
        <p:nvSpPr>
          <p:cNvPr id="16453" name="Rectangle 180"/>
          <p:cNvSpPr>
            <a:spLocks noChangeArrowheads="1"/>
          </p:cNvSpPr>
          <p:nvPr/>
        </p:nvSpPr>
        <p:spPr bwMode="auto">
          <a:xfrm>
            <a:off x="714375" y="2586038"/>
            <a:ext cx="7715250" cy="9525"/>
          </a:xfrm>
          <a:prstGeom prst="rect">
            <a:avLst/>
          </a:prstGeom>
          <a:solidFill>
            <a:srgbClr val="FFFFFF"/>
          </a:solidFill>
          <a:ln w="0">
            <a:solidFill>
              <a:srgbClr val="FFFFFF"/>
            </a:solidFill>
            <a:round/>
            <a:headEnd/>
            <a:tailEnd/>
          </a:ln>
        </p:spPr>
        <p:txBody>
          <a:bodyPr/>
          <a:lstStyle/>
          <a:p>
            <a:endParaRPr lang="zh-TW" altLang="zh-TW"/>
          </a:p>
        </p:txBody>
      </p:sp>
      <p:sp>
        <p:nvSpPr>
          <p:cNvPr id="16454" name="Rectangle 181"/>
          <p:cNvSpPr>
            <a:spLocks noChangeArrowheads="1"/>
          </p:cNvSpPr>
          <p:nvPr/>
        </p:nvSpPr>
        <p:spPr bwMode="auto">
          <a:xfrm>
            <a:off x="714375" y="5757863"/>
            <a:ext cx="7715250" cy="9525"/>
          </a:xfrm>
          <a:prstGeom prst="rect">
            <a:avLst/>
          </a:prstGeom>
          <a:solidFill>
            <a:srgbClr val="FFFFFF"/>
          </a:solidFill>
          <a:ln w="0">
            <a:solidFill>
              <a:srgbClr val="FFFFFF"/>
            </a:solidFill>
            <a:round/>
            <a:headEnd/>
            <a:tailEnd/>
          </a:ln>
        </p:spPr>
        <p:txBody>
          <a:bodyPr/>
          <a:lstStyle/>
          <a:p>
            <a:endParaRPr lang="zh-TW" altLang="zh-TW"/>
          </a:p>
        </p:txBody>
      </p:sp>
      <p:sp>
        <p:nvSpPr>
          <p:cNvPr id="16455" name="Rectangle 182"/>
          <p:cNvSpPr>
            <a:spLocks noChangeArrowheads="1"/>
          </p:cNvSpPr>
          <p:nvPr/>
        </p:nvSpPr>
        <p:spPr bwMode="auto">
          <a:xfrm>
            <a:off x="815975" y="2646363"/>
            <a:ext cx="1162050" cy="361950"/>
          </a:xfrm>
          <a:prstGeom prst="rect">
            <a:avLst/>
          </a:prstGeom>
          <a:noFill/>
          <a:ln w="9525">
            <a:noFill/>
            <a:miter lim="800000"/>
            <a:headEnd/>
            <a:tailEnd/>
          </a:ln>
        </p:spPr>
        <p:txBody>
          <a:bodyPr wrap="none" lIns="0" tIns="0" rIns="0" bIns="0">
            <a:spAutoFit/>
          </a:bodyPr>
          <a:lstStyle/>
          <a:p>
            <a:r>
              <a:rPr lang="en-US" altLang="zh-TW" sz="2000" b="1">
                <a:solidFill>
                  <a:srgbClr val="FFFFFF"/>
                </a:solidFill>
              </a:rPr>
              <a:t>Variable</a:t>
            </a:r>
            <a:endParaRPr lang="en-US" altLang="zh-TW"/>
          </a:p>
        </p:txBody>
      </p:sp>
      <p:sp>
        <p:nvSpPr>
          <p:cNvPr id="16456" name="Rectangle 183"/>
          <p:cNvSpPr>
            <a:spLocks noChangeArrowheads="1"/>
          </p:cNvSpPr>
          <p:nvPr/>
        </p:nvSpPr>
        <p:spPr bwMode="auto">
          <a:xfrm>
            <a:off x="2822575" y="2646363"/>
            <a:ext cx="1171575" cy="361950"/>
          </a:xfrm>
          <a:prstGeom prst="rect">
            <a:avLst/>
          </a:prstGeom>
          <a:noFill/>
          <a:ln w="9525">
            <a:noFill/>
            <a:miter lim="800000"/>
            <a:headEnd/>
            <a:tailEnd/>
          </a:ln>
        </p:spPr>
        <p:txBody>
          <a:bodyPr wrap="none" lIns="0" tIns="0" rIns="0" bIns="0">
            <a:spAutoFit/>
          </a:bodyPr>
          <a:lstStyle/>
          <a:p>
            <a:r>
              <a:rPr lang="en-US" altLang="zh-TW" sz="2000" b="1">
                <a:solidFill>
                  <a:srgbClr val="FFFFFF"/>
                </a:solidFill>
              </a:rPr>
              <a:t>Nominal</a:t>
            </a:r>
            <a:endParaRPr lang="en-US" altLang="zh-TW"/>
          </a:p>
        </p:txBody>
      </p:sp>
      <p:sp>
        <p:nvSpPr>
          <p:cNvPr id="16457" name="Rectangle 184"/>
          <p:cNvSpPr>
            <a:spLocks noChangeArrowheads="1"/>
          </p:cNvSpPr>
          <p:nvPr/>
        </p:nvSpPr>
        <p:spPr bwMode="auto">
          <a:xfrm>
            <a:off x="4078288" y="2646363"/>
            <a:ext cx="1057275" cy="361950"/>
          </a:xfrm>
          <a:prstGeom prst="rect">
            <a:avLst/>
          </a:prstGeom>
          <a:noFill/>
          <a:ln w="9525">
            <a:noFill/>
            <a:miter lim="800000"/>
            <a:headEnd/>
            <a:tailEnd/>
          </a:ln>
        </p:spPr>
        <p:txBody>
          <a:bodyPr wrap="none" lIns="0" tIns="0" rIns="0" bIns="0">
            <a:spAutoFit/>
          </a:bodyPr>
          <a:lstStyle/>
          <a:p>
            <a:r>
              <a:rPr lang="en-US" altLang="zh-TW" sz="2000" b="1">
                <a:solidFill>
                  <a:srgbClr val="FFFFFF"/>
                </a:solidFill>
              </a:rPr>
              <a:t>Ordinal</a:t>
            </a:r>
            <a:endParaRPr lang="en-US" altLang="zh-TW"/>
          </a:p>
        </p:txBody>
      </p:sp>
      <p:sp>
        <p:nvSpPr>
          <p:cNvPr id="16458" name="Rectangle 185"/>
          <p:cNvSpPr>
            <a:spLocks noChangeArrowheads="1"/>
          </p:cNvSpPr>
          <p:nvPr/>
        </p:nvSpPr>
        <p:spPr bwMode="auto">
          <a:xfrm>
            <a:off x="5165725" y="2646363"/>
            <a:ext cx="1066800" cy="361950"/>
          </a:xfrm>
          <a:prstGeom prst="rect">
            <a:avLst/>
          </a:prstGeom>
          <a:noFill/>
          <a:ln w="9525">
            <a:noFill/>
            <a:miter lim="800000"/>
            <a:headEnd/>
            <a:tailEnd/>
          </a:ln>
        </p:spPr>
        <p:txBody>
          <a:bodyPr wrap="none" lIns="0" tIns="0" rIns="0" bIns="0">
            <a:spAutoFit/>
          </a:bodyPr>
          <a:lstStyle/>
          <a:p>
            <a:r>
              <a:rPr lang="en-US" altLang="zh-TW" sz="2000" b="1">
                <a:solidFill>
                  <a:srgbClr val="FFFFFF"/>
                </a:solidFill>
              </a:rPr>
              <a:t>Interval</a:t>
            </a:r>
            <a:endParaRPr lang="en-US" altLang="zh-TW"/>
          </a:p>
        </p:txBody>
      </p:sp>
      <p:sp>
        <p:nvSpPr>
          <p:cNvPr id="16459" name="Rectangle 186"/>
          <p:cNvSpPr>
            <a:spLocks noChangeArrowheads="1"/>
          </p:cNvSpPr>
          <p:nvPr/>
        </p:nvSpPr>
        <p:spPr bwMode="auto">
          <a:xfrm>
            <a:off x="6337300" y="2646363"/>
            <a:ext cx="790575" cy="361950"/>
          </a:xfrm>
          <a:prstGeom prst="rect">
            <a:avLst/>
          </a:prstGeom>
          <a:noFill/>
          <a:ln w="9525">
            <a:noFill/>
            <a:miter lim="800000"/>
            <a:headEnd/>
            <a:tailEnd/>
          </a:ln>
        </p:spPr>
        <p:txBody>
          <a:bodyPr wrap="none" lIns="0" tIns="0" rIns="0" bIns="0">
            <a:spAutoFit/>
          </a:bodyPr>
          <a:lstStyle/>
          <a:p>
            <a:r>
              <a:rPr lang="en-US" altLang="zh-TW" sz="2000" b="1">
                <a:solidFill>
                  <a:srgbClr val="FFFFFF"/>
                </a:solidFill>
              </a:rPr>
              <a:t>Ratio</a:t>
            </a:r>
            <a:endParaRPr lang="en-US" altLang="zh-TW"/>
          </a:p>
        </p:txBody>
      </p:sp>
      <p:sp>
        <p:nvSpPr>
          <p:cNvPr id="16460" name="Rectangle 187"/>
          <p:cNvSpPr>
            <a:spLocks noChangeArrowheads="1"/>
          </p:cNvSpPr>
          <p:nvPr/>
        </p:nvSpPr>
        <p:spPr bwMode="auto">
          <a:xfrm>
            <a:off x="7173913" y="2646363"/>
            <a:ext cx="800100" cy="361950"/>
          </a:xfrm>
          <a:prstGeom prst="rect">
            <a:avLst/>
          </a:prstGeom>
          <a:noFill/>
          <a:ln w="9525">
            <a:noFill/>
            <a:miter lim="800000"/>
            <a:headEnd/>
            <a:tailEnd/>
          </a:ln>
        </p:spPr>
        <p:txBody>
          <a:bodyPr wrap="none" lIns="0" tIns="0" rIns="0" bIns="0">
            <a:spAutoFit/>
          </a:bodyPr>
          <a:lstStyle/>
          <a:p>
            <a:r>
              <a:rPr lang="en-US" altLang="zh-TW" sz="2000" b="1">
                <a:solidFill>
                  <a:srgbClr val="FFFFFF"/>
                </a:solidFill>
              </a:rPr>
              <a:t>Level</a:t>
            </a:r>
            <a:endParaRPr lang="en-US" altLang="zh-TW"/>
          </a:p>
        </p:txBody>
      </p:sp>
      <p:sp>
        <p:nvSpPr>
          <p:cNvPr id="30908" name="Rectangle 188"/>
          <p:cNvSpPr>
            <a:spLocks noChangeArrowheads="1"/>
          </p:cNvSpPr>
          <p:nvPr/>
        </p:nvSpPr>
        <p:spPr bwMode="auto">
          <a:xfrm>
            <a:off x="815975" y="3051175"/>
            <a:ext cx="131445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Hair Color</a:t>
            </a:r>
            <a:endParaRPr lang="en-US" altLang="zh-TW"/>
          </a:p>
        </p:txBody>
      </p:sp>
      <p:sp>
        <p:nvSpPr>
          <p:cNvPr id="30909" name="Rectangle 189"/>
          <p:cNvSpPr>
            <a:spLocks noChangeArrowheads="1"/>
          </p:cNvSpPr>
          <p:nvPr/>
        </p:nvSpPr>
        <p:spPr bwMode="auto">
          <a:xfrm>
            <a:off x="3146425" y="3051175"/>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10" name="Rectangle 190"/>
          <p:cNvSpPr>
            <a:spLocks noChangeArrowheads="1"/>
          </p:cNvSpPr>
          <p:nvPr/>
        </p:nvSpPr>
        <p:spPr bwMode="auto">
          <a:xfrm>
            <a:off x="4364038" y="3051175"/>
            <a:ext cx="4572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No</a:t>
            </a:r>
            <a:endParaRPr lang="en-US" altLang="zh-TW"/>
          </a:p>
        </p:txBody>
      </p:sp>
      <p:sp>
        <p:nvSpPr>
          <p:cNvPr id="30911" name="Rectangle 191"/>
          <p:cNvSpPr>
            <a:spLocks noChangeArrowheads="1"/>
          </p:cNvSpPr>
          <p:nvPr/>
        </p:nvSpPr>
        <p:spPr bwMode="auto">
          <a:xfrm>
            <a:off x="7173913" y="3051175"/>
            <a:ext cx="108585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Nominal</a:t>
            </a:r>
            <a:endParaRPr lang="en-US" altLang="zh-TW"/>
          </a:p>
        </p:txBody>
      </p:sp>
      <p:sp>
        <p:nvSpPr>
          <p:cNvPr id="30912" name="Rectangle 192"/>
          <p:cNvSpPr>
            <a:spLocks noChangeArrowheads="1"/>
          </p:cNvSpPr>
          <p:nvPr/>
        </p:nvSpPr>
        <p:spPr bwMode="auto">
          <a:xfrm>
            <a:off x="815975" y="3448050"/>
            <a:ext cx="1190625"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Zip Code</a:t>
            </a:r>
            <a:endParaRPr lang="en-US" altLang="zh-TW"/>
          </a:p>
        </p:txBody>
      </p:sp>
      <p:sp>
        <p:nvSpPr>
          <p:cNvPr id="30913" name="Rectangle 193"/>
          <p:cNvSpPr>
            <a:spLocks noChangeArrowheads="1"/>
          </p:cNvSpPr>
          <p:nvPr/>
        </p:nvSpPr>
        <p:spPr bwMode="auto">
          <a:xfrm>
            <a:off x="3146425" y="3448050"/>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14" name="Rectangle 194"/>
          <p:cNvSpPr>
            <a:spLocks noChangeArrowheads="1"/>
          </p:cNvSpPr>
          <p:nvPr/>
        </p:nvSpPr>
        <p:spPr bwMode="auto">
          <a:xfrm>
            <a:off x="4364038" y="3448050"/>
            <a:ext cx="4572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No</a:t>
            </a:r>
            <a:endParaRPr lang="en-US" altLang="zh-TW"/>
          </a:p>
        </p:txBody>
      </p:sp>
      <p:sp>
        <p:nvSpPr>
          <p:cNvPr id="30915" name="Rectangle 195"/>
          <p:cNvSpPr>
            <a:spLocks noChangeArrowheads="1"/>
          </p:cNvSpPr>
          <p:nvPr/>
        </p:nvSpPr>
        <p:spPr bwMode="auto">
          <a:xfrm>
            <a:off x="7173913" y="3448050"/>
            <a:ext cx="108585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Nominal</a:t>
            </a:r>
            <a:endParaRPr lang="en-US" altLang="zh-TW"/>
          </a:p>
        </p:txBody>
      </p:sp>
      <p:sp>
        <p:nvSpPr>
          <p:cNvPr id="30916" name="Rectangle 196"/>
          <p:cNvSpPr>
            <a:spLocks noChangeArrowheads="1"/>
          </p:cNvSpPr>
          <p:nvPr/>
        </p:nvSpPr>
        <p:spPr bwMode="auto">
          <a:xfrm>
            <a:off x="815975" y="3844925"/>
            <a:ext cx="790575"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Letter</a:t>
            </a:r>
            <a:endParaRPr lang="en-US" altLang="zh-TW"/>
          </a:p>
        </p:txBody>
      </p:sp>
      <p:sp>
        <p:nvSpPr>
          <p:cNvPr id="30917" name="Rectangle 197"/>
          <p:cNvSpPr>
            <a:spLocks noChangeArrowheads="1"/>
          </p:cNvSpPr>
          <p:nvPr/>
        </p:nvSpPr>
        <p:spPr bwMode="auto">
          <a:xfrm>
            <a:off x="1530350" y="3844925"/>
            <a:ext cx="85725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Grade</a:t>
            </a:r>
            <a:endParaRPr lang="en-US" altLang="zh-TW"/>
          </a:p>
        </p:txBody>
      </p:sp>
      <p:sp>
        <p:nvSpPr>
          <p:cNvPr id="30918" name="Rectangle 198"/>
          <p:cNvSpPr>
            <a:spLocks noChangeArrowheads="1"/>
          </p:cNvSpPr>
          <p:nvPr/>
        </p:nvSpPr>
        <p:spPr bwMode="auto">
          <a:xfrm>
            <a:off x="3146425" y="3844925"/>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19" name="Rectangle 199"/>
          <p:cNvSpPr>
            <a:spLocks noChangeArrowheads="1"/>
          </p:cNvSpPr>
          <p:nvPr/>
        </p:nvSpPr>
        <p:spPr bwMode="auto">
          <a:xfrm>
            <a:off x="4316413" y="3844925"/>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20" name="Rectangle 200"/>
          <p:cNvSpPr>
            <a:spLocks noChangeArrowheads="1"/>
          </p:cNvSpPr>
          <p:nvPr/>
        </p:nvSpPr>
        <p:spPr bwMode="auto">
          <a:xfrm>
            <a:off x="5489575" y="3844925"/>
            <a:ext cx="4572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No</a:t>
            </a:r>
            <a:endParaRPr lang="en-US" altLang="zh-TW"/>
          </a:p>
        </p:txBody>
      </p:sp>
      <p:sp>
        <p:nvSpPr>
          <p:cNvPr id="30921" name="Rectangle 201"/>
          <p:cNvSpPr>
            <a:spLocks noChangeArrowheads="1"/>
          </p:cNvSpPr>
          <p:nvPr/>
        </p:nvSpPr>
        <p:spPr bwMode="auto">
          <a:xfrm>
            <a:off x="7173913" y="3844925"/>
            <a:ext cx="97155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Ordinal</a:t>
            </a:r>
            <a:endParaRPr lang="en-US" altLang="zh-TW"/>
          </a:p>
        </p:txBody>
      </p:sp>
      <p:sp>
        <p:nvSpPr>
          <p:cNvPr id="30922" name="Rectangle 202"/>
          <p:cNvSpPr>
            <a:spLocks noChangeArrowheads="1"/>
          </p:cNvSpPr>
          <p:nvPr/>
        </p:nvSpPr>
        <p:spPr bwMode="auto">
          <a:xfrm>
            <a:off x="815975" y="4240213"/>
            <a:ext cx="1419225"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ACT Score</a:t>
            </a:r>
            <a:endParaRPr lang="en-US" altLang="zh-TW"/>
          </a:p>
        </p:txBody>
      </p:sp>
      <p:sp>
        <p:nvSpPr>
          <p:cNvPr id="30923" name="Rectangle 203"/>
          <p:cNvSpPr>
            <a:spLocks noChangeArrowheads="1"/>
          </p:cNvSpPr>
          <p:nvPr/>
        </p:nvSpPr>
        <p:spPr bwMode="auto">
          <a:xfrm>
            <a:off x="3146425" y="4240213"/>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24" name="Rectangle 204"/>
          <p:cNvSpPr>
            <a:spLocks noChangeArrowheads="1"/>
          </p:cNvSpPr>
          <p:nvPr/>
        </p:nvSpPr>
        <p:spPr bwMode="auto">
          <a:xfrm>
            <a:off x="4316413" y="4240213"/>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25" name="Rectangle 205"/>
          <p:cNvSpPr>
            <a:spLocks noChangeArrowheads="1"/>
          </p:cNvSpPr>
          <p:nvPr/>
        </p:nvSpPr>
        <p:spPr bwMode="auto">
          <a:xfrm>
            <a:off x="5441950" y="4240213"/>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26" name="Rectangle 206"/>
          <p:cNvSpPr>
            <a:spLocks noChangeArrowheads="1"/>
          </p:cNvSpPr>
          <p:nvPr/>
        </p:nvSpPr>
        <p:spPr bwMode="auto">
          <a:xfrm>
            <a:off x="6499225" y="4240213"/>
            <a:ext cx="4572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No</a:t>
            </a:r>
            <a:endParaRPr lang="en-US" altLang="zh-TW"/>
          </a:p>
        </p:txBody>
      </p:sp>
      <p:sp>
        <p:nvSpPr>
          <p:cNvPr id="30927" name="Rectangle 207"/>
          <p:cNvSpPr>
            <a:spLocks noChangeArrowheads="1"/>
          </p:cNvSpPr>
          <p:nvPr/>
        </p:nvSpPr>
        <p:spPr bwMode="auto">
          <a:xfrm>
            <a:off x="7173913" y="4240213"/>
            <a:ext cx="9906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Interval</a:t>
            </a:r>
            <a:endParaRPr lang="en-US" altLang="zh-TW"/>
          </a:p>
        </p:txBody>
      </p:sp>
      <p:sp>
        <p:nvSpPr>
          <p:cNvPr id="30928" name="Rectangle 208"/>
          <p:cNvSpPr>
            <a:spLocks noChangeArrowheads="1"/>
          </p:cNvSpPr>
          <p:nvPr/>
        </p:nvSpPr>
        <p:spPr bwMode="auto">
          <a:xfrm>
            <a:off x="815975" y="4637088"/>
            <a:ext cx="885825"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Height</a:t>
            </a:r>
            <a:endParaRPr lang="en-US" altLang="zh-TW"/>
          </a:p>
        </p:txBody>
      </p:sp>
      <p:sp>
        <p:nvSpPr>
          <p:cNvPr id="30929" name="Rectangle 209"/>
          <p:cNvSpPr>
            <a:spLocks noChangeArrowheads="1"/>
          </p:cNvSpPr>
          <p:nvPr/>
        </p:nvSpPr>
        <p:spPr bwMode="auto">
          <a:xfrm>
            <a:off x="3146425" y="4637088"/>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30" name="Rectangle 210"/>
          <p:cNvSpPr>
            <a:spLocks noChangeArrowheads="1"/>
          </p:cNvSpPr>
          <p:nvPr/>
        </p:nvSpPr>
        <p:spPr bwMode="auto">
          <a:xfrm>
            <a:off x="4316413" y="4637088"/>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31" name="Rectangle 211"/>
          <p:cNvSpPr>
            <a:spLocks noChangeArrowheads="1"/>
          </p:cNvSpPr>
          <p:nvPr/>
        </p:nvSpPr>
        <p:spPr bwMode="auto">
          <a:xfrm>
            <a:off x="5441950" y="4637088"/>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32" name="Rectangle 212"/>
          <p:cNvSpPr>
            <a:spLocks noChangeArrowheads="1"/>
          </p:cNvSpPr>
          <p:nvPr/>
        </p:nvSpPr>
        <p:spPr bwMode="auto">
          <a:xfrm>
            <a:off x="6451600" y="4637088"/>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33" name="Rectangle 213"/>
          <p:cNvSpPr>
            <a:spLocks noChangeArrowheads="1"/>
          </p:cNvSpPr>
          <p:nvPr/>
        </p:nvSpPr>
        <p:spPr bwMode="auto">
          <a:xfrm>
            <a:off x="7173913" y="4637088"/>
            <a:ext cx="733425"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Ratio</a:t>
            </a:r>
            <a:endParaRPr lang="en-US" altLang="zh-TW"/>
          </a:p>
        </p:txBody>
      </p:sp>
      <p:sp>
        <p:nvSpPr>
          <p:cNvPr id="30934" name="Rectangle 214"/>
          <p:cNvSpPr>
            <a:spLocks noChangeArrowheads="1"/>
          </p:cNvSpPr>
          <p:nvPr/>
        </p:nvSpPr>
        <p:spPr bwMode="auto">
          <a:xfrm>
            <a:off x="815975" y="5032375"/>
            <a:ext cx="59055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Age</a:t>
            </a:r>
            <a:endParaRPr lang="en-US" altLang="zh-TW"/>
          </a:p>
        </p:txBody>
      </p:sp>
      <p:sp>
        <p:nvSpPr>
          <p:cNvPr id="30935" name="Rectangle 215"/>
          <p:cNvSpPr>
            <a:spLocks noChangeArrowheads="1"/>
          </p:cNvSpPr>
          <p:nvPr/>
        </p:nvSpPr>
        <p:spPr bwMode="auto">
          <a:xfrm>
            <a:off x="3146425" y="5032375"/>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36" name="Rectangle 216"/>
          <p:cNvSpPr>
            <a:spLocks noChangeArrowheads="1"/>
          </p:cNvSpPr>
          <p:nvPr/>
        </p:nvSpPr>
        <p:spPr bwMode="auto">
          <a:xfrm>
            <a:off x="4316413" y="5032375"/>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37" name="Rectangle 217"/>
          <p:cNvSpPr>
            <a:spLocks noChangeArrowheads="1"/>
          </p:cNvSpPr>
          <p:nvPr/>
        </p:nvSpPr>
        <p:spPr bwMode="auto">
          <a:xfrm>
            <a:off x="5441950" y="5032375"/>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38" name="Rectangle 218"/>
          <p:cNvSpPr>
            <a:spLocks noChangeArrowheads="1"/>
          </p:cNvSpPr>
          <p:nvPr/>
        </p:nvSpPr>
        <p:spPr bwMode="auto">
          <a:xfrm>
            <a:off x="6451600" y="5032375"/>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39" name="Rectangle 219"/>
          <p:cNvSpPr>
            <a:spLocks noChangeArrowheads="1"/>
          </p:cNvSpPr>
          <p:nvPr/>
        </p:nvSpPr>
        <p:spPr bwMode="auto">
          <a:xfrm>
            <a:off x="7173913" y="5032375"/>
            <a:ext cx="733425"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Ratio</a:t>
            </a:r>
            <a:endParaRPr lang="en-US" altLang="zh-TW"/>
          </a:p>
        </p:txBody>
      </p:sp>
      <p:sp>
        <p:nvSpPr>
          <p:cNvPr id="30940" name="Rectangle 220"/>
          <p:cNvSpPr>
            <a:spLocks noChangeArrowheads="1"/>
          </p:cNvSpPr>
          <p:nvPr/>
        </p:nvSpPr>
        <p:spPr bwMode="auto">
          <a:xfrm>
            <a:off x="815975" y="5429250"/>
            <a:ext cx="1638300" cy="352425"/>
          </a:xfrm>
          <a:prstGeom prst="rect">
            <a:avLst/>
          </a:prstGeom>
          <a:noFill/>
          <a:ln w="9525">
            <a:noFill/>
            <a:miter lim="800000"/>
            <a:headEnd/>
            <a:tailEnd/>
          </a:ln>
        </p:spPr>
        <p:txBody>
          <a:bodyPr wrap="none" lIns="0" tIns="0" rIns="0" bIns="0">
            <a:spAutoFit/>
          </a:bodyPr>
          <a:lstStyle/>
          <a:p>
            <a:r>
              <a:rPr lang="en-US" altLang="zh-TW" sz="2000" dirty="0">
                <a:solidFill>
                  <a:srgbClr val="000000"/>
                </a:solidFill>
              </a:rPr>
              <a:t>Temperature</a:t>
            </a:r>
            <a:endParaRPr lang="en-US" altLang="zh-TW" dirty="0"/>
          </a:p>
        </p:txBody>
      </p:sp>
      <p:sp>
        <p:nvSpPr>
          <p:cNvPr id="30942" name="Rectangle 222"/>
          <p:cNvSpPr>
            <a:spLocks noChangeArrowheads="1"/>
          </p:cNvSpPr>
          <p:nvPr/>
        </p:nvSpPr>
        <p:spPr bwMode="auto">
          <a:xfrm>
            <a:off x="3146425" y="5429250"/>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43" name="Rectangle 223"/>
          <p:cNvSpPr>
            <a:spLocks noChangeArrowheads="1"/>
          </p:cNvSpPr>
          <p:nvPr/>
        </p:nvSpPr>
        <p:spPr bwMode="auto">
          <a:xfrm>
            <a:off x="4316413" y="5429250"/>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44" name="Rectangle 224"/>
          <p:cNvSpPr>
            <a:spLocks noChangeArrowheads="1"/>
          </p:cNvSpPr>
          <p:nvPr/>
        </p:nvSpPr>
        <p:spPr bwMode="auto">
          <a:xfrm>
            <a:off x="5441950" y="5429250"/>
            <a:ext cx="5715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Yes</a:t>
            </a:r>
            <a:endParaRPr lang="en-US" altLang="zh-TW"/>
          </a:p>
        </p:txBody>
      </p:sp>
      <p:sp>
        <p:nvSpPr>
          <p:cNvPr id="30945" name="Rectangle 225"/>
          <p:cNvSpPr>
            <a:spLocks noChangeArrowheads="1"/>
          </p:cNvSpPr>
          <p:nvPr/>
        </p:nvSpPr>
        <p:spPr bwMode="auto">
          <a:xfrm>
            <a:off x="6499225" y="5429250"/>
            <a:ext cx="4572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No</a:t>
            </a:r>
            <a:endParaRPr lang="en-US" altLang="zh-TW"/>
          </a:p>
        </p:txBody>
      </p:sp>
      <p:sp>
        <p:nvSpPr>
          <p:cNvPr id="30946" name="Rectangle 226"/>
          <p:cNvSpPr>
            <a:spLocks noChangeArrowheads="1"/>
          </p:cNvSpPr>
          <p:nvPr/>
        </p:nvSpPr>
        <p:spPr bwMode="auto">
          <a:xfrm>
            <a:off x="7173913" y="5429250"/>
            <a:ext cx="990600" cy="352425"/>
          </a:xfrm>
          <a:prstGeom prst="rect">
            <a:avLst/>
          </a:prstGeom>
          <a:noFill/>
          <a:ln w="9525">
            <a:noFill/>
            <a:miter lim="800000"/>
            <a:headEnd/>
            <a:tailEnd/>
          </a:ln>
        </p:spPr>
        <p:txBody>
          <a:bodyPr wrap="none" lIns="0" tIns="0" rIns="0" bIns="0">
            <a:spAutoFit/>
          </a:bodyPr>
          <a:lstStyle/>
          <a:p>
            <a:r>
              <a:rPr lang="en-US" altLang="zh-TW" sz="2000">
                <a:solidFill>
                  <a:srgbClr val="000000"/>
                </a:solidFill>
              </a:rPr>
              <a:t>Interval</a:t>
            </a:r>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090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091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091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092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092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093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09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90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910"/>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309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09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914"/>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309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9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9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9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920"/>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3092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092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092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092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0926"/>
                                        </p:tgtEl>
                                        <p:attrNameLst>
                                          <p:attrName>style.visibility</p:attrName>
                                        </p:attrNameLst>
                                      </p:cBhvr>
                                      <p:to>
                                        <p:strVal val="visible"/>
                                      </p:to>
                                    </p:set>
                                  </p:childTnLst>
                                </p:cTn>
                              </p:par>
                            </p:childTnLst>
                          </p:cTn>
                        </p:par>
                        <p:par>
                          <p:cTn id="80" fill="hold">
                            <p:stCondLst>
                              <p:cond delay="0"/>
                            </p:stCondLst>
                            <p:childTnLst>
                              <p:par>
                                <p:cTn id="81" presetID="1" presetClass="entr" presetSubtype="0" fill="hold" grpId="0" nodeType="afterEffect">
                                  <p:stCondLst>
                                    <p:cond delay="0"/>
                                  </p:stCondLst>
                                  <p:childTnLst>
                                    <p:set>
                                      <p:cBhvr>
                                        <p:cTn id="82" dur="1" fill="hold">
                                          <p:stCondLst>
                                            <p:cond delay="0"/>
                                          </p:stCondLst>
                                        </p:cTn>
                                        <p:tgtEl>
                                          <p:spTgt spid="3092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092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093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93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0932"/>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grpId="0" nodeType="afterEffect">
                                  <p:stCondLst>
                                    <p:cond delay="0"/>
                                  </p:stCondLst>
                                  <p:childTnLst>
                                    <p:set>
                                      <p:cBhvr>
                                        <p:cTn id="101" dur="1" fill="hold">
                                          <p:stCondLst>
                                            <p:cond delay="0"/>
                                          </p:stCondLst>
                                        </p:cTn>
                                        <p:tgtEl>
                                          <p:spTgt spid="3093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093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093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30937"/>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30938"/>
                                        </p:tgtEl>
                                        <p:attrNameLst>
                                          <p:attrName>style.visibility</p:attrName>
                                        </p:attrNameLst>
                                      </p:cBhvr>
                                      <p:to>
                                        <p:strVal val="visible"/>
                                      </p:to>
                                    </p:set>
                                  </p:childTnLst>
                                </p:cTn>
                              </p:par>
                            </p:childTnLst>
                          </p:cTn>
                        </p:par>
                        <p:par>
                          <p:cTn id="118" fill="hold">
                            <p:stCondLst>
                              <p:cond delay="0"/>
                            </p:stCondLst>
                            <p:childTnLst>
                              <p:par>
                                <p:cTn id="119" presetID="1" presetClass="entr" presetSubtype="0" fill="hold" grpId="0" nodeType="afterEffect">
                                  <p:stCondLst>
                                    <p:cond delay="0"/>
                                  </p:stCondLst>
                                  <p:childTnLst>
                                    <p:set>
                                      <p:cBhvr>
                                        <p:cTn id="120" dur="1" fill="hold">
                                          <p:stCondLst>
                                            <p:cond delay="0"/>
                                          </p:stCondLst>
                                        </p:cTn>
                                        <p:tgtEl>
                                          <p:spTgt spid="3093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094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094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094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0945"/>
                                        </p:tgtEl>
                                        <p:attrNameLst>
                                          <p:attrName>style.visibility</p:attrName>
                                        </p:attrNameLst>
                                      </p:cBhvr>
                                      <p:to>
                                        <p:strVal val="visible"/>
                                      </p:to>
                                    </p:set>
                                  </p:childTnLst>
                                </p:cTn>
                              </p:par>
                            </p:childTnLst>
                          </p:cTn>
                        </p:par>
                        <p:par>
                          <p:cTn id="137" fill="hold">
                            <p:stCondLst>
                              <p:cond delay="0"/>
                            </p:stCondLst>
                            <p:childTnLst>
                              <p:par>
                                <p:cTn id="138" presetID="1" presetClass="entr" presetSubtype="0" fill="hold" grpId="0" nodeType="afterEffect">
                                  <p:stCondLst>
                                    <p:cond delay="0"/>
                                  </p:stCondLst>
                                  <p:childTnLst>
                                    <p:set>
                                      <p:cBhvr>
                                        <p:cTn id="139" dur="1" fill="hold">
                                          <p:stCondLst>
                                            <p:cond delay="0"/>
                                          </p:stCondLst>
                                        </p:cTn>
                                        <p:tgtEl>
                                          <p:spTgt spid="30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08" grpId="0"/>
      <p:bldP spid="30909" grpId="0"/>
      <p:bldP spid="30910" grpId="0"/>
      <p:bldP spid="30911" grpId="0"/>
      <p:bldP spid="30912" grpId="0"/>
      <p:bldP spid="30913" grpId="0"/>
      <p:bldP spid="30914" grpId="0"/>
      <p:bldP spid="30915" grpId="0"/>
      <p:bldP spid="30916" grpId="0"/>
      <p:bldP spid="30917" grpId="0"/>
      <p:bldP spid="30918" grpId="0"/>
      <p:bldP spid="30919" grpId="0"/>
      <p:bldP spid="30920" grpId="0"/>
      <p:bldP spid="30921" grpId="0"/>
      <p:bldP spid="30922" grpId="0"/>
      <p:bldP spid="30923" grpId="0"/>
      <p:bldP spid="30924" grpId="0"/>
      <p:bldP spid="30925" grpId="0"/>
      <p:bldP spid="30926" grpId="0"/>
      <p:bldP spid="30927" grpId="0"/>
      <p:bldP spid="30928" grpId="0"/>
      <p:bldP spid="30929" grpId="0"/>
      <p:bldP spid="30930" grpId="0"/>
      <p:bldP spid="30931" grpId="0"/>
      <p:bldP spid="30932" grpId="0"/>
      <p:bldP spid="30933" grpId="0"/>
      <p:bldP spid="30934" grpId="0"/>
      <p:bldP spid="30935" grpId="0"/>
      <p:bldP spid="30936" grpId="0"/>
      <p:bldP spid="30937" grpId="0"/>
      <p:bldP spid="30938" grpId="0"/>
      <p:bldP spid="30939" grpId="0"/>
      <p:bldP spid="30940" grpId="0"/>
      <p:bldP spid="30942" grpId="0"/>
      <p:bldP spid="30943" grpId="0"/>
      <p:bldP spid="30944" grpId="0"/>
      <p:bldP spid="30945" grpId="0"/>
      <p:bldP spid="309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9"/>
          <p:cNvSpPr>
            <a:spLocks/>
          </p:cNvSpPr>
          <p:nvPr/>
        </p:nvSpPr>
        <p:spPr bwMode="auto">
          <a:xfrm>
            <a:off x="457200" y="274638"/>
            <a:ext cx="6924675" cy="1143000"/>
          </a:xfrm>
          <a:prstGeom prst="rect">
            <a:avLst/>
          </a:prstGeom>
          <a:noFill/>
          <a:ln w="9525">
            <a:noFill/>
            <a:miter lim="800000"/>
            <a:headEnd/>
            <a:tailEnd/>
          </a:ln>
        </p:spPr>
        <p:txBody>
          <a:bodyPr anchor="ctr"/>
          <a:lstStyle/>
          <a:p>
            <a:pPr eaLnBrk="0" hangingPunct="0"/>
            <a:r>
              <a:rPr lang="zh-TW" altLang="en-US" sz="4000" dirty="0">
                <a:solidFill>
                  <a:srgbClr val="990033"/>
                </a:solidFill>
                <a:ea typeface="標楷體" pitchFamily="65" charset="-120"/>
              </a:rPr>
              <a:t>測量尺度的</a:t>
            </a:r>
            <a:r>
              <a:rPr lang="zh-TW" altLang="en-US" sz="4000" dirty="0" smtClean="0">
                <a:solidFill>
                  <a:srgbClr val="990033"/>
                </a:solidFill>
                <a:ea typeface="標楷體" pitchFamily="65" charset="-120"/>
              </a:rPr>
              <a:t>類型</a:t>
            </a:r>
            <a:endParaRPr lang="en-US" altLang="zh-TW" sz="4000" dirty="0">
              <a:solidFill>
                <a:srgbClr val="990033"/>
              </a:solidFill>
              <a:ea typeface="新細明體" pitchFamily="18" charset="-120"/>
            </a:endParaRPr>
          </a:p>
        </p:txBody>
      </p:sp>
      <p:grpSp>
        <p:nvGrpSpPr>
          <p:cNvPr id="2" name="Group 20"/>
          <p:cNvGrpSpPr>
            <a:grpSpLocks/>
          </p:cNvGrpSpPr>
          <p:nvPr/>
        </p:nvGrpSpPr>
        <p:grpSpPr bwMode="auto">
          <a:xfrm>
            <a:off x="319088" y="1758950"/>
            <a:ext cx="8612187" cy="4237038"/>
            <a:chOff x="201" y="1108"/>
            <a:chExt cx="5425" cy="2669"/>
          </a:xfrm>
        </p:grpSpPr>
        <p:grpSp>
          <p:nvGrpSpPr>
            <p:cNvPr id="3" name="Group 21"/>
            <p:cNvGrpSpPr>
              <a:grpSpLocks/>
            </p:cNvGrpSpPr>
            <p:nvPr/>
          </p:nvGrpSpPr>
          <p:grpSpPr bwMode="auto">
            <a:xfrm>
              <a:off x="201" y="1108"/>
              <a:ext cx="3710" cy="2621"/>
              <a:chOff x="201" y="1108"/>
              <a:chExt cx="3710" cy="2359"/>
            </a:xfrm>
          </p:grpSpPr>
          <p:sp>
            <p:nvSpPr>
              <p:cNvPr id="16406" name="AutoShape 22"/>
              <p:cNvSpPr>
                <a:spLocks noChangeArrowheads="1"/>
              </p:cNvSpPr>
              <p:nvPr/>
            </p:nvSpPr>
            <p:spPr bwMode="auto">
              <a:xfrm>
                <a:off x="201" y="1713"/>
                <a:ext cx="2007" cy="509"/>
              </a:xfrm>
              <a:prstGeom prst="roundRect">
                <a:avLst>
                  <a:gd name="adj" fmla="val 16667"/>
                </a:avLst>
              </a:prstGeom>
              <a:solidFill>
                <a:srgbClr val="FFDD99"/>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順序尺度</a:t>
                </a:r>
              </a:p>
              <a:p>
                <a:pPr algn="ctr">
                  <a:defRPr/>
                </a:pPr>
                <a:r>
                  <a:rPr lang="en-US" altLang="zh-TW" sz="2800" b="0">
                    <a:latin typeface="Times New Roman" pitchFamily="18" charset="0"/>
                    <a:ea typeface="標楷體" pitchFamily="65" charset="-120"/>
                  </a:rPr>
                  <a:t>Ordinal Scale</a:t>
                </a:r>
              </a:p>
            </p:txBody>
          </p:sp>
          <p:sp>
            <p:nvSpPr>
              <p:cNvPr id="16407" name="AutoShape 23"/>
              <p:cNvSpPr>
                <a:spLocks noChangeArrowheads="1"/>
              </p:cNvSpPr>
              <p:nvPr/>
            </p:nvSpPr>
            <p:spPr bwMode="auto">
              <a:xfrm>
                <a:off x="201" y="2318"/>
                <a:ext cx="2007" cy="509"/>
              </a:xfrm>
              <a:prstGeom prst="roundRect">
                <a:avLst>
                  <a:gd name="adj" fmla="val 16667"/>
                </a:avLst>
              </a:prstGeom>
              <a:solidFill>
                <a:srgbClr val="5AC07A"/>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區間尺度</a:t>
                </a:r>
              </a:p>
              <a:p>
                <a:pPr algn="ctr">
                  <a:defRPr/>
                </a:pPr>
                <a:r>
                  <a:rPr lang="en-US" altLang="zh-TW" sz="2800" b="0">
                    <a:latin typeface="Times New Roman" pitchFamily="18" charset="0"/>
                    <a:ea typeface="標楷體" pitchFamily="65" charset="-120"/>
                  </a:rPr>
                  <a:t>Interval Scale</a:t>
                </a:r>
                <a:endParaRPr lang="zh-TW" altLang="en-US" sz="2800" b="0">
                  <a:latin typeface="Times New Roman" pitchFamily="18" charset="0"/>
                  <a:ea typeface="標楷體" pitchFamily="65" charset="-120"/>
                </a:endParaRPr>
              </a:p>
            </p:txBody>
          </p:sp>
          <p:sp>
            <p:nvSpPr>
              <p:cNvPr id="16408" name="AutoShape 24"/>
              <p:cNvSpPr>
                <a:spLocks noChangeArrowheads="1"/>
              </p:cNvSpPr>
              <p:nvPr/>
            </p:nvSpPr>
            <p:spPr bwMode="auto">
              <a:xfrm>
                <a:off x="201" y="2958"/>
                <a:ext cx="2007" cy="509"/>
              </a:xfrm>
              <a:prstGeom prst="roundRect">
                <a:avLst>
                  <a:gd name="adj" fmla="val 16667"/>
                </a:avLst>
              </a:prstGeom>
              <a:solidFill>
                <a:srgbClr val="FFAE0D"/>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比率尺度</a:t>
                </a:r>
              </a:p>
              <a:p>
                <a:pPr algn="ctr">
                  <a:defRPr/>
                </a:pPr>
                <a:r>
                  <a:rPr lang="en-US" altLang="zh-TW" sz="2800" b="0">
                    <a:latin typeface="Times New Roman" pitchFamily="18" charset="0"/>
                    <a:ea typeface="標楷體" pitchFamily="65" charset="-120"/>
                  </a:rPr>
                  <a:t>Ratio Scale</a:t>
                </a:r>
              </a:p>
            </p:txBody>
          </p:sp>
          <p:sp>
            <p:nvSpPr>
              <p:cNvPr id="16409" name="AutoShape 25"/>
              <p:cNvSpPr>
                <a:spLocks noChangeArrowheads="1"/>
              </p:cNvSpPr>
              <p:nvPr/>
            </p:nvSpPr>
            <p:spPr bwMode="auto">
              <a:xfrm>
                <a:off x="201" y="1108"/>
                <a:ext cx="2007" cy="509"/>
              </a:xfrm>
              <a:prstGeom prst="roundRect">
                <a:avLst>
                  <a:gd name="adj" fmla="val 16667"/>
                </a:avLst>
              </a:prstGeom>
              <a:solidFill>
                <a:srgbClr val="DFF5DF"/>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名目尺度</a:t>
                </a:r>
              </a:p>
              <a:p>
                <a:pPr algn="ctr">
                  <a:defRPr/>
                </a:pPr>
                <a:r>
                  <a:rPr lang="en-US" altLang="zh-TW" sz="2800" b="0">
                    <a:latin typeface="Times New Roman" pitchFamily="18" charset="0"/>
                    <a:ea typeface="標楷體" pitchFamily="65" charset="-120"/>
                  </a:rPr>
                  <a:t>Nominal Scale</a:t>
                </a:r>
              </a:p>
            </p:txBody>
          </p:sp>
          <p:sp>
            <p:nvSpPr>
              <p:cNvPr id="16410" name="AutoShape 26"/>
              <p:cNvSpPr>
                <a:spLocks noChangeArrowheads="1"/>
              </p:cNvSpPr>
              <p:nvPr/>
            </p:nvSpPr>
            <p:spPr bwMode="auto">
              <a:xfrm>
                <a:off x="2208" y="1108"/>
                <a:ext cx="1703" cy="276"/>
              </a:xfrm>
              <a:prstGeom prst="roundRect">
                <a:avLst>
                  <a:gd name="adj" fmla="val 16667"/>
                </a:avLst>
              </a:prstGeom>
              <a:solidFill>
                <a:schemeClr val="accent1"/>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分類</a:t>
                </a:r>
                <a:endParaRPr lang="en-US" altLang="zh-TW" sz="2800" b="0">
                  <a:latin typeface="Times New Roman" pitchFamily="18" charset="0"/>
                  <a:ea typeface="標楷體" pitchFamily="65" charset="-120"/>
                </a:endParaRPr>
              </a:p>
            </p:txBody>
          </p:sp>
        </p:grpSp>
        <p:sp>
          <p:nvSpPr>
            <p:cNvPr id="16411" name="AutoShape 27"/>
            <p:cNvSpPr>
              <a:spLocks noChangeArrowheads="1"/>
            </p:cNvSpPr>
            <p:nvPr/>
          </p:nvSpPr>
          <p:spPr bwMode="auto">
            <a:xfrm>
              <a:off x="2208" y="1108"/>
              <a:ext cx="1703" cy="307"/>
            </a:xfrm>
            <a:prstGeom prst="roundRect">
              <a:avLst>
                <a:gd name="adj" fmla="val 16667"/>
              </a:avLst>
            </a:prstGeom>
            <a:solidFill>
              <a:schemeClr val="accent1"/>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分類</a:t>
              </a:r>
              <a:endParaRPr lang="en-US" altLang="zh-TW" sz="2800" b="0">
                <a:latin typeface="Times New Roman" pitchFamily="18" charset="0"/>
                <a:ea typeface="標楷體" pitchFamily="65" charset="-120"/>
              </a:endParaRPr>
            </a:p>
          </p:txBody>
        </p:sp>
        <p:sp>
          <p:nvSpPr>
            <p:cNvPr id="16412" name="AutoShape 28"/>
            <p:cNvSpPr>
              <a:spLocks noChangeArrowheads="1"/>
            </p:cNvSpPr>
            <p:nvPr/>
          </p:nvSpPr>
          <p:spPr bwMode="auto">
            <a:xfrm>
              <a:off x="2208" y="1732"/>
              <a:ext cx="1703" cy="307"/>
            </a:xfrm>
            <a:prstGeom prst="roundRect">
              <a:avLst>
                <a:gd name="adj" fmla="val 16667"/>
              </a:avLst>
            </a:prstGeom>
            <a:solidFill>
              <a:schemeClr val="accent1"/>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分類</a:t>
              </a:r>
              <a:endParaRPr lang="en-US" altLang="zh-TW" sz="2800" b="0">
                <a:latin typeface="Times New Roman" pitchFamily="18" charset="0"/>
                <a:ea typeface="標楷體" pitchFamily="65" charset="-120"/>
              </a:endParaRPr>
            </a:p>
          </p:txBody>
        </p:sp>
        <p:sp>
          <p:nvSpPr>
            <p:cNvPr id="16413" name="AutoShape 29"/>
            <p:cNvSpPr>
              <a:spLocks noChangeArrowheads="1"/>
            </p:cNvSpPr>
            <p:nvPr/>
          </p:nvSpPr>
          <p:spPr bwMode="auto">
            <a:xfrm>
              <a:off x="2208" y="2039"/>
              <a:ext cx="1703" cy="307"/>
            </a:xfrm>
            <a:prstGeom prst="roundRect">
              <a:avLst>
                <a:gd name="adj" fmla="val 16667"/>
              </a:avLst>
            </a:prstGeom>
            <a:solidFill>
              <a:schemeClr val="accent1"/>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順序</a:t>
              </a:r>
            </a:p>
          </p:txBody>
        </p:sp>
        <p:sp>
          <p:nvSpPr>
            <p:cNvPr id="16414" name="AutoShape 30"/>
            <p:cNvSpPr>
              <a:spLocks noChangeArrowheads="1"/>
            </p:cNvSpPr>
            <p:nvPr/>
          </p:nvSpPr>
          <p:spPr bwMode="auto">
            <a:xfrm>
              <a:off x="3923" y="2452"/>
              <a:ext cx="1703" cy="307"/>
            </a:xfrm>
            <a:prstGeom prst="roundRect">
              <a:avLst>
                <a:gd name="adj" fmla="val 16667"/>
              </a:avLst>
            </a:prstGeom>
            <a:solidFill>
              <a:schemeClr val="accent1"/>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距離</a:t>
              </a:r>
            </a:p>
          </p:txBody>
        </p:sp>
        <p:sp>
          <p:nvSpPr>
            <p:cNvPr id="16415" name="AutoShape 31"/>
            <p:cNvSpPr>
              <a:spLocks noChangeArrowheads="1"/>
            </p:cNvSpPr>
            <p:nvPr/>
          </p:nvSpPr>
          <p:spPr bwMode="auto">
            <a:xfrm>
              <a:off x="2220" y="2759"/>
              <a:ext cx="1703" cy="307"/>
            </a:xfrm>
            <a:prstGeom prst="roundRect">
              <a:avLst>
                <a:gd name="adj" fmla="val 16667"/>
              </a:avLst>
            </a:prstGeom>
            <a:solidFill>
              <a:schemeClr val="accent1"/>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順序</a:t>
              </a:r>
            </a:p>
          </p:txBody>
        </p:sp>
        <p:sp>
          <p:nvSpPr>
            <p:cNvPr id="16416" name="AutoShape 32"/>
            <p:cNvSpPr>
              <a:spLocks noChangeArrowheads="1"/>
            </p:cNvSpPr>
            <p:nvPr/>
          </p:nvSpPr>
          <p:spPr bwMode="auto">
            <a:xfrm>
              <a:off x="2220" y="2452"/>
              <a:ext cx="1703" cy="307"/>
            </a:xfrm>
            <a:prstGeom prst="roundRect">
              <a:avLst>
                <a:gd name="adj" fmla="val 16667"/>
              </a:avLst>
            </a:prstGeom>
            <a:solidFill>
              <a:schemeClr val="accent1"/>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分類</a:t>
              </a:r>
              <a:endParaRPr lang="en-US" altLang="zh-TW" sz="2800" b="0">
                <a:latin typeface="Times New Roman" pitchFamily="18" charset="0"/>
                <a:ea typeface="標楷體" pitchFamily="65" charset="-120"/>
              </a:endParaRPr>
            </a:p>
          </p:txBody>
        </p:sp>
        <p:sp>
          <p:nvSpPr>
            <p:cNvPr id="16417" name="AutoShape 33"/>
            <p:cNvSpPr>
              <a:spLocks noChangeArrowheads="1"/>
            </p:cNvSpPr>
            <p:nvPr/>
          </p:nvSpPr>
          <p:spPr bwMode="auto">
            <a:xfrm>
              <a:off x="3923" y="3470"/>
              <a:ext cx="1703" cy="307"/>
            </a:xfrm>
            <a:prstGeom prst="roundRect">
              <a:avLst>
                <a:gd name="adj" fmla="val 16667"/>
              </a:avLst>
            </a:prstGeom>
            <a:solidFill>
              <a:schemeClr val="accent1"/>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原點</a:t>
              </a:r>
            </a:p>
          </p:txBody>
        </p:sp>
        <p:sp>
          <p:nvSpPr>
            <p:cNvPr id="16418" name="AutoShape 34"/>
            <p:cNvSpPr>
              <a:spLocks noChangeArrowheads="1"/>
            </p:cNvSpPr>
            <p:nvPr/>
          </p:nvSpPr>
          <p:spPr bwMode="auto">
            <a:xfrm>
              <a:off x="3911" y="3163"/>
              <a:ext cx="1703" cy="307"/>
            </a:xfrm>
            <a:prstGeom prst="roundRect">
              <a:avLst>
                <a:gd name="adj" fmla="val 16667"/>
              </a:avLst>
            </a:prstGeom>
            <a:solidFill>
              <a:schemeClr val="accent1"/>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距離</a:t>
              </a:r>
            </a:p>
          </p:txBody>
        </p:sp>
        <p:sp>
          <p:nvSpPr>
            <p:cNvPr id="16419" name="AutoShape 35"/>
            <p:cNvSpPr>
              <a:spLocks noChangeArrowheads="1"/>
            </p:cNvSpPr>
            <p:nvPr/>
          </p:nvSpPr>
          <p:spPr bwMode="auto">
            <a:xfrm>
              <a:off x="2220" y="3470"/>
              <a:ext cx="1703" cy="307"/>
            </a:xfrm>
            <a:prstGeom prst="roundRect">
              <a:avLst>
                <a:gd name="adj" fmla="val 16667"/>
              </a:avLst>
            </a:prstGeom>
            <a:solidFill>
              <a:schemeClr val="accent1"/>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順序</a:t>
              </a:r>
            </a:p>
          </p:txBody>
        </p:sp>
        <p:sp>
          <p:nvSpPr>
            <p:cNvPr id="16420" name="AutoShape 36"/>
            <p:cNvSpPr>
              <a:spLocks noChangeArrowheads="1"/>
            </p:cNvSpPr>
            <p:nvPr/>
          </p:nvSpPr>
          <p:spPr bwMode="auto">
            <a:xfrm>
              <a:off x="2220" y="3163"/>
              <a:ext cx="1703" cy="307"/>
            </a:xfrm>
            <a:prstGeom prst="roundRect">
              <a:avLst>
                <a:gd name="adj" fmla="val 16667"/>
              </a:avLst>
            </a:prstGeom>
            <a:solidFill>
              <a:schemeClr val="accent1"/>
            </a:solidFill>
            <a:ln w="9525" algn="ctr">
              <a:solidFill>
                <a:schemeClr val="tx1"/>
              </a:solidFill>
              <a:round/>
              <a:headEnd/>
              <a:tailEnd/>
            </a:ln>
            <a:effectLst>
              <a:outerShdw dist="107763" dir="2700000" algn="ctr" rotWithShape="0">
                <a:schemeClr val="accent2">
                  <a:alpha val="50000"/>
                </a:schemeClr>
              </a:outerShdw>
            </a:effectLst>
          </p:spPr>
          <p:txBody>
            <a:bodyPr wrap="none" anchor="ctr"/>
            <a:lstStyle/>
            <a:p>
              <a:pPr algn="ctr">
                <a:defRPr/>
              </a:pPr>
              <a:r>
                <a:rPr lang="zh-TW" altLang="en-US" sz="2800" b="0">
                  <a:latin typeface="Times New Roman" pitchFamily="18" charset="0"/>
                  <a:ea typeface="標楷體" pitchFamily="65" charset="-120"/>
                </a:rPr>
                <a:t>分類</a:t>
              </a:r>
              <a:endParaRPr lang="en-US" altLang="zh-TW" sz="2800" b="0">
                <a:latin typeface="Times New Roman" pitchFamily="18" charset="0"/>
                <a:ea typeface="標楷體" pitchFamily="65" charset="-12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639763"/>
            <a:ext cx="7772400" cy="814387"/>
          </a:xfrm>
          <a:prstGeom prst="rect">
            <a:avLst/>
          </a:prstGeom>
          <a:noFill/>
          <a:ln w="9525">
            <a:noFill/>
            <a:miter lim="800000"/>
            <a:headEnd/>
            <a:tailEnd/>
          </a:ln>
          <a:effectLst/>
        </p:spPr>
        <p:txBody>
          <a:bodyPr lIns="90488" tIns="44450" rIns="90488" bIns="44450" anchor="ctr"/>
          <a:lstStyle/>
          <a:p>
            <a:pPr algn="ctr"/>
            <a:r>
              <a:rPr lang="zh-TW" altLang="en-US" sz="3600" b="1">
                <a:solidFill>
                  <a:srgbClr val="000000"/>
                </a:solidFill>
                <a:effectLst>
                  <a:outerShdw blurRad="38100" dist="38100" dir="2700000" algn="tl">
                    <a:srgbClr val="FFFFFF"/>
                  </a:outerShdw>
                </a:effectLst>
                <a:latin typeface="Times New Roman" pitchFamily="18" charset="0"/>
              </a:rPr>
              <a:t>衡量尺度</a:t>
            </a:r>
          </a:p>
        </p:txBody>
      </p:sp>
      <p:sp>
        <p:nvSpPr>
          <p:cNvPr id="55299" name="Rectangle 3"/>
          <p:cNvSpPr>
            <a:spLocks noChangeArrowheads="1"/>
          </p:cNvSpPr>
          <p:nvPr/>
        </p:nvSpPr>
        <p:spPr bwMode="auto">
          <a:xfrm>
            <a:off x="2289175" y="2570163"/>
            <a:ext cx="1978025" cy="469900"/>
          </a:xfrm>
          <a:prstGeom prst="rect">
            <a:avLst/>
          </a:prstGeom>
          <a:solidFill>
            <a:srgbClr val="002060"/>
          </a:solidFill>
          <a:ln w="12700">
            <a:solidFill>
              <a:schemeClr val="tx1"/>
            </a:solidFill>
            <a:miter lim="800000"/>
            <a:headEnd/>
            <a:tailEnd/>
          </a:ln>
          <a:effectLst>
            <a:outerShdw dist="35921" dir="2700000" algn="ctr" rotWithShape="0">
              <a:schemeClr val="bg2"/>
            </a:outerShdw>
          </a:effectLst>
        </p:spPr>
        <p:txBody>
          <a:bodyPr lIns="92075" tIns="46038" rIns="92075" bIns="46038">
            <a:spAutoFit/>
          </a:bodyPr>
          <a:lstStyle/>
          <a:p>
            <a:pPr algn="ctr"/>
            <a:r>
              <a:rPr lang="zh-TW" altLang="en-US" sz="2400" b="1" dirty="0">
                <a:solidFill>
                  <a:srgbClr val="FFFFFF"/>
                </a:solidFill>
                <a:effectLst>
                  <a:outerShdw blurRad="38100" dist="38100" dir="2700000" algn="tl">
                    <a:srgbClr val="000000"/>
                  </a:outerShdw>
                </a:effectLst>
                <a:latin typeface="Book Antiqua" pitchFamily="18" charset="0"/>
              </a:rPr>
              <a:t>定性資料</a:t>
            </a:r>
          </a:p>
        </p:txBody>
      </p:sp>
      <p:sp>
        <p:nvSpPr>
          <p:cNvPr id="55300" name="Rectangle 4"/>
          <p:cNvSpPr>
            <a:spLocks noChangeArrowheads="1"/>
          </p:cNvSpPr>
          <p:nvPr/>
        </p:nvSpPr>
        <p:spPr bwMode="auto">
          <a:xfrm>
            <a:off x="6427788" y="2570163"/>
            <a:ext cx="1997075" cy="469900"/>
          </a:xfrm>
          <a:prstGeom prst="rect">
            <a:avLst/>
          </a:prstGeom>
          <a:solidFill>
            <a:srgbClr val="002060"/>
          </a:solidFill>
          <a:ln w="12700">
            <a:solidFill>
              <a:schemeClr val="tx1"/>
            </a:solidFill>
            <a:miter lim="800000"/>
            <a:headEnd/>
            <a:tailEnd/>
          </a:ln>
          <a:effectLst>
            <a:outerShdw dist="35921" dir="2700000" algn="ctr" rotWithShape="0">
              <a:srgbClr val="000000"/>
            </a:outerShdw>
          </a:effectLst>
        </p:spPr>
        <p:txBody>
          <a:bodyPr lIns="92075" tIns="46038" rIns="92075" bIns="46038">
            <a:spAutoFit/>
          </a:bodyPr>
          <a:lstStyle/>
          <a:p>
            <a:pPr algn="ctr"/>
            <a:r>
              <a:rPr lang="zh-TW" altLang="en-US" sz="2400" b="1">
                <a:solidFill>
                  <a:srgbClr val="FFFFFF"/>
                </a:solidFill>
                <a:effectLst>
                  <a:outerShdw blurRad="38100" dist="38100" dir="2700000" algn="tl">
                    <a:srgbClr val="000000"/>
                  </a:outerShdw>
                </a:effectLst>
                <a:latin typeface="Book Antiqua" pitchFamily="18" charset="0"/>
              </a:rPr>
              <a:t>定量資料</a:t>
            </a:r>
          </a:p>
        </p:txBody>
      </p:sp>
      <p:sp>
        <p:nvSpPr>
          <p:cNvPr id="55301" name="Rectangle 5"/>
          <p:cNvSpPr>
            <a:spLocks noChangeArrowheads="1"/>
          </p:cNvSpPr>
          <p:nvPr/>
        </p:nvSpPr>
        <p:spPr bwMode="auto">
          <a:xfrm>
            <a:off x="855010" y="3838575"/>
            <a:ext cx="1791353" cy="469900"/>
          </a:xfrm>
          <a:prstGeom prst="rect">
            <a:avLst/>
          </a:prstGeom>
          <a:solidFill>
            <a:schemeClr val="accent1">
              <a:lumMod val="20000"/>
              <a:lumOff val="80000"/>
            </a:schemeClr>
          </a:solidFill>
          <a:ln w="12700">
            <a:solidFill>
              <a:schemeClr val="tx1"/>
            </a:solidFill>
            <a:miter lim="800000"/>
            <a:headEnd/>
            <a:tailEnd/>
          </a:ln>
          <a:effectLst>
            <a:outerShdw dist="45791" dir="2021404" algn="ctr" rotWithShape="0">
              <a:schemeClr val="bg2"/>
            </a:outerShdw>
          </a:effectLst>
        </p:spPr>
        <p:txBody>
          <a:bodyPr wrap="square" lIns="92075" tIns="46038" rIns="92075" bIns="46038">
            <a:spAutoFit/>
          </a:bodyPr>
          <a:lstStyle/>
          <a:p>
            <a:pPr algn="ctr"/>
            <a:r>
              <a:rPr lang="zh-TW" altLang="en-US" sz="2400" b="1">
                <a:solidFill>
                  <a:schemeClr val="bg2">
                    <a:lumMod val="10000"/>
                  </a:schemeClr>
                </a:solidFill>
                <a:latin typeface="+mj-ea"/>
                <a:ea typeface="+mj-ea"/>
              </a:rPr>
              <a:t>數值</a:t>
            </a:r>
          </a:p>
        </p:txBody>
      </p:sp>
      <p:sp>
        <p:nvSpPr>
          <p:cNvPr id="55302" name="Rectangle 6"/>
          <p:cNvSpPr>
            <a:spLocks noChangeArrowheads="1"/>
          </p:cNvSpPr>
          <p:nvPr/>
        </p:nvSpPr>
        <p:spPr bwMode="auto">
          <a:xfrm>
            <a:off x="6781799" y="3836988"/>
            <a:ext cx="1744663" cy="469900"/>
          </a:xfrm>
          <a:prstGeom prst="rect">
            <a:avLst/>
          </a:prstGeom>
          <a:solidFill>
            <a:schemeClr val="accent1">
              <a:lumMod val="20000"/>
              <a:lumOff val="80000"/>
            </a:schemeClr>
          </a:solidFill>
          <a:ln w="12700">
            <a:solidFill>
              <a:schemeClr val="tx1"/>
            </a:solidFill>
            <a:miter lim="800000"/>
            <a:headEnd/>
            <a:tailEnd/>
          </a:ln>
          <a:effectLst>
            <a:outerShdw dist="45791" dir="2021404" algn="ctr" rotWithShape="0">
              <a:schemeClr val="bg2"/>
            </a:outerShdw>
          </a:effectLst>
        </p:spPr>
        <p:txBody>
          <a:bodyPr wrap="square" lIns="92075" tIns="46038" rIns="92075" bIns="46038">
            <a:spAutoFit/>
          </a:bodyPr>
          <a:lstStyle/>
          <a:p>
            <a:pPr algn="ctr"/>
            <a:r>
              <a:rPr lang="zh-TW" altLang="en-US" sz="2400" b="1">
                <a:solidFill>
                  <a:schemeClr val="bg2">
                    <a:lumMod val="10000"/>
                  </a:schemeClr>
                </a:solidFill>
                <a:latin typeface="+mj-ea"/>
                <a:ea typeface="+mj-ea"/>
              </a:rPr>
              <a:t>數值</a:t>
            </a:r>
          </a:p>
        </p:txBody>
      </p:sp>
      <p:sp>
        <p:nvSpPr>
          <p:cNvPr id="55303" name="Rectangle 7"/>
          <p:cNvSpPr>
            <a:spLocks noChangeArrowheads="1"/>
          </p:cNvSpPr>
          <p:nvPr/>
        </p:nvSpPr>
        <p:spPr bwMode="auto">
          <a:xfrm>
            <a:off x="3725591" y="3838575"/>
            <a:ext cx="2286271" cy="469900"/>
          </a:xfrm>
          <a:prstGeom prst="rect">
            <a:avLst/>
          </a:prstGeom>
          <a:solidFill>
            <a:srgbClr val="FFFF99"/>
          </a:solidFill>
          <a:ln w="12700">
            <a:solidFill>
              <a:schemeClr val="tx1"/>
            </a:solidFill>
            <a:miter lim="800000"/>
            <a:headEnd/>
            <a:tailEnd/>
          </a:ln>
          <a:effectLst>
            <a:outerShdw dist="45791" dir="2021404" algn="ctr" rotWithShape="0">
              <a:schemeClr val="bg2"/>
            </a:outerShdw>
          </a:effectLst>
        </p:spPr>
        <p:txBody>
          <a:bodyPr wrap="square" lIns="92075" tIns="46038" rIns="92075" bIns="46038">
            <a:spAutoFit/>
          </a:bodyPr>
          <a:lstStyle/>
          <a:p>
            <a:pPr algn="ctr"/>
            <a:r>
              <a:rPr lang="zh-TW" altLang="en-US" sz="2400" b="1">
                <a:solidFill>
                  <a:schemeClr val="bg2">
                    <a:lumMod val="10000"/>
                  </a:schemeClr>
                </a:solidFill>
                <a:latin typeface="+mj-ea"/>
                <a:ea typeface="+mj-ea"/>
              </a:rPr>
              <a:t>非數值</a:t>
            </a:r>
          </a:p>
        </p:txBody>
      </p:sp>
      <p:sp>
        <p:nvSpPr>
          <p:cNvPr id="55305" name="Rectangle 9"/>
          <p:cNvSpPr>
            <a:spLocks noChangeArrowheads="1"/>
          </p:cNvSpPr>
          <p:nvPr/>
        </p:nvSpPr>
        <p:spPr bwMode="auto">
          <a:xfrm>
            <a:off x="521815" y="5108575"/>
            <a:ext cx="1093407" cy="831639"/>
          </a:xfrm>
          <a:prstGeom prst="rect">
            <a:avLst/>
          </a:prstGeom>
          <a:solidFill>
            <a:srgbClr val="FFCCCC"/>
          </a:solidFill>
          <a:ln w="12700">
            <a:solidFill>
              <a:schemeClr val="tx1"/>
            </a:solidFill>
            <a:miter lim="800000"/>
            <a:headEnd/>
            <a:tailEnd/>
          </a:ln>
          <a:effectLst>
            <a:outerShdw dist="45791" dir="2021404" algn="ctr" rotWithShape="0">
              <a:schemeClr val="bg2"/>
            </a:outerShdw>
          </a:effectLst>
        </p:spPr>
        <p:txBody>
          <a:bodyPr wrap="square" lIns="92075" tIns="46038" rIns="92075" bIns="46038">
            <a:spAutoFit/>
          </a:bodyPr>
          <a:lstStyle/>
          <a:p>
            <a:pPr algn="ctr"/>
            <a:r>
              <a:rPr lang="zh-TW" altLang="en-US" sz="2400" b="1" dirty="0">
                <a:solidFill>
                  <a:schemeClr val="bg2">
                    <a:lumMod val="10000"/>
                  </a:schemeClr>
                </a:solidFill>
                <a:effectLst>
                  <a:outerShdw blurRad="38100" dist="38100" dir="2700000" algn="tl">
                    <a:srgbClr val="000000"/>
                  </a:outerShdw>
                </a:effectLst>
                <a:latin typeface="Book Antiqua" pitchFamily="18" charset="0"/>
              </a:rPr>
              <a:t>名目</a:t>
            </a:r>
          </a:p>
          <a:p>
            <a:pPr algn="ctr"/>
            <a:r>
              <a:rPr lang="zh-TW" altLang="en-US" sz="2400" b="1" dirty="0">
                <a:solidFill>
                  <a:schemeClr val="bg2">
                    <a:lumMod val="10000"/>
                  </a:schemeClr>
                </a:solidFill>
                <a:effectLst>
                  <a:outerShdw blurRad="38100" dist="38100" dir="2700000" algn="tl">
                    <a:srgbClr val="000000"/>
                  </a:outerShdw>
                </a:effectLst>
                <a:latin typeface="Book Antiqua" pitchFamily="18" charset="0"/>
              </a:rPr>
              <a:t>尺度</a:t>
            </a:r>
          </a:p>
        </p:txBody>
      </p:sp>
      <p:sp>
        <p:nvSpPr>
          <p:cNvPr id="55306" name="Freeform 10"/>
          <p:cNvSpPr>
            <a:spLocks/>
          </p:cNvSpPr>
          <p:nvPr/>
        </p:nvSpPr>
        <p:spPr bwMode="auto">
          <a:xfrm>
            <a:off x="3278188" y="1984375"/>
            <a:ext cx="1276350" cy="587375"/>
          </a:xfrm>
          <a:custGeom>
            <a:avLst/>
            <a:gdLst/>
            <a:ahLst/>
            <a:cxnLst>
              <a:cxn ang="0">
                <a:pos x="803" y="0"/>
              </a:cxn>
              <a:cxn ang="0">
                <a:pos x="0" y="0"/>
              </a:cxn>
              <a:cxn ang="0">
                <a:pos x="0" y="369"/>
              </a:cxn>
            </a:cxnLst>
            <a:rect l="0" t="0" r="r" b="b"/>
            <a:pathLst>
              <a:path w="804" h="370">
                <a:moveTo>
                  <a:pt x="803" y="0"/>
                </a:moveTo>
                <a:lnTo>
                  <a:pt x="0" y="0"/>
                </a:lnTo>
                <a:lnTo>
                  <a:pt x="0" y="369"/>
                </a:lnTo>
              </a:path>
            </a:pathLst>
          </a:custGeom>
          <a:noFill/>
          <a:ln w="19050" cap="rnd" cmpd="sng">
            <a:solidFill>
              <a:srgbClr val="FF0000"/>
            </a:solidFill>
            <a:prstDash val="solid"/>
            <a:round/>
            <a:headEnd type="none" w="sm" len="sm"/>
            <a:tailEnd type="stealth" w="med" len="med"/>
          </a:ln>
          <a:effectLst>
            <a:outerShdw dist="28398" dir="3806097" algn="ctr" rotWithShape="0">
              <a:schemeClr val="bg2"/>
            </a:outerShdw>
          </a:effectLst>
        </p:spPr>
        <p:txBody>
          <a:bodyPr/>
          <a:lstStyle/>
          <a:p>
            <a:endParaRPr lang="zh-TW" altLang="en-US"/>
          </a:p>
        </p:txBody>
      </p:sp>
      <p:sp>
        <p:nvSpPr>
          <p:cNvPr id="55307" name="Freeform 11"/>
          <p:cNvSpPr>
            <a:spLocks/>
          </p:cNvSpPr>
          <p:nvPr/>
        </p:nvSpPr>
        <p:spPr bwMode="auto">
          <a:xfrm>
            <a:off x="6038850" y="1984375"/>
            <a:ext cx="1389063" cy="587375"/>
          </a:xfrm>
          <a:custGeom>
            <a:avLst/>
            <a:gdLst/>
            <a:ahLst/>
            <a:cxnLst>
              <a:cxn ang="0">
                <a:pos x="0" y="0"/>
              </a:cxn>
              <a:cxn ang="0">
                <a:pos x="874" y="0"/>
              </a:cxn>
              <a:cxn ang="0">
                <a:pos x="874" y="369"/>
              </a:cxn>
            </a:cxnLst>
            <a:rect l="0" t="0" r="r" b="b"/>
            <a:pathLst>
              <a:path w="875" h="370">
                <a:moveTo>
                  <a:pt x="0" y="0"/>
                </a:moveTo>
                <a:lnTo>
                  <a:pt x="874" y="0"/>
                </a:lnTo>
                <a:lnTo>
                  <a:pt x="874" y="369"/>
                </a:lnTo>
              </a:path>
            </a:pathLst>
          </a:custGeom>
          <a:noFill/>
          <a:ln w="19050" cap="rnd" cmpd="sng">
            <a:solidFill>
              <a:srgbClr val="FF0000"/>
            </a:solidFill>
            <a:prstDash val="solid"/>
            <a:round/>
            <a:headEnd type="none" w="sm" len="sm"/>
            <a:tailEnd type="stealth" w="med" len="med"/>
          </a:ln>
          <a:effectLst>
            <a:outerShdw dist="28398" dir="3806097" algn="ctr" rotWithShape="0">
              <a:schemeClr val="bg2"/>
            </a:outerShdw>
          </a:effectLst>
        </p:spPr>
        <p:txBody>
          <a:bodyPr/>
          <a:lstStyle/>
          <a:p>
            <a:endParaRPr lang="zh-TW" altLang="en-US"/>
          </a:p>
        </p:txBody>
      </p:sp>
      <p:sp>
        <p:nvSpPr>
          <p:cNvPr id="55308" name="Freeform 12"/>
          <p:cNvSpPr>
            <a:spLocks/>
          </p:cNvSpPr>
          <p:nvPr/>
        </p:nvSpPr>
        <p:spPr bwMode="auto">
          <a:xfrm>
            <a:off x="1733550" y="3040063"/>
            <a:ext cx="1546225" cy="800100"/>
          </a:xfrm>
          <a:custGeom>
            <a:avLst/>
            <a:gdLst/>
            <a:ahLst/>
            <a:cxnLst>
              <a:cxn ang="0">
                <a:pos x="973" y="0"/>
              </a:cxn>
              <a:cxn ang="0">
                <a:pos x="973" y="251"/>
              </a:cxn>
              <a:cxn ang="0">
                <a:pos x="0" y="251"/>
              </a:cxn>
              <a:cxn ang="0">
                <a:pos x="0" y="503"/>
              </a:cxn>
            </a:cxnLst>
            <a:rect l="0" t="0" r="r" b="b"/>
            <a:pathLst>
              <a:path w="974" h="504">
                <a:moveTo>
                  <a:pt x="973" y="0"/>
                </a:moveTo>
                <a:lnTo>
                  <a:pt x="973" y="251"/>
                </a:lnTo>
                <a:lnTo>
                  <a:pt x="0" y="251"/>
                </a:lnTo>
                <a:lnTo>
                  <a:pt x="0" y="503"/>
                </a:lnTo>
              </a:path>
            </a:pathLst>
          </a:custGeom>
          <a:noFill/>
          <a:ln w="19050" cap="rnd" cmpd="sng">
            <a:solidFill>
              <a:srgbClr val="FF0000"/>
            </a:solidFill>
            <a:prstDash val="solid"/>
            <a:round/>
            <a:headEnd type="none" w="sm" len="sm"/>
            <a:tailEnd type="stealth" w="med" len="med"/>
          </a:ln>
          <a:effectLst>
            <a:outerShdw dist="17961" dir="2700000" algn="ctr" rotWithShape="0">
              <a:schemeClr val="bg2"/>
            </a:outerShdw>
          </a:effectLst>
        </p:spPr>
        <p:txBody>
          <a:bodyPr/>
          <a:lstStyle/>
          <a:p>
            <a:endParaRPr lang="zh-TW" altLang="en-US"/>
          </a:p>
        </p:txBody>
      </p:sp>
      <p:sp>
        <p:nvSpPr>
          <p:cNvPr id="55309" name="Rectangle 13"/>
          <p:cNvSpPr>
            <a:spLocks noChangeArrowheads="1"/>
          </p:cNvSpPr>
          <p:nvPr/>
        </p:nvSpPr>
        <p:spPr bwMode="auto">
          <a:xfrm>
            <a:off x="1999972" y="5108575"/>
            <a:ext cx="1177670" cy="831639"/>
          </a:xfrm>
          <a:prstGeom prst="rect">
            <a:avLst/>
          </a:prstGeom>
          <a:solidFill>
            <a:schemeClr val="accent5">
              <a:lumMod val="60000"/>
              <a:lumOff val="40000"/>
            </a:schemeClr>
          </a:solidFill>
          <a:ln w="12700">
            <a:solidFill>
              <a:schemeClr val="tx1"/>
            </a:solidFill>
            <a:miter lim="800000"/>
            <a:headEnd/>
            <a:tailEnd/>
          </a:ln>
          <a:effectLst>
            <a:outerShdw dist="45791" dir="2021404" algn="ctr" rotWithShape="0">
              <a:schemeClr val="bg2"/>
            </a:outerShdw>
          </a:effectLst>
        </p:spPr>
        <p:txBody>
          <a:bodyPr wrap="square" lIns="92075" tIns="46038" rIns="92075" bIns="46038">
            <a:spAutoFit/>
          </a:bodyPr>
          <a:lstStyle/>
          <a:p>
            <a:pPr algn="ctr"/>
            <a:r>
              <a:rPr lang="zh-TW" altLang="en-US" sz="2400" b="1">
                <a:solidFill>
                  <a:schemeClr val="bg2">
                    <a:lumMod val="10000"/>
                  </a:schemeClr>
                </a:solidFill>
                <a:latin typeface="Book Antiqua" pitchFamily="18" charset="0"/>
              </a:rPr>
              <a:t>順序</a:t>
            </a:r>
          </a:p>
          <a:p>
            <a:pPr algn="ctr"/>
            <a:r>
              <a:rPr lang="zh-TW" altLang="en-US" sz="2400" b="1">
                <a:solidFill>
                  <a:schemeClr val="bg2">
                    <a:lumMod val="10000"/>
                  </a:schemeClr>
                </a:solidFill>
                <a:latin typeface="Book Antiqua" pitchFamily="18" charset="0"/>
              </a:rPr>
              <a:t>尺度</a:t>
            </a:r>
          </a:p>
        </p:txBody>
      </p:sp>
      <p:sp>
        <p:nvSpPr>
          <p:cNvPr id="55310" name="Rectangle 14"/>
          <p:cNvSpPr>
            <a:spLocks noChangeArrowheads="1"/>
          </p:cNvSpPr>
          <p:nvPr/>
        </p:nvSpPr>
        <p:spPr bwMode="auto">
          <a:xfrm>
            <a:off x="3629025" y="5108575"/>
            <a:ext cx="1019175" cy="831639"/>
          </a:xfrm>
          <a:prstGeom prst="rect">
            <a:avLst/>
          </a:prstGeom>
          <a:solidFill>
            <a:srgbClr val="FFCCCC"/>
          </a:solidFill>
          <a:ln w="12700">
            <a:solidFill>
              <a:schemeClr val="tx1"/>
            </a:solidFill>
            <a:miter lim="800000"/>
            <a:headEnd/>
            <a:tailEnd/>
          </a:ln>
          <a:effectLst>
            <a:outerShdw dist="45791" dir="2021404" algn="ctr" rotWithShape="0">
              <a:schemeClr val="bg2"/>
            </a:outerShdw>
          </a:effectLst>
        </p:spPr>
        <p:txBody>
          <a:bodyPr wrap="square" lIns="92075" tIns="46038" rIns="92075" bIns="46038">
            <a:spAutoFit/>
          </a:bodyPr>
          <a:lstStyle/>
          <a:p>
            <a:pPr algn="ctr"/>
            <a:r>
              <a:rPr lang="zh-TW" altLang="en-US" sz="2400" b="1" dirty="0">
                <a:solidFill>
                  <a:schemeClr val="bg2">
                    <a:lumMod val="10000"/>
                  </a:schemeClr>
                </a:solidFill>
                <a:effectLst>
                  <a:outerShdw blurRad="38100" dist="38100" dir="2700000" algn="tl">
                    <a:srgbClr val="000000"/>
                  </a:outerShdw>
                </a:effectLst>
                <a:latin typeface="Book Antiqua" pitchFamily="18" charset="0"/>
              </a:rPr>
              <a:t>名目</a:t>
            </a:r>
          </a:p>
          <a:p>
            <a:pPr algn="ctr"/>
            <a:r>
              <a:rPr lang="zh-TW" altLang="en-US" sz="2400" b="1" dirty="0">
                <a:solidFill>
                  <a:schemeClr val="bg2">
                    <a:lumMod val="10000"/>
                  </a:schemeClr>
                </a:solidFill>
                <a:effectLst>
                  <a:outerShdw blurRad="38100" dist="38100" dir="2700000" algn="tl">
                    <a:srgbClr val="000000"/>
                  </a:outerShdw>
                </a:effectLst>
                <a:latin typeface="Book Antiqua" pitchFamily="18" charset="0"/>
              </a:rPr>
              <a:t>尺度</a:t>
            </a:r>
          </a:p>
        </p:txBody>
      </p:sp>
      <p:sp>
        <p:nvSpPr>
          <p:cNvPr id="55311" name="Rectangle 15"/>
          <p:cNvSpPr>
            <a:spLocks noChangeArrowheads="1"/>
          </p:cNvSpPr>
          <p:nvPr/>
        </p:nvSpPr>
        <p:spPr bwMode="auto">
          <a:xfrm>
            <a:off x="5081587" y="5108575"/>
            <a:ext cx="1019175" cy="831639"/>
          </a:xfrm>
          <a:prstGeom prst="rect">
            <a:avLst/>
          </a:prstGeom>
          <a:solidFill>
            <a:schemeClr val="accent5">
              <a:lumMod val="60000"/>
              <a:lumOff val="40000"/>
            </a:schemeClr>
          </a:solidFill>
          <a:ln w="12700">
            <a:solidFill>
              <a:schemeClr val="tx1"/>
            </a:solidFill>
            <a:miter lim="800000"/>
            <a:headEnd/>
            <a:tailEnd/>
          </a:ln>
          <a:effectLst>
            <a:outerShdw dist="45791" dir="2021404" algn="ctr" rotWithShape="0">
              <a:schemeClr val="bg2"/>
            </a:outerShdw>
          </a:effectLst>
        </p:spPr>
        <p:txBody>
          <a:bodyPr wrap="square" lIns="92075" tIns="46038" rIns="92075" bIns="46038">
            <a:spAutoFit/>
          </a:bodyPr>
          <a:lstStyle/>
          <a:p>
            <a:pPr algn="ctr"/>
            <a:r>
              <a:rPr lang="zh-TW" altLang="en-US" sz="2400" b="1">
                <a:solidFill>
                  <a:schemeClr val="bg2">
                    <a:lumMod val="10000"/>
                  </a:schemeClr>
                </a:solidFill>
                <a:latin typeface="Book Antiqua" pitchFamily="18" charset="0"/>
              </a:rPr>
              <a:t>順序</a:t>
            </a:r>
          </a:p>
          <a:p>
            <a:pPr algn="ctr"/>
            <a:r>
              <a:rPr lang="zh-TW" altLang="en-US" sz="2400" b="1">
                <a:solidFill>
                  <a:schemeClr val="bg2">
                    <a:lumMod val="10000"/>
                  </a:schemeClr>
                </a:solidFill>
                <a:latin typeface="Book Antiqua" pitchFamily="18" charset="0"/>
              </a:rPr>
              <a:t>尺度</a:t>
            </a:r>
          </a:p>
        </p:txBody>
      </p:sp>
      <p:sp>
        <p:nvSpPr>
          <p:cNvPr id="55312" name="Rectangle 16"/>
          <p:cNvSpPr>
            <a:spLocks noChangeArrowheads="1"/>
          </p:cNvSpPr>
          <p:nvPr/>
        </p:nvSpPr>
        <p:spPr bwMode="auto">
          <a:xfrm>
            <a:off x="6629400" y="5108575"/>
            <a:ext cx="1019175" cy="831639"/>
          </a:xfrm>
          <a:prstGeom prst="rect">
            <a:avLst/>
          </a:prstGeom>
          <a:solidFill>
            <a:schemeClr val="bg2">
              <a:lumMod val="25000"/>
            </a:schemeClr>
          </a:solidFill>
          <a:ln w="12700">
            <a:solidFill>
              <a:schemeClr val="tx1"/>
            </a:solidFill>
            <a:miter lim="800000"/>
            <a:headEnd/>
            <a:tailEnd/>
          </a:ln>
          <a:effectLst>
            <a:outerShdw dist="45791" dir="2021404" algn="ctr" rotWithShape="0">
              <a:schemeClr val="bg2"/>
            </a:outerShdw>
          </a:effectLst>
        </p:spPr>
        <p:txBody>
          <a:bodyPr wrap="square" lIns="92075" tIns="46038" rIns="92075" bIns="46038">
            <a:spAutoFit/>
          </a:bodyPr>
          <a:lstStyle/>
          <a:p>
            <a:pPr algn="ctr"/>
            <a:r>
              <a:rPr lang="zh-TW" altLang="en-US" sz="2400" b="1" dirty="0">
                <a:solidFill>
                  <a:srgbClr val="FFFFFF"/>
                </a:solidFill>
                <a:effectLst>
                  <a:outerShdw blurRad="38100" dist="38100" dir="2700000" algn="tl">
                    <a:srgbClr val="000000"/>
                  </a:outerShdw>
                </a:effectLst>
                <a:latin typeface="Book Antiqua" pitchFamily="18" charset="0"/>
              </a:rPr>
              <a:t>區間</a:t>
            </a:r>
          </a:p>
          <a:p>
            <a:pPr algn="ctr"/>
            <a:r>
              <a:rPr lang="zh-TW" altLang="en-US" sz="2400" b="1" dirty="0">
                <a:solidFill>
                  <a:srgbClr val="FFFFFF"/>
                </a:solidFill>
                <a:effectLst>
                  <a:outerShdw blurRad="38100" dist="38100" dir="2700000" algn="tl">
                    <a:srgbClr val="000000"/>
                  </a:outerShdw>
                </a:effectLst>
                <a:latin typeface="Book Antiqua" pitchFamily="18" charset="0"/>
              </a:rPr>
              <a:t>尺度</a:t>
            </a:r>
          </a:p>
        </p:txBody>
      </p:sp>
      <p:sp>
        <p:nvSpPr>
          <p:cNvPr id="55313" name="Rectangle 17"/>
          <p:cNvSpPr>
            <a:spLocks noChangeArrowheads="1"/>
          </p:cNvSpPr>
          <p:nvPr/>
        </p:nvSpPr>
        <p:spPr bwMode="auto">
          <a:xfrm>
            <a:off x="7820025" y="5108575"/>
            <a:ext cx="1019175" cy="831639"/>
          </a:xfrm>
          <a:prstGeom prst="rect">
            <a:avLst/>
          </a:prstGeom>
          <a:solidFill>
            <a:srgbClr val="3A003A"/>
          </a:solidFill>
          <a:ln w="12700">
            <a:solidFill>
              <a:schemeClr val="tx1"/>
            </a:solidFill>
            <a:miter lim="800000"/>
            <a:headEnd/>
            <a:tailEnd/>
          </a:ln>
          <a:effectLst>
            <a:outerShdw dist="45791" dir="2021404" algn="ctr" rotWithShape="0">
              <a:schemeClr val="bg2"/>
            </a:outerShdw>
          </a:effectLst>
        </p:spPr>
        <p:txBody>
          <a:bodyPr wrap="square" lIns="92075" tIns="46038" rIns="92075" bIns="46038">
            <a:spAutoFit/>
          </a:bodyPr>
          <a:lstStyle/>
          <a:p>
            <a:pPr algn="ctr"/>
            <a:r>
              <a:rPr lang="zh-TW" altLang="en-US" sz="2400" b="1" dirty="0">
                <a:solidFill>
                  <a:srgbClr val="FFFFFF"/>
                </a:solidFill>
                <a:effectLst>
                  <a:outerShdw blurRad="38100" dist="38100" dir="2700000" algn="tl">
                    <a:srgbClr val="000000"/>
                  </a:outerShdw>
                </a:effectLst>
                <a:latin typeface="Book Antiqua" pitchFamily="18" charset="0"/>
              </a:rPr>
              <a:t>比例</a:t>
            </a:r>
          </a:p>
          <a:p>
            <a:pPr algn="ctr"/>
            <a:r>
              <a:rPr lang="zh-TW" altLang="en-US" sz="2400" b="1" dirty="0">
                <a:solidFill>
                  <a:srgbClr val="FFFFFF"/>
                </a:solidFill>
                <a:effectLst>
                  <a:outerShdw blurRad="38100" dist="38100" dir="2700000" algn="tl">
                    <a:srgbClr val="000000"/>
                  </a:outerShdw>
                </a:effectLst>
                <a:latin typeface="Book Antiqua" pitchFamily="18" charset="0"/>
              </a:rPr>
              <a:t>尺度</a:t>
            </a:r>
          </a:p>
        </p:txBody>
      </p:sp>
      <p:sp>
        <p:nvSpPr>
          <p:cNvPr id="55314" name="Freeform 18"/>
          <p:cNvSpPr>
            <a:spLocks/>
          </p:cNvSpPr>
          <p:nvPr/>
        </p:nvSpPr>
        <p:spPr bwMode="auto">
          <a:xfrm>
            <a:off x="3278188" y="3040063"/>
            <a:ext cx="1570037" cy="800100"/>
          </a:xfrm>
          <a:custGeom>
            <a:avLst/>
            <a:gdLst/>
            <a:ahLst/>
            <a:cxnLst>
              <a:cxn ang="0">
                <a:pos x="0" y="0"/>
              </a:cxn>
              <a:cxn ang="0">
                <a:pos x="0" y="251"/>
              </a:cxn>
              <a:cxn ang="0">
                <a:pos x="988" y="251"/>
              </a:cxn>
              <a:cxn ang="0">
                <a:pos x="988" y="503"/>
              </a:cxn>
            </a:cxnLst>
            <a:rect l="0" t="0" r="r" b="b"/>
            <a:pathLst>
              <a:path w="989" h="504">
                <a:moveTo>
                  <a:pt x="0" y="0"/>
                </a:moveTo>
                <a:lnTo>
                  <a:pt x="0" y="251"/>
                </a:lnTo>
                <a:lnTo>
                  <a:pt x="988" y="251"/>
                </a:lnTo>
                <a:lnTo>
                  <a:pt x="988" y="503"/>
                </a:lnTo>
              </a:path>
            </a:pathLst>
          </a:custGeom>
          <a:noFill/>
          <a:ln w="19050" cap="rnd" cmpd="sng">
            <a:solidFill>
              <a:srgbClr val="FF0000"/>
            </a:solidFill>
            <a:prstDash val="solid"/>
            <a:round/>
            <a:headEnd type="none" w="sm" len="sm"/>
            <a:tailEnd type="stealth" w="med" len="med"/>
          </a:ln>
          <a:effectLst>
            <a:outerShdw dist="17961" dir="2700000" algn="ctr" rotWithShape="0">
              <a:srgbClr val="000000"/>
            </a:outerShdw>
          </a:effectLst>
        </p:spPr>
        <p:txBody>
          <a:bodyPr/>
          <a:lstStyle/>
          <a:p>
            <a:endParaRPr lang="zh-TW" altLang="en-US"/>
          </a:p>
        </p:txBody>
      </p:sp>
      <p:sp>
        <p:nvSpPr>
          <p:cNvPr id="55315" name="Freeform 19"/>
          <p:cNvSpPr>
            <a:spLocks/>
          </p:cNvSpPr>
          <p:nvPr/>
        </p:nvSpPr>
        <p:spPr bwMode="auto">
          <a:xfrm>
            <a:off x="1079500" y="4308475"/>
            <a:ext cx="655638" cy="801688"/>
          </a:xfrm>
          <a:custGeom>
            <a:avLst/>
            <a:gdLst/>
            <a:ahLst/>
            <a:cxnLst>
              <a:cxn ang="0">
                <a:pos x="412" y="0"/>
              </a:cxn>
              <a:cxn ang="0">
                <a:pos x="412" y="252"/>
              </a:cxn>
              <a:cxn ang="0">
                <a:pos x="0" y="252"/>
              </a:cxn>
              <a:cxn ang="0">
                <a:pos x="0" y="504"/>
              </a:cxn>
            </a:cxnLst>
            <a:rect l="0" t="0" r="r" b="b"/>
            <a:pathLst>
              <a:path w="413" h="505">
                <a:moveTo>
                  <a:pt x="412" y="0"/>
                </a:moveTo>
                <a:lnTo>
                  <a:pt x="412" y="252"/>
                </a:lnTo>
                <a:lnTo>
                  <a:pt x="0" y="252"/>
                </a:lnTo>
                <a:lnTo>
                  <a:pt x="0" y="504"/>
                </a:lnTo>
              </a:path>
            </a:pathLst>
          </a:custGeom>
          <a:noFill/>
          <a:ln w="19050" cap="rnd" cmpd="sng">
            <a:solidFill>
              <a:srgbClr val="FF0000"/>
            </a:solidFill>
            <a:prstDash val="solid"/>
            <a:round/>
            <a:headEnd type="none" w="sm" len="sm"/>
            <a:tailEnd type="stealth" w="med" len="med"/>
          </a:ln>
          <a:effectLst>
            <a:outerShdw dist="17961" dir="2700000" algn="ctr" rotWithShape="0">
              <a:srgbClr val="000000"/>
            </a:outerShdw>
          </a:effectLst>
        </p:spPr>
        <p:txBody>
          <a:bodyPr/>
          <a:lstStyle/>
          <a:p>
            <a:endParaRPr lang="zh-TW" altLang="en-US"/>
          </a:p>
        </p:txBody>
      </p:sp>
      <p:sp>
        <p:nvSpPr>
          <p:cNvPr id="55316" name="Freeform 20"/>
          <p:cNvSpPr>
            <a:spLocks/>
          </p:cNvSpPr>
          <p:nvPr/>
        </p:nvSpPr>
        <p:spPr bwMode="auto">
          <a:xfrm>
            <a:off x="1733550" y="4308475"/>
            <a:ext cx="811213" cy="801688"/>
          </a:xfrm>
          <a:custGeom>
            <a:avLst/>
            <a:gdLst/>
            <a:ahLst/>
            <a:cxnLst>
              <a:cxn ang="0">
                <a:pos x="0" y="0"/>
              </a:cxn>
              <a:cxn ang="0">
                <a:pos x="0" y="252"/>
              </a:cxn>
              <a:cxn ang="0">
                <a:pos x="510" y="252"/>
              </a:cxn>
              <a:cxn ang="0">
                <a:pos x="510" y="504"/>
              </a:cxn>
            </a:cxnLst>
            <a:rect l="0" t="0" r="r" b="b"/>
            <a:pathLst>
              <a:path w="511" h="505">
                <a:moveTo>
                  <a:pt x="0" y="0"/>
                </a:moveTo>
                <a:lnTo>
                  <a:pt x="0" y="252"/>
                </a:lnTo>
                <a:lnTo>
                  <a:pt x="510" y="252"/>
                </a:lnTo>
                <a:lnTo>
                  <a:pt x="510" y="504"/>
                </a:lnTo>
              </a:path>
            </a:pathLst>
          </a:custGeom>
          <a:noFill/>
          <a:ln w="19050" cap="rnd" cmpd="sng">
            <a:solidFill>
              <a:srgbClr val="FF0000"/>
            </a:solidFill>
            <a:prstDash val="solid"/>
            <a:round/>
            <a:headEnd type="none" w="sm" len="sm"/>
            <a:tailEnd type="stealth" w="med" len="med"/>
          </a:ln>
          <a:effectLst>
            <a:outerShdw dist="17961" dir="2700000" algn="ctr" rotWithShape="0">
              <a:srgbClr val="000000"/>
            </a:outerShdw>
          </a:effectLst>
        </p:spPr>
        <p:txBody>
          <a:bodyPr/>
          <a:lstStyle/>
          <a:p>
            <a:endParaRPr lang="zh-TW" altLang="en-US"/>
          </a:p>
        </p:txBody>
      </p:sp>
      <p:sp>
        <p:nvSpPr>
          <p:cNvPr id="55317" name="Freeform 21"/>
          <p:cNvSpPr>
            <a:spLocks/>
          </p:cNvSpPr>
          <p:nvPr/>
        </p:nvSpPr>
        <p:spPr bwMode="auto">
          <a:xfrm>
            <a:off x="4149725" y="4308475"/>
            <a:ext cx="698500" cy="801688"/>
          </a:xfrm>
          <a:custGeom>
            <a:avLst/>
            <a:gdLst/>
            <a:ahLst/>
            <a:cxnLst>
              <a:cxn ang="0">
                <a:pos x="439" y="0"/>
              </a:cxn>
              <a:cxn ang="0">
                <a:pos x="439" y="252"/>
              </a:cxn>
              <a:cxn ang="0">
                <a:pos x="0" y="252"/>
              </a:cxn>
              <a:cxn ang="0">
                <a:pos x="0" y="504"/>
              </a:cxn>
            </a:cxnLst>
            <a:rect l="0" t="0" r="r" b="b"/>
            <a:pathLst>
              <a:path w="440" h="505">
                <a:moveTo>
                  <a:pt x="439" y="0"/>
                </a:moveTo>
                <a:lnTo>
                  <a:pt x="439" y="252"/>
                </a:lnTo>
                <a:lnTo>
                  <a:pt x="0" y="252"/>
                </a:lnTo>
                <a:lnTo>
                  <a:pt x="0" y="504"/>
                </a:lnTo>
              </a:path>
            </a:pathLst>
          </a:custGeom>
          <a:noFill/>
          <a:ln w="19050" cap="rnd" cmpd="sng">
            <a:solidFill>
              <a:srgbClr val="FF0000"/>
            </a:solidFill>
            <a:prstDash val="solid"/>
            <a:round/>
            <a:headEnd type="none" w="sm" len="sm"/>
            <a:tailEnd type="stealth" w="med" len="med"/>
          </a:ln>
          <a:effectLst>
            <a:outerShdw dist="17961" dir="2700000" algn="ctr" rotWithShape="0">
              <a:srgbClr val="000000"/>
            </a:outerShdw>
          </a:effectLst>
        </p:spPr>
        <p:txBody>
          <a:bodyPr/>
          <a:lstStyle/>
          <a:p>
            <a:endParaRPr lang="zh-TW" altLang="en-US"/>
          </a:p>
        </p:txBody>
      </p:sp>
      <p:sp>
        <p:nvSpPr>
          <p:cNvPr id="55318" name="Freeform 22"/>
          <p:cNvSpPr>
            <a:spLocks/>
          </p:cNvSpPr>
          <p:nvPr/>
        </p:nvSpPr>
        <p:spPr bwMode="auto">
          <a:xfrm>
            <a:off x="4846638" y="4308475"/>
            <a:ext cx="755650" cy="801688"/>
          </a:xfrm>
          <a:custGeom>
            <a:avLst/>
            <a:gdLst/>
            <a:ahLst/>
            <a:cxnLst>
              <a:cxn ang="0">
                <a:pos x="0" y="0"/>
              </a:cxn>
              <a:cxn ang="0">
                <a:pos x="0" y="252"/>
              </a:cxn>
              <a:cxn ang="0">
                <a:pos x="475" y="252"/>
              </a:cxn>
              <a:cxn ang="0">
                <a:pos x="475" y="504"/>
              </a:cxn>
            </a:cxnLst>
            <a:rect l="0" t="0" r="r" b="b"/>
            <a:pathLst>
              <a:path w="476" h="505">
                <a:moveTo>
                  <a:pt x="0" y="0"/>
                </a:moveTo>
                <a:lnTo>
                  <a:pt x="0" y="252"/>
                </a:lnTo>
                <a:lnTo>
                  <a:pt x="475" y="252"/>
                </a:lnTo>
                <a:lnTo>
                  <a:pt x="475" y="504"/>
                </a:lnTo>
              </a:path>
            </a:pathLst>
          </a:custGeom>
          <a:noFill/>
          <a:ln w="19050" cap="rnd" cmpd="sng">
            <a:solidFill>
              <a:srgbClr val="FF0000"/>
            </a:solidFill>
            <a:prstDash val="solid"/>
            <a:round/>
            <a:headEnd type="none" w="sm" len="sm"/>
            <a:tailEnd type="stealth" w="med" len="med"/>
          </a:ln>
          <a:effectLst>
            <a:outerShdw dist="17961" dir="2700000" algn="ctr" rotWithShape="0">
              <a:srgbClr val="000000"/>
            </a:outerShdw>
          </a:effectLst>
        </p:spPr>
        <p:txBody>
          <a:bodyPr/>
          <a:lstStyle/>
          <a:p>
            <a:endParaRPr lang="zh-TW" altLang="en-US"/>
          </a:p>
        </p:txBody>
      </p:sp>
      <p:sp>
        <p:nvSpPr>
          <p:cNvPr id="55319" name="Freeform 23"/>
          <p:cNvSpPr>
            <a:spLocks/>
          </p:cNvSpPr>
          <p:nvPr/>
        </p:nvSpPr>
        <p:spPr bwMode="auto">
          <a:xfrm>
            <a:off x="7108825" y="4306888"/>
            <a:ext cx="530225" cy="803275"/>
          </a:xfrm>
          <a:custGeom>
            <a:avLst/>
            <a:gdLst/>
            <a:ahLst/>
            <a:cxnLst>
              <a:cxn ang="0">
                <a:pos x="333" y="0"/>
              </a:cxn>
              <a:cxn ang="0">
                <a:pos x="333" y="252"/>
              </a:cxn>
              <a:cxn ang="0">
                <a:pos x="0" y="252"/>
              </a:cxn>
              <a:cxn ang="0">
                <a:pos x="0" y="505"/>
              </a:cxn>
            </a:cxnLst>
            <a:rect l="0" t="0" r="r" b="b"/>
            <a:pathLst>
              <a:path w="334" h="506">
                <a:moveTo>
                  <a:pt x="333" y="0"/>
                </a:moveTo>
                <a:lnTo>
                  <a:pt x="333" y="252"/>
                </a:lnTo>
                <a:lnTo>
                  <a:pt x="0" y="252"/>
                </a:lnTo>
                <a:lnTo>
                  <a:pt x="0" y="505"/>
                </a:lnTo>
              </a:path>
            </a:pathLst>
          </a:custGeom>
          <a:noFill/>
          <a:ln w="19050" cap="rnd" cmpd="sng">
            <a:solidFill>
              <a:srgbClr val="FF0000"/>
            </a:solidFill>
            <a:prstDash val="solid"/>
            <a:round/>
            <a:headEnd type="none" w="sm" len="sm"/>
            <a:tailEnd type="stealth" w="med" len="med"/>
          </a:ln>
          <a:effectLst>
            <a:outerShdw dist="17961" dir="2700000" algn="ctr" rotWithShape="0">
              <a:srgbClr val="000000"/>
            </a:outerShdw>
          </a:effectLst>
        </p:spPr>
        <p:txBody>
          <a:bodyPr/>
          <a:lstStyle/>
          <a:p>
            <a:endParaRPr lang="zh-TW" altLang="en-US"/>
          </a:p>
        </p:txBody>
      </p:sp>
      <p:sp>
        <p:nvSpPr>
          <p:cNvPr id="55320" name="Freeform 24"/>
          <p:cNvSpPr>
            <a:spLocks/>
          </p:cNvSpPr>
          <p:nvPr/>
        </p:nvSpPr>
        <p:spPr bwMode="auto">
          <a:xfrm>
            <a:off x="7637463" y="4306888"/>
            <a:ext cx="688975" cy="803275"/>
          </a:xfrm>
          <a:custGeom>
            <a:avLst/>
            <a:gdLst/>
            <a:ahLst/>
            <a:cxnLst>
              <a:cxn ang="0">
                <a:pos x="0" y="0"/>
              </a:cxn>
              <a:cxn ang="0">
                <a:pos x="0" y="252"/>
              </a:cxn>
              <a:cxn ang="0">
                <a:pos x="433" y="252"/>
              </a:cxn>
              <a:cxn ang="0">
                <a:pos x="433" y="505"/>
              </a:cxn>
            </a:cxnLst>
            <a:rect l="0" t="0" r="r" b="b"/>
            <a:pathLst>
              <a:path w="434" h="506">
                <a:moveTo>
                  <a:pt x="0" y="0"/>
                </a:moveTo>
                <a:lnTo>
                  <a:pt x="0" y="252"/>
                </a:lnTo>
                <a:lnTo>
                  <a:pt x="433" y="252"/>
                </a:lnTo>
                <a:lnTo>
                  <a:pt x="433" y="505"/>
                </a:lnTo>
              </a:path>
            </a:pathLst>
          </a:custGeom>
          <a:noFill/>
          <a:ln w="19050" cap="rnd" cmpd="sng">
            <a:solidFill>
              <a:srgbClr val="FF0000"/>
            </a:solidFill>
            <a:prstDash val="solid"/>
            <a:round/>
            <a:headEnd type="none" w="sm" len="sm"/>
            <a:tailEnd type="stealth" w="med" len="med"/>
          </a:ln>
          <a:effectLst>
            <a:outerShdw dist="17961" dir="2700000" algn="ctr" rotWithShape="0">
              <a:srgbClr val="000000"/>
            </a:outerShdw>
          </a:effectLst>
        </p:spPr>
        <p:txBody>
          <a:bodyPr/>
          <a:lstStyle/>
          <a:p>
            <a:endParaRPr lang="zh-TW" altLang="en-US"/>
          </a:p>
        </p:txBody>
      </p:sp>
      <p:sp>
        <p:nvSpPr>
          <p:cNvPr id="55321" name="Line 25"/>
          <p:cNvSpPr>
            <a:spLocks noChangeShapeType="1"/>
          </p:cNvSpPr>
          <p:nvPr/>
        </p:nvSpPr>
        <p:spPr bwMode="auto">
          <a:xfrm>
            <a:off x="7429500" y="3051175"/>
            <a:ext cx="0" cy="800100"/>
          </a:xfrm>
          <a:prstGeom prst="line">
            <a:avLst/>
          </a:prstGeom>
          <a:noFill/>
          <a:ln w="19050">
            <a:solidFill>
              <a:srgbClr val="FF0000"/>
            </a:solidFill>
            <a:round/>
            <a:headEnd type="none" w="sm" len="sm"/>
            <a:tailEnd type="stealth" w="med" len="med"/>
          </a:ln>
          <a:effectLst>
            <a:outerShdw dist="17961" dir="2700000" algn="ctr" rotWithShape="0">
              <a:srgbClr val="000000"/>
            </a:outerShdw>
          </a:effectLst>
        </p:spPr>
        <p:txBody>
          <a:bodyPr/>
          <a:lstStyle/>
          <a:p>
            <a:endParaRPr lang="zh-TW" altLang="en-US"/>
          </a:p>
        </p:txBody>
      </p:sp>
      <p:sp>
        <p:nvSpPr>
          <p:cNvPr id="55304" name="Oval 8"/>
          <p:cNvSpPr>
            <a:spLocks noChangeArrowheads="1"/>
          </p:cNvSpPr>
          <p:nvPr/>
        </p:nvSpPr>
        <p:spPr bwMode="auto">
          <a:xfrm>
            <a:off x="4419600" y="1654175"/>
            <a:ext cx="1619249" cy="631825"/>
          </a:xfrm>
          <a:prstGeom prst="ellipse">
            <a:avLst/>
          </a:prstGeom>
          <a:solidFill>
            <a:schemeClr val="accent1">
              <a:lumMod val="20000"/>
              <a:lumOff val="80000"/>
            </a:schemeClr>
          </a:solidFill>
          <a:ln w="12700">
            <a:solidFill>
              <a:schemeClr val="tx1"/>
            </a:solidFill>
            <a:round/>
            <a:headEnd/>
            <a:tailEnd/>
          </a:ln>
          <a:effectLst>
            <a:outerShdw dist="35921" dir="2700000" algn="ctr" rotWithShape="0">
              <a:srgbClr val="000000"/>
            </a:outerShdw>
          </a:effectLst>
        </p:spPr>
        <p:txBody>
          <a:bodyPr wrap="none" lIns="92075" tIns="46038" rIns="92075" bIns="46038" anchor="ctr"/>
          <a:lstStyle/>
          <a:p>
            <a:pPr algn="ctr"/>
            <a:r>
              <a:rPr lang="zh-TW" altLang="en-US" sz="2400" b="1" dirty="0">
                <a:solidFill>
                  <a:schemeClr val="bg2">
                    <a:lumMod val="10000"/>
                  </a:schemeClr>
                </a:solidFill>
                <a:latin typeface="+mj-ea"/>
                <a:ea typeface="+mj-ea"/>
              </a:rPr>
              <a:t>資料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304"/>
                                        </p:tgtEl>
                                        <p:attrNameLst>
                                          <p:attrName>style.visibility</p:attrName>
                                        </p:attrNameLst>
                                      </p:cBhvr>
                                      <p:to>
                                        <p:strVal val="visible"/>
                                      </p:to>
                                    </p:set>
                                    <p:animEffect transition="in" filter="dissolve">
                                      <p:cBhvr>
                                        <p:cTn id="7" dur="500"/>
                                        <p:tgtEl>
                                          <p:spTgt spid="5530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5306"/>
                                        </p:tgtEl>
                                        <p:attrNameLst>
                                          <p:attrName>style.visibility</p:attrName>
                                        </p:attrNameLst>
                                      </p:cBhvr>
                                      <p:to>
                                        <p:strVal val="visible"/>
                                      </p:to>
                                    </p:set>
                                    <p:anim calcmode="lin" valueType="num">
                                      <p:cBhvr additive="base">
                                        <p:cTn id="11" dur="500" fill="hold"/>
                                        <p:tgtEl>
                                          <p:spTgt spid="55306"/>
                                        </p:tgtEl>
                                        <p:attrNameLst>
                                          <p:attrName>ppt_x</p:attrName>
                                        </p:attrNameLst>
                                      </p:cBhvr>
                                      <p:tavLst>
                                        <p:tav tm="0">
                                          <p:val>
                                            <p:strVal val="0-#ppt_w/2"/>
                                          </p:val>
                                        </p:tav>
                                        <p:tav tm="100000">
                                          <p:val>
                                            <p:strVal val="#ppt_x"/>
                                          </p:val>
                                        </p:tav>
                                      </p:tavLst>
                                    </p:anim>
                                    <p:anim calcmode="lin" valueType="num">
                                      <p:cBhvr additive="base">
                                        <p:cTn id="12" dur="500" fill="hold"/>
                                        <p:tgtEl>
                                          <p:spTgt spid="5530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55299"/>
                                        </p:tgtEl>
                                        <p:attrNameLst>
                                          <p:attrName>style.visibility</p:attrName>
                                        </p:attrNameLst>
                                      </p:cBhvr>
                                      <p:to>
                                        <p:strVal val="visible"/>
                                      </p:to>
                                    </p:set>
                                    <p:animEffect transition="in" filter="dissolve">
                                      <p:cBhvr>
                                        <p:cTn id="16" dur="500"/>
                                        <p:tgtEl>
                                          <p:spTgt spid="55299"/>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55307"/>
                                        </p:tgtEl>
                                        <p:attrNameLst>
                                          <p:attrName>style.visibility</p:attrName>
                                        </p:attrNameLst>
                                      </p:cBhvr>
                                      <p:to>
                                        <p:strVal val="visible"/>
                                      </p:to>
                                    </p:set>
                                    <p:anim calcmode="lin" valueType="num">
                                      <p:cBhvr additive="base">
                                        <p:cTn id="20" dur="500" fill="hold"/>
                                        <p:tgtEl>
                                          <p:spTgt spid="55307"/>
                                        </p:tgtEl>
                                        <p:attrNameLst>
                                          <p:attrName>ppt_x</p:attrName>
                                        </p:attrNameLst>
                                      </p:cBhvr>
                                      <p:tavLst>
                                        <p:tav tm="0">
                                          <p:val>
                                            <p:strVal val="1+#ppt_w/2"/>
                                          </p:val>
                                        </p:tav>
                                        <p:tav tm="100000">
                                          <p:val>
                                            <p:strVal val="#ppt_x"/>
                                          </p:val>
                                        </p:tav>
                                      </p:tavLst>
                                    </p:anim>
                                    <p:anim calcmode="lin" valueType="num">
                                      <p:cBhvr additive="base">
                                        <p:cTn id="21" dur="500" fill="hold"/>
                                        <p:tgtEl>
                                          <p:spTgt spid="5530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55300"/>
                                        </p:tgtEl>
                                        <p:attrNameLst>
                                          <p:attrName>style.visibility</p:attrName>
                                        </p:attrNameLst>
                                      </p:cBhvr>
                                      <p:to>
                                        <p:strVal val="visible"/>
                                      </p:to>
                                    </p:set>
                                    <p:animEffect transition="in" filter="dissolve">
                                      <p:cBhvr>
                                        <p:cTn id="25" dur="500"/>
                                        <p:tgtEl>
                                          <p:spTgt spid="55300"/>
                                        </p:tgtEl>
                                      </p:cBhvr>
                                    </p:animEffect>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55308"/>
                                        </p:tgtEl>
                                        <p:attrNameLst>
                                          <p:attrName>style.visibility</p:attrName>
                                        </p:attrNameLst>
                                      </p:cBhvr>
                                      <p:to>
                                        <p:strVal val="visible"/>
                                      </p:to>
                                    </p:set>
                                    <p:anim calcmode="lin" valueType="num">
                                      <p:cBhvr additive="base">
                                        <p:cTn id="29" dur="500" fill="hold"/>
                                        <p:tgtEl>
                                          <p:spTgt spid="55308"/>
                                        </p:tgtEl>
                                        <p:attrNameLst>
                                          <p:attrName>ppt_x</p:attrName>
                                        </p:attrNameLst>
                                      </p:cBhvr>
                                      <p:tavLst>
                                        <p:tav tm="0">
                                          <p:val>
                                            <p:strVal val="#ppt_x"/>
                                          </p:val>
                                        </p:tav>
                                        <p:tav tm="100000">
                                          <p:val>
                                            <p:strVal val="#ppt_x"/>
                                          </p:val>
                                        </p:tav>
                                      </p:tavLst>
                                    </p:anim>
                                    <p:anim calcmode="lin" valueType="num">
                                      <p:cBhvr additive="base">
                                        <p:cTn id="30" dur="500" fill="hold"/>
                                        <p:tgtEl>
                                          <p:spTgt spid="55308"/>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9" presetClass="entr" presetSubtype="0" fill="hold" grpId="0" nodeType="afterEffect">
                                  <p:stCondLst>
                                    <p:cond delay="0"/>
                                  </p:stCondLst>
                                  <p:childTnLst>
                                    <p:set>
                                      <p:cBhvr>
                                        <p:cTn id="33" dur="1" fill="hold">
                                          <p:stCondLst>
                                            <p:cond delay="0"/>
                                          </p:stCondLst>
                                        </p:cTn>
                                        <p:tgtEl>
                                          <p:spTgt spid="55301"/>
                                        </p:tgtEl>
                                        <p:attrNameLst>
                                          <p:attrName>style.visibility</p:attrName>
                                        </p:attrNameLst>
                                      </p:cBhvr>
                                      <p:to>
                                        <p:strVal val="visible"/>
                                      </p:to>
                                    </p:set>
                                    <p:animEffect transition="in" filter="dissolve">
                                      <p:cBhvr>
                                        <p:cTn id="34" dur="500"/>
                                        <p:tgtEl>
                                          <p:spTgt spid="55301"/>
                                        </p:tgtEl>
                                      </p:cBhvr>
                                    </p:animEffect>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55314"/>
                                        </p:tgtEl>
                                        <p:attrNameLst>
                                          <p:attrName>style.visibility</p:attrName>
                                        </p:attrNameLst>
                                      </p:cBhvr>
                                      <p:to>
                                        <p:strVal val="visible"/>
                                      </p:to>
                                    </p:set>
                                    <p:anim calcmode="lin" valueType="num">
                                      <p:cBhvr additive="base">
                                        <p:cTn id="38" dur="500" fill="hold"/>
                                        <p:tgtEl>
                                          <p:spTgt spid="55314"/>
                                        </p:tgtEl>
                                        <p:attrNameLst>
                                          <p:attrName>ppt_x</p:attrName>
                                        </p:attrNameLst>
                                      </p:cBhvr>
                                      <p:tavLst>
                                        <p:tav tm="0">
                                          <p:val>
                                            <p:strVal val="#ppt_x"/>
                                          </p:val>
                                        </p:tav>
                                        <p:tav tm="100000">
                                          <p:val>
                                            <p:strVal val="#ppt_x"/>
                                          </p:val>
                                        </p:tav>
                                      </p:tavLst>
                                    </p:anim>
                                    <p:anim calcmode="lin" valueType="num">
                                      <p:cBhvr additive="base">
                                        <p:cTn id="39" dur="500" fill="hold"/>
                                        <p:tgtEl>
                                          <p:spTgt spid="55314"/>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9" presetClass="entr" presetSubtype="0" fill="hold" grpId="0" nodeType="afterEffect">
                                  <p:stCondLst>
                                    <p:cond delay="0"/>
                                  </p:stCondLst>
                                  <p:childTnLst>
                                    <p:set>
                                      <p:cBhvr>
                                        <p:cTn id="42" dur="1" fill="hold">
                                          <p:stCondLst>
                                            <p:cond delay="0"/>
                                          </p:stCondLst>
                                        </p:cTn>
                                        <p:tgtEl>
                                          <p:spTgt spid="55303"/>
                                        </p:tgtEl>
                                        <p:attrNameLst>
                                          <p:attrName>style.visibility</p:attrName>
                                        </p:attrNameLst>
                                      </p:cBhvr>
                                      <p:to>
                                        <p:strVal val="visible"/>
                                      </p:to>
                                    </p:set>
                                    <p:animEffect transition="in" filter="dissolve">
                                      <p:cBhvr>
                                        <p:cTn id="43" dur="500"/>
                                        <p:tgtEl>
                                          <p:spTgt spid="55303"/>
                                        </p:tgtEl>
                                      </p:cBhvr>
                                    </p:animEffect>
                                  </p:childTnLst>
                                </p:cTn>
                              </p:par>
                            </p:childTnLst>
                          </p:cTn>
                        </p:par>
                        <p:par>
                          <p:cTn id="44" fill="hold">
                            <p:stCondLst>
                              <p:cond delay="4500"/>
                            </p:stCondLst>
                            <p:childTnLst>
                              <p:par>
                                <p:cTn id="45" presetID="2" presetClass="entr" presetSubtype="4" fill="hold" grpId="0" nodeType="afterEffect">
                                  <p:stCondLst>
                                    <p:cond delay="0"/>
                                  </p:stCondLst>
                                  <p:childTnLst>
                                    <p:set>
                                      <p:cBhvr>
                                        <p:cTn id="46" dur="1" fill="hold">
                                          <p:stCondLst>
                                            <p:cond delay="0"/>
                                          </p:stCondLst>
                                        </p:cTn>
                                        <p:tgtEl>
                                          <p:spTgt spid="55315"/>
                                        </p:tgtEl>
                                        <p:attrNameLst>
                                          <p:attrName>style.visibility</p:attrName>
                                        </p:attrNameLst>
                                      </p:cBhvr>
                                      <p:to>
                                        <p:strVal val="visible"/>
                                      </p:to>
                                    </p:set>
                                    <p:anim calcmode="lin" valueType="num">
                                      <p:cBhvr additive="base">
                                        <p:cTn id="47" dur="500" fill="hold"/>
                                        <p:tgtEl>
                                          <p:spTgt spid="55315"/>
                                        </p:tgtEl>
                                        <p:attrNameLst>
                                          <p:attrName>ppt_x</p:attrName>
                                        </p:attrNameLst>
                                      </p:cBhvr>
                                      <p:tavLst>
                                        <p:tav tm="0">
                                          <p:val>
                                            <p:strVal val="#ppt_x"/>
                                          </p:val>
                                        </p:tav>
                                        <p:tav tm="100000">
                                          <p:val>
                                            <p:strVal val="#ppt_x"/>
                                          </p:val>
                                        </p:tav>
                                      </p:tavLst>
                                    </p:anim>
                                    <p:anim calcmode="lin" valueType="num">
                                      <p:cBhvr additive="base">
                                        <p:cTn id="48" dur="500" fill="hold"/>
                                        <p:tgtEl>
                                          <p:spTgt spid="55315"/>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9" presetClass="entr" presetSubtype="0" fill="hold" grpId="0" nodeType="afterEffect">
                                  <p:stCondLst>
                                    <p:cond delay="0"/>
                                  </p:stCondLst>
                                  <p:childTnLst>
                                    <p:set>
                                      <p:cBhvr>
                                        <p:cTn id="51" dur="1" fill="hold">
                                          <p:stCondLst>
                                            <p:cond delay="0"/>
                                          </p:stCondLst>
                                        </p:cTn>
                                        <p:tgtEl>
                                          <p:spTgt spid="55305"/>
                                        </p:tgtEl>
                                        <p:attrNameLst>
                                          <p:attrName>style.visibility</p:attrName>
                                        </p:attrNameLst>
                                      </p:cBhvr>
                                      <p:to>
                                        <p:strVal val="visible"/>
                                      </p:to>
                                    </p:set>
                                    <p:animEffect transition="in" filter="dissolve">
                                      <p:cBhvr>
                                        <p:cTn id="52" dur="500"/>
                                        <p:tgtEl>
                                          <p:spTgt spid="55305"/>
                                        </p:tgtEl>
                                      </p:cBhvr>
                                    </p:animEffect>
                                  </p:childTnLst>
                                </p:cTn>
                              </p:par>
                            </p:childTnLst>
                          </p:cTn>
                        </p:par>
                        <p:par>
                          <p:cTn id="53" fill="hold">
                            <p:stCondLst>
                              <p:cond delay="5500"/>
                            </p:stCondLst>
                            <p:childTnLst>
                              <p:par>
                                <p:cTn id="54" presetID="2" presetClass="entr" presetSubtype="4" fill="hold" grpId="0" nodeType="afterEffect">
                                  <p:stCondLst>
                                    <p:cond delay="0"/>
                                  </p:stCondLst>
                                  <p:childTnLst>
                                    <p:set>
                                      <p:cBhvr>
                                        <p:cTn id="55" dur="1" fill="hold">
                                          <p:stCondLst>
                                            <p:cond delay="0"/>
                                          </p:stCondLst>
                                        </p:cTn>
                                        <p:tgtEl>
                                          <p:spTgt spid="55316"/>
                                        </p:tgtEl>
                                        <p:attrNameLst>
                                          <p:attrName>style.visibility</p:attrName>
                                        </p:attrNameLst>
                                      </p:cBhvr>
                                      <p:to>
                                        <p:strVal val="visible"/>
                                      </p:to>
                                    </p:set>
                                    <p:anim calcmode="lin" valueType="num">
                                      <p:cBhvr additive="base">
                                        <p:cTn id="56" dur="500" fill="hold"/>
                                        <p:tgtEl>
                                          <p:spTgt spid="55316"/>
                                        </p:tgtEl>
                                        <p:attrNameLst>
                                          <p:attrName>ppt_x</p:attrName>
                                        </p:attrNameLst>
                                      </p:cBhvr>
                                      <p:tavLst>
                                        <p:tav tm="0">
                                          <p:val>
                                            <p:strVal val="#ppt_x"/>
                                          </p:val>
                                        </p:tav>
                                        <p:tav tm="100000">
                                          <p:val>
                                            <p:strVal val="#ppt_x"/>
                                          </p:val>
                                        </p:tav>
                                      </p:tavLst>
                                    </p:anim>
                                    <p:anim calcmode="lin" valueType="num">
                                      <p:cBhvr additive="base">
                                        <p:cTn id="57" dur="500" fill="hold"/>
                                        <p:tgtEl>
                                          <p:spTgt spid="55316"/>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9" presetClass="entr" presetSubtype="0" fill="hold" grpId="0" nodeType="afterEffect">
                                  <p:stCondLst>
                                    <p:cond delay="0"/>
                                  </p:stCondLst>
                                  <p:childTnLst>
                                    <p:set>
                                      <p:cBhvr>
                                        <p:cTn id="60" dur="1" fill="hold">
                                          <p:stCondLst>
                                            <p:cond delay="0"/>
                                          </p:stCondLst>
                                        </p:cTn>
                                        <p:tgtEl>
                                          <p:spTgt spid="55309"/>
                                        </p:tgtEl>
                                        <p:attrNameLst>
                                          <p:attrName>style.visibility</p:attrName>
                                        </p:attrNameLst>
                                      </p:cBhvr>
                                      <p:to>
                                        <p:strVal val="visible"/>
                                      </p:to>
                                    </p:set>
                                    <p:animEffect transition="in" filter="dissolve">
                                      <p:cBhvr>
                                        <p:cTn id="61" dur="500"/>
                                        <p:tgtEl>
                                          <p:spTgt spid="55309"/>
                                        </p:tgtEl>
                                      </p:cBhvr>
                                    </p:animEffect>
                                  </p:childTnLst>
                                </p:cTn>
                              </p:par>
                            </p:childTnLst>
                          </p:cTn>
                        </p:par>
                        <p:par>
                          <p:cTn id="62" fill="hold">
                            <p:stCondLst>
                              <p:cond delay="6500"/>
                            </p:stCondLst>
                            <p:childTnLst>
                              <p:par>
                                <p:cTn id="63" presetID="2" presetClass="entr" presetSubtype="4" fill="hold" grpId="0" nodeType="afterEffect">
                                  <p:stCondLst>
                                    <p:cond delay="0"/>
                                  </p:stCondLst>
                                  <p:childTnLst>
                                    <p:set>
                                      <p:cBhvr>
                                        <p:cTn id="64" dur="1" fill="hold">
                                          <p:stCondLst>
                                            <p:cond delay="0"/>
                                          </p:stCondLst>
                                        </p:cTn>
                                        <p:tgtEl>
                                          <p:spTgt spid="55317"/>
                                        </p:tgtEl>
                                        <p:attrNameLst>
                                          <p:attrName>style.visibility</p:attrName>
                                        </p:attrNameLst>
                                      </p:cBhvr>
                                      <p:to>
                                        <p:strVal val="visible"/>
                                      </p:to>
                                    </p:set>
                                    <p:anim calcmode="lin" valueType="num">
                                      <p:cBhvr additive="base">
                                        <p:cTn id="65" dur="500" fill="hold"/>
                                        <p:tgtEl>
                                          <p:spTgt spid="55317"/>
                                        </p:tgtEl>
                                        <p:attrNameLst>
                                          <p:attrName>ppt_x</p:attrName>
                                        </p:attrNameLst>
                                      </p:cBhvr>
                                      <p:tavLst>
                                        <p:tav tm="0">
                                          <p:val>
                                            <p:strVal val="#ppt_x"/>
                                          </p:val>
                                        </p:tav>
                                        <p:tav tm="100000">
                                          <p:val>
                                            <p:strVal val="#ppt_x"/>
                                          </p:val>
                                        </p:tav>
                                      </p:tavLst>
                                    </p:anim>
                                    <p:anim calcmode="lin" valueType="num">
                                      <p:cBhvr additive="base">
                                        <p:cTn id="66" dur="500" fill="hold"/>
                                        <p:tgtEl>
                                          <p:spTgt spid="55317"/>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9" presetClass="entr" presetSubtype="0" fill="hold" grpId="0" nodeType="afterEffect">
                                  <p:stCondLst>
                                    <p:cond delay="0"/>
                                  </p:stCondLst>
                                  <p:childTnLst>
                                    <p:set>
                                      <p:cBhvr>
                                        <p:cTn id="69" dur="1" fill="hold">
                                          <p:stCondLst>
                                            <p:cond delay="0"/>
                                          </p:stCondLst>
                                        </p:cTn>
                                        <p:tgtEl>
                                          <p:spTgt spid="55310"/>
                                        </p:tgtEl>
                                        <p:attrNameLst>
                                          <p:attrName>style.visibility</p:attrName>
                                        </p:attrNameLst>
                                      </p:cBhvr>
                                      <p:to>
                                        <p:strVal val="visible"/>
                                      </p:to>
                                    </p:set>
                                    <p:animEffect transition="in" filter="dissolve">
                                      <p:cBhvr>
                                        <p:cTn id="70" dur="500"/>
                                        <p:tgtEl>
                                          <p:spTgt spid="55310"/>
                                        </p:tgtEl>
                                      </p:cBhvr>
                                    </p:animEffect>
                                  </p:childTnLst>
                                </p:cTn>
                              </p:par>
                            </p:childTnLst>
                          </p:cTn>
                        </p:par>
                        <p:par>
                          <p:cTn id="71" fill="hold">
                            <p:stCondLst>
                              <p:cond delay="7500"/>
                            </p:stCondLst>
                            <p:childTnLst>
                              <p:par>
                                <p:cTn id="72" presetID="2" presetClass="entr" presetSubtype="4" fill="hold" grpId="0" nodeType="afterEffect">
                                  <p:stCondLst>
                                    <p:cond delay="0"/>
                                  </p:stCondLst>
                                  <p:childTnLst>
                                    <p:set>
                                      <p:cBhvr>
                                        <p:cTn id="73" dur="1" fill="hold">
                                          <p:stCondLst>
                                            <p:cond delay="0"/>
                                          </p:stCondLst>
                                        </p:cTn>
                                        <p:tgtEl>
                                          <p:spTgt spid="55318"/>
                                        </p:tgtEl>
                                        <p:attrNameLst>
                                          <p:attrName>style.visibility</p:attrName>
                                        </p:attrNameLst>
                                      </p:cBhvr>
                                      <p:to>
                                        <p:strVal val="visible"/>
                                      </p:to>
                                    </p:set>
                                    <p:anim calcmode="lin" valueType="num">
                                      <p:cBhvr additive="base">
                                        <p:cTn id="74" dur="500" fill="hold"/>
                                        <p:tgtEl>
                                          <p:spTgt spid="55318"/>
                                        </p:tgtEl>
                                        <p:attrNameLst>
                                          <p:attrName>ppt_x</p:attrName>
                                        </p:attrNameLst>
                                      </p:cBhvr>
                                      <p:tavLst>
                                        <p:tav tm="0">
                                          <p:val>
                                            <p:strVal val="#ppt_x"/>
                                          </p:val>
                                        </p:tav>
                                        <p:tav tm="100000">
                                          <p:val>
                                            <p:strVal val="#ppt_x"/>
                                          </p:val>
                                        </p:tav>
                                      </p:tavLst>
                                    </p:anim>
                                    <p:anim calcmode="lin" valueType="num">
                                      <p:cBhvr additive="base">
                                        <p:cTn id="75" dur="500" fill="hold"/>
                                        <p:tgtEl>
                                          <p:spTgt spid="55318"/>
                                        </p:tgtEl>
                                        <p:attrNameLst>
                                          <p:attrName>ppt_y</p:attrName>
                                        </p:attrNameLst>
                                      </p:cBhvr>
                                      <p:tavLst>
                                        <p:tav tm="0">
                                          <p:val>
                                            <p:strVal val="1+#ppt_h/2"/>
                                          </p:val>
                                        </p:tav>
                                        <p:tav tm="100000">
                                          <p:val>
                                            <p:strVal val="#ppt_y"/>
                                          </p:val>
                                        </p:tav>
                                      </p:tavLst>
                                    </p:anim>
                                  </p:childTnLst>
                                </p:cTn>
                              </p:par>
                            </p:childTnLst>
                          </p:cTn>
                        </p:par>
                        <p:par>
                          <p:cTn id="76" fill="hold">
                            <p:stCondLst>
                              <p:cond delay="8000"/>
                            </p:stCondLst>
                            <p:childTnLst>
                              <p:par>
                                <p:cTn id="77" presetID="9" presetClass="entr" presetSubtype="0" fill="hold" grpId="0" nodeType="afterEffect">
                                  <p:stCondLst>
                                    <p:cond delay="0"/>
                                  </p:stCondLst>
                                  <p:childTnLst>
                                    <p:set>
                                      <p:cBhvr>
                                        <p:cTn id="78" dur="1" fill="hold">
                                          <p:stCondLst>
                                            <p:cond delay="0"/>
                                          </p:stCondLst>
                                        </p:cTn>
                                        <p:tgtEl>
                                          <p:spTgt spid="55311"/>
                                        </p:tgtEl>
                                        <p:attrNameLst>
                                          <p:attrName>style.visibility</p:attrName>
                                        </p:attrNameLst>
                                      </p:cBhvr>
                                      <p:to>
                                        <p:strVal val="visible"/>
                                      </p:to>
                                    </p:set>
                                    <p:animEffect transition="in" filter="dissolve">
                                      <p:cBhvr>
                                        <p:cTn id="79" dur="500"/>
                                        <p:tgtEl>
                                          <p:spTgt spid="55311"/>
                                        </p:tgtEl>
                                      </p:cBhvr>
                                    </p:animEffect>
                                  </p:childTnLst>
                                </p:cTn>
                              </p:par>
                            </p:childTnLst>
                          </p:cTn>
                        </p:par>
                        <p:par>
                          <p:cTn id="80" fill="hold">
                            <p:stCondLst>
                              <p:cond delay="8500"/>
                            </p:stCondLst>
                            <p:childTnLst>
                              <p:par>
                                <p:cTn id="81" presetID="2" presetClass="entr" presetSubtype="4" fill="hold" grpId="0" nodeType="afterEffect">
                                  <p:stCondLst>
                                    <p:cond delay="0"/>
                                  </p:stCondLst>
                                  <p:childTnLst>
                                    <p:set>
                                      <p:cBhvr>
                                        <p:cTn id="82" dur="1" fill="hold">
                                          <p:stCondLst>
                                            <p:cond delay="0"/>
                                          </p:stCondLst>
                                        </p:cTn>
                                        <p:tgtEl>
                                          <p:spTgt spid="55321"/>
                                        </p:tgtEl>
                                        <p:attrNameLst>
                                          <p:attrName>style.visibility</p:attrName>
                                        </p:attrNameLst>
                                      </p:cBhvr>
                                      <p:to>
                                        <p:strVal val="visible"/>
                                      </p:to>
                                    </p:set>
                                    <p:anim calcmode="lin" valueType="num">
                                      <p:cBhvr additive="base">
                                        <p:cTn id="83" dur="500" fill="hold"/>
                                        <p:tgtEl>
                                          <p:spTgt spid="55321"/>
                                        </p:tgtEl>
                                        <p:attrNameLst>
                                          <p:attrName>ppt_x</p:attrName>
                                        </p:attrNameLst>
                                      </p:cBhvr>
                                      <p:tavLst>
                                        <p:tav tm="0">
                                          <p:val>
                                            <p:strVal val="#ppt_x"/>
                                          </p:val>
                                        </p:tav>
                                        <p:tav tm="100000">
                                          <p:val>
                                            <p:strVal val="#ppt_x"/>
                                          </p:val>
                                        </p:tav>
                                      </p:tavLst>
                                    </p:anim>
                                    <p:anim calcmode="lin" valueType="num">
                                      <p:cBhvr additive="base">
                                        <p:cTn id="84" dur="500" fill="hold"/>
                                        <p:tgtEl>
                                          <p:spTgt spid="55321"/>
                                        </p:tgtEl>
                                        <p:attrNameLst>
                                          <p:attrName>ppt_y</p:attrName>
                                        </p:attrNameLst>
                                      </p:cBhvr>
                                      <p:tavLst>
                                        <p:tav tm="0">
                                          <p:val>
                                            <p:strVal val="1+#ppt_h/2"/>
                                          </p:val>
                                        </p:tav>
                                        <p:tav tm="100000">
                                          <p:val>
                                            <p:strVal val="#ppt_y"/>
                                          </p:val>
                                        </p:tav>
                                      </p:tavLst>
                                    </p:anim>
                                  </p:childTnLst>
                                </p:cTn>
                              </p:par>
                            </p:childTnLst>
                          </p:cTn>
                        </p:par>
                        <p:par>
                          <p:cTn id="85" fill="hold">
                            <p:stCondLst>
                              <p:cond delay="9000"/>
                            </p:stCondLst>
                            <p:childTnLst>
                              <p:par>
                                <p:cTn id="86" presetID="9" presetClass="entr" presetSubtype="0" fill="hold" grpId="0" nodeType="afterEffect">
                                  <p:stCondLst>
                                    <p:cond delay="0"/>
                                  </p:stCondLst>
                                  <p:childTnLst>
                                    <p:set>
                                      <p:cBhvr>
                                        <p:cTn id="87" dur="1" fill="hold">
                                          <p:stCondLst>
                                            <p:cond delay="0"/>
                                          </p:stCondLst>
                                        </p:cTn>
                                        <p:tgtEl>
                                          <p:spTgt spid="55302"/>
                                        </p:tgtEl>
                                        <p:attrNameLst>
                                          <p:attrName>style.visibility</p:attrName>
                                        </p:attrNameLst>
                                      </p:cBhvr>
                                      <p:to>
                                        <p:strVal val="visible"/>
                                      </p:to>
                                    </p:set>
                                    <p:animEffect transition="in" filter="dissolve">
                                      <p:cBhvr>
                                        <p:cTn id="88" dur="500"/>
                                        <p:tgtEl>
                                          <p:spTgt spid="55302"/>
                                        </p:tgtEl>
                                      </p:cBhvr>
                                    </p:animEffect>
                                  </p:childTnLst>
                                </p:cTn>
                              </p:par>
                            </p:childTnLst>
                          </p:cTn>
                        </p:par>
                        <p:par>
                          <p:cTn id="89" fill="hold">
                            <p:stCondLst>
                              <p:cond delay="9500"/>
                            </p:stCondLst>
                            <p:childTnLst>
                              <p:par>
                                <p:cTn id="90" presetID="2" presetClass="entr" presetSubtype="4" fill="hold" grpId="0" nodeType="afterEffect">
                                  <p:stCondLst>
                                    <p:cond delay="0"/>
                                  </p:stCondLst>
                                  <p:childTnLst>
                                    <p:set>
                                      <p:cBhvr>
                                        <p:cTn id="91" dur="1" fill="hold">
                                          <p:stCondLst>
                                            <p:cond delay="0"/>
                                          </p:stCondLst>
                                        </p:cTn>
                                        <p:tgtEl>
                                          <p:spTgt spid="55319"/>
                                        </p:tgtEl>
                                        <p:attrNameLst>
                                          <p:attrName>style.visibility</p:attrName>
                                        </p:attrNameLst>
                                      </p:cBhvr>
                                      <p:to>
                                        <p:strVal val="visible"/>
                                      </p:to>
                                    </p:set>
                                    <p:anim calcmode="lin" valueType="num">
                                      <p:cBhvr additive="base">
                                        <p:cTn id="92" dur="500" fill="hold"/>
                                        <p:tgtEl>
                                          <p:spTgt spid="55319"/>
                                        </p:tgtEl>
                                        <p:attrNameLst>
                                          <p:attrName>ppt_x</p:attrName>
                                        </p:attrNameLst>
                                      </p:cBhvr>
                                      <p:tavLst>
                                        <p:tav tm="0">
                                          <p:val>
                                            <p:strVal val="#ppt_x"/>
                                          </p:val>
                                        </p:tav>
                                        <p:tav tm="100000">
                                          <p:val>
                                            <p:strVal val="#ppt_x"/>
                                          </p:val>
                                        </p:tav>
                                      </p:tavLst>
                                    </p:anim>
                                    <p:anim calcmode="lin" valueType="num">
                                      <p:cBhvr additive="base">
                                        <p:cTn id="93" dur="500" fill="hold"/>
                                        <p:tgtEl>
                                          <p:spTgt spid="55319"/>
                                        </p:tgtEl>
                                        <p:attrNameLst>
                                          <p:attrName>ppt_y</p:attrName>
                                        </p:attrNameLst>
                                      </p:cBhvr>
                                      <p:tavLst>
                                        <p:tav tm="0">
                                          <p:val>
                                            <p:strVal val="1+#ppt_h/2"/>
                                          </p:val>
                                        </p:tav>
                                        <p:tav tm="100000">
                                          <p:val>
                                            <p:strVal val="#ppt_y"/>
                                          </p:val>
                                        </p:tav>
                                      </p:tavLst>
                                    </p:anim>
                                  </p:childTnLst>
                                </p:cTn>
                              </p:par>
                            </p:childTnLst>
                          </p:cTn>
                        </p:par>
                        <p:par>
                          <p:cTn id="94" fill="hold">
                            <p:stCondLst>
                              <p:cond delay="10000"/>
                            </p:stCondLst>
                            <p:childTnLst>
                              <p:par>
                                <p:cTn id="95" presetID="9" presetClass="entr" presetSubtype="0" fill="hold" grpId="0" nodeType="afterEffect">
                                  <p:stCondLst>
                                    <p:cond delay="0"/>
                                  </p:stCondLst>
                                  <p:childTnLst>
                                    <p:set>
                                      <p:cBhvr>
                                        <p:cTn id="96" dur="1" fill="hold">
                                          <p:stCondLst>
                                            <p:cond delay="0"/>
                                          </p:stCondLst>
                                        </p:cTn>
                                        <p:tgtEl>
                                          <p:spTgt spid="55312"/>
                                        </p:tgtEl>
                                        <p:attrNameLst>
                                          <p:attrName>style.visibility</p:attrName>
                                        </p:attrNameLst>
                                      </p:cBhvr>
                                      <p:to>
                                        <p:strVal val="visible"/>
                                      </p:to>
                                    </p:set>
                                    <p:animEffect transition="in" filter="dissolve">
                                      <p:cBhvr>
                                        <p:cTn id="97" dur="500"/>
                                        <p:tgtEl>
                                          <p:spTgt spid="55312"/>
                                        </p:tgtEl>
                                      </p:cBhvr>
                                    </p:animEffect>
                                  </p:childTnLst>
                                </p:cTn>
                              </p:par>
                            </p:childTnLst>
                          </p:cTn>
                        </p:par>
                        <p:par>
                          <p:cTn id="98" fill="hold">
                            <p:stCondLst>
                              <p:cond delay="10500"/>
                            </p:stCondLst>
                            <p:childTnLst>
                              <p:par>
                                <p:cTn id="99" presetID="2" presetClass="entr" presetSubtype="4" fill="hold" grpId="0" nodeType="afterEffect">
                                  <p:stCondLst>
                                    <p:cond delay="0"/>
                                  </p:stCondLst>
                                  <p:childTnLst>
                                    <p:set>
                                      <p:cBhvr>
                                        <p:cTn id="100" dur="1" fill="hold">
                                          <p:stCondLst>
                                            <p:cond delay="0"/>
                                          </p:stCondLst>
                                        </p:cTn>
                                        <p:tgtEl>
                                          <p:spTgt spid="55320"/>
                                        </p:tgtEl>
                                        <p:attrNameLst>
                                          <p:attrName>style.visibility</p:attrName>
                                        </p:attrNameLst>
                                      </p:cBhvr>
                                      <p:to>
                                        <p:strVal val="visible"/>
                                      </p:to>
                                    </p:set>
                                    <p:anim calcmode="lin" valueType="num">
                                      <p:cBhvr additive="base">
                                        <p:cTn id="101" dur="500" fill="hold"/>
                                        <p:tgtEl>
                                          <p:spTgt spid="55320"/>
                                        </p:tgtEl>
                                        <p:attrNameLst>
                                          <p:attrName>ppt_x</p:attrName>
                                        </p:attrNameLst>
                                      </p:cBhvr>
                                      <p:tavLst>
                                        <p:tav tm="0">
                                          <p:val>
                                            <p:strVal val="#ppt_x"/>
                                          </p:val>
                                        </p:tav>
                                        <p:tav tm="100000">
                                          <p:val>
                                            <p:strVal val="#ppt_x"/>
                                          </p:val>
                                        </p:tav>
                                      </p:tavLst>
                                    </p:anim>
                                    <p:anim calcmode="lin" valueType="num">
                                      <p:cBhvr additive="base">
                                        <p:cTn id="102" dur="500" fill="hold"/>
                                        <p:tgtEl>
                                          <p:spTgt spid="55320"/>
                                        </p:tgtEl>
                                        <p:attrNameLst>
                                          <p:attrName>ppt_y</p:attrName>
                                        </p:attrNameLst>
                                      </p:cBhvr>
                                      <p:tavLst>
                                        <p:tav tm="0">
                                          <p:val>
                                            <p:strVal val="1+#ppt_h/2"/>
                                          </p:val>
                                        </p:tav>
                                        <p:tav tm="100000">
                                          <p:val>
                                            <p:strVal val="#ppt_y"/>
                                          </p:val>
                                        </p:tav>
                                      </p:tavLst>
                                    </p:anim>
                                  </p:childTnLst>
                                </p:cTn>
                              </p:par>
                            </p:childTnLst>
                          </p:cTn>
                        </p:par>
                        <p:par>
                          <p:cTn id="103" fill="hold">
                            <p:stCondLst>
                              <p:cond delay="11000"/>
                            </p:stCondLst>
                            <p:childTnLst>
                              <p:par>
                                <p:cTn id="104" presetID="9" presetClass="entr" presetSubtype="0" fill="hold" grpId="0" nodeType="afterEffect">
                                  <p:stCondLst>
                                    <p:cond delay="0"/>
                                  </p:stCondLst>
                                  <p:childTnLst>
                                    <p:set>
                                      <p:cBhvr>
                                        <p:cTn id="105" dur="1" fill="hold">
                                          <p:stCondLst>
                                            <p:cond delay="0"/>
                                          </p:stCondLst>
                                        </p:cTn>
                                        <p:tgtEl>
                                          <p:spTgt spid="55313"/>
                                        </p:tgtEl>
                                        <p:attrNameLst>
                                          <p:attrName>style.visibility</p:attrName>
                                        </p:attrNameLst>
                                      </p:cBhvr>
                                      <p:to>
                                        <p:strVal val="visible"/>
                                      </p:to>
                                    </p:set>
                                    <p:animEffect transition="in" filter="dissolve">
                                      <p:cBhvr>
                                        <p:cTn id="106" dur="500"/>
                                        <p:tgtEl>
                                          <p:spTgt spid="55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nimBg="1" autoUpdateAnimBg="0"/>
      <p:bldP spid="55300" grpId="0" animBg="1" autoUpdateAnimBg="0"/>
      <p:bldP spid="55301" grpId="0" animBg="1" autoUpdateAnimBg="0"/>
      <p:bldP spid="55302" grpId="0" animBg="1" autoUpdateAnimBg="0"/>
      <p:bldP spid="55303" grpId="0" animBg="1" autoUpdateAnimBg="0"/>
      <p:bldP spid="55305" grpId="0" animBg="1" autoUpdateAnimBg="0"/>
      <p:bldP spid="55306" grpId="0" animBg="1"/>
      <p:bldP spid="55307" grpId="0" animBg="1"/>
      <p:bldP spid="55308" grpId="0" animBg="1"/>
      <p:bldP spid="55309" grpId="0" animBg="1" autoUpdateAnimBg="0"/>
      <p:bldP spid="55310" grpId="0" animBg="1" autoUpdateAnimBg="0"/>
      <p:bldP spid="55311" grpId="0" animBg="1" autoUpdateAnimBg="0"/>
      <p:bldP spid="55312" grpId="0" animBg="1" autoUpdateAnimBg="0"/>
      <p:bldP spid="55313" grpId="0" animBg="1" autoUpdateAnimBg="0"/>
      <p:bldP spid="55314" grpId="0" animBg="1"/>
      <p:bldP spid="55315" grpId="0" animBg="1"/>
      <p:bldP spid="55316" grpId="0" animBg="1"/>
      <p:bldP spid="55317" grpId="0" animBg="1"/>
      <p:bldP spid="55318" grpId="0" animBg="1"/>
      <p:bldP spid="55319" grpId="0" animBg="1"/>
      <p:bldP spid="55320" grpId="0" animBg="1"/>
      <p:bldP spid="55321" grpId="0" animBg="1"/>
      <p:bldP spid="5530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5"/>
          <p:cNvSpPr>
            <a:spLocks noGrp="1"/>
          </p:cNvSpPr>
          <p:nvPr>
            <p:ph type="ctrTitle"/>
          </p:nvPr>
        </p:nvSpPr>
        <p:spPr/>
        <p:txBody>
          <a:bodyPr/>
          <a:lstStyle/>
          <a:p>
            <a:pPr algn="ctr" fontAlgn="auto">
              <a:spcAft>
                <a:spcPts val="0"/>
              </a:spcAft>
              <a:defRPr/>
            </a:pPr>
            <a:r>
              <a:rPr lang="en-US" altLang="zh-TW" dirty="0" smtClean="0">
                <a:latin typeface="Verdana" pitchFamily="34" charset="0"/>
                <a:ea typeface="新細明體" pitchFamily="18" charset="-120"/>
              </a:rPr>
              <a:t>Section 1-3</a:t>
            </a:r>
            <a:endParaRPr lang="zh-TW" altLang="en-US" dirty="0" smtClean="0">
              <a:latin typeface="Verdana" pitchFamily="34" charset="0"/>
              <a:ea typeface="新細明體" pitchFamily="18" charset="-120"/>
            </a:endParaRPr>
          </a:p>
        </p:txBody>
      </p:sp>
      <p:sp>
        <p:nvSpPr>
          <p:cNvPr id="17411" name="副標題 6"/>
          <p:cNvSpPr>
            <a:spLocks noGrp="1"/>
          </p:cNvSpPr>
          <p:nvPr>
            <p:ph type="subTitle" idx="1"/>
          </p:nvPr>
        </p:nvSpPr>
        <p:spPr>
          <a:xfrm>
            <a:off x="1371600" y="4114800"/>
            <a:ext cx="6172200" cy="1752600"/>
          </a:xfrm>
        </p:spPr>
        <p:txBody>
          <a:bodyPr/>
          <a:lstStyle/>
          <a:p>
            <a:pPr marR="0" algn="ctr"/>
            <a:r>
              <a:rPr lang="en-US" altLang="zh-TW" sz="4000" dirty="0" smtClean="0"/>
              <a:t>Data Collection and </a:t>
            </a:r>
          </a:p>
          <a:p>
            <a:pPr marR="0" algn="ctr"/>
            <a:r>
              <a:rPr lang="en-US" altLang="zh-TW" sz="4000" dirty="0" smtClean="0"/>
              <a:t>Sampling Techniques</a:t>
            </a:r>
            <a:endParaRPr lang="zh-TW" altLang="en-US" sz="4000" dirty="0" smtClean="0"/>
          </a:p>
        </p:txBody>
      </p:sp>
      <p:sp>
        <p:nvSpPr>
          <p:cNvPr id="15364" name="頁尾版面配置區 3"/>
          <p:cNvSpPr>
            <a:spLocks noGrp="1"/>
          </p:cNvSpPr>
          <p:nvPr>
            <p:ph type="ftr" sz="quarter" idx="11"/>
          </p:nvPr>
        </p:nvSpPr>
        <p:spPr>
          <a:xfrm>
            <a:off x="152400" y="6356350"/>
            <a:ext cx="3352800" cy="365125"/>
          </a:xfrm>
        </p:spPr>
        <p:txBody>
          <a:bodyPr/>
          <a:lstStyle/>
          <a:p>
            <a:pPr>
              <a:defRPr/>
            </a:pPr>
            <a:r>
              <a:rPr lang="en-US" altLang="zh-TW"/>
              <a:t>Bluman Chapter 1</a:t>
            </a:r>
          </a:p>
        </p:txBody>
      </p:sp>
      <p:sp>
        <p:nvSpPr>
          <p:cNvPr id="15365" name="投影片編號版面配置區 4"/>
          <p:cNvSpPr>
            <a:spLocks noGrp="1"/>
          </p:cNvSpPr>
          <p:nvPr>
            <p:ph type="sldNum" sz="quarter" idx="12"/>
          </p:nvPr>
        </p:nvSpPr>
        <p:spPr/>
        <p:txBody>
          <a:bodyPr/>
          <a:lstStyle/>
          <a:p>
            <a:pPr>
              <a:defRPr/>
            </a:pPr>
            <a:fld id="{B40BCB74-E360-48D5-A907-71A2F53A74A3}" type="slidenum">
              <a:rPr lang="en-US" altLang="zh-TW"/>
              <a:pPr>
                <a:defRPr/>
              </a:pPr>
              <a:t>27</a:t>
            </a:fld>
            <a:endParaRPr lang="en-US" altLang="zh-TW"/>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fontAlgn="auto">
              <a:spcAft>
                <a:spcPts val="0"/>
              </a:spcAft>
              <a:defRPr/>
            </a:pPr>
            <a:r>
              <a:rPr lang="en-US" altLang="zh-TW" sz="4000" b="1" dirty="0" smtClean="0">
                <a:solidFill>
                  <a:schemeClr val="accent1">
                    <a:lumMod val="50000"/>
                  </a:schemeClr>
                </a:solidFill>
                <a:effectLst>
                  <a:outerShdw blurRad="38100" dist="38100" dir="2700000" algn="tl">
                    <a:srgbClr val="C0C0C0"/>
                  </a:outerShdw>
                </a:effectLst>
                <a:latin typeface="Verdana" pitchFamily="34" charset="0"/>
                <a:ea typeface="新細明體" charset="-120"/>
              </a:rPr>
              <a:t>Some Sampling Techniques</a:t>
            </a:r>
          </a:p>
        </p:txBody>
      </p:sp>
      <p:sp>
        <p:nvSpPr>
          <p:cNvPr id="14339" name="Rectangle 3"/>
          <p:cNvSpPr>
            <a:spLocks noGrp="1" noChangeArrowheads="1"/>
          </p:cNvSpPr>
          <p:nvPr>
            <p:ph idx="1"/>
          </p:nvPr>
        </p:nvSpPr>
        <p:spPr>
          <a:xfrm>
            <a:off x="457200" y="1981200"/>
            <a:ext cx="8229600" cy="4419600"/>
          </a:xfrm>
        </p:spPr>
        <p:txBody>
          <a:bodyPr>
            <a:normAutofit/>
          </a:bodyPr>
          <a:lstStyle/>
          <a:p>
            <a:pPr marL="274320" indent="-274320" fontAlgn="auto">
              <a:lnSpc>
                <a:spcPct val="150000"/>
              </a:lnSpc>
              <a:spcBef>
                <a:spcPct val="30000"/>
              </a:spcBef>
              <a:spcAft>
                <a:spcPts val="0"/>
              </a:spcAft>
              <a:buClr>
                <a:schemeClr val="accent3"/>
              </a:buClr>
              <a:buFont typeface="Wingdings 2"/>
              <a:buChar char=""/>
              <a:defRPr/>
            </a:pPr>
            <a:r>
              <a:rPr lang="en-US" altLang="zh-TW" b="1" dirty="0" smtClean="0">
                <a:solidFill>
                  <a:srgbClr val="000099"/>
                </a:solidFill>
                <a:effectLst>
                  <a:outerShdw blurRad="38100" dist="38100" dir="2700000" algn="tl">
                    <a:srgbClr val="C0C0C0"/>
                  </a:outerShdw>
                </a:effectLst>
              </a:rPr>
              <a:t>Random</a:t>
            </a:r>
            <a:r>
              <a:rPr lang="en-US" altLang="zh-TW" dirty="0" smtClean="0"/>
              <a:t> – random number generator</a:t>
            </a:r>
          </a:p>
          <a:p>
            <a:pPr marL="274320" indent="-274320" fontAlgn="auto">
              <a:lnSpc>
                <a:spcPct val="150000"/>
              </a:lnSpc>
              <a:spcBef>
                <a:spcPct val="30000"/>
              </a:spcBef>
              <a:spcAft>
                <a:spcPts val="0"/>
              </a:spcAft>
              <a:buClr>
                <a:schemeClr val="accent3"/>
              </a:buClr>
              <a:buFont typeface="Wingdings 2"/>
              <a:buChar char=""/>
              <a:defRPr/>
            </a:pPr>
            <a:r>
              <a:rPr lang="en-US" altLang="zh-TW" b="1" dirty="0" smtClean="0">
                <a:solidFill>
                  <a:srgbClr val="000099"/>
                </a:solidFill>
                <a:effectLst>
                  <a:outerShdw blurRad="38100" dist="38100" dir="2700000" algn="tl">
                    <a:srgbClr val="C0C0C0"/>
                  </a:outerShdw>
                </a:effectLst>
              </a:rPr>
              <a:t>Systematic</a:t>
            </a:r>
            <a:r>
              <a:rPr lang="en-US" altLang="zh-TW" dirty="0" smtClean="0"/>
              <a:t> – every k</a:t>
            </a:r>
            <a:r>
              <a:rPr lang="en-US" altLang="zh-TW" baseline="30000" dirty="0" smtClean="0"/>
              <a:t>th</a:t>
            </a:r>
            <a:r>
              <a:rPr lang="en-US" altLang="zh-TW" dirty="0" smtClean="0"/>
              <a:t> subject</a:t>
            </a:r>
          </a:p>
          <a:p>
            <a:pPr marL="274320" indent="-274320" fontAlgn="auto">
              <a:lnSpc>
                <a:spcPct val="150000"/>
              </a:lnSpc>
              <a:spcBef>
                <a:spcPct val="30000"/>
              </a:spcBef>
              <a:spcAft>
                <a:spcPts val="0"/>
              </a:spcAft>
              <a:buClr>
                <a:schemeClr val="accent3"/>
              </a:buClr>
              <a:buFont typeface="Wingdings 2"/>
              <a:buChar char=""/>
              <a:defRPr/>
            </a:pPr>
            <a:r>
              <a:rPr lang="en-US" altLang="zh-TW" b="1" dirty="0" smtClean="0">
                <a:solidFill>
                  <a:srgbClr val="000099"/>
                </a:solidFill>
                <a:effectLst>
                  <a:outerShdw blurRad="38100" dist="38100" dir="2700000" algn="tl">
                    <a:srgbClr val="C0C0C0"/>
                  </a:outerShdw>
                </a:effectLst>
              </a:rPr>
              <a:t>Stratified</a:t>
            </a:r>
            <a:r>
              <a:rPr lang="en-US" altLang="zh-TW" dirty="0" smtClean="0"/>
              <a:t> – divide population into “layers”</a:t>
            </a:r>
          </a:p>
          <a:p>
            <a:pPr marL="274320" indent="-274320" fontAlgn="auto">
              <a:lnSpc>
                <a:spcPct val="150000"/>
              </a:lnSpc>
              <a:spcBef>
                <a:spcPct val="30000"/>
              </a:spcBef>
              <a:spcAft>
                <a:spcPts val="0"/>
              </a:spcAft>
              <a:buClr>
                <a:schemeClr val="accent3"/>
              </a:buClr>
              <a:buFont typeface="Wingdings 2"/>
              <a:buChar char=""/>
              <a:defRPr/>
            </a:pPr>
            <a:r>
              <a:rPr lang="en-US" altLang="zh-TW" b="1" dirty="0" smtClean="0">
                <a:solidFill>
                  <a:srgbClr val="000099"/>
                </a:solidFill>
                <a:effectLst>
                  <a:outerShdw blurRad="38100" dist="38100" dir="2700000" algn="tl">
                    <a:srgbClr val="C0C0C0"/>
                  </a:outerShdw>
                </a:effectLst>
              </a:rPr>
              <a:t>Cluster</a:t>
            </a:r>
            <a:r>
              <a:rPr lang="en-US" altLang="zh-TW" dirty="0" smtClean="0"/>
              <a:t> – use intact groups</a:t>
            </a:r>
          </a:p>
          <a:p>
            <a:pPr marL="274320" indent="-274320" fontAlgn="auto">
              <a:lnSpc>
                <a:spcPct val="150000"/>
              </a:lnSpc>
              <a:spcBef>
                <a:spcPct val="30000"/>
              </a:spcBef>
              <a:spcAft>
                <a:spcPts val="0"/>
              </a:spcAft>
              <a:buClr>
                <a:schemeClr val="accent3"/>
              </a:buClr>
              <a:buFont typeface="Wingdings 2"/>
              <a:buChar char=""/>
              <a:defRPr/>
            </a:pPr>
            <a:r>
              <a:rPr lang="en-US" altLang="zh-TW" b="1" dirty="0" smtClean="0">
                <a:solidFill>
                  <a:srgbClr val="C00000"/>
                </a:solidFill>
                <a:effectLst>
                  <a:outerShdw blurRad="38100" dist="38100" dir="2700000" algn="tl">
                    <a:srgbClr val="C0C0C0"/>
                  </a:outerShdw>
                </a:effectLst>
              </a:rPr>
              <a:t>Convenient</a:t>
            </a:r>
            <a:r>
              <a:rPr lang="en-US" altLang="zh-TW" dirty="0" smtClean="0"/>
              <a:t> – mall surveys</a:t>
            </a:r>
          </a:p>
        </p:txBody>
      </p:sp>
      <p:sp>
        <p:nvSpPr>
          <p:cNvPr id="16389" name="Footer Placeholder 5"/>
          <p:cNvSpPr>
            <a:spLocks noGrp="1"/>
          </p:cNvSpPr>
          <p:nvPr>
            <p:ph type="ftr" sz="quarter" idx="11"/>
          </p:nvPr>
        </p:nvSpPr>
        <p:spPr>
          <a:xfrm>
            <a:off x="228600" y="6400800"/>
            <a:ext cx="3352800" cy="365125"/>
          </a:xfrm>
        </p:spPr>
        <p:txBody>
          <a:bodyPr/>
          <a:lstStyle/>
          <a:p>
            <a:pPr>
              <a:defRPr/>
            </a:pPr>
            <a:r>
              <a:rPr lang="en-US" altLang="zh-TW" dirty="0" err="1"/>
              <a:t>Bluman</a:t>
            </a:r>
            <a:r>
              <a:rPr lang="en-US" altLang="zh-TW" dirty="0"/>
              <a:t> Chapter 1</a:t>
            </a:r>
          </a:p>
        </p:txBody>
      </p:sp>
      <p:sp>
        <p:nvSpPr>
          <p:cNvPr id="16388" name="Slide Number Placeholder 4"/>
          <p:cNvSpPr>
            <a:spLocks noGrp="1"/>
          </p:cNvSpPr>
          <p:nvPr>
            <p:ph type="sldNum" sz="quarter" idx="12"/>
          </p:nvPr>
        </p:nvSpPr>
        <p:spPr/>
        <p:txBody>
          <a:bodyPr/>
          <a:lstStyle/>
          <a:p>
            <a:pPr>
              <a:defRPr/>
            </a:pPr>
            <a:fld id="{A22156E4-68AE-4FF3-AA18-D638BC5BA273}" type="slidenum">
              <a:rPr lang="en-US" altLang="zh-TW"/>
              <a:pPr>
                <a:defRPr/>
              </a:pPr>
              <a:t>28</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5"/>
          <p:cNvSpPr>
            <a:spLocks noGrp="1"/>
          </p:cNvSpPr>
          <p:nvPr>
            <p:ph type="ctrTitle"/>
          </p:nvPr>
        </p:nvSpPr>
        <p:spPr/>
        <p:txBody>
          <a:bodyPr/>
          <a:lstStyle/>
          <a:p>
            <a:pPr algn="ctr" fontAlgn="auto">
              <a:spcAft>
                <a:spcPts val="0"/>
              </a:spcAft>
              <a:defRPr/>
            </a:pPr>
            <a:r>
              <a:rPr lang="en-US" altLang="zh-TW" dirty="0" smtClean="0">
                <a:latin typeface="Verdana" pitchFamily="34" charset="0"/>
                <a:ea typeface="新細明體" pitchFamily="18" charset="-120"/>
              </a:rPr>
              <a:t>Section 1-4</a:t>
            </a:r>
            <a:endParaRPr lang="zh-TW" altLang="en-US" dirty="0" smtClean="0">
              <a:latin typeface="Verdana" pitchFamily="34" charset="0"/>
              <a:ea typeface="新細明體" pitchFamily="18" charset="-120"/>
            </a:endParaRPr>
          </a:p>
        </p:txBody>
      </p:sp>
      <p:sp>
        <p:nvSpPr>
          <p:cNvPr id="19459" name="副標題 6"/>
          <p:cNvSpPr>
            <a:spLocks noGrp="1"/>
          </p:cNvSpPr>
          <p:nvPr>
            <p:ph type="subTitle" idx="1"/>
          </p:nvPr>
        </p:nvSpPr>
        <p:spPr>
          <a:xfrm>
            <a:off x="1676400" y="4495800"/>
            <a:ext cx="5791200" cy="1752600"/>
          </a:xfrm>
        </p:spPr>
        <p:txBody>
          <a:bodyPr/>
          <a:lstStyle/>
          <a:p>
            <a:pPr marR="0" algn="ctr"/>
            <a:r>
              <a:rPr lang="en-US" altLang="zh-TW" sz="4000" dirty="0" smtClean="0"/>
              <a:t>Observational and Experimental Studies</a:t>
            </a:r>
            <a:endParaRPr lang="zh-TW" altLang="en-US" sz="4000" dirty="0" smtClean="0"/>
          </a:p>
        </p:txBody>
      </p:sp>
      <p:sp>
        <p:nvSpPr>
          <p:cNvPr id="17412" name="頁尾版面配置區 3"/>
          <p:cNvSpPr>
            <a:spLocks noGrp="1"/>
          </p:cNvSpPr>
          <p:nvPr>
            <p:ph type="ftr" sz="quarter" idx="11"/>
          </p:nvPr>
        </p:nvSpPr>
        <p:spPr>
          <a:xfrm>
            <a:off x="228600" y="6400800"/>
            <a:ext cx="3352800" cy="365125"/>
          </a:xfrm>
        </p:spPr>
        <p:txBody>
          <a:bodyPr/>
          <a:lstStyle/>
          <a:p>
            <a:pPr>
              <a:defRPr/>
            </a:pPr>
            <a:r>
              <a:rPr lang="en-US" altLang="zh-TW"/>
              <a:t>Bluman Chapter 1</a:t>
            </a:r>
          </a:p>
        </p:txBody>
      </p:sp>
      <p:sp>
        <p:nvSpPr>
          <p:cNvPr id="17413" name="投影片編號版面配置區 4"/>
          <p:cNvSpPr>
            <a:spLocks noGrp="1"/>
          </p:cNvSpPr>
          <p:nvPr>
            <p:ph type="sldNum" sz="quarter" idx="12"/>
          </p:nvPr>
        </p:nvSpPr>
        <p:spPr/>
        <p:txBody>
          <a:bodyPr/>
          <a:lstStyle/>
          <a:p>
            <a:pPr>
              <a:defRPr/>
            </a:pPr>
            <a:fld id="{AD2ADA34-4DFD-4D43-833E-538BAC4CC031}" type="slidenum">
              <a:rPr lang="en-US" altLang="zh-TW"/>
              <a:pPr>
                <a:defRPr/>
              </a:pPr>
              <a:t>29</a:t>
            </a:fld>
            <a:endParaRPr lang="en-US" altLang="zh-TW"/>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57200"/>
            <a:ext cx="8229600" cy="990600"/>
          </a:xfrm>
        </p:spPr>
        <p:txBody>
          <a:bodyPr/>
          <a:lstStyle/>
          <a:p>
            <a:pPr algn="ctr"/>
            <a:r>
              <a:rPr lang="en-US" altLang="zh-TW" b="1" dirty="0" smtClean="0">
                <a:latin typeface="Verdana" panose="020B0604030504040204" pitchFamily="34" charset="0"/>
                <a:ea typeface="Verdana" panose="020B0604030504040204" pitchFamily="34" charset="0"/>
                <a:cs typeface="Verdana" panose="020B0604030504040204" pitchFamily="34" charset="0"/>
              </a:rPr>
              <a:t>Chapter 1 Overview</a:t>
            </a:r>
          </a:p>
        </p:txBody>
      </p:sp>
      <p:sp>
        <p:nvSpPr>
          <p:cNvPr id="6147" name="Rectangle 6"/>
          <p:cNvSpPr>
            <a:spLocks noGrp="1" noChangeArrowheads="1"/>
          </p:cNvSpPr>
          <p:nvPr>
            <p:ph idx="1"/>
          </p:nvPr>
        </p:nvSpPr>
        <p:spPr>
          <a:xfrm>
            <a:off x="685800" y="1600200"/>
            <a:ext cx="7924800" cy="4343400"/>
          </a:xfrm>
        </p:spPr>
        <p:txBody>
          <a:bodyPr lIns="90488" tIns="44450" rIns="90488" bIns="44450"/>
          <a:lstStyle/>
          <a:p>
            <a:pPr marL="688975">
              <a:spcBef>
                <a:spcPts val="1200"/>
              </a:spcBef>
              <a:buFont typeface="Wingdings" pitchFamily="2" charset="2"/>
              <a:buNone/>
            </a:pPr>
            <a:r>
              <a:rPr lang="en-US" altLang="zh-TW" sz="2800" dirty="0" smtClean="0"/>
              <a:t>    </a:t>
            </a:r>
            <a:r>
              <a:rPr lang="en-US" altLang="zh-TW" sz="2800" b="1" i="1" dirty="0" smtClean="0"/>
              <a:t>Introduction</a:t>
            </a:r>
          </a:p>
          <a:p>
            <a:pPr marL="688975">
              <a:spcBef>
                <a:spcPts val="1200"/>
              </a:spcBef>
              <a:buFont typeface="Wingdings" pitchFamily="2" charset="2"/>
              <a:buNone/>
            </a:pPr>
            <a:r>
              <a:rPr lang="en-US" altLang="zh-TW" sz="2800" dirty="0" smtClean="0"/>
              <a:t>1-1  Descriptive and Inferential Statistics</a:t>
            </a:r>
          </a:p>
          <a:p>
            <a:pPr marL="688975">
              <a:spcBef>
                <a:spcPts val="1200"/>
              </a:spcBef>
              <a:buFont typeface="Wingdings" pitchFamily="2" charset="2"/>
              <a:buNone/>
            </a:pPr>
            <a:r>
              <a:rPr lang="en-US" altLang="zh-TW" sz="2800" dirty="0" smtClean="0"/>
              <a:t>1-2  Variables and Types of Data</a:t>
            </a:r>
          </a:p>
          <a:p>
            <a:pPr marL="688975">
              <a:spcBef>
                <a:spcPts val="1200"/>
              </a:spcBef>
              <a:buFont typeface="Wingdings" pitchFamily="2" charset="2"/>
              <a:buNone/>
            </a:pPr>
            <a:r>
              <a:rPr lang="en-US" altLang="zh-TW" sz="2800" dirty="0" smtClean="0"/>
              <a:t>1-3  Data Collection &amp; Sampling Techniques</a:t>
            </a:r>
          </a:p>
          <a:p>
            <a:pPr marL="688975">
              <a:spcBef>
                <a:spcPts val="1200"/>
              </a:spcBef>
              <a:buFont typeface="Wingdings" pitchFamily="2" charset="2"/>
              <a:buNone/>
            </a:pPr>
            <a:r>
              <a:rPr lang="en-US" altLang="zh-TW" sz="2800" dirty="0" smtClean="0"/>
              <a:t>1-4  Observational and Experimental Studies</a:t>
            </a:r>
          </a:p>
          <a:p>
            <a:pPr marL="688975">
              <a:spcBef>
                <a:spcPts val="1200"/>
              </a:spcBef>
              <a:buFont typeface="Wingdings" pitchFamily="2" charset="2"/>
              <a:buNone/>
            </a:pPr>
            <a:r>
              <a:rPr lang="en-US" altLang="zh-TW" sz="2800" dirty="0" smtClean="0"/>
              <a:t>1-5  Uses and Misuses of Statistics</a:t>
            </a:r>
          </a:p>
          <a:p>
            <a:pPr marL="688975">
              <a:spcBef>
                <a:spcPts val="1200"/>
              </a:spcBef>
              <a:buFont typeface="Wingdings" pitchFamily="2" charset="2"/>
              <a:buNone/>
            </a:pPr>
            <a:r>
              <a:rPr lang="en-US" altLang="zh-TW" sz="2800" dirty="0" smtClean="0"/>
              <a:t>1-6  Computers and Calculators</a:t>
            </a:r>
          </a:p>
          <a:p>
            <a:pPr marL="688975">
              <a:spcBef>
                <a:spcPct val="50000"/>
              </a:spcBef>
              <a:buFont typeface="Wingdings" pitchFamily="2" charset="2"/>
              <a:buNone/>
            </a:pPr>
            <a:endParaRPr lang="en-US" altLang="zh-TW" sz="2800" dirty="0" smtClean="0"/>
          </a:p>
        </p:txBody>
      </p:sp>
      <p:sp>
        <p:nvSpPr>
          <p:cNvPr id="4101" name="Footer Placeholder 5"/>
          <p:cNvSpPr>
            <a:spLocks noGrp="1"/>
          </p:cNvSpPr>
          <p:nvPr>
            <p:ph type="ftr" sz="quarter" idx="11"/>
          </p:nvPr>
        </p:nvSpPr>
        <p:spPr/>
        <p:txBody>
          <a:bodyPr/>
          <a:lstStyle/>
          <a:p>
            <a:pPr>
              <a:defRPr/>
            </a:pPr>
            <a:r>
              <a:rPr lang="en-US" altLang="zh-TW" dirty="0" err="1"/>
              <a:t>Bluman</a:t>
            </a:r>
            <a:r>
              <a:rPr lang="en-US" altLang="zh-TW"/>
              <a:t> Chapter 1</a:t>
            </a:r>
          </a:p>
        </p:txBody>
      </p:sp>
      <p:sp>
        <p:nvSpPr>
          <p:cNvPr id="4100" name="Slide Number Placeholder 4"/>
          <p:cNvSpPr>
            <a:spLocks noGrp="1"/>
          </p:cNvSpPr>
          <p:nvPr>
            <p:ph type="sldNum" sz="quarter" idx="12"/>
          </p:nvPr>
        </p:nvSpPr>
        <p:spPr/>
        <p:txBody>
          <a:bodyPr/>
          <a:lstStyle/>
          <a:p>
            <a:pPr>
              <a:defRPr/>
            </a:pPr>
            <a:fld id="{7A307AFF-2408-4D73-8370-5DE2ED926402}" type="slidenum">
              <a:rPr lang="en-US" altLang="zh-TW"/>
              <a:pPr>
                <a:defRPr/>
              </a:pPr>
              <a:t>3</a:t>
            </a:fld>
            <a:endParaRPr lang="en-US" altLang="zh-TW"/>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457200"/>
            <a:ext cx="8229600" cy="1066800"/>
          </a:xfrm>
        </p:spPr>
        <p:txBody>
          <a:bodyPr/>
          <a:lstStyle/>
          <a:p>
            <a:pPr algn="ctr"/>
            <a:r>
              <a:rPr lang="en-US" altLang="zh-TW" sz="4000" b="1" smtClean="0">
                <a:latin typeface="Verdana" pitchFamily="34" charset="0"/>
                <a:ea typeface="新細明體" pitchFamily="18" charset="-120"/>
              </a:rPr>
              <a:t>Type of the studies</a:t>
            </a:r>
          </a:p>
        </p:txBody>
      </p:sp>
      <p:sp>
        <p:nvSpPr>
          <p:cNvPr id="15363" name="Rectangle 3"/>
          <p:cNvSpPr>
            <a:spLocks noGrp="1" noChangeArrowheads="1"/>
          </p:cNvSpPr>
          <p:nvPr>
            <p:ph idx="1"/>
          </p:nvPr>
        </p:nvSpPr>
        <p:spPr>
          <a:xfrm>
            <a:off x="457200" y="1600200"/>
            <a:ext cx="8229600" cy="4572000"/>
          </a:xfrm>
        </p:spPr>
        <p:txBody>
          <a:bodyPr>
            <a:normAutofit/>
          </a:bodyPr>
          <a:lstStyle/>
          <a:p>
            <a:pPr marL="274320" indent="-274320" fontAlgn="auto">
              <a:lnSpc>
                <a:spcPct val="120000"/>
              </a:lnSpc>
              <a:spcBef>
                <a:spcPct val="30000"/>
              </a:spcBef>
              <a:spcAft>
                <a:spcPts val="0"/>
              </a:spcAft>
              <a:buClr>
                <a:schemeClr val="accent3"/>
              </a:buClr>
              <a:buFont typeface="Wingdings 2"/>
              <a:buChar char=""/>
              <a:defRPr/>
            </a:pPr>
            <a:r>
              <a:rPr lang="en-US" sz="2800" dirty="0" smtClean="0"/>
              <a:t>Observational study</a:t>
            </a:r>
          </a:p>
          <a:p>
            <a:pPr marL="640080" lvl="1" indent="-246888" fontAlgn="auto">
              <a:lnSpc>
                <a:spcPct val="120000"/>
              </a:lnSpc>
              <a:spcBef>
                <a:spcPct val="30000"/>
              </a:spcBef>
              <a:spcAft>
                <a:spcPts val="0"/>
              </a:spcAft>
              <a:buFont typeface="Wingdings 2"/>
              <a:buChar char=""/>
              <a:defRPr/>
            </a:pPr>
            <a:r>
              <a:rPr lang="en-US" dirty="0" smtClean="0"/>
              <a:t>In an </a:t>
            </a:r>
            <a:r>
              <a:rPr lang="en-US" b="1" dirty="0" smtClean="0">
                <a:solidFill>
                  <a:srgbClr val="000099"/>
                </a:solidFill>
                <a:effectLst>
                  <a:outerShdw blurRad="38100" dist="38100" dir="2700000" algn="tl">
                    <a:srgbClr val="C0C0C0"/>
                  </a:outerShdw>
                </a:effectLst>
              </a:rPr>
              <a:t>observational study</a:t>
            </a:r>
            <a:r>
              <a:rPr lang="en-US" dirty="0" smtClean="0"/>
              <a:t>, the researcher merely observes and tries to draw conclusions based on the observations.</a:t>
            </a:r>
          </a:p>
          <a:p>
            <a:pPr marL="274320" indent="-274320" fontAlgn="auto">
              <a:lnSpc>
                <a:spcPct val="120000"/>
              </a:lnSpc>
              <a:spcBef>
                <a:spcPct val="30000"/>
              </a:spcBef>
              <a:spcAft>
                <a:spcPts val="0"/>
              </a:spcAft>
              <a:buClr>
                <a:schemeClr val="accent3"/>
              </a:buClr>
              <a:buFont typeface="Wingdings 2"/>
              <a:buChar char=""/>
              <a:defRPr/>
            </a:pPr>
            <a:r>
              <a:rPr lang="en-US" sz="2800" dirty="0" smtClean="0"/>
              <a:t>Experimental study</a:t>
            </a:r>
          </a:p>
          <a:p>
            <a:pPr marL="640080" lvl="1" indent="-246888" fontAlgn="auto">
              <a:lnSpc>
                <a:spcPct val="120000"/>
              </a:lnSpc>
              <a:spcBef>
                <a:spcPct val="30000"/>
              </a:spcBef>
              <a:spcAft>
                <a:spcPts val="0"/>
              </a:spcAft>
              <a:buFont typeface="Wingdings 2"/>
              <a:buChar char=""/>
              <a:defRPr/>
            </a:pPr>
            <a:r>
              <a:rPr lang="en-US" dirty="0" smtClean="0"/>
              <a:t>The researcher manipulates the </a:t>
            </a:r>
            <a:r>
              <a:rPr lang="en-US" b="1" dirty="0" smtClean="0">
                <a:solidFill>
                  <a:srgbClr val="000099"/>
                </a:solidFill>
                <a:effectLst>
                  <a:outerShdw blurRad="38100" dist="38100" dir="2700000" algn="tl">
                    <a:srgbClr val="C0C0C0"/>
                  </a:outerShdw>
                </a:effectLst>
              </a:rPr>
              <a:t>independent (explanatory) variable</a:t>
            </a:r>
            <a:r>
              <a:rPr lang="en-US" dirty="0" smtClean="0"/>
              <a:t> and tries to determine how the manipulation influences the </a:t>
            </a:r>
            <a:r>
              <a:rPr lang="en-US" b="1" dirty="0" smtClean="0">
                <a:solidFill>
                  <a:srgbClr val="000099"/>
                </a:solidFill>
                <a:effectLst>
                  <a:outerShdw blurRad="38100" dist="38100" dir="2700000" algn="tl">
                    <a:srgbClr val="C0C0C0"/>
                  </a:outerShdw>
                </a:effectLst>
              </a:rPr>
              <a:t>dependent (outcome) variable</a:t>
            </a:r>
            <a:r>
              <a:rPr lang="en-US" dirty="0" smtClean="0"/>
              <a:t> in an </a:t>
            </a:r>
            <a:r>
              <a:rPr lang="en-US" b="1" dirty="0" smtClean="0">
                <a:solidFill>
                  <a:srgbClr val="000099"/>
                </a:solidFill>
                <a:effectLst>
                  <a:outerShdw blurRad="38100" dist="38100" dir="2700000" algn="tl">
                    <a:srgbClr val="C0C0C0"/>
                  </a:outerShdw>
                </a:effectLst>
              </a:rPr>
              <a:t>experimental study</a:t>
            </a:r>
            <a:r>
              <a:rPr lang="en-US" dirty="0" smtClean="0"/>
              <a:t>.</a:t>
            </a:r>
          </a:p>
        </p:txBody>
      </p:sp>
      <p:sp>
        <p:nvSpPr>
          <p:cNvPr id="18437" name="Footer Placeholder 5"/>
          <p:cNvSpPr>
            <a:spLocks noGrp="1"/>
          </p:cNvSpPr>
          <p:nvPr>
            <p:ph type="ftr" sz="quarter" idx="11"/>
          </p:nvPr>
        </p:nvSpPr>
        <p:spPr>
          <a:xfrm>
            <a:off x="304800" y="6337300"/>
            <a:ext cx="3352800" cy="365125"/>
          </a:xfrm>
        </p:spPr>
        <p:txBody>
          <a:bodyPr/>
          <a:lstStyle/>
          <a:p>
            <a:pPr>
              <a:defRPr/>
            </a:pPr>
            <a:r>
              <a:rPr lang="en-US" altLang="zh-TW" dirty="0" err="1"/>
              <a:t>Bluman</a:t>
            </a:r>
            <a:r>
              <a:rPr lang="en-US" altLang="zh-TW" dirty="0"/>
              <a:t> Chapter 1</a:t>
            </a:r>
          </a:p>
        </p:txBody>
      </p:sp>
      <p:sp>
        <p:nvSpPr>
          <p:cNvPr id="18436" name="Slide Number Placeholder 4"/>
          <p:cNvSpPr>
            <a:spLocks noGrp="1"/>
          </p:cNvSpPr>
          <p:nvPr>
            <p:ph type="sldNum" sz="quarter" idx="12"/>
          </p:nvPr>
        </p:nvSpPr>
        <p:spPr/>
        <p:txBody>
          <a:bodyPr/>
          <a:lstStyle/>
          <a:p>
            <a:pPr>
              <a:defRPr/>
            </a:pPr>
            <a:fld id="{DDCAF33C-F196-4CB6-9AAF-821CA2FE2B1A}" type="slidenum">
              <a:rPr lang="en-US" altLang="zh-TW"/>
              <a:pPr>
                <a:defRPr/>
              </a:pPr>
              <a:t>30</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5"/>
          <p:cNvSpPr>
            <a:spLocks noGrp="1"/>
          </p:cNvSpPr>
          <p:nvPr>
            <p:ph type="ctrTitle"/>
          </p:nvPr>
        </p:nvSpPr>
        <p:spPr/>
        <p:txBody>
          <a:bodyPr/>
          <a:lstStyle/>
          <a:p>
            <a:pPr algn="ctr" fontAlgn="auto">
              <a:spcAft>
                <a:spcPts val="0"/>
              </a:spcAft>
              <a:defRPr/>
            </a:pPr>
            <a:r>
              <a:rPr lang="en-US" altLang="zh-TW" dirty="0" smtClean="0">
                <a:latin typeface="Verdana" pitchFamily="34" charset="0"/>
                <a:ea typeface="新細明體" pitchFamily="18" charset="-120"/>
              </a:rPr>
              <a:t>Section 1-5</a:t>
            </a:r>
            <a:endParaRPr lang="zh-TW" altLang="en-US" dirty="0" smtClean="0">
              <a:latin typeface="Verdana" pitchFamily="34" charset="0"/>
              <a:ea typeface="新細明體" pitchFamily="18" charset="-120"/>
            </a:endParaRPr>
          </a:p>
        </p:txBody>
      </p:sp>
      <p:sp>
        <p:nvSpPr>
          <p:cNvPr id="21507" name="副標題 6"/>
          <p:cNvSpPr>
            <a:spLocks noGrp="1"/>
          </p:cNvSpPr>
          <p:nvPr>
            <p:ph type="subTitle" idx="1"/>
          </p:nvPr>
        </p:nvSpPr>
        <p:spPr>
          <a:xfrm>
            <a:off x="1905000" y="3886200"/>
            <a:ext cx="5867400" cy="1752600"/>
          </a:xfrm>
        </p:spPr>
        <p:txBody>
          <a:bodyPr/>
          <a:lstStyle/>
          <a:p>
            <a:pPr marR="0" algn="ctr"/>
            <a:r>
              <a:rPr lang="en-US" altLang="zh-TW" sz="4400" b="1" dirty="0" smtClean="0"/>
              <a:t>Uses and Misuses </a:t>
            </a:r>
          </a:p>
          <a:p>
            <a:pPr marR="0" algn="ctr"/>
            <a:r>
              <a:rPr lang="en-US" altLang="zh-TW" sz="4400" b="1" dirty="0" smtClean="0"/>
              <a:t>of Statistics</a:t>
            </a:r>
            <a:endParaRPr lang="zh-TW" altLang="en-US" sz="4400" b="1" dirty="0" smtClean="0"/>
          </a:p>
        </p:txBody>
      </p:sp>
      <p:sp>
        <p:nvSpPr>
          <p:cNvPr id="19460" name="頁尾版面配置區 3"/>
          <p:cNvSpPr>
            <a:spLocks noGrp="1"/>
          </p:cNvSpPr>
          <p:nvPr>
            <p:ph type="ftr" sz="quarter" idx="11"/>
          </p:nvPr>
        </p:nvSpPr>
        <p:spPr>
          <a:xfrm>
            <a:off x="228600" y="6356350"/>
            <a:ext cx="3352800" cy="365125"/>
          </a:xfrm>
        </p:spPr>
        <p:txBody>
          <a:bodyPr/>
          <a:lstStyle/>
          <a:p>
            <a:pPr>
              <a:defRPr/>
            </a:pPr>
            <a:r>
              <a:rPr lang="en-US" altLang="zh-TW" dirty="0" err="1"/>
              <a:t>Bluman</a:t>
            </a:r>
            <a:r>
              <a:rPr lang="en-US" altLang="zh-TW" dirty="0"/>
              <a:t> Chapter 1</a:t>
            </a:r>
          </a:p>
        </p:txBody>
      </p:sp>
      <p:sp>
        <p:nvSpPr>
          <p:cNvPr id="19461" name="投影片編號版面配置區 4"/>
          <p:cNvSpPr>
            <a:spLocks noGrp="1"/>
          </p:cNvSpPr>
          <p:nvPr>
            <p:ph type="sldNum" sz="quarter" idx="12"/>
          </p:nvPr>
        </p:nvSpPr>
        <p:spPr/>
        <p:txBody>
          <a:bodyPr/>
          <a:lstStyle/>
          <a:p>
            <a:pPr>
              <a:defRPr/>
            </a:pPr>
            <a:fld id="{106740A6-EE4A-4F99-B103-967B2B063FD9}" type="slidenum">
              <a:rPr lang="en-US" altLang="zh-TW"/>
              <a:pPr>
                <a:defRPr/>
              </a:pPr>
              <a:t>31</a:t>
            </a:fld>
            <a:endParaRPr lang="en-US" altLang="zh-TW"/>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457200"/>
            <a:ext cx="8229600" cy="990600"/>
          </a:xfrm>
        </p:spPr>
        <p:txBody>
          <a:bodyPr/>
          <a:lstStyle/>
          <a:p>
            <a:pPr algn="ctr"/>
            <a:r>
              <a:rPr lang="en-US" altLang="zh-TW" sz="4000" b="1" smtClean="0">
                <a:ea typeface="新細明體" pitchFamily="18" charset="-120"/>
              </a:rPr>
              <a:t>Uses and Misuses of Statistics</a:t>
            </a:r>
          </a:p>
        </p:txBody>
      </p:sp>
      <p:sp>
        <p:nvSpPr>
          <p:cNvPr id="16387" name="Rectangle 3"/>
          <p:cNvSpPr>
            <a:spLocks noGrp="1" noChangeArrowheads="1"/>
          </p:cNvSpPr>
          <p:nvPr>
            <p:ph idx="1"/>
          </p:nvPr>
        </p:nvSpPr>
        <p:spPr>
          <a:xfrm>
            <a:off x="457200" y="1524000"/>
            <a:ext cx="8229600" cy="4419600"/>
          </a:xfrm>
        </p:spPr>
        <p:txBody>
          <a:bodyPr>
            <a:normAutofit/>
          </a:bodyPr>
          <a:lstStyle/>
          <a:p>
            <a:pPr marL="274320" indent="-274320" fontAlgn="auto">
              <a:spcBef>
                <a:spcPct val="30000"/>
              </a:spcBef>
              <a:spcAft>
                <a:spcPts val="0"/>
              </a:spcAft>
              <a:buClr>
                <a:schemeClr val="accent3"/>
              </a:buClr>
              <a:buFont typeface="Wingdings 2"/>
              <a:buChar char=""/>
              <a:defRPr/>
            </a:pPr>
            <a:r>
              <a:rPr lang="en-US" b="1" dirty="0" smtClean="0">
                <a:solidFill>
                  <a:srgbClr val="000099"/>
                </a:solidFill>
                <a:effectLst>
                  <a:outerShdw blurRad="38100" dist="38100" dir="2700000" algn="tl">
                    <a:srgbClr val="C0C0C0"/>
                  </a:outerShdw>
                </a:effectLst>
              </a:rPr>
              <a:t>Suspect Samples</a:t>
            </a:r>
          </a:p>
          <a:p>
            <a:pPr marL="640080" lvl="1" indent="-246888" fontAlgn="auto">
              <a:spcBef>
                <a:spcPct val="30000"/>
              </a:spcBef>
              <a:spcAft>
                <a:spcPts val="0"/>
              </a:spcAft>
              <a:buFont typeface="Wingdings 2"/>
              <a:buChar char=""/>
              <a:defRPr/>
            </a:pPr>
            <a:r>
              <a:rPr lang="en-US" b="1" dirty="0" smtClean="0">
                <a:effectLst>
                  <a:outerShdw blurRad="38100" dist="38100" dir="2700000" algn="tl">
                    <a:srgbClr val="C0C0C0"/>
                  </a:outerShdw>
                </a:effectLst>
              </a:rPr>
              <a:t>Is the sample large enough?</a:t>
            </a:r>
          </a:p>
          <a:p>
            <a:pPr marL="640080" lvl="1" indent="-246888" fontAlgn="auto">
              <a:spcBef>
                <a:spcPct val="30000"/>
              </a:spcBef>
              <a:spcAft>
                <a:spcPts val="0"/>
              </a:spcAft>
              <a:buFont typeface="Wingdings 2"/>
              <a:buChar char=""/>
              <a:defRPr/>
            </a:pPr>
            <a:r>
              <a:rPr lang="en-US" b="1" dirty="0" smtClean="0">
                <a:effectLst>
                  <a:outerShdw blurRad="38100" dist="38100" dir="2700000" algn="tl">
                    <a:srgbClr val="C0C0C0"/>
                  </a:outerShdw>
                </a:effectLst>
              </a:rPr>
              <a:t>How was the sample selected?</a:t>
            </a:r>
          </a:p>
          <a:p>
            <a:pPr marL="640080" lvl="1" indent="-246888" fontAlgn="auto">
              <a:spcBef>
                <a:spcPct val="30000"/>
              </a:spcBef>
              <a:spcAft>
                <a:spcPts val="0"/>
              </a:spcAft>
              <a:buFont typeface="Wingdings 2"/>
              <a:buChar char=""/>
              <a:defRPr/>
            </a:pPr>
            <a:r>
              <a:rPr lang="en-US" b="1" dirty="0" smtClean="0">
                <a:effectLst>
                  <a:outerShdw blurRad="38100" dist="38100" dir="2700000" algn="tl">
                    <a:srgbClr val="C0C0C0"/>
                  </a:outerShdw>
                </a:effectLst>
              </a:rPr>
              <a:t>Is the sample representative of the population?</a:t>
            </a:r>
          </a:p>
          <a:p>
            <a:pPr marL="274320" indent="-274320" fontAlgn="auto">
              <a:spcBef>
                <a:spcPct val="30000"/>
              </a:spcBef>
              <a:spcAft>
                <a:spcPts val="0"/>
              </a:spcAft>
              <a:buClr>
                <a:schemeClr val="accent3"/>
              </a:buClr>
              <a:buFont typeface="Wingdings 2"/>
              <a:buChar char=""/>
              <a:defRPr/>
            </a:pPr>
            <a:r>
              <a:rPr lang="en-US" b="1" dirty="0" smtClean="0">
                <a:solidFill>
                  <a:srgbClr val="000099"/>
                </a:solidFill>
                <a:effectLst>
                  <a:outerShdw blurRad="38100" dist="38100" dir="2700000" algn="tl">
                    <a:srgbClr val="C0C0C0"/>
                  </a:outerShdw>
                </a:effectLst>
              </a:rPr>
              <a:t>Ambiguous Averages</a:t>
            </a:r>
          </a:p>
          <a:p>
            <a:pPr marL="640080" lvl="1" indent="-246888" fontAlgn="auto">
              <a:spcBef>
                <a:spcPct val="30000"/>
              </a:spcBef>
              <a:spcAft>
                <a:spcPts val="0"/>
              </a:spcAft>
              <a:buFont typeface="Wingdings 2"/>
              <a:buChar char=""/>
              <a:defRPr/>
            </a:pPr>
            <a:r>
              <a:rPr lang="en-US" b="1" dirty="0" smtClean="0">
                <a:effectLst>
                  <a:outerShdw blurRad="38100" dist="38100" dir="2700000" algn="tl">
                    <a:srgbClr val="C0C0C0"/>
                  </a:outerShdw>
                </a:effectLst>
              </a:rPr>
              <a:t>What particular measure of average was used and why?</a:t>
            </a:r>
          </a:p>
        </p:txBody>
      </p:sp>
      <p:sp>
        <p:nvSpPr>
          <p:cNvPr id="20485" name="Footer Placeholder 5"/>
          <p:cNvSpPr>
            <a:spLocks noGrp="1"/>
          </p:cNvSpPr>
          <p:nvPr>
            <p:ph type="ftr" sz="quarter" idx="11"/>
          </p:nvPr>
        </p:nvSpPr>
        <p:spPr>
          <a:xfrm>
            <a:off x="304800" y="6350000"/>
            <a:ext cx="3352800" cy="365125"/>
          </a:xfrm>
        </p:spPr>
        <p:txBody>
          <a:bodyPr/>
          <a:lstStyle/>
          <a:p>
            <a:pPr>
              <a:defRPr/>
            </a:pPr>
            <a:r>
              <a:rPr lang="en-US" altLang="zh-TW" dirty="0" err="1"/>
              <a:t>Bluman</a:t>
            </a:r>
            <a:r>
              <a:rPr lang="en-US" altLang="zh-TW" dirty="0"/>
              <a:t> Chapter 1</a:t>
            </a:r>
          </a:p>
        </p:txBody>
      </p:sp>
      <p:sp>
        <p:nvSpPr>
          <p:cNvPr id="20484" name="Slide Number Placeholder 4"/>
          <p:cNvSpPr>
            <a:spLocks noGrp="1"/>
          </p:cNvSpPr>
          <p:nvPr>
            <p:ph type="sldNum" sz="quarter" idx="12"/>
          </p:nvPr>
        </p:nvSpPr>
        <p:spPr/>
        <p:txBody>
          <a:bodyPr/>
          <a:lstStyle/>
          <a:p>
            <a:pPr>
              <a:defRPr/>
            </a:pPr>
            <a:fld id="{0720758F-2917-47C0-B5BF-C2372A2138BB}" type="slidenum">
              <a:rPr lang="en-US" altLang="zh-TW"/>
              <a:pPr>
                <a:defRPr/>
              </a:pPr>
              <a:t>32</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57200"/>
            <a:ext cx="8229600" cy="990600"/>
          </a:xfrm>
        </p:spPr>
        <p:txBody>
          <a:bodyPr/>
          <a:lstStyle/>
          <a:p>
            <a:pPr algn="ctr"/>
            <a:r>
              <a:rPr lang="en-US" altLang="zh-TW" sz="4000" b="1" smtClean="0">
                <a:ea typeface="新細明體" pitchFamily="18" charset="-120"/>
              </a:rPr>
              <a:t>Uses and Misuses of Statistics</a:t>
            </a:r>
          </a:p>
        </p:txBody>
      </p:sp>
      <p:sp>
        <p:nvSpPr>
          <p:cNvPr id="16387" name="Rectangle 3"/>
          <p:cNvSpPr>
            <a:spLocks noGrp="1" noChangeArrowheads="1"/>
          </p:cNvSpPr>
          <p:nvPr>
            <p:ph idx="1"/>
          </p:nvPr>
        </p:nvSpPr>
        <p:spPr>
          <a:xfrm>
            <a:off x="457200" y="1524000"/>
            <a:ext cx="8229600" cy="4419600"/>
          </a:xfrm>
        </p:spPr>
        <p:txBody>
          <a:bodyPr>
            <a:normAutofit/>
          </a:bodyPr>
          <a:lstStyle/>
          <a:p>
            <a:pPr marL="274320" indent="-274320" fontAlgn="auto">
              <a:spcBef>
                <a:spcPct val="30000"/>
              </a:spcBef>
              <a:spcAft>
                <a:spcPts val="0"/>
              </a:spcAft>
              <a:buClr>
                <a:schemeClr val="accent3"/>
              </a:buClr>
              <a:buFont typeface="Wingdings 2"/>
              <a:buChar char=""/>
              <a:defRPr/>
            </a:pPr>
            <a:r>
              <a:rPr lang="en-US" b="1" dirty="0" smtClean="0">
                <a:solidFill>
                  <a:srgbClr val="000099"/>
                </a:solidFill>
                <a:effectLst>
                  <a:outerShdw blurRad="38100" dist="38100" dir="2700000" algn="tl">
                    <a:srgbClr val="C0C0C0"/>
                  </a:outerShdw>
                </a:effectLst>
              </a:rPr>
              <a:t>Misleading Graphs</a:t>
            </a:r>
          </a:p>
          <a:p>
            <a:pPr marL="640080" lvl="1" indent="-246888" fontAlgn="auto">
              <a:spcBef>
                <a:spcPct val="30000"/>
              </a:spcBef>
              <a:spcAft>
                <a:spcPts val="0"/>
              </a:spcAft>
              <a:buFont typeface="Wingdings 2"/>
              <a:buChar char=""/>
              <a:defRPr/>
            </a:pPr>
            <a:r>
              <a:rPr lang="en-US" b="1" dirty="0" smtClean="0">
                <a:effectLst>
                  <a:outerShdw blurRad="38100" dist="38100" dir="2700000" algn="tl">
                    <a:srgbClr val="C0C0C0"/>
                  </a:outerShdw>
                </a:effectLst>
              </a:rPr>
              <a:t>Are the scales for the x-axis and y-axis appropriate for the data?</a:t>
            </a:r>
          </a:p>
          <a:p>
            <a:pPr marL="274320" indent="-274320" fontAlgn="auto">
              <a:spcBef>
                <a:spcPct val="30000"/>
              </a:spcBef>
              <a:spcAft>
                <a:spcPts val="0"/>
              </a:spcAft>
              <a:buClr>
                <a:schemeClr val="accent3"/>
              </a:buClr>
              <a:buFont typeface="Wingdings 2"/>
              <a:buChar char=""/>
              <a:defRPr/>
            </a:pPr>
            <a:r>
              <a:rPr lang="en-US" b="1" dirty="0" smtClean="0">
                <a:solidFill>
                  <a:srgbClr val="000099"/>
                </a:solidFill>
                <a:effectLst>
                  <a:outerShdw blurRad="38100" dist="38100" dir="2700000" algn="tl">
                    <a:srgbClr val="C0C0C0"/>
                  </a:outerShdw>
                </a:effectLst>
              </a:rPr>
              <a:t>Faulty Survey Questions</a:t>
            </a:r>
          </a:p>
          <a:p>
            <a:pPr marL="640080" lvl="1" indent="-246888" fontAlgn="auto">
              <a:spcBef>
                <a:spcPct val="30000"/>
              </a:spcBef>
              <a:spcAft>
                <a:spcPts val="0"/>
              </a:spcAft>
              <a:buFont typeface="Wingdings 2"/>
              <a:buChar char=""/>
              <a:defRPr/>
            </a:pPr>
            <a:r>
              <a:rPr lang="en-US" b="1" dirty="0" smtClean="0">
                <a:effectLst>
                  <a:outerShdw blurRad="38100" dist="38100" dir="2700000" algn="tl">
                    <a:srgbClr val="C0C0C0"/>
                  </a:outerShdw>
                </a:effectLst>
              </a:rPr>
              <a:t>Do you feel that statistics teachers should be paid higher salaries?</a:t>
            </a:r>
          </a:p>
          <a:p>
            <a:pPr marL="640080" lvl="1" indent="-246888" fontAlgn="auto">
              <a:spcBef>
                <a:spcPct val="30000"/>
              </a:spcBef>
              <a:spcAft>
                <a:spcPts val="0"/>
              </a:spcAft>
              <a:buFont typeface="Wingdings 2"/>
              <a:buChar char=""/>
              <a:defRPr/>
            </a:pPr>
            <a:r>
              <a:rPr lang="en-US" b="1" dirty="0" smtClean="0">
                <a:effectLst>
                  <a:outerShdw blurRad="38100" dist="38100" dir="2700000" algn="tl">
                    <a:srgbClr val="C0C0C0"/>
                  </a:outerShdw>
                </a:effectLst>
              </a:rPr>
              <a:t>Do you favor increasing tuition so that colleges can pay statistics teachers higher salaries?</a:t>
            </a:r>
          </a:p>
        </p:txBody>
      </p:sp>
      <p:sp>
        <p:nvSpPr>
          <p:cNvPr id="21509" name="Footer Placeholder 5"/>
          <p:cNvSpPr>
            <a:spLocks noGrp="1"/>
          </p:cNvSpPr>
          <p:nvPr>
            <p:ph type="ftr" sz="quarter" idx="11"/>
          </p:nvPr>
        </p:nvSpPr>
        <p:spPr>
          <a:xfrm>
            <a:off x="228600" y="6356349"/>
            <a:ext cx="3352800" cy="365125"/>
          </a:xfrm>
        </p:spPr>
        <p:txBody>
          <a:bodyPr/>
          <a:lstStyle/>
          <a:p>
            <a:pPr>
              <a:defRPr/>
            </a:pPr>
            <a:r>
              <a:rPr lang="en-US" altLang="zh-TW"/>
              <a:t>Bluman Chapter 1</a:t>
            </a:r>
          </a:p>
        </p:txBody>
      </p:sp>
      <p:sp>
        <p:nvSpPr>
          <p:cNvPr id="21508" name="Slide Number Placeholder 4"/>
          <p:cNvSpPr>
            <a:spLocks noGrp="1"/>
          </p:cNvSpPr>
          <p:nvPr>
            <p:ph type="sldNum" sz="quarter" idx="12"/>
          </p:nvPr>
        </p:nvSpPr>
        <p:spPr/>
        <p:txBody>
          <a:bodyPr/>
          <a:lstStyle/>
          <a:p>
            <a:pPr>
              <a:defRPr/>
            </a:pPr>
            <a:fld id="{AD22B88C-B335-4DF2-AC69-3CBC0954CA03}" type="slidenum">
              <a:rPr lang="en-US" altLang="zh-TW"/>
              <a:pPr>
                <a:defRPr/>
              </a:pPr>
              <a:t>33</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標題 1"/>
          <p:cNvSpPr>
            <a:spLocks noGrp="1"/>
          </p:cNvSpPr>
          <p:nvPr>
            <p:ph type="title"/>
          </p:nvPr>
        </p:nvSpPr>
        <p:spPr>
          <a:xfrm>
            <a:off x="457200" y="533400"/>
            <a:ext cx="8229600" cy="762000"/>
          </a:xfrm>
        </p:spPr>
        <p:txBody>
          <a:bodyPr>
            <a:normAutofit/>
          </a:bodyPr>
          <a:lstStyle/>
          <a:p>
            <a:pPr algn="ctr" eaLnBrk="1" fontAlgn="auto" hangingPunct="1">
              <a:spcAft>
                <a:spcPts val="0"/>
              </a:spcAft>
              <a:defRPr/>
            </a:pPr>
            <a:r>
              <a:rPr lang="en-US" altLang="zh-TW" sz="4400" b="1" dirty="0" smtClean="0">
                <a:solidFill>
                  <a:schemeClr val="accent1">
                    <a:lumMod val="50000"/>
                  </a:schemeClr>
                </a:solidFill>
                <a:effectLst>
                  <a:outerShdw blurRad="38100" dist="38100" dir="2700000" algn="tl">
                    <a:srgbClr val="000000">
                      <a:alpha val="43137"/>
                    </a:srgbClr>
                  </a:outerShdw>
                </a:effectLst>
                <a:ea typeface="新細明體" pitchFamily="18" charset="-120"/>
              </a:rPr>
              <a:t>Misleading Graphs</a:t>
            </a:r>
            <a:endParaRPr lang="zh-TW" altLang="en-US" sz="1800" dirty="0" smtClean="0">
              <a:solidFill>
                <a:schemeClr val="accent1">
                  <a:lumMod val="50000"/>
                </a:schemeClr>
              </a:solidFill>
              <a:latin typeface="Verdana" pitchFamily="34" charset="0"/>
              <a:ea typeface="新細明體" pitchFamily="18" charset="-120"/>
            </a:endParaRPr>
          </a:p>
        </p:txBody>
      </p:sp>
      <p:sp>
        <p:nvSpPr>
          <p:cNvPr id="64515" name="頁尾版面配置區 3"/>
          <p:cNvSpPr>
            <a:spLocks noGrp="1"/>
          </p:cNvSpPr>
          <p:nvPr>
            <p:ph type="ftr" sz="quarter" idx="11"/>
          </p:nvPr>
        </p:nvSpPr>
        <p:spPr>
          <a:xfrm>
            <a:off x="0" y="6248400"/>
            <a:ext cx="2895600" cy="457200"/>
          </a:xfrm>
        </p:spPr>
        <p:txBody>
          <a:bodyPr/>
          <a:lstStyle/>
          <a:p>
            <a:pPr>
              <a:defRPr/>
            </a:pPr>
            <a:r>
              <a:rPr lang="en-US" altLang="zh-TW" smtClean="0"/>
              <a:t>Bluman, Chapter 2</a:t>
            </a:r>
          </a:p>
        </p:txBody>
      </p:sp>
      <p:sp>
        <p:nvSpPr>
          <p:cNvPr id="64516" name="投影片編號版面配置區 4"/>
          <p:cNvSpPr>
            <a:spLocks noGrp="1"/>
          </p:cNvSpPr>
          <p:nvPr>
            <p:ph type="sldNum" sz="quarter" idx="12"/>
          </p:nvPr>
        </p:nvSpPr>
        <p:spPr>
          <a:xfrm>
            <a:off x="7010400" y="6400800"/>
            <a:ext cx="2133600" cy="457200"/>
          </a:xfrm>
        </p:spPr>
        <p:txBody>
          <a:bodyPr/>
          <a:lstStyle/>
          <a:p>
            <a:pPr>
              <a:defRPr/>
            </a:pPr>
            <a:fld id="{2E289495-1AEA-4823-866E-67CFD774704F}" type="slidenum">
              <a:rPr lang="en-US" altLang="zh-TW"/>
              <a:pPr>
                <a:defRPr/>
              </a:pPr>
              <a:t>34</a:t>
            </a:fld>
            <a:endParaRPr lang="en-US" altLang="zh-TW"/>
          </a:p>
        </p:txBody>
      </p:sp>
      <p:pic>
        <p:nvPicPr>
          <p:cNvPr id="66566" name="Picture 2"/>
          <p:cNvPicPr>
            <a:picLocks noChangeArrowheads="1"/>
          </p:cNvPicPr>
          <p:nvPr/>
        </p:nvPicPr>
        <p:blipFill>
          <a:blip r:embed="rId2" cstate="print">
            <a:lum bright="-20000" contrast="20000"/>
          </a:blip>
          <a:srcRect l="32500" t="27000" r="13126" b="7001"/>
          <a:stretch>
            <a:fillRect/>
          </a:stretch>
        </p:blipFill>
        <p:spPr bwMode="auto">
          <a:xfrm>
            <a:off x="0" y="1752600"/>
            <a:ext cx="4476750" cy="4495800"/>
          </a:xfrm>
          <a:prstGeom prst="rect">
            <a:avLst/>
          </a:prstGeom>
          <a:noFill/>
          <a:ln w="9525">
            <a:noFill/>
            <a:miter lim="800000"/>
            <a:headEnd/>
            <a:tailEnd/>
          </a:ln>
        </p:spPr>
      </p:pic>
      <p:pic>
        <p:nvPicPr>
          <p:cNvPr id="66568" name="Picture 3"/>
          <p:cNvPicPr>
            <a:picLocks noChangeAspect="1" noChangeArrowheads="1"/>
          </p:cNvPicPr>
          <p:nvPr/>
        </p:nvPicPr>
        <p:blipFill>
          <a:blip r:embed="rId3" cstate="print">
            <a:lum bright="-20000" contrast="20000"/>
          </a:blip>
          <a:srcRect l="35001" t="21001" r="11462" b="13000"/>
          <a:stretch>
            <a:fillRect/>
          </a:stretch>
        </p:blipFill>
        <p:spPr bwMode="auto">
          <a:xfrm>
            <a:off x="4724400" y="1752600"/>
            <a:ext cx="4252913" cy="4495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標題 1"/>
          <p:cNvSpPr>
            <a:spLocks noGrp="1"/>
          </p:cNvSpPr>
          <p:nvPr>
            <p:ph type="title"/>
          </p:nvPr>
        </p:nvSpPr>
        <p:spPr>
          <a:xfrm>
            <a:off x="457200" y="609600"/>
            <a:ext cx="8229600" cy="762000"/>
          </a:xfrm>
        </p:spPr>
        <p:txBody>
          <a:bodyPr>
            <a:normAutofit/>
          </a:bodyPr>
          <a:lstStyle/>
          <a:p>
            <a:pPr algn="ctr" eaLnBrk="1" fontAlgn="auto" hangingPunct="1">
              <a:spcAft>
                <a:spcPts val="0"/>
              </a:spcAft>
              <a:defRPr/>
            </a:pPr>
            <a:r>
              <a:rPr lang="en-US" altLang="zh-TW" sz="4000" b="1" dirty="0" smtClean="0">
                <a:solidFill>
                  <a:schemeClr val="accent2">
                    <a:lumMod val="50000"/>
                  </a:schemeClr>
                </a:solidFill>
                <a:effectLst>
                  <a:outerShdw blurRad="38100" dist="38100" dir="2700000" algn="tl">
                    <a:srgbClr val="000000">
                      <a:alpha val="43137"/>
                    </a:srgbClr>
                  </a:outerShdw>
                </a:effectLst>
                <a:ea typeface="新細明體" pitchFamily="18" charset="-120"/>
              </a:rPr>
              <a:t>Misleading Graphs</a:t>
            </a:r>
            <a:endParaRPr lang="zh-TW" altLang="en-US" sz="1800" dirty="0" smtClean="0">
              <a:solidFill>
                <a:schemeClr val="accent2">
                  <a:lumMod val="50000"/>
                </a:schemeClr>
              </a:solidFill>
              <a:latin typeface="Verdana" pitchFamily="34" charset="0"/>
              <a:ea typeface="新細明體" pitchFamily="18" charset="-120"/>
            </a:endParaRPr>
          </a:p>
        </p:txBody>
      </p:sp>
      <p:sp>
        <p:nvSpPr>
          <p:cNvPr id="66563" name="頁尾版面配置區 3"/>
          <p:cNvSpPr>
            <a:spLocks noGrp="1"/>
          </p:cNvSpPr>
          <p:nvPr>
            <p:ph type="ftr" sz="quarter" idx="11"/>
          </p:nvPr>
        </p:nvSpPr>
        <p:spPr>
          <a:xfrm>
            <a:off x="0" y="6248400"/>
            <a:ext cx="2895600" cy="457200"/>
          </a:xfrm>
        </p:spPr>
        <p:txBody>
          <a:bodyPr/>
          <a:lstStyle/>
          <a:p>
            <a:pPr>
              <a:defRPr/>
            </a:pPr>
            <a:r>
              <a:rPr lang="en-US" altLang="zh-TW" smtClean="0"/>
              <a:t>Bluman, Chapter 2</a:t>
            </a:r>
          </a:p>
        </p:txBody>
      </p:sp>
      <p:sp>
        <p:nvSpPr>
          <p:cNvPr id="66564" name="投影片編號版面配置區 4"/>
          <p:cNvSpPr>
            <a:spLocks noGrp="1"/>
          </p:cNvSpPr>
          <p:nvPr>
            <p:ph type="sldNum" sz="quarter" idx="12"/>
          </p:nvPr>
        </p:nvSpPr>
        <p:spPr>
          <a:xfrm>
            <a:off x="7010400" y="6400800"/>
            <a:ext cx="2133600" cy="457200"/>
          </a:xfrm>
        </p:spPr>
        <p:txBody>
          <a:bodyPr/>
          <a:lstStyle/>
          <a:p>
            <a:pPr>
              <a:defRPr/>
            </a:pPr>
            <a:fld id="{33FDE97C-34A1-4099-90E4-ABB43F02E078}" type="slidenum">
              <a:rPr lang="en-US" altLang="zh-TW"/>
              <a:pPr>
                <a:defRPr/>
              </a:pPr>
              <a:t>35</a:t>
            </a:fld>
            <a:endParaRPr lang="en-US" altLang="zh-TW"/>
          </a:p>
        </p:txBody>
      </p:sp>
      <p:pic>
        <p:nvPicPr>
          <p:cNvPr id="68614" name="Picture 2"/>
          <p:cNvPicPr>
            <a:picLocks noChangeAspect="1" noChangeArrowheads="1"/>
          </p:cNvPicPr>
          <p:nvPr/>
        </p:nvPicPr>
        <p:blipFill>
          <a:blip r:embed="rId2" cstate="print">
            <a:lum contrast="20000"/>
          </a:blip>
          <a:srcRect l="32500" t="22000" r="14375" b="34000"/>
          <a:stretch>
            <a:fillRect/>
          </a:stretch>
        </p:blipFill>
        <p:spPr bwMode="auto">
          <a:xfrm>
            <a:off x="1143000" y="2819400"/>
            <a:ext cx="7086600" cy="3352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TW" b="1" smtClean="0">
                <a:ea typeface="新細明體" pitchFamily="18" charset="-120"/>
              </a:rPr>
              <a:t>Computers and Calculators</a:t>
            </a:r>
          </a:p>
        </p:txBody>
      </p:sp>
      <p:sp>
        <p:nvSpPr>
          <p:cNvPr id="17411" name="Rectangle 3"/>
          <p:cNvSpPr>
            <a:spLocks noGrp="1" noChangeArrowheads="1"/>
          </p:cNvSpPr>
          <p:nvPr>
            <p:ph idx="1"/>
          </p:nvPr>
        </p:nvSpPr>
        <p:spPr>
          <a:xfrm>
            <a:off x="457200" y="2057400"/>
            <a:ext cx="8229600" cy="4114800"/>
          </a:xfrm>
        </p:spPr>
        <p:txBody>
          <a:bodyPr>
            <a:normAutofit/>
          </a:bodyPr>
          <a:lstStyle/>
          <a:p>
            <a:pPr marL="274320" indent="-274320" fontAlgn="auto">
              <a:spcBef>
                <a:spcPct val="30000"/>
              </a:spcBef>
              <a:spcAft>
                <a:spcPts val="0"/>
              </a:spcAft>
              <a:buClr>
                <a:schemeClr val="accent3"/>
              </a:buClr>
              <a:buFont typeface="Wingdings 2"/>
              <a:buChar char=""/>
              <a:defRPr/>
            </a:pPr>
            <a:r>
              <a:rPr lang="en-US" altLang="zh-TW" b="1" dirty="0" smtClean="0">
                <a:solidFill>
                  <a:srgbClr val="000099"/>
                </a:solidFill>
                <a:effectLst>
                  <a:outerShdw blurRad="38100" dist="38100" dir="2700000" algn="tl">
                    <a:srgbClr val="C0C0C0"/>
                  </a:outerShdw>
                </a:effectLst>
              </a:rPr>
              <a:t>Microsoft Excel</a:t>
            </a:r>
          </a:p>
          <a:p>
            <a:pPr marL="274320" indent="-274320" fontAlgn="auto">
              <a:spcBef>
                <a:spcPct val="30000"/>
              </a:spcBef>
              <a:spcAft>
                <a:spcPts val="0"/>
              </a:spcAft>
              <a:buClr>
                <a:schemeClr val="accent3"/>
              </a:buClr>
              <a:buFont typeface="Wingdings 2"/>
              <a:buChar char=""/>
              <a:defRPr/>
            </a:pPr>
            <a:r>
              <a:rPr lang="en-US" altLang="zh-TW" b="1" dirty="0" smtClean="0">
                <a:solidFill>
                  <a:srgbClr val="000099"/>
                </a:solidFill>
                <a:effectLst>
                  <a:outerShdw blurRad="38100" dist="38100" dir="2700000" algn="tl">
                    <a:srgbClr val="C0C0C0"/>
                  </a:outerShdw>
                </a:effectLst>
              </a:rPr>
              <a:t>Minitab</a:t>
            </a:r>
          </a:p>
          <a:p>
            <a:pPr marL="274320" indent="-274320" fontAlgn="auto">
              <a:spcBef>
                <a:spcPct val="30000"/>
              </a:spcBef>
              <a:spcAft>
                <a:spcPts val="0"/>
              </a:spcAft>
              <a:buClr>
                <a:schemeClr val="accent3"/>
              </a:buClr>
              <a:buFont typeface="Wingdings 2"/>
              <a:buChar char=""/>
              <a:defRPr/>
            </a:pPr>
            <a:r>
              <a:rPr lang="en-US" altLang="zh-TW" b="1" dirty="0" smtClean="0">
                <a:solidFill>
                  <a:srgbClr val="000099"/>
                </a:solidFill>
                <a:effectLst>
                  <a:outerShdw blurRad="38100" dist="38100" dir="2700000" algn="tl">
                    <a:srgbClr val="C0C0C0"/>
                  </a:outerShdw>
                </a:effectLst>
              </a:rPr>
              <a:t>SAS </a:t>
            </a:r>
          </a:p>
          <a:p>
            <a:pPr marL="274320" indent="-274320" fontAlgn="auto">
              <a:spcBef>
                <a:spcPct val="30000"/>
              </a:spcBef>
              <a:spcAft>
                <a:spcPts val="0"/>
              </a:spcAft>
              <a:buClr>
                <a:schemeClr val="accent3"/>
              </a:buClr>
              <a:buFont typeface="Wingdings 2"/>
              <a:buChar char=""/>
              <a:defRPr/>
            </a:pPr>
            <a:r>
              <a:rPr lang="en-US" altLang="zh-TW" b="1" dirty="0" smtClean="0">
                <a:solidFill>
                  <a:srgbClr val="000099"/>
                </a:solidFill>
                <a:effectLst>
                  <a:outerShdw blurRad="38100" dist="38100" dir="2700000" algn="tl">
                    <a:srgbClr val="C0C0C0"/>
                  </a:outerShdw>
                </a:effectLst>
              </a:rPr>
              <a:t>SPSS</a:t>
            </a:r>
            <a:endParaRPr lang="en-US" altLang="zh-TW" dirty="0" smtClean="0"/>
          </a:p>
        </p:txBody>
      </p:sp>
      <p:sp>
        <p:nvSpPr>
          <p:cNvPr id="22532" name="Slide Number Placeholder 4"/>
          <p:cNvSpPr>
            <a:spLocks noGrp="1"/>
          </p:cNvSpPr>
          <p:nvPr>
            <p:ph type="sldNum" sz="quarter" idx="12"/>
          </p:nvPr>
        </p:nvSpPr>
        <p:spPr/>
        <p:txBody>
          <a:bodyPr/>
          <a:lstStyle/>
          <a:p>
            <a:pPr>
              <a:defRPr/>
            </a:pPr>
            <a:fld id="{A33F4C35-7A73-4343-964C-018D80CD6526}" type="slidenum">
              <a:rPr lang="en-US" altLang="zh-TW"/>
              <a:pPr>
                <a:defRPr/>
              </a:pPr>
              <a:t>36</a:t>
            </a:fld>
            <a:endParaRPr lang="en-US"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57200"/>
            <a:ext cx="8229600" cy="990600"/>
          </a:xfrm>
        </p:spPr>
        <p:txBody>
          <a:bodyPr/>
          <a:lstStyle/>
          <a:p>
            <a:r>
              <a:rPr lang="en-US" altLang="zh-TW" sz="4000" smtClean="0">
                <a:ea typeface="新細明體" pitchFamily="18" charset="-120"/>
              </a:rPr>
              <a:t>Introduction</a:t>
            </a:r>
          </a:p>
        </p:txBody>
      </p:sp>
      <p:sp>
        <p:nvSpPr>
          <p:cNvPr id="7171" name="Rectangle 3"/>
          <p:cNvSpPr>
            <a:spLocks noGrp="1" noChangeArrowheads="1"/>
          </p:cNvSpPr>
          <p:nvPr>
            <p:ph idx="1"/>
          </p:nvPr>
        </p:nvSpPr>
        <p:spPr>
          <a:xfrm>
            <a:off x="457200" y="1447800"/>
            <a:ext cx="7772400" cy="4267200"/>
          </a:xfrm>
        </p:spPr>
        <p:txBody>
          <a:bodyPr/>
          <a:lstStyle/>
          <a:p>
            <a:pPr>
              <a:lnSpc>
                <a:spcPct val="150000"/>
              </a:lnSpc>
            </a:pPr>
            <a:r>
              <a:rPr lang="en-US" altLang="zh-TW" b="1" dirty="0" smtClean="0">
                <a:solidFill>
                  <a:srgbClr val="000099"/>
                </a:solidFill>
              </a:rPr>
              <a:t>Statistics</a:t>
            </a:r>
            <a:r>
              <a:rPr lang="en-US" altLang="zh-TW" b="1" i="1" dirty="0" smtClean="0"/>
              <a:t> </a:t>
            </a:r>
            <a:r>
              <a:rPr lang="en-US" altLang="zh-TW" dirty="0" smtClean="0"/>
              <a:t>is the </a:t>
            </a:r>
            <a:r>
              <a:rPr lang="en-US" altLang="zh-TW" u="sng" dirty="0" smtClean="0"/>
              <a:t>science</a:t>
            </a:r>
            <a:r>
              <a:rPr lang="en-US" altLang="zh-TW" dirty="0" smtClean="0"/>
              <a:t> of conducting studies to</a:t>
            </a:r>
          </a:p>
          <a:p>
            <a:pPr marL="900113" lvl="2" indent="14288">
              <a:lnSpc>
                <a:spcPct val="150000"/>
              </a:lnSpc>
              <a:buFont typeface="Wingdings" pitchFamily="2" charset="2"/>
              <a:buNone/>
            </a:pPr>
            <a:r>
              <a:rPr lang="en-US" altLang="zh-TW" sz="3200" dirty="0" smtClean="0"/>
              <a:t>Collect, organize, summarize, analyze, and draw conclusions from data.</a:t>
            </a:r>
          </a:p>
        </p:txBody>
      </p:sp>
      <p:sp>
        <p:nvSpPr>
          <p:cNvPr id="5125" name="Footer Placeholder 5"/>
          <p:cNvSpPr>
            <a:spLocks noGrp="1"/>
          </p:cNvSpPr>
          <p:nvPr>
            <p:ph type="ftr" sz="quarter" idx="11"/>
          </p:nvPr>
        </p:nvSpPr>
        <p:spPr>
          <a:xfrm>
            <a:off x="228600" y="6340475"/>
            <a:ext cx="3352800" cy="365125"/>
          </a:xfrm>
        </p:spPr>
        <p:txBody>
          <a:bodyPr/>
          <a:lstStyle/>
          <a:p>
            <a:pPr>
              <a:defRPr/>
            </a:pPr>
            <a:r>
              <a:rPr lang="en-US" altLang="zh-TW" dirty="0"/>
              <a:t>Bluman Chapter 1</a:t>
            </a:r>
          </a:p>
        </p:txBody>
      </p:sp>
      <p:sp>
        <p:nvSpPr>
          <p:cNvPr id="5124" name="Slide Number Placeholder 4"/>
          <p:cNvSpPr>
            <a:spLocks noGrp="1"/>
          </p:cNvSpPr>
          <p:nvPr>
            <p:ph type="sldNum" sz="quarter" idx="12"/>
          </p:nvPr>
        </p:nvSpPr>
        <p:spPr/>
        <p:txBody>
          <a:bodyPr/>
          <a:lstStyle/>
          <a:p>
            <a:pPr>
              <a:defRPr/>
            </a:pPr>
            <a:fld id="{623D136D-75DB-4EA3-BA21-0112EC701769}" type="slidenum">
              <a:rPr lang="en-US" altLang="zh-TW"/>
              <a:pPr>
                <a:defRPr/>
              </a:pPr>
              <a:t>4</a:t>
            </a:fld>
            <a:endParaRPr lang="en-US" altLang="zh-TW"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4191000"/>
            <a:ext cx="6838804" cy="18533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533400" y="3352800"/>
            <a:ext cx="762000" cy="1447800"/>
          </a:xfrm>
          <a:prstGeom prst="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smtClean="0">
                <a:solidFill>
                  <a:schemeClr val="bg2">
                    <a:lumMod val="10000"/>
                  </a:schemeClr>
                </a:solidFill>
                <a:latin typeface="+mj-ea"/>
                <a:ea typeface="+mj-ea"/>
              </a:rPr>
              <a:t>統計學</a:t>
            </a:r>
            <a:endParaRPr lang="zh-TW" altLang="en-US" sz="2400" b="1" dirty="0">
              <a:solidFill>
                <a:schemeClr val="bg2">
                  <a:lumMod val="10000"/>
                </a:schemeClr>
              </a:solidFill>
              <a:latin typeface="+mj-ea"/>
              <a:ea typeface="+mj-ea"/>
            </a:endParaRPr>
          </a:p>
        </p:txBody>
      </p:sp>
      <p:sp>
        <p:nvSpPr>
          <p:cNvPr id="6" name="矩形 5"/>
          <p:cNvSpPr/>
          <p:nvPr/>
        </p:nvSpPr>
        <p:spPr>
          <a:xfrm>
            <a:off x="1600200" y="1981200"/>
            <a:ext cx="1295400" cy="762000"/>
          </a:xfrm>
          <a:prstGeom prst="rect">
            <a:avLst/>
          </a:prstGeom>
          <a:solidFill>
            <a:srgbClr val="FFCC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smtClean="0">
                <a:solidFill>
                  <a:schemeClr val="bg2">
                    <a:lumMod val="10000"/>
                  </a:schemeClr>
                </a:solidFill>
                <a:latin typeface="+mj-ea"/>
                <a:ea typeface="+mj-ea"/>
              </a:rPr>
              <a:t>敘述</a:t>
            </a:r>
            <a:endParaRPr lang="en-US" altLang="zh-TW" sz="2000" b="1" dirty="0" smtClean="0">
              <a:solidFill>
                <a:schemeClr val="bg2">
                  <a:lumMod val="10000"/>
                </a:schemeClr>
              </a:solidFill>
              <a:latin typeface="+mj-ea"/>
              <a:ea typeface="+mj-ea"/>
            </a:endParaRPr>
          </a:p>
          <a:p>
            <a:pPr algn="ctr"/>
            <a:r>
              <a:rPr lang="zh-TW" altLang="en-US" sz="2000" b="1" dirty="0" smtClean="0">
                <a:solidFill>
                  <a:schemeClr val="bg2">
                    <a:lumMod val="10000"/>
                  </a:schemeClr>
                </a:solidFill>
                <a:latin typeface="+mj-ea"/>
                <a:ea typeface="+mj-ea"/>
              </a:rPr>
              <a:t>統計學</a:t>
            </a:r>
            <a:endParaRPr lang="zh-TW" altLang="en-US" sz="2000" b="1" dirty="0">
              <a:solidFill>
                <a:schemeClr val="bg2">
                  <a:lumMod val="10000"/>
                </a:schemeClr>
              </a:solidFill>
              <a:latin typeface="+mj-ea"/>
              <a:ea typeface="+mj-ea"/>
            </a:endParaRPr>
          </a:p>
        </p:txBody>
      </p:sp>
      <p:sp>
        <p:nvSpPr>
          <p:cNvPr id="8" name="矩形 7"/>
          <p:cNvSpPr/>
          <p:nvPr/>
        </p:nvSpPr>
        <p:spPr>
          <a:xfrm>
            <a:off x="1600200" y="5486400"/>
            <a:ext cx="1295400" cy="762000"/>
          </a:xfrm>
          <a:prstGeom prst="rect">
            <a:avLst/>
          </a:prstGeom>
          <a:solidFill>
            <a:srgbClr val="FFCC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smtClean="0">
                <a:solidFill>
                  <a:schemeClr val="bg2">
                    <a:lumMod val="10000"/>
                  </a:schemeClr>
                </a:solidFill>
                <a:latin typeface="+mj-ea"/>
                <a:ea typeface="+mj-ea"/>
              </a:rPr>
              <a:t>推論</a:t>
            </a:r>
            <a:endParaRPr lang="en-US" altLang="zh-TW" sz="2000" b="1" dirty="0" smtClean="0">
              <a:solidFill>
                <a:schemeClr val="bg2">
                  <a:lumMod val="10000"/>
                </a:schemeClr>
              </a:solidFill>
              <a:latin typeface="+mj-ea"/>
              <a:ea typeface="+mj-ea"/>
            </a:endParaRPr>
          </a:p>
          <a:p>
            <a:pPr algn="ctr"/>
            <a:r>
              <a:rPr lang="zh-TW" altLang="en-US" sz="2000" b="1" dirty="0" smtClean="0">
                <a:solidFill>
                  <a:schemeClr val="bg2">
                    <a:lumMod val="10000"/>
                  </a:schemeClr>
                </a:solidFill>
                <a:latin typeface="+mj-ea"/>
                <a:ea typeface="+mj-ea"/>
              </a:rPr>
              <a:t>統計學</a:t>
            </a:r>
          </a:p>
        </p:txBody>
      </p:sp>
      <p:cxnSp>
        <p:nvCxnSpPr>
          <p:cNvPr id="12" name="圖案 11"/>
          <p:cNvCxnSpPr>
            <a:stCxn id="5" idx="0"/>
            <a:endCxn id="6" idx="1"/>
          </p:cNvCxnSpPr>
          <p:nvPr/>
        </p:nvCxnSpPr>
        <p:spPr>
          <a:xfrm rot="5400000" flipH="1" flipV="1">
            <a:off x="762000" y="2514600"/>
            <a:ext cx="990600" cy="685800"/>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圖案 13"/>
          <p:cNvCxnSpPr>
            <a:stCxn id="5" idx="2"/>
            <a:endCxn id="8" idx="1"/>
          </p:cNvCxnSpPr>
          <p:nvPr/>
        </p:nvCxnSpPr>
        <p:spPr>
          <a:xfrm rot="16200000" flipH="1">
            <a:off x="723900" y="4991100"/>
            <a:ext cx="1066800" cy="685800"/>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581400" y="457200"/>
            <a:ext cx="5257800" cy="46482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圓角矩形 19"/>
          <p:cNvSpPr/>
          <p:nvPr/>
        </p:nvSpPr>
        <p:spPr>
          <a:xfrm>
            <a:off x="3886200" y="838200"/>
            <a:ext cx="1752600" cy="685800"/>
          </a:xfrm>
          <a:prstGeom prst="round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bg2">
                    <a:lumMod val="10000"/>
                  </a:schemeClr>
                </a:solidFill>
              </a:rPr>
              <a:t>母體</a:t>
            </a:r>
            <a:endParaRPr lang="en-US" altLang="zh-TW" b="1" dirty="0" smtClean="0">
              <a:solidFill>
                <a:schemeClr val="bg2">
                  <a:lumMod val="10000"/>
                </a:schemeClr>
              </a:solidFill>
            </a:endParaRPr>
          </a:p>
          <a:p>
            <a:pPr algn="ctr"/>
            <a:r>
              <a:rPr lang="en-US" altLang="zh-TW" b="1" dirty="0" smtClean="0">
                <a:solidFill>
                  <a:schemeClr val="bg2">
                    <a:lumMod val="10000"/>
                  </a:schemeClr>
                </a:solidFill>
              </a:rPr>
              <a:t>(Population)</a:t>
            </a:r>
            <a:endParaRPr lang="zh-TW" altLang="en-US" b="1" dirty="0">
              <a:solidFill>
                <a:schemeClr val="bg2">
                  <a:lumMod val="10000"/>
                </a:schemeClr>
              </a:solidFill>
            </a:endParaRPr>
          </a:p>
        </p:txBody>
      </p:sp>
      <p:sp>
        <p:nvSpPr>
          <p:cNvPr id="22" name="圓角矩形 21"/>
          <p:cNvSpPr/>
          <p:nvPr/>
        </p:nvSpPr>
        <p:spPr>
          <a:xfrm>
            <a:off x="3886200" y="1905000"/>
            <a:ext cx="1752600" cy="685800"/>
          </a:xfrm>
          <a:prstGeom prst="round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bg2">
                    <a:lumMod val="10000"/>
                  </a:schemeClr>
                </a:solidFill>
              </a:rPr>
              <a:t>整理及展示</a:t>
            </a:r>
            <a:endParaRPr lang="en-US" altLang="zh-TW" b="1" dirty="0" smtClean="0">
              <a:solidFill>
                <a:schemeClr val="bg2">
                  <a:lumMod val="10000"/>
                </a:schemeClr>
              </a:solidFill>
            </a:endParaRPr>
          </a:p>
          <a:p>
            <a:pPr algn="ctr"/>
            <a:r>
              <a:rPr lang="zh-TW" altLang="en-US" b="1" dirty="0" smtClean="0">
                <a:solidFill>
                  <a:schemeClr val="bg2">
                    <a:lumMod val="10000"/>
                  </a:schemeClr>
                </a:solidFill>
              </a:rPr>
              <a:t>母體資料</a:t>
            </a:r>
            <a:endParaRPr lang="zh-TW" altLang="en-US" b="1" dirty="0">
              <a:solidFill>
                <a:schemeClr val="bg2">
                  <a:lumMod val="10000"/>
                </a:schemeClr>
              </a:solidFill>
            </a:endParaRPr>
          </a:p>
        </p:txBody>
      </p:sp>
      <p:sp>
        <p:nvSpPr>
          <p:cNvPr id="24" name="圓角矩形 23"/>
          <p:cNvSpPr/>
          <p:nvPr/>
        </p:nvSpPr>
        <p:spPr>
          <a:xfrm>
            <a:off x="3886200" y="2971800"/>
            <a:ext cx="1752600" cy="685800"/>
          </a:xfrm>
          <a:prstGeom prst="round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TW" altLang="en-US" b="1" dirty="0" smtClean="0">
                <a:solidFill>
                  <a:schemeClr val="bg2">
                    <a:lumMod val="10000"/>
                  </a:schemeClr>
                </a:solidFill>
              </a:rPr>
              <a:t>分析母體資料</a:t>
            </a:r>
            <a:endParaRPr lang="en-US" altLang="zh-TW" b="1" dirty="0" smtClean="0">
              <a:solidFill>
                <a:schemeClr val="bg2">
                  <a:lumMod val="10000"/>
                </a:schemeClr>
              </a:solidFill>
            </a:endParaRPr>
          </a:p>
          <a:p>
            <a:pPr algn="ctr"/>
            <a:r>
              <a:rPr lang="en-US" altLang="zh-TW" b="1" dirty="0" smtClean="0">
                <a:solidFill>
                  <a:schemeClr val="bg2">
                    <a:lumMod val="10000"/>
                  </a:schemeClr>
                </a:solidFill>
                <a:sym typeface="Wingdings" pitchFamily="2" charset="2"/>
              </a:rPr>
              <a:t></a:t>
            </a:r>
            <a:r>
              <a:rPr lang="zh-TW" altLang="en-US" b="1" dirty="0" smtClean="0">
                <a:solidFill>
                  <a:schemeClr val="bg2">
                    <a:lumMod val="10000"/>
                  </a:schemeClr>
                </a:solidFill>
                <a:sym typeface="Wingdings" pitchFamily="2" charset="2"/>
              </a:rPr>
              <a:t>參數</a:t>
            </a:r>
            <a:endParaRPr lang="en-US" altLang="zh-TW" sz="1600" b="1" dirty="0" smtClean="0">
              <a:solidFill>
                <a:schemeClr val="bg2">
                  <a:lumMod val="10000"/>
                </a:schemeClr>
              </a:solidFill>
              <a:sym typeface="Wingdings" pitchFamily="2" charset="2"/>
            </a:endParaRPr>
          </a:p>
        </p:txBody>
      </p:sp>
      <p:sp>
        <p:nvSpPr>
          <p:cNvPr id="26" name="圓角矩形 25"/>
          <p:cNvSpPr/>
          <p:nvPr/>
        </p:nvSpPr>
        <p:spPr>
          <a:xfrm>
            <a:off x="3886200" y="4038600"/>
            <a:ext cx="1752600" cy="685800"/>
          </a:xfrm>
          <a:prstGeom prst="round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bg2">
                    <a:lumMod val="10000"/>
                  </a:schemeClr>
                </a:solidFill>
              </a:rPr>
              <a:t>解釋母體特徵</a:t>
            </a:r>
            <a:endParaRPr lang="zh-TW" altLang="en-US" b="1" dirty="0">
              <a:solidFill>
                <a:schemeClr val="bg2">
                  <a:lumMod val="10000"/>
                </a:schemeClr>
              </a:solidFill>
            </a:endParaRPr>
          </a:p>
        </p:txBody>
      </p:sp>
      <p:sp>
        <p:nvSpPr>
          <p:cNvPr id="27" name="圓角矩形 26"/>
          <p:cNvSpPr/>
          <p:nvPr/>
        </p:nvSpPr>
        <p:spPr>
          <a:xfrm>
            <a:off x="6781800" y="838200"/>
            <a:ext cx="1752600" cy="685800"/>
          </a:xfrm>
          <a:prstGeom prst="round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bg2">
                    <a:lumMod val="10000"/>
                  </a:schemeClr>
                </a:solidFill>
              </a:rPr>
              <a:t>樣本</a:t>
            </a:r>
            <a:endParaRPr lang="en-US" altLang="zh-TW" b="1" dirty="0" smtClean="0">
              <a:solidFill>
                <a:schemeClr val="bg2">
                  <a:lumMod val="10000"/>
                </a:schemeClr>
              </a:solidFill>
            </a:endParaRPr>
          </a:p>
          <a:p>
            <a:pPr algn="ctr"/>
            <a:r>
              <a:rPr lang="en-US" altLang="zh-TW" b="1" dirty="0" smtClean="0">
                <a:solidFill>
                  <a:schemeClr val="bg2">
                    <a:lumMod val="10000"/>
                  </a:schemeClr>
                </a:solidFill>
              </a:rPr>
              <a:t>(Sample)</a:t>
            </a:r>
            <a:endParaRPr lang="zh-TW" altLang="en-US" b="1" dirty="0">
              <a:solidFill>
                <a:schemeClr val="bg2">
                  <a:lumMod val="10000"/>
                </a:schemeClr>
              </a:solidFill>
            </a:endParaRPr>
          </a:p>
        </p:txBody>
      </p:sp>
      <p:sp>
        <p:nvSpPr>
          <p:cNvPr id="28" name="圓角矩形 27"/>
          <p:cNvSpPr/>
          <p:nvPr/>
        </p:nvSpPr>
        <p:spPr>
          <a:xfrm>
            <a:off x="6781800" y="1905000"/>
            <a:ext cx="1752600" cy="685800"/>
          </a:xfrm>
          <a:prstGeom prst="round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bg2">
                    <a:lumMod val="10000"/>
                  </a:schemeClr>
                </a:solidFill>
              </a:rPr>
              <a:t>整理及展示</a:t>
            </a:r>
            <a:endParaRPr lang="en-US" altLang="zh-TW" b="1" dirty="0" smtClean="0">
              <a:solidFill>
                <a:schemeClr val="bg2">
                  <a:lumMod val="10000"/>
                </a:schemeClr>
              </a:solidFill>
            </a:endParaRPr>
          </a:p>
          <a:p>
            <a:pPr algn="ctr"/>
            <a:r>
              <a:rPr lang="zh-TW" altLang="en-US" b="1" dirty="0" smtClean="0">
                <a:solidFill>
                  <a:schemeClr val="bg2">
                    <a:lumMod val="10000"/>
                  </a:schemeClr>
                </a:solidFill>
              </a:rPr>
              <a:t>樣本資料</a:t>
            </a:r>
            <a:endParaRPr lang="zh-TW" altLang="en-US" b="1" dirty="0">
              <a:solidFill>
                <a:schemeClr val="bg2">
                  <a:lumMod val="10000"/>
                </a:schemeClr>
              </a:solidFill>
            </a:endParaRPr>
          </a:p>
        </p:txBody>
      </p:sp>
      <p:sp>
        <p:nvSpPr>
          <p:cNvPr id="29" name="圓角矩形 28"/>
          <p:cNvSpPr/>
          <p:nvPr/>
        </p:nvSpPr>
        <p:spPr>
          <a:xfrm>
            <a:off x="6781800" y="2971800"/>
            <a:ext cx="1752600" cy="685800"/>
          </a:xfrm>
          <a:prstGeom prst="round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TW" altLang="en-US" b="1" dirty="0" smtClean="0">
                <a:solidFill>
                  <a:schemeClr val="bg2">
                    <a:lumMod val="10000"/>
                  </a:schemeClr>
                </a:solidFill>
              </a:rPr>
              <a:t>分析樣本資料</a:t>
            </a:r>
            <a:endParaRPr lang="en-US" altLang="zh-TW" b="1" dirty="0" smtClean="0">
              <a:solidFill>
                <a:schemeClr val="bg2">
                  <a:lumMod val="10000"/>
                </a:schemeClr>
              </a:solidFill>
            </a:endParaRPr>
          </a:p>
          <a:p>
            <a:pPr algn="ctr"/>
            <a:r>
              <a:rPr lang="en-US" altLang="zh-TW" b="1" dirty="0" smtClean="0">
                <a:solidFill>
                  <a:schemeClr val="bg2">
                    <a:lumMod val="10000"/>
                  </a:schemeClr>
                </a:solidFill>
                <a:sym typeface="Wingdings" pitchFamily="2" charset="2"/>
              </a:rPr>
              <a:t></a:t>
            </a:r>
            <a:r>
              <a:rPr lang="zh-TW" altLang="en-US" b="1" dirty="0" smtClean="0">
                <a:solidFill>
                  <a:schemeClr val="bg2">
                    <a:lumMod val="10000"/>
                  </a:schemeClr>
                </a:solidFill>
                <a:sym typeface="Wingdings" pitchFamily="2" charset="2"/>
              </a:rPr>
              <a:t>統計量</a:t>
            </a:r>
            <a:endParaRPr lang="en-US" altLang="zh-TW" sz="1600" b="1" dirty="0" smtClean="0">
              <a:solidFill>
                <a:schemeClr val="bg2">
                  <a:lumMod val="10000"/>
                </a:schemeClr>
              </a:solidFill>
              <a:sym typeface="Wingdings" pitchFamily="2" charset="2"/>
            </a:endParaRPr>
          </a:p>
        </p:txBody>
      </p:sp>
      <p:sp>
        <p:nvSpPr>
          <p:cNvPr id="30" name="圓角矩形 29"/>
          <p:cNvSpPr/>
          <p:nvPr/>
        </p:nvSpPr>
        <p:spPr>
          <a:xfrm>
            <a:off x="6781800" y="4038600"/>
            <a:ext cx="1752600" cy="685800"/>
          </a:xfrm>
          <a:prstGeom prst="round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bg2">
                    <a:lumMod val="10000"/>
                  </a:schemeClr>
                </a:solidFill>
              </a:rPr>
              <a:t>解釋樣本特徵</a:t>
            </a:r>
            <a:endParaRPr lang="zh-TW" altLang="en-US" b="1" dirty="0">
              <a:solidFill>
                <a:schemeClr val="bg2">
                  <a:lumMod val="10000"/>
                </a:schemeClr>
              </a:solidFill>
            </a:endParaRPr>
          </a:p>
        </p:txBody>
      </p:sp>
      <p:sp>
        <p:nvSpPr>
          <p:cNvPr id="31" name="圓角矩形 30"/>
          <p:cNvSpPr/>
          <p:nvPr/>
        </p:nvSpPr>
        <p:spPr>
          <a:xfrm>
            <a:off x="6781800" y="5486400"/>
            <a:ext cx="1752600" cy="762000"/>
          </a:xfrm>
          <a:prstGeom prst="round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bg2">
                    <a:lumMod val="10000"/>
                  </a:schemeClr>
                </a:solidFill>
              </a:rPr>
              <a:t>推論母體特徵</a:t>
            </a:r>
            <a:endParaRPr lang="zh-TW" altLang="en-US" b="1" dirty="0">
              <a:solidFill>
                <a:schemeClr val="bg2">
                  <a:lumMod val="10000"/>
                </a:schemeClr>
              </a:solidFill>
            </a:endParaRPr>
          </a:p>
        </p:txBody>
      </p:sp>
      <p:cxnSp>
        <p:nvCxnSpPr>
          <p:cNvPr id="34" name="直線單箭頭接點 33"/>
          <p:cNvCxnSpPr>
            <a:stCxn id="6" idx="3"/>
          </p:cNvCxnSpPr>
          <p:nvPr/>
        </p:nvCxnSpPr>
        <p:spPr>
          <a:xfrm>
            <a:off x="2895600" y="2362200"/>
            <a:ext cx="685800" cy="0"/>
          </a:xfrm>
          <a:prstGeom prst="straightConnector1">
            <a:avLst/>
          </a:prstGeom>
          <a:ln w="50800">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8" idx="3"/>
            <a:endCxn id="31" idx="1"/>
          </p:cNvCxnSpPr>
          <p:nvPr/>
        </p:nvCxnSpPr>
        <p:spPr>
          <a:xfrm>
            <a:off x="2895600" y="5867400"/>
            <a:ext cx="38862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20" idx="3"/>
            <a:endCxn id="27" idx="1"/>
          </p:cNvCxnSpPr>
          <p:nvPr/>
        </p:nvCxnSpPr>
        <p:spPr>
          <a:xfrm>
            <a:off x="5638800" y="1181100"/>
            <a:ext cx="1143000"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48" name="文字方塊 47"/>
          <p:cNvSpPr txBox="1"/>
          <p:nvPr/>
        </p:nvSpPr>
        <p:spPr>
          <a:xfrm>
            <a:off x="5791200" y="838200"/>
            <a:ext cx="646331" cy="723275"/>
          </a:xfrm>
          <a:prstGeom prst="rect">
            <a:avLst/>
          </a:prstGeom>
          <a:noFill/>
        </p:spPr>
        <p:txBody>
          <a:bodyPr wrap="none" rtlCol="0">
            <a:spAutoFit/>
          </a:bodyPr>
          <a:lstStyle/>
          <a:p>
            <a:pPr>
              <a:spcBef>
                <a:spcPts val="1200"/>
              </a:spcBef>
            </a:pPr>
            <a:r>
              <a:rPr lang="zh-TW" altLang="en-US" b="1" dirty="0" smtClean="0"/>
              <a:t>隨機</a:t>
            </a:r>
            <a:endParaRPr lang="en-US" altLang="zh-TW" b="1" dirty="0" smtClean="0"/>
          </a:p>
          <a:p>
            <a:pPr>
              <a:spcBef>
                <a:spcPts val="600"/>
              </a:spcBef>
            </a:pPr>
            <a:r>
              <a:rPr lang="zh-TW" altLang="en-US" b="1" dirty="0" smtClean="0"/>
              <a:t>抽取</a:t>
            </a:r>
            <a:endParaRPr lang="zh-TW" altLang="en-US" b="1" dirty="0"/>
          </a:p>
        </p:txBody>
      </p:sp>
      <p:cxnSp>
        <p:nvCxnSpPr>
          <p:cNvPr id="50" name="直線單箭頭接點 49"/>
          <p:cNvCxnSpPr>
            <a:stCxn id="20" idx="2"/>
            <a:endCxn id="22" idx="0"/>
          </p:cNvCxnSpPr>
          <p:nvPr/>
        </p:nvCxnSpPr>
        <p:spPr>
          <a:xfrm>
            <a:off x="4762500" y="1524000"/>
            <a:ext cx="0" cy="381000"/>
          </a:xfrm>
          <a:prstGeom prst="straightConnector1">
            <a:avLst/>
          </a:prstGeom>
          <a:ln w="2540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7696200" y="1524000"/>
            <a:ext cx="0" cy="381000"/>
          </a:xfrm>
          <a:prstGeom prst="straightConnector1">
            <a:avLst/>
          </a:prstGeom>
          <a:ln w="2540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a:off x="4800600" y="2590800"/>
            <a:ext cx="0" cy="381000"/>
          </a:xfrm>
          <a:prstGeom prst="straightConnector1">
            <a:avLst/>
          </a:prstGeom>
          <a:ln w="2540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4724400" y="3657600"/>
            <a:ext cx="0" cy="381000"/>
          </a:xfrm>
          <a:prstGeom prst="straightConnector1">
            <a:avLst/>
          </a:prstGeom>
          <a:ln w="2540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a:off x="7696200" y="3657600"/>
            <a:ext cx="0" cy="381000"/>
          </a:xfrm>
          <a:prstGeom prst="straightConnector1">
            <a:avLst/>
          </a:prstGeom>
          <a:ln w="2540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a:off x="7696200" y="2590800"/>
            <a:ext cx="0" cy="381000"/>
          </a:xfrm>
          <a:prstGeom prst="straightConnector1">
            <a:avLst/>
          </a:prstGeom>
          <a:ln w="2540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30" idx="2"/>
            <a:endCxn id="31" idx="0"/>
          </p:cNvCxnSpPr>
          <p:nvPr/>
        </p:nvCxnSpPr>
        <p:spPr>
          <a:xfrm>
            <a:off x="7658100" y="4724400"/>
            <a:ext cx="0" cy="762000"/>
          </a:xfrm>
          <a:prstGeom prst="straightConnector1">
            <a:avLst/>
          </a:prstGeom>
          <a:ln w="31750">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59" name="文字方塊 58"/>
          <p:cNvSpPr txBox="1"/>
          <p:nvPr/>
        </p:nvSpPr>
        <p:spPr>
          <a:xfrm>
            <a:off x="0" y="6550223"/>
            <a:ext cx="4363695" cy="307777"/>
          </a:xfrm>
          <a:prstGeom prst="rect">
            <a:avLst/>
          </a:prstGeom>
          <a:noFill/>
        </p:spPr>
        <p:txBody>
          <a:bodyPr wrap="none" rtlCol="0">
            <a:spAutoFit/>
          </a:bodyPr>
          <a:lstStyle/>
          <a:p>
            <a:r>
              <a:rPr lang="zh-TW" altLang="en-US" sz="1400" dirty="0" smtClean="0"/>
              <a:t>資料來源：交通大學工業工程與管理學系 唐麗英教授</a:t>
            </a:r>
            <a:endParaRPr lang="zh-TW" alt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305800" cy="667512"/>
          </a:xfrm>
        </p:spPr>
        <p:txBody>
          <a:bodyPr>
            <a:normAutofit fontScale="90000"/>
          </a:bodyPr>
          <a:lstStyle/>
          <a:p>
            <a:pPr algn="ctr"/>
            <a:r>
              <a:rPr lang="zh-TW" altLang="en-US" b="1" dirty="0" smtClean="0">
                <a:solidFill>
                  <a:schemeClr val="bg2">
                    <a:lumMod val="10000"/>
                  </a:schemeClr>
                </a:solidFill>
              </a:rPr>
              <a:t>解決統計問題的五大步驟</a:t>
            </a:r>
            <a:endParaRPr lang="zh-TW" altLang="en-US" b="1" dirty="0">
              <a:solidFill>
                <a:schemeClr val="bg2">
                  <a:lumMod val="10000"/>
                </a:schemeClr>
              </a:solidFill>
            </a:endParaRPr>
          </a:p>
        </p:txBody>
      </p:sp>
      <p:sp>
        <p:nvSpPr>
          <p:cNvPr id="7" name="矩形 6"/>
          <p:cNvSpPr/>
          <p:nvPr/>
        </p:nvSpPr>
        <p:spPr>
          <a:xfrm>
            <a:off x="1066800" y="1295400"/>
            <a:ext cx="2438400" cy="609600"/>
          </a:xfrm>
          <a:prstGeom prst="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200" b="1" smtClean="0">
                <a:solidFill>
                  <a:schemeClr val="bg2">
                    <a:lumMod val="10000"/>
                  </a:schemeClr>
                </a:solidFill>
              </a:rPr>
              <a:t>問題定義</a:t>
            </a:r>
            <a:endParaRPr lang="zh-TW" altLang="en-US" sz="2200" b="1">
              <a:solidFill>
                <a:schemeClr val="bg2">
                  <a:lumMod val="10000"/>
                </a:schemeClr>
              </a:solidFill>
            </a:endParaRPr>
          </a:p>
        </p:txBody>
      </p:sp>
      <p:sp>
        <p:nvSpPr>
          <p:cNvPr id="8" name="矩形 7"/>
          <p:cNvSpPr/>
          <p:nvPr/>
        </p:nvSpPr>
        <p:spPr>
          <a:xfrm>
            <a:off x="1066800" y="2286000"/>
            <a:ext cx="2438400" cy="609600"/>
          </a:xfrm>
          <a:prstGeom prst="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200" b="1" dirty="0" smtClean="0">
                <a:solidFill>
                  <a:schemeClr val="bg2">
                    <a:lumMod val="10000"/>
                  </a:schemeClr>
                </a:solidFill>
              </a:rPr>
              <a:t>資料收集</a:t>
            </a:r>
            <a:endParaRPr lang="zh-TW" altLang="en-US" sz="2200" b="1" dirty="0">
              <a:solidFill>
                <a:schemeClr val="bg2">
                  <a:lumMod val="10000"/>
                </a:schemeClr>
              </a:solidFill>
            </a:endParaRPr>
          </a:p>
        </p:txBody>
      </p:sp>
      <p:sp>
        <p:nvSpPr>
          <p:cNvPr id="9" name="矩形 8"/>
          <p:cNvSpPr/>
          <p:nvPr/>
        </p:nvSpPr>
        <p:spPr>
          <a:xfrm>
            <a:off x="1066800" y="3352800"/>
            <a:ext cx="2438400" cy="609600"/>
          </a:xfrm>
          <a:prstGeom prst="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200" b="1" dirty="0" smtClean="0">
                <a:solidFill>
                  <a:schemeClr val="bg2">
                    <a:lumMod val="10000"/>
                  </a:schemeClr>
                </a:solidFill>
              </a:rPr>
              <a:t>資料整理</a:t>
            </a:r>
            <a:endParaRPr lang="zh-TW" altLang="en-US" sz="2200" b="1" dirty="0">
              <a:solidFill>
                <a:schemeClr val="bg2">
                  <a:lumMod val="10000"/>
                </a:schemeClr>
              </a:solidFill>
            </a:endParaRPr>
          </a:p>
        </p:txBody>
      </p:sp>
      <p:sp>
        <p:nvSpPr>
          <p:cNvPr id="10" name="矩形 9"/>
          <p:cNvSpPr/>
          <p:nvPr/>
        </p:nvSpPr>
        <p:spPr>
          <a:xfrm>
            <a:off x="1066800" y="4419600"/>
            <a:ext cx="2438400" cy="609600"/>
          </a:xfrm>
          <a:prstGeom prst="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200" b="1" dirty="0" smtClean="0">
                <a:solidFill>
                  <a:schemeClr val="bg2">
                    <a:lumMod val="10000"/>
                  </a:schemeClr>
                </a:solidFill>
              </a:rPr>
              <a:t>資料分析</a:t>
            </a:r>
            <a:endParaRPr lang="zh-TW" altLang="en-US" sz="2200" b="1" dirty="0">
              <a:solidFill>
                <a:schemeClr val="bg2">
                  <a:lumMod val="10000"/>
                </a:schemeClr>
              </a:solidFill>
            </a:endParaRPr>
          </a:p>
        </p:txBody>
      </p:sp>
      <p:sp>
        <p:nvSpPr>
          <p:cNvPr id="11" name="矩形 10"/>
          <p:cNvSpPr/>
          <p:nvPr/>
        </p:nvSpPr>
        <p:spPr>
          <a:xfrm>
            <a:off x="1066800" y="5715000"/>
            <a:ext cx="2438400" cy="609600"/>
          </a:xfrm>
          <a:prstGeom prst="rect">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200" b="1" dirty="0" smtClean="0">
                <a:solidFill>
                  <a:schemeClr val="bg2">
                    <a:lumMod val="10000"/>
                  </a:schemeClr>
                </a:solidFill>
              </a:rPr>
              <a:t>結論與決策</a:t>
            </a:r>
            <a:endParaRPr lang="zh-TW" altLang="en-US" sz="2200" b="1" dirty="0">
              <a:solidFill>
                <a:schemeClr val="bg2">
                  <a:lumMod val="10000"/>
                </a:schemeClr>
              </a:solidFill>
            </a:endParaRPr>
          </a:p>
        </p:txBody>
      </p:sp>
      <p:cxnSp>
        <p:nvCxnSpPr>
          <p:cNvPr id="13" name="直線單箭頭接點 12"/>
          <p:cNvCxnSpPr>
            <a:stCxn id="7" idx="2"/>
            <a:endCxn id="8" idx="0"/>
          </p:cNvCxnSpPr>
          <p:nvPr/>
        </p:nvCxnSpPr>
        <p:spPr>
          <a:xfrm>
            <a:off x="2286000" y="1905000"/>
            <a:ext cx="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9" idx="0"/>
          </p:cNvCxnSpPr>
          <p:nvPr/>
        </p:nvCxnSpPr>
        <p:spPr>
          <a:xfrm>
            <a:off x="2286000" y="2971800"/>
            <a:ext cx="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10" idx="0"/>
          </p:cNvCxnSpPr>
          <p:nvPr/>
        </p:nvCxnSpPr>
        <p:spPr>
          <a:xfrm>
            <a:off x="2286000" y="3962400"/>
            <a:ext cx="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11" idx="0"/>
          </p:cNvCxnSpPr>
          <p:nvPr/>
        </p:nvCxnSpPr>
        <p:spPr>
          <a:xfrm>
            <a:off x="2286000" y="5105400"/>
            <a:ext cx="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4829651" y="2438400"/>
            <a:ext cx="1723549" cy="400110"/>
          </a:xfrm>
          <a:prstGeom prst="rect">
            <a:avLst/>
          </a:prstGeom>
          <a:noFill/>
        </p:spPr>
        <p:txBody>
          <a:bodyPr wrap="none" rtlCol="0">
            <a:spAutoFit/>
          </a:bodyPr>
          <a:lstStyle/>
          <a:p>
            <a:r>
              <a:rPr lang="zh-TW" altLang="en-US" sz="2000" b="1" dirty="0" smtClean="0">
                <a:latin typeface="+mj-ea"/>
                <a:ea typeface="+mj-ea"/>
              </a:rPr>
              <a:t>各種抽樣方法</a:t>
            </a:r>
            <a:endParaRPr lang="zh-TW" altLang="en-US" sz="2000" b="1" dirty="0">
              <a:latin typeface="+mj-ea"/>
              <a:ea typeface="+mj-ea"/>
            </a:endParaRPr>
          </a:p>
        </p:txBody>
      </p:sp>
      <p:cxnSp>
        <p:nvCxnSpPr>
          <p:cNvPr id="21" name="直線單箭頭接點 20"/>
          <p:cNvCxnSpPr/>
          <p:nvPr/>
        </p:nvCxnSpPr>
        <p:spPr>
          <a:xfrm>
            <a:off x="3610451" y="2590800"/>
            <a:ext cx="11430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4800600" y="3429000"/>
            <a:ext cx="1210588" cy="400110"/>
          </a:xfrm>
          <a:prstGeom prst="rect">
            <a:avLst/>
          </a:prstGeom>
          <a:noFill/>
        </p:spPr>
        <p:txBody>
          <a:bodyPr wrap="none" rtlCol="0">
            <a:spAutoFit/>
          </a:bodyPr>
          <a:lstStyle/>
          <a:p>
            <a:r>
              <a:rPr lang="zh-TW" altLang="en-US" sz="2000" b="1" dirty="0" smtClean="0">
                <a:latin typeface="+mj-ea"/>
                <a:ea typeface="+mj-ea"/>
              </a:rPr>
              <a:t>統計圖表</a:t>
            </a:r>
            <a:endParaRPr lang="zh-TW" altLang="en-US" sz="2000" b="1" dirty="0">
              <a:latin typeface="+mj-ea"/>
              <a:ea typeface="+mj-ea"/>
            </a:endParaRPr>
          </a:p>
        </p:txBody>
      </p:sp>
      <p:cxnSp>
        <p:nvCxnSpPr>
          <p:cNvPr id="23" name="直線單箭頭接點 22"/>
          <p:cNvCxnSpPr/>
          <p:nvPr/>
        </p:nvCxnSpPr>
        <p:spPr>
          <a:xfrm>
            <a:off x="3581400" y="3657600"/>
            <a:ext cx="11430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4876800" y="5791200"/>
            <a:ext cx="954107" cy="400110"/>
          </a:xfrm>
          <a:prstGeom prst="rect">
            <a:avLst/>
          </a:prstGeom>
          <a:noFill/>
        </p:spPr>
        <p:txBody>
          <a:bodyPr wrap="none" rtlCol="0">
            <a:spAutoFit/>
          </a:bodyPr>
          <a:lstStyle/>
          <a:p>
            <a:r>
              <a:rPr lang="zh-TW" altLang="en-US" sz="2000" b="1" dirty="0" smtClean="0">
                <a:latin typeface="+mj-ea"/>
                <a:ea typeface="+mj-ea"/>
              </a:rPr>
              <a:t>可信度</a:t>
            </a:r>
            <a:endParaRPr lang="zh-TW" altLang="en-US" sz="2000" b="1" dirty="0">
              <a:latin typeface="+mj-ea"/>
              <a:ea typeface="+mj-ea"/>
            </a:endParaRPr>
          </a:p>
        </p:txBody>
      </p:sp>
      <p:cxnSp>
        <p:nvCxnSpPr>
          <p:cNvPr id="25" name="直線單箭頭接點 24"/>
          <p:cNvCxnSpPr/>
          <p:nvPr/>
        </p:nvCxnSpPr>
        <p:spPr>
          <a:xfrm>
            <a:off x="3657600" y="6019800"/>
            <a:ext cx="11430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左大括弧 25"/>
          <p:cNvSpPr/>
          <p:nvPr/>
        </p:nvSpPr>
        <p:spPr>
          <a:xfrm>
            <a:off x="3962400" y="4038600"/>
            <a:ext cx="838200" cy="14478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7" name="文字方塊 26"/>
          <p:cNvSpPr txBox="1"/>
          <p:nvPr/>
        </p:nvSpPr>
        <p:spPr>
          <a:xfrm>
            <a:off x="4876800" y="3962400"/>
            <a:ext cx="2597442" cy="1631216"/>
          </a:xfrm>
          <a:prstGeom prst="rect">
            <a:avLst/>
          </a:prstGeom>
          <a:noFill/>
        </p:spPr>
        <p:txBody>
          <a:bodyPr wrap="none" rtlCol="0">
            <a:spAutoFit/>
          </a:bodyPr>
          <a:lstStyle/>
          <a:p>
            <a:r>
              <a:rPr lang="zh-TW" altLang="en-US" sz="2000" b="1" dirty="0" smtClean="0">
                <a:latin typeface="+mj-ea"/>
                <a:ea typeface="+mj-ea"/>
              </a:rPr>
              <a:t>常用統計量</a:t>
            </a:r>
            <a:endParaRPr lang="en-US" altLang="zh-TW" sz="2000" b="1" dirty="0" smtClean="0">
              <a:latin typeface="+mj-ea"/>
              <a:ea typeface="+mj-ea"/>
            </a:endParaRPr>
          </a:p>
          <a:p>
            <a:r>
              <a:rPr lang="zh-TW" altLang="en-US" sz="2000" b="1" dirty="0" smtClean="0">
                <a:latin typeface="+mj-ea"/>
                <a:ea typeface="+mj-ea"/>
              </a:rPr>
              <a:t>信賴區間</a:t>
            </a:r>
            <a:endParaRPr lang="en-US" altLang="zh-TW" sz="2000" b="1" dirty="0" smtClean="0">
              <a:latin typeface="+mj-ea"/>
              <a:ea typeface="+mj-ea"/>
            </a:endParaRPr>
          </a:p>
          <a:p>
            <a:r>
              <a:rPr lang="zh-TW" altLang="en-US" sz="2000" b="1" dirty="0" smtClean="0">
                <a:latin typeface="+mj-ea"/>
                <a:ea typeface="+mj-ea"/>
              </a:rPr>
              <a:t>假設檢定</a:t>
            </a:r>
            <a:endParaRPr lang="en-US" altLang="zh-TW" sz="2000" b="1" dirty="0" smtClean="0">
              <a:latin typeface="+mj-ea"/>
              <a:ea typeface="+mj-ea"/>
            </a:endParaRPr>
          </a:p>
          <a:p>
            <a:r>
              <a:rPr lang="zh-TW" altLang="en-US" sz="2000" b="1" dirty="0" smtClean="0">
                <a:latin typeface="+mj-ea"/>
                <a:ea typeface="+mj-ea"/>
              </a:rPr>
              <a:t>變異數分析</a:t>
            </a:r>
            <a:r>
              <a:rPr lang="en-US" altLang="zh-TW" sz="2000" b="1" dirty="0" smtClean="0">
                <a:latin typeface="+mj-ea"/>
                <a:ea typeface="+mj-ea"/>
              </a:rPr>
              <a:t>(ANOVA)</a:t>
            </a:r>
          </a:p>
          <a:p>
            <a:r>
              <a:rPr lang="zh-TW" altLang="en-US" sz="2000" b="1" dirty="0" smtClean="0">
                <a:latin typeface="+mj-ea"/>
                <a:ea typeface="+mj-ea"/>
              </a:rPr>
              <a:t>迴歸分析</a:t>
            </a:r>
            <a:endParaRPr lang="zh-TW" altLang="en-US" sz="2000" b="1" dirty="0">
              <a:latin typeface="+mj-ea"/>
              <a:ea typeface="+mj-ea"/>
            </a:endParaRPr>
          </a:p>
        </p:txBody>
      </p:sp>
      <p:sp>
        <p:nvSpPr>
          <p:cNvPr id="29" name="文字方塊 28"/>
          <p:cNvSpPr txBox="1"/>
          <p:nvPr/>
        </p:nvSpPr>
        <p:spPr>
          <a:xfrm>
            <a:off x="0" y="6550223"/>
            <a:ext cx="4363695" cy="307777"/>
          </a:xfrm>
          <a:prstGeom prst="rect">
            <a:avLst/>
          </a:prstGeom>
          <a:noFill/>
        </p:spPr>
        <p:txBody>
          <a:bodyPr wrap="none" rtlCol="0">
            <a:spAutoFit/>
          </a:bodyPr>
          <a:lstStyle/>
          <a:p>
            <a:r>
              <a:rPr lang="zh-TW" altLang="en-US" sz="1400" dirty="0" smtClean="0"/>
              <a:t>資料來源：交通大學工業工程與管理學系 唐麗英教授</a:t>
            </a:r>
            <a:endParaRPr lang="zh-TW" alt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5"/>
          <p:cNvSpPr>
            <a:spLocks noGrp="1"/>
          </p:cNvSpPr>
          <p:nvPr>
            <p:ph type="ctrTitle"/>
          </p:nvPr>
        </p:nvSpPr>
        <p:spPr>
          <a:xfrm>
            <a:off x="2438400" y="1828800"/>
            <a:ext cx="5638800" cy="2209800"/>
          </a:xfrm>
        </p:spPr>
        <p:txBody>
          <a:bodyPr/>
          <a:lstStyle/>
          <a:p>
            <a:pPr algn="ctr" fontAlgn="auto">
              <a:spcAft>
                <a:spcPts val="0"/>
              </a:spcAft>
              <a:defRPr/>
            </a:pPr>
            <a:r>
              <a:rPr lang="en-US" altLang="zh-TW" dirty="0" smtClean="0">
                <a:ea typeface="新細明體" pitchFamily="18" charset="-120"/>
              </a:rPr>
              <a:t>Section 1-1</a:t>
            </a:r>
            <a:endParaRPr lang="zh-TW" altLang="en-US" smtClean="0">
              <a:ea typeface="新細明體" pitchFamily="18" charset="-120"/>
            </a:endParaRPr>
          </a:p>
        </p:txBody>
      </p:sp>
      <p:sp>
        <p:nvSpPr>
          <p:cNvPr id="8195" name="副標題 6"/>
          <p:cNvSpPr>
            <a:spLocks noGrp="1"/>
          </p:cNvSpPr>
          <p:nvPr>
            <p:ph type="subTitle" idx="1"/>
          </p:nvPr>
        </p:nvSpPr>
        <p:spPr>
          <a:xfrm>
            <a:off x="2286000" y="4495800"/>
            <a:ext cx="6019800" cy="1752600"/>
          </a:xfrm>
        </p:spPr>
        <p:txBody>
          <a:bodyPr/>
          <a:lstStyle/>
          <a:p>
            <a:pPr marR="0" algn="ctr"/>
            <a:r>
              <a:rPr lang="en-US" altLang="zh-TW" sz="3600" dirty="0" smtClean="0"/>
              <a:t>Descriptive and </a:t>
            </a:r>
          </a:p>
          <a:p>
            <a:pPr marR="0" algn="ctr"/>
            <a:r>
              <a:rPr lang="en-US" altLang="zh-TW" sz="3600" dirty="0" smtClean="0"/>
              <a:t>Inferential Statistics</a:t>
            </a:r>
            <a:endParaRPr lang="zh-TW" altLang="en-US" smtClean="0"/>
          </a:p>
        </p:txBody>
      </p:sp>
      <p:sp>
        <p:nvSpPr>
          <p:cNvPr id="6148" name="頁尾版面配置區 3"/>
          <p:cNvSpPr>
            <a:spLocks noGrp="1"/>
          </p:cNvSpPr>
          <p:nvPr>
            <p:ph type="ftr" sz="quarter" idx="11"/>
          </p:nvPr>
        </p:nvSpPr>
        <p:spPr>
          <a:xfrm>
            <a:off x="152400" y="6340475"/>
            <a:ext cx="3352800" cy="365125"/>
          </a:xfrm>
        </p:spPr>
        <p:txBody>
          <a:bodyPr/>
          <a:lstStyle/>
          <a:p>
            <a:pPr>
              <a:defRPr/>
            </a:pPr>
            <a:r>
              <a:rPr lang="en-US" altLang="zh-TW" dirty="0" err="1"/>
              <a:t>Bluman</a:t>
            </a:r>
            <a:r>
              <a:rPr lang="en-US" altLang="zh-TW" dirty="0"/>
              <a:t> Chapter 1</a:t>
            </a:r>
          </a:p>
        </p:txBody>
      </p:sp>
      <p:sp>
        <p:nvSpPr>
          <p:cNvPr id="6149" name="投影片編號版面配置區 4"/>
          <p:cNvSpPr>
            <a:spLocks noGrp="1"/>
          </p:cNvSpPr>
          <p:nvPr>
            <p:ph type="sldNum" sz="quarter" idx="12"/>
          </p:nvPr>
        </p:nvSpPr>
        <p:spPr/>
        <p:txBody>
          <a:bodyPr/>
          <a:lstStyle/>
          <a:p>
            <a:pPr>
              <a:defRPr/>
            </a:pPr>
            <a:fld id="{90845A90-F740-42EC-933E-BC667013895C}" type="slidenum">
              <a:rPr lang="en-US" altLang="zh-TW"/>
              <a:pPr>
                <a:defRPr/>
              </a:pPr>
              <a:t>7</a:t>
            </a:fld>
            <a:endParaRPr lang="en-US" altLang="zh-TW"/>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04850"/>
            <a:ext cx="8229600" cy="819150"/>
          </a:xfrm>
        </p:spPr>
        <p:txBody>
          <a:bodyPr/>
          <a:lstStyle/>
          <a:p>
            <a:pPr algn="ctr"/>
            <a:r>
              <a:rPr lang="en-US" altLang="zh-TW" b="1" dirty="0" smtClean="0">
                <a:latin typeface="Verdana" pitchFamily="34" charset="0"/>
                <a:ea typeface="新細明體" pitchFamily="18" charset="-120"/>
              </a:rPr>
              <a:t>Terminology </a:t>
            </a:r>
          </a:p>
        </p:txBody>
      </p:sp>
      <p:sp>
        <p:nvSpPr>
          <p:cNvPr id="8195" name="Rectangle 3"/>
          <p:cNvSpPr>
            <a:spLocks noGrp="1" noChangeArrowheads="1"/>
          </p:cNvSpPr>
          <p:nvPr>
            <p:ph idx="1"/>
          </p:nvPr>
        </p:nvSpPr>
        <p:spPr>
          <a:xfrm>
            <a:off x="457200" y="1524000"/>
            <a:ext cx="7924800" cy="4876800"/>
          </a:xfrm>
        </p:spPr>
        <p:txBody>
          <a:bodyPr>
            <a:normAutofit fontScale="92500" lnSpcReduction="10000"/>
          </a:bodyPr>
          <a:lstStyle/>
          <a:p>
            <a:pPr marL="274320" indent="-274320" fontAlgn="auto">
              <a:lnSpc>
                <a:spcPct val="120000"/>
              </a:lnSpc>
              <a:spcBef>
                <a:spcPts val="600"/>
              </a:spcBef>
              <a:spcAft>
                <a:spcPts val="0"/>
              </a:spcAft>
              <a:buClr>
                <a:schemeClr val="accent3"/>
              </a:buClr>
              <a:buFont typeface="Wingdings 2"/>
              <a:buChar char=""/>
              <a:defRPr/>
            </a:pPr>
            <a:r>
              <a:rPr lang="en-US" altLang="zh-TW" sz="2800" b="1" dirty="0" smtClean="0">
                <a:solidFill>
                  <a:srgbClr val="000099"/>
                </a:solidFill>
                <a:effectLst>
                  <a:outerShdw blurRad="38100" dist="38100" dir="2700000" algn="tl">
                    <a:srgbClr val="C0C0C0"/>
                  </a:outerShdw>
                </a:effectLst>
              </a:rPr>
              <a:t>Variable </a:t>
            </a:r>
          </a:p>
          <a:p>
            <a:pPr marL="641033" lvl="1" indent="-274320" fontAlgn="auto">
              <a:lnSpc>
                <a:spcPct val="120000"/>
              </a:lnSpc>
              <a:spcBef>
                <a:spcPts val="600"/>
              </a:spcBef>
              <a:spcAft>
                <a:spcPts val="0"/>
              </a:spcAft>
              <a:buClr>
                <a:schemeClr val="accent3"/>
              </a:buClr>
              <a:buFont typeface="Wingdings 2"/>
              <a:buChar char=""/>
              <a:defRPr/>
            </a:pPr>
            <a:r>
              <a:rPr lang="en-US" dirty="0" smtClean="0"/>
              <a:t>A </a:t>
            </a:r>
            <a:r>
              <a:rPr lang="en-US" b="1" dirty="0" smtClean="0">
                <a:solidFill>
                  <a:srgbClr val="000099"/>
                </a:solidFill>
              </a:rPr>
              <a:t>variable</a:t>
            </a:r>
            <a:r>
              <a:rPr lang="en-US" dirty="0" smtClean="0"/>
              <a:t> is a characteristic or attribute that can assume different values.</a:t>
            </a:r>
          </a:p>
          <a:p>
            <a:pPr marL="274320" indent="-274320" fontAlgn="auto">
              <a:lnSpc>
                <a:spcPct val="120000"/>
              </a:lnSpc>
              <a:spcBef>
                <a:spcPts val="600"/>
              </a:spcBef>
              <a:spcAft>
                <a:spcPts val="0"/>
              </a:spcAft>
              <a:buClr>
                <a:schemeClr val="accent3"/>
              </a:buClr>
              <a:buFont typeface="Wingdings 2"/>
              <a:buChar char=""/>
              <a:defRPr/>
            </a:pPr>
            <a:r>
              <a:rPr lang="en-US" altLang="zh-TW" sz="2800" b="1" dirty="0" smtClean="0">
                <a:solidFill>
                  <a:srgbClr val="000099"/>
                </a:solidFill>
                <a:effectLst>
                  <a:outerShdw blurRad="38100" dist="38100" dir="2700000" algn="tl">
                    <a:srgbClr val="C0C0C0"/>
                  </a:outerShdw>
                </a:effectLst>
              </a:rPr>
              <a:t>Data</a:t>
            </a:r>
          </a:p>
          <a:p>
            <a:pPr marL="641033" lvl="1" indent="-274320" fontAlgn="auto">
              <a:lnSpc>
                <a:spcPct val="120000"/>
              </a:lnSpc>
              <a:spcBef>
                <a:spcPts val="600"/>
              </a:spcBef>
              <a:spcAft>
                <a:spcPts val="0"/>
              </a:spcAft>
              <a:buClr>
                <a:schemeClr val="accent3"/>
              </a:buClr>
              <a:buFont typeface="Wingdings 2"/>
              <a:buChar char=""/>
              <a:defRPr/>
            </a:pPr>
            <a:r>
              <a:rPr lang="en-US" dirty="0" smtClean="0"/>
              <a:t>The values that a variable can assume are called </a:t>
            </a:r>
            <a:r>
              <a:rPr lang="en-US" b="1" dirty="0" smtClean="0">
                <a:solidFill>
                  <a:srgbClr val="000099"/>
                </a:solidFill>
                <a:effectLst>
                  <a:outerShdw blurRad="38100" dist="38100" dir="2700000" algn="tl">
                    <a:srgbClr val="C0C0C0"/>
                  </a:outerShdw>
                </a:effectLst>
              </a:rPr>
              <a:t>data</a:t>
            </a:r>
            <a:r>
              <a:rPr lang="en-US" dirty="0" smtClean="0"/>
              <a:t>.</a:t>
            </a:r>
          </a:p>
          <a:p>
            <a:pPr marL="274320" indent="-274320" fontAlgn="auto">
              <a:lnSpc>
                <a:spcPct val="120000"/>
              </a:lnSpc>
              <a:spcBef>
                <a:spcPts val="600"/>
              </a:spcBef>
              <a:spcAft>
                <a:spcPts val="0"/>
              </a:spcAft>
              <a:buClr>
                <a:schemeClr val="accent3"/>
              </a:buClr>
              <a:buFont typeface="Wingdings 2"/>
              <a:buChar char=""/>
              <a:defRPr/>
            </a:pPr>
            <a:r>
              <a:rPr lang="en-US" altLang="zh-TW" b="1" dirty="0" smtClean="0">
                <a:solidFill>
                  <a:srgbClr val="000099"/>
                </a:solidFill>
                <a:effectLst>
                  <a:outerShdw blurRad="38100" dist="38100" dir="2700000" algn="tl">
                    <a:srgbClr val="C0C0C0"/>
                  </a:outerShdw>
                </a:effectLst>
              </a:rPr>
              <a:t>Population </a:t>
            </a:r>
          </a:p>
          <a:p>
            <a:pPr marL="641033" lvl="1" indent="-274320" fontAlgn="auto">
              <a:lnSpc>
                <a:spcPct val="120000"/>
              </a:lnSpc>
              <a:spcBef>
                <a:spcPts val="600"/>
              </a:spcBef>
              <a:spcAft>
                <a:spcPts val="0"/>
              </a:spcAft>
              <a:buClr>
                <a:schemeClr val="accent3"/>
              </a:buClr>
              <a:buFont typeface="Wingdings 2"/>
              <a:buChar char=""/>
              <a:defRPr/>
            </a:pPr>
            <a:r>
              <a:rPr lang="en-US" dirty="0" smtClean="0"/>
              <a:t>A </a:t>
            </a:r>
            <a:r>
              <a:rPr lang="en-US" b="1" dirty="0" smtClean="0">
                <a:solidFill>
                  <a:srgbClr val="000099"/>
                </a:solidFill>
                <a:effectLst>
                  <a:outerShdw blurRad="38100" dist="38100" dir="2700000" algn="tl">
                    <a:srgbClr val="C0C0C0"/>
                  </a:outerShdw>
                </a:effectLst>
              </a:rPr>
              <a:t>population</a:t>
            </a:r>
            <a:r>
              <a:rPr lang="en-US" dirty="0" smtClean="0"/>
              <a:t> consists of all subjects (human or otherwise) that are studied.</a:t>
            </a:r>
          </a:p>
          <a:p>
            <a:pPr marL="274320" indent="-274320" fontAlgn="auto">
              <a:lnSpc>
                <a:spcPct val="120000"/>
              </a:lnSpc>
              <a:spcBef>
                <a:spcPts val="600"/>
              </a:spcBef>
              <a:spcAft>
                <a:spcPts val="0"/>
              </a:spcAft>
              <a:buClr>
                <a:schemeClr val="accent3"/>
              </a:buClr>
              <a:buFont typeface="Wingdings 2"/>
              <a:buChar char=""/>
              <a:defRPr/>
            </a:pPr>
            <a:r>
              <a:rPr lang="en-US" altLang="zh-TW" sz="2800" b="1" dirty="0" smtClean="0">
                <a:solidFill>
                  <a:srgbClr val="000099"/>
                </a:solidFill>
                <a:effectLst>
                  <a:outerShdw blurRad="38100" dist="38100" dir="2700000" algn="tl">
                    <a:srgbClr val="C0C0C0"/>
                  </a:outerShdw>
                </a:effectLst>
              </a:rPr>
              <a:t>Sample</a:t>
            </a:r>
          </a:p>
          <a:p>
            <a:pPr marL="641033" lvl="1" indent="-274320" fontAlgn="auto">
              <a:lnSpc>
                <a:spcPct val="120000"/>
              </a:lnSpc>
              <a:spcBef>
                <a:spcPts val="600"/>
              </a:spcBef>
              <a:spcAft>
                <a:spcPts val="0"/>
              </a:spcAft>
              <a:buClr>
                <a:schemeClr val="accent3"/>
              </a:buClr>
              <a:buFont typeface="Wingdings 2"/>
              <a:buChar char=""/>
              <a:defRPr/>
            </a:pPr>
            <a:r>
              <a:rPr lang="en-US" dirty="0" smtClean="0"/>
              <a:t>A </a:t>
            </a:r>
            <a:r>
              <a:rPr lang="en-US" b="1" dirty="0" smtClean="0">
                <a:solidFill>
                  <a:srgbClr val="000099"/>
                </a:solidFill>
                <a:effectLst>
                  <a:outerShdw blurRad="38100" dist="38100" dir="2700000" algn="tl">
                    <a:srgbClr val="C0C0C0"/>
                  </a:outerShdw>
                </a:effectLst>
              </a:rPr>
              <a:t>sample</a:t>
            </a:r>
            <a:r>
              <a:rPr lang="en-US" dirty="0" smtClean="0"/>
              <a:t> is a subset of the population.</a:t>
            </a:r>
          </a:p>
        </p:txBody>
      </p:sp>
      <p:sp>
        <p:nvSpPr>
          <p:cNvPr id="7173" name="Footer Placeholder 5"/>
          <p:cNvSpPr>
            <a:spLocks noGrp="1"/>
          </p:cNvSpPr>
          <p:nvPr>
            <p:ph type="ftr" sz="quarter" idx="11"/>
          </p:nvPr>
        </p:nvSpPr>
        <p:spPr>
          <a:xfrm>
            <a:off x="152400" y="6356350"/>
            <a:ext cx="3352800" cy="365125"/>
          </a:xfrm>
        </p:spPr>
        <p:txBody>
          <a:bodyPr/>
          <a:lstStyle/>
          <a:p>
            <a:pPr>
              <a:defRPr/>
            </a:pPr>
            <a:r>
              <a:rPr lang="en-US" altLang="zh-TW"/>
              <a:t>Bluman Chapter 1</a:t>
            </a:r>
          </a:p>
        </p:txBody>
      </p:sp>
      <p:sp>
        <p:nvSpPr>
          <p:cNvPr id="7172" name="Slide Number Placeholder 4"/>
          <p:cNvSpPr>
            <a:spLocks noGrp="1"/>
          </p:cNvSpPr>
          <p:nvPr>
            <p:ph type="sldNum" sz="quarter" idx="12"/>
          </p:nvPr>
        </p:nvSpPr>
        <p:spPr/>
        <p:txBody>
          <a:bodyPr/>
          <a:lstStyle/>
          <a:p>
            <a:pPr>
              <a:defRPr/>
            </a:pPr>
            <a:fld id="{8E9E765C-F84A-4F60-843C-761DBD8F487D}" type="slidenum">
              <a:rPr lang="en-US" altLang="zh-TW"/>
              <a:pPr>
                <a:defRPr/>
              </a:pPr>
              <a:t>8</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704850"/>
            <a:ext cx="8229600" cy="895350"/>
          </a:xfrm>
        </p:spPr>
        <p:txBody>
          <a:bodyPr>
            <a:normAutofit/>
          </a:bodyPr>
          <a:lstStyle/>
          <a:p>
            <a:pPr algn="ctr"/>
            <a:r>
              <a:rPr lang="en-US" altLang="zh-TW" sz="4800" b="1" dirty="0" smtClean="0">
                <a:solidFill>
                  <a:schemeClr val="accent2">
                    <a:lumMod val="50000"/>
                  </a:schemeClr>
                </a:solidFill>
                <a:latin typeface="Times New Roman" pitchFamily="18" charset="0"/>
                <a:cs typeface="Times New Roman" pitchFamily="18" charset="0"/>
              </a:rPr>
              <a:t>Populations and Sample</a:t>
            </a:r>
            <a:endParaRPr lang="zh-TW" altLang="en-US" sz="4800" dirty="0">
              <a:solidFill>
                <a:srgbClr val="00B050"/>
              </a:solidFill>
              <a:effectLst>
                <a:outerShdw blurRad="38100" dist="38100" dir="2700000" algn="tl">
                  <a:srgbClr val="000000">
                    <a:alpha val="43137"/>
                  </a:srgbClr>
                </a:outerShdw>
              </a:effectLst>
            </a:endParaRPr>
          </a:p>
        </p:txBody>
      </p:sp>
      <p:sp>
        <p:nvSpPr>
          <p:cNvPr id="6" name="投影片編號版面配置區 5"/>
          <p:cNvSpPr>
            <a:spLocks noGrp="1"/>
          </p:cNvSpPr>
          <p:nvPr>
            <p:ph type="sldNum" sz="quarter" idx="12"/>
          </p:nvPr>
        </p:nvSpPr>
        <p:spPr/>
        <p:txBody>
          <a:bodyPr/>
          <a:lstStyle/>
          <a:p>
            <a:fld id="{52C3365D-4495-46A7-924A-F36F75EDD42B}" type="slidenum">
              <a:rPr lang="zh-TW" altLang="en-US" smtClean="0"/>
              <a:pPr/>
              <a:t>9</a:t>
            </a:fld>
            <a:endParaRPr lang="zh-TW" altLang="en-US"/>
          </a:p>
        </p:txBody>
      </p:sp>
      <p:pic>
        <p:nvPicPr>
          <p:cNvPr id="9"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2209800"/>
            <a:ext cx="7800975"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83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2400</TotalTime>
  <Words>1733</Words>
  <Application>Microsoft Office PowerPoint</Application>
  <PresentationFormat>如螢幕大小 (4:3)</PresentationFormat>
  <Paragraphs>368</Paragraphs>
  <Slides>36</Slides>
  <Notes>9</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36</vt:i4>
      </vt:variant>
    </vt:vector>
  </HeadingPairs>
  <TitlesOfParts>
    <vt:vector size="50" baseType="lpstr">
      <vt:lpstr>Arial Unicode MS</vt:lpstr>
      <vt:lpstr>微軟正黑體</vt:lpstr>
      <vt:lpstr>新細明體</vt:lpstr>
      <vt:lpstr>標楷體</vt:lpstr>
      <vt:lpstr>Arial</vt:lpstr>
      <vt:lpstr>Book Antiqua</vt:lpstr>
      <vt:lpstr>Calibri</vt:lpstr>
      <vt:lpstr>Constantia</vt:lpstr>
      <vt:lpstr>Symbol</vt:lpstr>
      <vt:lpstr>Times New Roman</vt:lpstr>
      <vt:lpstr>Verdana</vt:lpstr>
      <vt:lpstr>Wingdings</vt:lpstr>
      <vt:lpstr>Wingdings 2</vt:lpstr>
      <vt:lpstr>流線</vt:lpstr>
      <vt:lpstr>Chapter 1</vt:lpstr>
      <vt:lpstr>課前練習</vt:lpstr>
      <vt:lpstr>Chapter 1 Overview</vt:lpstr>
      <vt:lpstr>Introduction</vt:lpstr>
      <vt:lpstr>PowerPoint 簡報</vt:lpstr>
      <vt:lpstr>解決統計問題的五大步驟</vt:lpstr>
      <vt:lpstr>Section 1-1</vt:lpstr>
      <vt:lpstr>Terminology </vt:lpstr>
      <vt:lpstr>Populations and Sample</vt:lpstr>
      <vt:lpstr>Descriptive and Inferential Statistics</vt:lpstr>
      <vt:lpstr>Descriptive Statistics</vt:lpstr>
      <vt:lpstr>Inferential Procedures</vt:lpstr>
      <vt:lpstr>Section 1-2</vt:lpstr>
      <vt:lpstr>Variables and Types of Data</vt:lpstr>
      <vt:lpstr>Variables and Types of Data</vt:lpstr>
      <vt:lpstr>Recorded Values and Boundaries</vt:lpstr>
      <vt:lpstr>測量尺度的類型</vt:lpstr>
      <vt:lpstr>PowerPoint 簡報</vt:lpstr>
      <vt:lpstr>PowerPoint 簡報</vt:lpstr>
      <vt:lpstr>PowerPoint 簡報</vt:lpstr>
      <vt:lpstr>PowerPoint 簡報</vt:lpstr>
      <vt:lpstr>問卷項目之衡量尺度定義及特色</vt:lpstr>
      <vt:lpstr>Levels of Measurement</vt:lpstr>
      <vt:lpstr>Levels of Measurement</vt:lpstr>
      <vt:lpstr>PowerPoint 簡報</vt:lpstr>
      <vt:lpstr>PowerPoint 簡報</vt:lpstr>
      <vt:lpstr>Section 1-3</vt:lpstr>
      <vt:lpstr>Some Sampling Techniques</vt:lpstr>
      <vt:lpstr>Section 1-4</vt:lpstr>
      <vt:lpstr>Type of the studies</vt:lpstr>
      <vt:lpstr>Section 1-5</vt:lpstr>
      <vt:lpstr>Uses and Misuses of Statistics</vt:lpstr>
      <vt:lpstr>Uses and Misuses of Statistics</vt:lpstr>
      <vt:lpstr>Misleading Graphs</vt:lpstr>
      <vt:lpstr>Misleading Graphs</vt:lpstr>
      <vt:lpstr>Computers and Calculators</vt:lpstr>
    </vt:vector>
  </TitlesOfParts>
  <Company>MCC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WJChang</dc:creator>
  <cp:lastModifiedBy>WJChang</cp:lastModifiedBy>
  <cp:revision>242</cp:revision>
  <dcterms:created xsi:type="dcterms:W3CDTF">2006-01-20T03:22:46Z</dcterms:created>
  <dcterms:modified xsi:type="dcterms:W3CDTF">2016-09-29T01:56:20Z</dcterms:modified>
</cp:coreProperties>
</file>