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60"/>
  </p:notesMasterIdLst>
  <p:handoutMasterIdLst>
    <p:handoutMasterId r:id="rId61"/>
  </p:handoutMasterIdLst>
  <p:sldIdLst>
    <p:sldId id="256" r:id="rId2"/>
    <p:sldId id="449" r:id="rId3"/>
    <p:sldId id="259" r:id="rId4"/>
    <p:sldId id="402" r:id="rId5"/>
    <p:sldId id="450" r:id="rId6"/>
    <p:sldId id="451" r:id="rId7"/>
    <p:sldId id="452" r:id="rId8"/>
    <p:sldId id="453" r:id="rId9"/>
    <p:sldId id="454" r:id="rId10"/>
    <p:sldId id="455" r:id="rId11"/>
    <p:sldId id="460" r:id="rId12"/>
    <p:sldId id="403" r:id="rId13"/>
    <p:sldId id="405" r:id="rId14"/>
    <p:sldId id="461" r:id="rId15"/>
    <p:sldId id="466" r:id="rId16"/>
    <p:sldId id="503" r:id="rId17"/>
    <p:sldId id="456" r:id="rId18"/>
    <p:sldId id="511" r:id="rId19"/>
    <p:sldId id="502" r:id="rId20"/>
    <p:sldId id="470" r:id="rId21"/>
    <p:sldId id="504" r:id="rId22"/>
    <p:sldId id="409" r:id="rId23"/>
    <p:sldId id="410" r:id="rId24"/>
    <p:sldId id="505" r:id="rId25"/>
    <p:sldId id="420" r:id="rId26"/>
    <p:sldId id="417" r:id="rId27"/>
    <p:sldId id="418" r:id="rId28"/>
    <p:sldId id="419" r:id="rId29"/>
    <p:sldId id="471" r:id="rId30"/>
    <p:sldId id="472" r:id="rId31"/>
    <p:sldId id="499" r:id="rId32"/>
    <p:sldId id="425" r:id="rId33"/>
    <p:sldId id="498" r:id="rId34"/>
    <p:sldId id="509" r:id="rId35"/>
    <p:sldId id="473" r:id="rId36"/>
    <p:sldId id="474" r:id="rId37"/>
    <p:sldId id="475" r:id="rId38"/>
    <p:sldId id="426" r:id="rId39"/>
    <p:sldId id="476" r:id="rId40"/>
    <p:sldId id="477" r:id="rId41"/>
    <p:sldId id="429" r:id="rId42"/>
    <p:sldId id="506" r:id="rId43"/>
    <p:sldId id="478" r:id="rId44"/>
    <p:sldId id="422" r:id="rId45"/>
    <p:sldId id="432" r:id="rId46"/>
    <p:sldId id="434" r:id="rId47"/>
    <p:sldId id="488" r:id="rId48"/>
    <p:sldId id="489" r:id="rId49"/>
    <p:sldId id="480" r:id="rId50"/>
    <p:sldId id="481" r:id="rId51"/>
    <p:sldId id="482" r:id="rId52"/>
    <p:sldId id="483" r:id="rId53"/>
    <p:sldId id="485" r:id="rId54"/>
    <p:sldId id="486" r:id="rId55"/>
    <p:sldId id="507" r:id="rId56"/>
    <p:sldId id="436" r:id="rId57"/>
    <p:sldId id="487" r:id="rId58"/>
    <p:sldId id="508" r:id="rId5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9EA"/>
    <a:srgbClr val="800000"/>
    <a:srgbClr val="FF66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728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45B817-DE93-41F8-94F6-A7BD2A1222ED}" type="datetimeFigureOut">
              <a:rPr lang="zh-TW" altLang="en-US"/>
              <a:pPr>
                <a:defRPr/>
              </a:pPr>
              <a:t>2016/11/3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728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CA953E-958A-49D4-A770-86A5D7ADFB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648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28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669D347-C625-4CD4-AFE9-86A0720910E3}" type="datetimeFigureOut">
              <a:rPr lang="en-US" altLang="zh-TW"/>
              <a:pPr>
                <a:defRPr/>
              </a:pPr>
              <a:t>11/3/2016</a:t>
            </a:fld>
            <a:endParaRPr lang="en-US" altLang="zh-TW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8" y="4716027"/>
            <a:ext cx="5437821" cy="446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467"/>
            <a:ext cx="2946351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28" y="9430467"/>
            <a:ext cx="2946351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27F4603-CA62-4767-942B-395924F3B1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6920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FC2D0-1506-4CBA-A51B-1703B221C52D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0179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AE680-5883-4F36-8B40-E8129931CE75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4370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06BD3-5264-40DD-A809-4B346F31B543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01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FAB4C-F687-46D4-A7C7-3E82DFB39C2C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5244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1ADFD-C4B3-42A7-A550-18FA38029413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75058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25C0C6-ECB6-44E0-90B3-6C809827FF3C}" type="slidenum">
              <a:rPr lang="zh-TW" altLang="en-CA" smtClean="0"/>
              <a:pPr/>
              <a:t>37</a:t>
            </a:fld>
            <a:endParaRPr lang="en-CA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to page 242</a:t>
            </a:r>
          </a:p>
        </p:txBody>
      </p:sp>
    </p:spTree>
    <p:extLst>
      <p:ext uri="{BB962C8B-B14F-4D97-AF65-F5344CB8AC3E}">
        <p14:creationId xmlns:p14="http://schemas.microsoft.com/office/powerpoint/2010/main" val="248138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486B5-F23B-4B5D-A371-013F9BCE5430}" type="slidenum">
              <a:rPr lang="zh-TW" altLang="en-CA" smtClean="0"/>
              <a:pPr/>
              <a:t>39</a:t>
            </a:fld>
            <a:endParaRPr lang="en-CA" altLang="zh-TW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to page 244</a:t>
            </a:r>
          </a:p>
        </p:txBody>
      </p:sp>
    </p:spTree>
    <p:extLst>
      <p:ext uri="{BB962C8B-B14F-4D97-AF65-F5344CB8AC3E}">
        <p14:creationId xmlns:p14="http://schemas.microsoft.com/office/powerpoint/2010/main" val="963308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1670B-5767-4BD1-AC3E-C2A5AB72AACA}" type="slidenum">
              <a:rPr lang="zh-TW" altLang="en-CA" smtClean="0"/>
              <a:pPr/>
              <a:t>40</a:t>
            </a:fld>
            <a:endParaRPr lang="en-CA" altLang="zh-TW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to page 246</a:t>
            </a:r>
          </a:p>
        </p:txBody>
      </p:sp>
    </p:spTree>
    <p:extLst>
      <p:ext uri="{BB962C8B-B14F-4D97-AF65-F5344CB8AC3E}">
        <p14:creationId xmlns:p14="http://schemas.microsoft.com/office/powerpoint/2010/main" val="3368423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54EF1-1099-4F8E-B7EE-86C10C317791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78609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93F26-EA3B-4702-AB71-2357597B8E0C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81699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F4DF6-2846-4419-B445-6F8FADA570A8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2492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5C1E8C-8919-4D16-93FD-42AB2B6ED2B4}" type="slidenum">
              <a:rPr lang="zh-TW" altLang="en-CA" smtClean="0"/>
              <a:pPr/>
              <a:t>7</a:t>
            </a:fld>
            <a:endParaRPr lang="en-CA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Insert Def 5.1 Random Variable and Def 5.2 Discrete Random variable  from page 226</a:t>
            </a:r>
          </a:p>
        </p:txBody>
      </p:sp>
    </p:spTree>
    <p:extLst>
      <p:ext uri="{BB962C8B-B14F-4D97-AF65-F5344CB8AC3E}">
        <p14:creationId xmlns:p14="http://schemas.microsoft.com/office/powerpoint/2010/main" val="2212732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03D0F-50A6-493A-97B5-9C5BEA14FA61}" type="slidenum">
              <a:rPr lang="zh-TW" altLang="en-CA" smtClean="0"/>
              <a:pPr/>
              <a:t>48</a:t>
            </a:fld>
            <a:endParaRPr lang="en-CA" altLang="zh-TW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to page 248</a:t>
            </a:r>
          </a:p>
        </p:txBody>
      </p:sp>
    </p:spTree>
    <p:extLst>
      <p:ext uri="{BB962C8B-B14F-4D97-AF65-F5344CB8AC3E}">
        <p14:creationId xmlns:p14="http://schemas.microsoft.com/office/powerpoint/2010/main" val="3048813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8B294-7C09-41DE-A17D-F20906169A5D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3915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344E9-B372-45CD-9B7A-E1FB76D0BB8B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6031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5C624-3CAA-4FB1-BA5F-26436B971B46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5942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6F7F39-8D6A-4BB7-8DFC-3C04DBE69BEB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2436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2C7679-927A-4DA8-96AA-F5A4E0127336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9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1F918-7647-4A73-98C9-9EEF743002A1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440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6CA88-92AF-468F-9E3E-7DD9C8110D9D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7411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FE910-9480-4DFA-A1D4-96B90A0505FA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113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rgbClr val="FF66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ctr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頁尾版面配置區 18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5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2D82-B818-4A9E-86AB-C8456F835B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F064F-406D-4A6F-9A2B-D3C940243F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768E0-2415-43EC-9D85-D792BE1BB9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94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3779838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F21E-3204-4D81-B4AC-7E4BD83083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5940425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1A6BB-C2C6-4111-B72A-D895B01C87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61744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rgbClr val="FF66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519488"/>
            <a:ext cx="7772400" cy="1509712"/>
          </a:xfrm>
        </p:spPr>
        <p:txBody>
          <a:bodyPr lIns="45720" rIns="45720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AEA14-D5D7-4CEA-A03D-8D6CB8ABD5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A305B-A6A5-41CF-8F24-C92D6D1309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43D50-C170-492B-B599-7BA2DD8664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tIns="45720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A3F42-BE7B-40C0-96A9-D35E1707BF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77CE4-B208-4CC9-8E78-1056EBEC90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CA825-DABC-4FA0-A806-D7A70FA89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並圓角化單一角落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t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0D3C4-7CB3-4C5E-9701-0D7555669F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2150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Bluman, Chapter 5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624201F-057F-4E3E-A374-4A3D34E297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1512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TW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4E6D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4E6D"/>
          </a:solidFill>
          <a:latin typeface="Verdana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95000"/>
        <a:buFont typeface="Wingdings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__4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.doc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25.emf"/><Relationship Id="rId10" Type="http://schemas.openxmlformats.org/officeDocument/2006/relationships/image" Target="../media/image27.png"/><Relationship Id="rId4" Type="http://schemas.openxmlformats.org/officeDocument/2006/relationships/oleObject" Target="../embeddings/Microsoft_Word_97_-_2003___5.doc"/><Relationship Id="rId9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9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6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Excel_97-2003____1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2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546848" cy="1828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ea typeface="新細明體" charset="-120"/>
              </a:rPr>
              <a:t>Chapter 5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038600"/>
            <a:ext cx="6400800" cy="1676400"/>
          </a:xfrm>
        </p:spPr>
        <p:txBody>
          <a:bodyPr>
            <a:normAutofit/>
          </a:bodyPr>
          <a:lstStyle/>
          <a:p>
            <a:pPr marR="0" algn="l" eaLnBrk="1" hangingPunct="1">
              <a:lnSpc>
                <a:spcPct val="114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zh-TW" sz="41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Discrete </a:t>
            </a:r>
          </a:p>
          <a:p>
            <a:pPr marR="0" algn="l" eaLnBrk="1" hangingPunct="1">
              <a:lnSpc>
                <a:spcPct val="114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zh-TW" sz="41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Probability Distributions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McGraw-Hill, Bluman, 7</a:t>
            </a:r>
            <a:r>
              <a:rPr lang="en-US" altLang="zh-TW" baseline="30000"/>
              <a:t>th</a:t>
            </a:r>
            <a:r>
              <a:rPr lang="en-US" altLang="zh-TW"/>
              <a:t> ed, Chapter 5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49EBD-F535-4F16-80BD-77C4D98C0204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9" y="990600"/>
            <a:ext cx="3119841" cy="3825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562600" y="6356350"/>
            <a:ext cx="3352800" cy="365125"/>
          </a:xfrm>
        </p:spPr>
        <p:txBody>
          <a:bodyPr/>
          <a:lstStyle/>
          <a:p>
            <a:pPr>
              <a:defRPr/>
            </a:pPr>
            <a:fld id="{3D603E5B-BDBD-4CEA-9C88-C03AC2D2914B}" type="slidenum">
              <a:rPr lang="zh-TW" altLang="en-US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345092" name="Object 2" descr="針織"/>
          <p:cNvGraphicFramePr>
            <a:graphicFrameLocks noChangeAspect="1"/>
          </p:cNvGraphicFramePr>
          <p:nvPr/>
        </p:nvGraphicFramePr>
        <p:xfrm>
          <a:off x="136525" y="1905000"/>
          <a:ext cx="870267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文件" r:id="rId4" imgW="9086340" imgH="8032298" progId="Word.Document.8">
                  <p:embed/>
                </p:oleObj>
              </mc:Choice>
              <mc:Fallback>
                <p:oleObj name="文件" r:id="rId4" imgW="9086340" imgH="8032298" progId="Word.Document.8">
                  <p:embed/>
                  <p:pic>
                    <p:nvPicPr>
                      <p:cNvPr id="0" name="Object 2" descr="針織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748" r="11166" b="49088"/>
                      <a:stretch>
                        <a:fillRect/>
                      </a:stretch>
                    </p:blipFill>
                    <p:spPr bwMode="auto">
                      <a:xfrm>
                        <a:off x="136525" y="1905000"/>
                        <a:ext cx="870267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6"/>
                              <a:srcRect t="5748" r="11166" b="49088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Continuous Random Variable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96112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Terminologies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Bluman</a:t>
            </a:r>
            <a:r>
              <a:rPr lang="en-US" dirty="0" smtClean="0"/>
              <a:t>, Chapter 5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84977-0B55-42E9-8225-46104F40239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43013" name="群組 5"/>
          <p:cNvGrpSpPr>
            <a:grpSpLocks/>
          </p:cNvGrpSpPr>
          <p:nvPr/>
        </p:nvGrpSpPr>
        <p:grpSpPr bwMode="auto">
          <a:xfrm>
            <a:off x="457200" y="3124200"/>
            <a:ext cx="8299450" cy="1066800"/>
            <a:chOff x="381000" y="2286000"/>
            <a:chExt cx="8299450" cy="1066800"/>
          </a:xfrm>
        </p:grpSpPr>
        <p:pic>
          <p:nvPicPr>
            <p:cNvPr id="7" name="Picture 6" descr="D05_03"/>
            <p:cNvPicPr>
              <a:picLocks noChangeAspect="1" noChangeArrowheads="1"/>
            </p:cNvPicPr>
            <p:nvPr/>
          </p:nvPicPr>
          <p:blipFill>
            <a:blip r:embed="rId2" cstate="print"/>
            <a:srcRect t="15190" b="51761"/>
            <a:stretch>
              <a:fillRect/>
            </a:stretch>
          </p:blipFill>
          <p:spPr bwMode="auto">
            <a:xfrm>
              <a:off x="381000" y="2286000"/>
              <a:ext cx="8299450" cy="1066800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</p:pic>
        <p:cxnSp>
          <p:nvCxnSpPr>
            <p:cNvPr id="8" name="直線接點 7"/>
            <p:cNvCxnSpPr/>
            <p:nvPr/>
          </p:nvCxnSpPr>
          <p:spPr>
            <a:xfrm rot="10800000" flipH="1">
              <a:off x="457200" y="2819400"/>
              <a:ext cx="2667000" cy="1588"/>
            </a:xfrm>
            <a:prstGeom prst="line">
              <a:avLst/>
            </a:prstGeom>
            <a:ln w="38100" cmpd="dbl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3" cstate="print"/>
          <a:srcRect l="24803" t="64725" r="19376" b="28961"/>
          <a:stretch>
            <a:fillRect/>
          </a:stretch>
        </p:blipFill>
        <p:spPr bwMode="auto">
          <a:xfrm>
            <a:off x="457200" y="1978025"/>
            <a:ext cx="8229600" cy="638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3015" name="群組 12"/>
          <p:cNvGrpSpPr>
            <a:grpSpLocks/>
          </p:cNvGrpSpPr>
          <p:nvPr/>
        </p:nvGrpSpPr>
        <p:grpSpPr bwMode="auto">
          <a:xfrm>
            <a:off x="457200" y="4627563"/>
            <a:ext cx="8299450" cy="1620837"/>
            <a:chOff x="381000" y="3657600"/>
            <a:chExt cx="8299450" cy="1621069"/>
          </a:xfrm>
        </p:grpSpPr>
        <p:pic>
          <p:nvPicPr>
            <p:cNvPr id="14" name="Picture 6" descr="D05_03"/>
            <p:cNvPicPr>
              <a:picLocks noChangeAspect="1" noChangeArrowheads="1"/>
            </p:cNvPicPr>
            <p:nvPr/>
          </p:nvPicPr>
          <p:blipFill>
            <a:blip r:embed="rId2" cstate="print"/>
            <a:srcRect t="43948" b="1953"/>
            <a:stretch>
              <a:fillRect/>
            </a:stretch>
          </p:blipFill>
          <p:spPr bwMode="auto">
            <a:xfrm>
              <a:off x="381000" y="3657600"/>
              <a:ext cx="8299450" cy="162106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</p:pic>
        <p:cxnSp>
          <p:nvCxnSpPr>
            <p:cNvPr id="15" name="直線接點 14"/>
            <p:cNvCxnSpPr/>
            <p:nvPr/>
          </p:nvCxnSpPr>
          <p:spPr>
            <a:xfrm rot="10800000" flipH="1">
              <a:off x="461963" y="4038655"/>
              <a:ext cx="2447925" cy="1587"/>
            </a:xfrm>
            <a:prstGeom prst="line">
              <a:avLst/>
            </a:prstGeom>
            <a:ln w="38100" cmpd="dbl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Example: Rolling a Die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077200" cy="9144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TW" sz="2800" smtClean="0"/>
              <a:t>Construct a probability distribution for rolling a single die.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28678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3B25D-985D-4BDC-8A61-86160EEB00C1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3978632"/>
            <a:ext cx="7848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990600" y="2685990"/>
            <a:ext cx="435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Random Variable,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: the outcome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Example: Tossing Coins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077200" cy="9144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TW" sz="2800" dirty="0" smtClean="0"/>
              <a:t>Represent graphically the probability distribution for the sample space for tossing three coins.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TW" sz="2800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30727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D492A-A91B-4CBF-B231-FC23FF8695A1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743200"/>
            <a:ext cx="63246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657600"/>
            <a:ext cx="6553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3657601"/>
            <a:ext cx="6498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990600" y="2133600"/>
            <a:ext cx="487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Random Variable,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: number of heads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5028C-871F-45C0-8197-8B9880811EA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 l="24065" t="35197" r="7973" b="38976"/>
          <a:stretch>
            <a:fillRect/>
          </a:stretch>
        </p:blipFill>
        <p:spPr bwMode="auto">
          <a:xfrm>
            <a:off x="457200" y="1905000"/>
            <a:ext cx="8286750" cy="320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150"/>
          </a:xfrm>
        </p:spPr>
        <p:txBody>
          <a:bodyPr/>
          <a:lstStyle/>
          <a:p>
            <a:pPr algn="ctr">
              <a:defRPr/>
            </a:pPr>
            <a:r>
              <a:rPr lang="en-US" altLang="zh-TW" sz="4000" dirty="0" smtClean="0"/>
              <a:t>Example 5-4</a:t>
            </a:r>
            <a:endParaRPr lang="zh-TW" altLang="en-US" sz="4000" dirty="0"/>
          </a:p>
        </p:txBody>
      </p:sp>
      <p:sp>
        <p:nvSpPr>
          <p:cNvPr id="47107" name="內容版面配置區 5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495800"/>
          </a:xfrm>
        </p:spPr>
        <p:txBody>
          <a:bodyPr/>
          <a:lstStyle/>
          <a:p>
            <a:r>
              <a:rPr lang="en-US" altLang="zh-TW" sz="2200" dirty="0" smtClean="0"/>
              <a:t>Determine whether each distribution is a probability distribution</a:t>
            </a:r>
            <a:endParaRPr lang="zh-TW" altLang="en-US" sz="2200" dirty="0" smtClean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73E-5AB0-495A-B374-0C40F89E6B8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10000"/>
          </a:blip>
          <a:srcRect l="23125" t="49001" r="41875" b="30000"/>
          <a:stretch>
            <a:fillRect/>
          </a:stretch>
        </p:blipFill>
        <p:spPr bwMode="auto">
          <a:xfrm>
            <a:off x="1066800" y="23622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10000"/>
          </a:blip>
          <a:srcRect l="59760" t="48193" r="7933" b="30000"/>
          <a:stretch>
            <a:fillRect/>
          </a:stretch>
        </p:blipFill>
        <p:spPr bwMode="auto">
          <a:xfrm>
            <a:off x="1066800" y="4191000"/>
            <a:ext cx="5105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Exercises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Section 5-1 (p.263)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8-10, 13-18, 22, 28, 37</a:t>
            </a:r>
          </a:p>
          <a:p>
            <a:pPr>
              <a:lnSpc>
                <a:spcPct val="200000"/>
              </a:lnSpc>
            </a:pP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1A6BB-C2C6-4111-B72A-D895B01C87A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Section 5-2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3250" y="3886200"/>
            <a:ext cx="7854950" cy="1752600"/>
          </a:xfrm>
        </p:spPr>
        <p:txBody>
          <a:bodyPr/>
          <a:lstStyle/>
          <a:p>
            <a:pPr marR="0" eaLnBrk="1" hangingPunct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zh-TW" sz="37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Mean, Variance, </a:t>
            </a:r>
          </a:p>
          <a:p>
            <a:pPr marR="0" eaLnBrk="1" hangingPunct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zh-TW" sz="37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Standard Deviation, and Expection</a:t>
            </a:r>
            <a:endParaRPr lang="zh-TW" altLang="en-US" sz="37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" y="194945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Example</a:t>
            </a:r>
            <a:r>
              <a:rPr lang="en-US" altLang="zh-TW" sz="4000" dirty="0" smtClean="0">
                <a:ea typeface="新細明體" pitchFamily="18" charset="-120"/>
              </a:rPr>
              <a:t>: </a:t>
            </a:r>
            <a:r>
              <a:rPr lang="en-US" altLang="zh-TW" sz="3200" dirty="0" smtClean="0">
                <a:ea typeface="新細明體" pitchFamily="18" charset="-120"/>
              </a:rPr>
              <a:t>Miles Run</a:t>
            </a:r>
            <a:r>
              <a:rPr lang="zh-TW" altLang="en-US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per Week</a:t>
            </a:r>
          </a:p>
        </p:txBody>
      </p:sp>
      <p:sp>
        <p:nvSpPr>
          <p:cNvPr id="4097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49CE8-8860-4F8B-873F-D359DA59DEBF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8180" y="1223645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 eaLnBrk="1" hangingPunct="1">
              <a:lnSpc>
                <a:spcPct val="90000"/>
              </a:lnSpc>
              <a:buClr>
                <a:schemeClr val="accent1">
                  <a:lumMod val="25000"/>
                </a:schemeClr>
              </a:buClr>
              <a:buSzPct val="90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Verdana" pitchFamily="34" charset="0"/>
              </a:rPr>
              <a:t>Below is a frequency distribution of miles run per week.  Find the mean.</a:t>
            </a:r>
          </a:p>
        </p:txBody>
      </p:sp>
      <p:graphicFrame>
        <p:nvGraphicFramePr>
          <p:cNvPr id="1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45430"/>
              </p:ext>
            </p:extLst>
          </p:nvPr>
        </p:nvGraphicFramePr>
        <p:xfrm>
          <a:off x="1219200" y="2100660"/>
          <a:ext cx="5791200" cy="3733800"/>
        </p:xfrm>
        <a:graphic>
          <a:graphicData uri="http://schemas.openxmlformats.org/drawingml/2006/table">
            <a:tbl>
              <a:tblPr/>
              <a:tblGrid>
                <a:gridCol w="1676400"/>
                <a:gridCol w="1981200"/>
                <a:gridCol w="1905000"/>
                <a:gridCol w="228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Frequency, </a:t>
                      </a:r>
                      <a:r>
                        <a:rPr kumimoji="0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Midpoint, </a:t>
                      </a:r>
                      <a:r>
                        <a:rPr kumimoji="0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5.5 - 10.5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10.5 - 15.5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15.5 - 20.5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20.5 - 25.5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25.5 - 30.5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30.5 - 35.5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35.5 - 40.5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657600" y="2713435"/>
            <a:ext cx="355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/>
              <a:t>1</a:t>
            </a:r>
          </a:p>
          <a:p>
            <a:pPr algn="ctr"/>
            <a:r>
              <a:rPr lang="en-US" altLang="zh-TW" sz="2400"/>
              <a:t>2</a:t>
            </a:r>
          </a:p>
          <a:p>
            <a:pPr algn="ctr"/>
            <a:r>
              <a:rPr lang="en-US" altLang="zh-TW" sz="2400"/>
              <a:t>3</a:t>
            </a:r>
          </a:p>
          <a:p>
            <a:pPr algn="ctr"/>
            <a:r>
              <a:rPr lang="en-US" altLang="zh-TW" sz="2400"/>
              <a:t>5</a:t>
            </a:r>
          </a:p>
          <a:p>
            <a:pPr algn="ctr"/>
            <a:r>
              <a:rPr lang="en-US" altLang="zh-TW" sz="2400"/>
              <a:t>4</a:t>
            </a:r>
          </a:p>
          <a:p>
            <a:pPr algn="ctr"/>
            <a:r>
              <a:rPr lang="en-US" altLang="zh-TW" sz="2400"/>
              <a:t>3</a:t>
            </a:r>
          </a:p>
          <a:p>
            <a:pPr algn="ctr"/>
            <a:r>
              <a:rPr lang="en-US" altLang="zh-TW" sz="2400"/>
              <a:t>2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568950" y="2710260"/>
            <a:ext cx="5270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400"/>
              <a:t>8</a:t>
            </a:r>
            <a:endParaRPr lang="en-US" altLang="zh-TW" sz="2400">
              <a:solidFill>
                <a:srgbClr val="1818FF"/>
              </a:solidFill>
            </a:endParaRPr>
          </a:p>
          <a:p>
            <a:pPr algn="r"/>
            <a:r>
              <a:rPr lang="en-US" altLang="zh-TW" sz="2400"/>
              <a:t>13</a:t>
            </a:r>
          </a:p>
          <a:p>
            <a:pPr algn="r"/>
            <a:r>
              <a:rPr lang="en-US" altLang="zh-TW" sz="2400"/>
              <a:t>18</a:t>
            </a:r>
          </a:p>
          <a:p>
            <a:pPr algn="r"/>
            <a:r>
              <a:rPr lang="en-US" altLang="zh-TW" sz="2400"/>
              <a:t>23</a:t>
            </a:r>
          </a:p>
          <a:p>
            <a:pPr algn="r"/>
            <a:r>
              <a:rPr lang="en-US" altLang="zh-TW" sz="2400"/>
              <a:t>28</a:t>
            </a:r>
          </a:p>
          <a:p>
            <a:pPr algn="r"/>
            <a:r>
              <a:rPr lang="en-US" altLang="zh-TW" sz="2400"/>
              <a:t>33</a:t>
            </a:r>
          </a:p>
          <a:p>
            <a:pPr algn="r"/>
            <a:r>
              <a:rPr lang="en-US" altLang="zh-TW" sz="2400"/>
              <a:t>38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3276600" y="5301060"/>
            <a:ext cx="1144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itchFamily="18" charset="2"/>
              </a:rPr>
              <a:t></a:t>
            </a:r>
            <a:r>
              <a:rPr lang="en-US" altLang="zh-TW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TW" sz="2400">
                <a:sym typeface="Symbol" pitchFamily="18" charset="2"/>
              </a:rPr>
              <a:t> = 20</a:t>
            </a:r>
            <a:endParaRPr lang="en-US" altLang="zh-TW" sz="2400">
              <a:solidFill>
                <a:srgbClr val="FF0000"/>
              </a:solidFill>
            </a:endParaRPr>
          </a:p>
        </p:txBody>
      </p:sp>
      <p:cxnSp>
        <p:nvCxnSpPr>
          <p:cNvPr id="23" name="Straight Connector 11"/>
          <p:cNvCxnSpPr>
            <a:cxnSpLocks noChangeShapeType="1"/>
          </p:cNvCxnSpPr>
          <p:nvPr/>
        </p:nvCxnSpPr>
        <p:spPr bwMode="auto">
          <a:xfrm>
            <a:off x="3276600" y="5347098"/>
            <a:ext cx="1066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矩形 1"/>
          <p:cNvSpPr/>
          <p:nvPr/>
        </p:nvSpPr>
        <p:spPr>
          <a:xfrm>
            <a:off x="4876800" y="2024460"/>
            <a:ext cx="2286000" cy="403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90276"/>
              </p:ext>
            </p:extLst>
          </p:nvPr>
        </p:nvGraphicFramePr>
        <p:xfrm>
          <a:off x="1143000" y="5873274"/>
          <a:ext cx="45180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2" name="Equation" r:id="rId4" imgW="2184120" imgH="431640" progId="">
                  <p:embed/>
                </p:oleObj>
              </mc:Choice>
              <mc:Fallback>
                <p:oleObj name="Equation" r:id="rId4" imgW="21841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73274"/>
                        <a:ext cx="451802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2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5-5: Rolling a Die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91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Find the mean of the number of spots that appear when a die is tossed.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848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1066800" y="3503613"/>
          <a:ext cx="327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7" name="Equation" r:id="rId5" imgW="1054100" imgH="254000" progId="">
                  <p:embed/>
                </p:oleObj>
              </mc:Choice>
              <mc:Fallback>
                <p:oleObj name="Equation" r:id="rId5" imgW="1054100" imgH="254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3613"/>
                        <a:ext cx="3276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1484313" y="4418013"/>
          <a:ext cx="65928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8" name="Equation" r:id="rId7" imgW="2120900" imgH="228600" progId="">
                  <p:embed/>
                </p:oleObj>
              </mc:Choice>
              <mc:Fallback>
                <p:oleObj name="Equation" r:id="rId7" imgW="212090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418013"/>
                        <a:ext cx="65928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1489075" y="5297488"/>
          <a:ext cx="20923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Equation" r:id="rId9" imgW="672808" imgH="253890" progId="">
                  <p:embed/>
                </p:oleObj>
              </mc:Choice>
              <mc:Fallback>
                <p:oleObj name="Equation" r:id="rId9" imgW="672808" imgH="2538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5297488"/>
                        <a:ext cx="2092325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Organization Chart 2"/>
          <p:cNvGrpSpPr>
            <a:grpSpLocks noChangeAspect="1"/>
          </p:cNvGrpSpPr>
          <p:nvPr/>
        </p:nvGrpSpPr>
        <p:grpSpPr bwMode="auto">
          <a:xfrm>
            <a:off x="152400" y="1066800"/>
            <a:ext cx="8750300" cy="5351463"/>
            <a:chOff x="0" y="240"/>
            <a:chExt cx="5512" cy="3371"/>
          </a:xfrm>
        </p:grpSpPr>
        <p:cxnSp>
          <p:nvCxnSpPr>
            <p:cNvPr id="37891" name="_s1028"/>
            <p:cNvCxnSpPr>
              <a:cxnSpLocks noChangeShapeType="1"/>
              <a:stCxn id="37921" idx="1"/>
            </p:cNvCxnSpPr>
            <p:nvPr/>
          </p:nvCxnSpPr>
          <p:spPr bwMode="auto">
            <a:xfrm rot="10800000">
              <a:off x="4422" y="1571"/>
              <a:ext cx="136" cy="1768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2" name="_s1029"/>
            <p:cNvCxnSpPr>
              <a:cxnSpLocks noChangeShapeType="1"/>
              <a:stCxn id="37920" idx="1"/>
            </p:cNvCxnSpPr>
            <p:nvPr/>
          </p:nvCxnSpPr>
          <p:spPr bwMode="auto">
            <a:xfrm rot="10800000">
              <a:off x="4422" y="1571"/>
              <a:ext cx="136" cy="1088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3" name="_s1030"/>
            <p:cNvCxnSpPr>
              <a:cxnSpLocks noChangeShapeType="1"/>
              <a:stCxn id="37919" idx="1"/>
            </p:cNvCxnSpPr>
            <p:nvPr/>
          </p:nvCxnSpPr>
          <p:spPr bwMode="auto">
            <a:xfrm rot="10800000">
              <a:off x="4422" y="1526"/>
              <a:ext cx="136" cy="453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4" name="_s1031"/>
            <p:cNvCxnSpPr>
              <a:cxnSpLocks noChangeShapeType="1"/>
              <a:stCxn id="37918" idx="1"/>
            </p:cNvCxnSpPr>
            <p:nvPr/>
          </p:nvCxnSpPr>
          <p:spPr bwMode="auto">
            <a:xfrm rot="10800000">
              <a:off x="3288" y="1481"/>
              <a:ext cx="91" cy="1178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5" name="_s1032"/>
            <p:cNvCxnSpPr>
              <a:cxnSpLocks noChangeShapeType="1"/>
              <a:stCxn id="37917" idx="1"/>
              <a:endCxn id="37910" idx="1"/>
            </p:cNvCxnSpPr>
            <p:nvPr/>
          </p:nvCxnSpPr>
          <p:spPr bwMode="auto">
            <a:xfrm rot="10800000">
              <a:off x="3152" y="1243"/>
              <a:ext cx="227" cy="736"/>
            </a:xfrm>
            <a:prstGeom prst="bentConnector3">
              <a:avLst>
                <a:gd name="adj1" fmla="val 3656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6" name="_s1033"/>
            <p:cNvCxnSpPr>
              <a:cxnSpLocks noChangeShapeType="1"/>
              <a:stCxn id="37916" idx="1"/>
            </p:cNvCxnSpPr>
            <p:nvPr/>
          </p:nvCxnSpPr>
          <p:spPr bwMode="auto">
            <a:xfrm rot="10800000">
              <a:off x="1202" y="1525"/>
              <a:ext cx="90" cy="1701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7" name="_s1034"/>
            <p:cNvCxnSpPr>
              <a:cxnSpLocks noChangeShapeType="1"/>
              <a:stCxn id="37915" idx="1"/>
            </p:cNvCxnSpPr>
            <p:nvPr/>
          </p:nvCxnSpPr>
          <p:spPr bwMode="auto">
            <a:xfrm rot="10800000">
              <a:off x="1202" y="1548"/>
              <a:ext cx="90" cy="1043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8" name="_s1035"/>
            <p:cNvCxnSpPr>
              <a:cxnSpLocks noChangeShapeType="1"/>
            </p:cNvCxnSpPr>
            <p:nvPr/>
          </p:nvCxnSpPr>
          <p:spPr bwMode="auto">
            <a:xfrm rot="5400000" flipH="1">
              <a:off x="952" y="1775"/>
              <a:ext cx="590" cy="90"/>
            </a:xfrm>
            <a:prstGeom prst="bentConnector3">
              <a:avLst>
                <a:gd name="adj1" fmla="val 12204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899" name="_s1036"/>
            <p:cNvCxnSpPr>
              <a:cxnSpLocks noChangeShapeType="1"/>
              <a:stCxn id="37913" idx="1"/>
            </p:cNvCxnSpPr>
            <p:nvPr/>
          </p:nvCxnSpPr>
          <p:spPr bwMode="auto">
            <a:xfrm rot="10800000">
              <a:off x="113" y="1389"/>
              <a:ext cx="136" cy="1202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900" name="_s1037"/>
            <p:cNvCxnSpPr>
              <a:cxnSpLocks noChangeShapeType="1"/>
              <a:stCxn id="37912" idx="1"/>
            </p:cNvCxnSpPr>
            <p:nvPr/>
          </p:nvCxnSpPr>
          <p:spPr bwMode="auto">
            <a:xfrm rot="10800000">
              <a:off x="113" y="1526"/>
              <a:ext cx="136" cy="430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901" name="_s1038"/>
            <p:cNvCxnSpPr>
              <a:cxnSpLocks noChangeShapeType="1"/>
            </p:cNvCxnSpPr>
            <p:nvPr/>
          </p:nvCxnSpPr>
          <p:spPr bwMode="auto">
            <a:xfrm rot="5400000" flipH="1">
              <a:off x="3491" y="-220"/>
              <a:ext cx="311" cy="1987"/>
            </a:xfrm>
            <a:prstGeom prst="bentConnector3">
              <a:avLst>
                <a:gd name="adj1" fmla="val 23301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902" name="_s1039"/>
            <p:cNvCxnSpPr>
              <a:cxnSpLocks noChangeShapeType="1"/>
            </p:cNvCxnSpPr>
            <p:nvPr/>
          </p:nvCxnSpPr>
          <p:spPr bwMode="auto">
            <a:xfrm rot="5400000" flipH="1">
              <a:off x="2913" y="358"/>
              <a:ext cx="313" cy="834"/>
            </a:xfrm>
            <a:prstGeom prst="bentConnector3">
              <a:avLst>
                <a:gd name="adj1" fmla="val 23301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903" name="_s1040"/>
            <p:cNvCxnSpPr>
              <a:cxnSpLocks noChangeShapeType="1"/>
            </p:cNvCxnSpPr>
            <p:nvPr/>
          </p:nvCxnSpPr>
          <p:spPr bwMode="auto">
            <a:xfrm rot="-5400000">
              <a:off x="2492" y="779"/>
              <a:ext cx="229" cy="90"/>
            </a:xfrm>
            <a:prstGeom prst="bentConnector3">
              <a:avLst>
                <a:gd name="adj1" fmla="val 3157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904" name="_s1041"/>
            <p:cNvCxnSpPr>
              <a:cxnSpLocks noChangeShapeType="1"/>
            </p:cNvCxnSpPr>
            <p:nvPr/>
          </p:nvCxnSpPr>
          <p:spPr bwMode="auto">
            <a:xfrm rot="-5400000">
              <a:off x="1971" y="257"/>
              <a:ext cx="229" cy="1133"/>
            </a:xfrm>
            <a:prstGeom prst="bentConnector3">
              <a:avLst>
                <a:gd name="adj1" fmla="val 31579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905" name="_s1042"/>
            <p:cNvCxnSpPr>
              <a:cxnSpLocks noChangeShapeType="1"/>
            </p:cNvCxnSpPr>
            <p:nvPr/>
          </p:nvCxnSpPr>
          <p:spPr bwMode="auto">
            <a:xfrm rot="-5400000">
              <a:off x="1306" y="-393"/>
              <a:ext cx="313" cy="2335"/>
            </a:xfrm>
            <a:prstGeom prst="bentConnector3">
              <a:avLst>
                <a:gd name="adj1" fmla="val 23301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19" name="_s1043"/>
            <p:cNvSpPr>
              <a:spLocks noChangeArrowheads="1"/>
            </p:cNvSpPr>
            <p:nvPr/>
          </p:nvSpPr>
          <p:spPr bwMode="auto">
            <a:xfrm>
              <a:off x="385" y="240"/>
              <a:ext cx="4672" cy="46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1" lang="zh-TW" altLang="en-US" sz="3600" dirty="0">
                  <a:latin typeface="Times New Roman" pitchFamily="18" charset="0"/>
                  <a:ea typeface="標楷體" pitchFamily="65" charset="-120"/>
                </a:rPr>
                <a:t>間斷隨機變數及其常用的機率分配</a:t>
              </a:r>
            </a:p>
          </p:txBody>
        </p:sp>
        <p:sp>
          <p:nvSpPr>
            <p:cNvPr id="37907" name="_s1044"/>
            <p:cNvSpPr>
              <a:spLocks noChangeArrowheads="1"/>
            </p:cNvSpPr>
            <p:nvPr/>
          </p:nvSpPr>
          <p:spPr bwMode="auto">
            <a:xfrm>
              <a:off x="0" y="934"/>
              <a:ext cx="1020" cy="617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隨機變數</a:t>
              </a:r>
            </a:p>
          </p:txBody>
        </p:sp>
        <p:sp>
          <p:nvSpPr>
            <p:cNvPr id="37908" name="_s1045"/>
            <p:cNvSpPr>
              <a:spLocks noChangeArrowheads="1"/>
            </p:cNvSpPr>
            <p:nvPr/>
          </p:nvSpPr>
          <p:spPr bwMode="auto">
            <a:xfrm>
              <a:off x="1066" y="934"/>
              <a:ext cx="1043" cy="617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1" lang="zh-TW" altLang="en-US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間斷隨機變數的機率分配</a:t>
              </a:r>
            </a:p>
          </p:txBody>
        </p:sp>
        <p:sp>
          <p:nvSpPr>
            <p:cNvPr id="37909" name="_s1046"/>
            <p:cNvSpPr>
              <a:spLocks noChangeArrowheads="1"/>
            </p:cNvSpPr>
            <p:nvPr/>
          </p:nvSpPr>
          <p:spPr bwMode="auto">
            <a:xfrm>
              <a:off x="2154" y="934"/>
              <a:ext cx="953" cy="617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常用的間斷</a:t>
              </a:r>
            </a:p>
            <a:p>
              <a:pPr algn="ctr"/>
              <a:r>
                <a:rPr kumimoji="1" lang="zh-TW" altLang="en-US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機率分配</a:t>
              </a:r>
            </a:p>
          </p:txBody>
        </p:sp>
        <p:sp>
          <p:nvSpPr>
            <p:cNvPr id="37910" name="_s1047"/>
            <p:cNvSpPr>
              <a:spLocks noChangeArrowheads="1"/>
            </p:cNvSpPr>
            <p:nvPr/>
          </p:nvSpPr>
          <p:spPr bwMode="auto">
            <a:xfrm>
              <a:off x="3152" y="934"/>
              <a:ext cx="1089" cy="617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二項機率分配</a:t>
              </a:r>
            </a:p>
          </p:txBody>
        </p:sp>
        <p:sp>
          <p:nvSpPr>
            <p:cNvPr id="37911" name="_s1048"/>
            <p:cNvSpPr>
              <a:spLocks noChangeArrowheads="1"/>
            </p:cNvSpPr>
            <p:nvPr/>
          </p:nvSpPr>
          <p:spPr bwMode="auto">
            <a:xfrm>
              <a:off x="4332" y="934"/>
              <a:ext cx="1088" cy="617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TW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Poisson</a:t>
              </a:r>
              <a:r>
                <a:rPr kumimoji="1" lang="zh-TW" altLang="en-US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分配</a:t>
              </a:r>
            </a:p>
            <a:p>
              <a:pPr algn="ctr"/>
              <a:r>
                <a:rPr kumimoji="1" lang="en-US" altLang="zh-TW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(</a:t>
              </a:r>
              <a:r>
                <a:rPr kumimoji="1" lang="zh-TW" altLang="en-US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波松分配</a:t>
              </a:r>
              <a:r>
                <a:rPr kumimoji="1" lang="en-US" altLang="zh-TW" sz="2000" b="1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)</a:t>
              </a:r>
            </a:p>
          </p:txBody>
        </p:sp>
        <p:sp>
          <p:nvSpPr>
            <p:cNvPr id="37912" name="_s1049"/>
            <p:cNvSpPr>
              <a:spLocks noChangeArrowheads="1"/>
            </p:cNvSpPr>
            <p:nvPr/>
          </p:nvSpPr>
          <p:spPr bwMode="auto">
            <a:xfrm>
              <a:off x="249" y="1706"/>
              <a:ext cx="865" cy="499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隨機變數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的意義</a:t>
              </a:r>
            </a:p>
          </p:txBody>
        </p:sp>
        <p:sp>
          <p:nvSpPr>
            <p:cNvPr id="37913" name="_s1050"/>
            <p:cNvSpPr>
              <a:spLocks noChangeArrowheads="1"/>
            </p:cNvSpPr>
            <p:nvPr/>
          </p:nvSpPr>
          <p:spPr bwMode="auto">
            <a:xfrm>
              <a:off x="249" y="2341"/>
              <a:ext cx="865" cy="499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隨機變數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的種類</a:t>
              </a:r>
            </a:p>
          </p:txBody>
        </p:sp>
        <p:sp>
          <p:nvSpPr>
            <p:cNvPr id="37914" name="_s1051"/>
            <p:cNvSpPr>
              <a:spLocks noChangeArrowheads="1"/>
            </p:cNvSpPr>
            <p:nvPr/>
          </p:nvSpPr>
          <p:spPr bwMode="auto">
            <a:xfrm>
              <a:off x="1292" y="1706"/>
              <a:ext cx="861" cy="499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機率函數</a:t>
              </a:r>
            </a:p>
          </p:txBody>
        </p:sp>
        <p:sp>
          <p:nvSpPr>
            <p:cNvPr id="37915" name="_s1052"/>
            <p:cNvSpPr>
              <a:spLocks noChangeArrowheads="1"/>
            </p:cNvSpPr>
            <p:nvPr/>
          </p:nvSpPr>
          <p:spPr bwMode="auto">
            <a:xfrm>
              <a:off x="1292" y="2341"/>
              <a:ext cx="861" cy="499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期望值與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變異數</a:t>
              </a:r>
            </a:p>
          </p:txBody>
        </p:sp>
        <p:sp>
          <p:nvSpPr>
            <p:cNvPr id="37916" name="_s1053"/>
            <p:cNvSpPr>
              <a:spLocks noChangeArrowheads="1"/>
            </p:cNvSpPr>
            <p:nvPr/>
          </p:nvSpPr>
          <p:spPr bwMode="auto">
            <a:xfrm>
              <a:off x="1292" y="2976"/>
              <a:ext cx="861" cy="499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標準化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隨機變數</a:t>
              </a:r>
            </a:p>
          </p:txBody>
        </p:sp>
        <p:sp>
          <p:nvSpPr>
            <p:cNvPr id="37917" name="_s1054"/>
            <p:cNvSpPr>
              <a:spLocks noChangeArrowheads="1"/>
            </p:cNvSpPr>
            <p:nvPr/>
          </p:nvSpPr>
          <p:spPr bwMode="auto">
            <a:xfrm>
              <a:off x="3379" y="1706"/>
              <a:ext cx="953" cy="545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1" lang="zh-TW" altLang="en-US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二項隨機實驗與二項分配</a:t>
              </a:r>
            </a:p>
          </p:txBody>
        </p:sp>
        <p:sp>
          <p:nvSpPr>
            <p:cNvPr id="37918" name="_s1055"/>
            <p:cNvSpPr>
              <a:spLocks noChangeArrowheads="1"/>
            </p:cNvSpPr>
            <p:nvPr/>
          </p:nvSpPr>
          <p:spPr bwMode="auto">
            <a:xfrm>
              <a:off x="3379" y="2387"/>
              <a:ext cx="954" cy="544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期望值與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變異數</a:t>
              </a:r>
            </a:p>
          </p:txBody>
        </p:sp>
        <p:sp>
          <p:nvSpPr>
            <p:cNvPr id="37919" name="_s1056"/>
            <p:cNvSpPr>
              <a:spLocks noChangeArrowheads="1"/>
            </p:cNvSpPr>
            <p:nvPr/>
          </p:nvSpPr>
          <p:spPr bwMode="auto">
            <a:xfrm>
              <a:off x="4558" y="1707"/>
              <a:ext cx="954" cy="544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波松分配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的意義</a:t>
              </a:r>
            </a:p>
          </p:txBody>
        </p:sp>
        <p:sp>
          <p:nvSpPr>
            <p:cNvPr id="37920" name="_s1057"/>
            <p:cNvSpPr>
              <a:spLocks noChangeArrowheads="1"/>
            </p:cNvSpPr>
            <p:nvPr/>
          </p:nvSpPr>
          <p:spPr bwMode="auto">
            <a:xfrm>
              <a:off x="4558" y="2387"/>
              <a:ext cx="954" cy="544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期望值與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變異數</a:t>
              </a:r>
            </a:p>
          </p:txBody>
        </p:sp>
        <p:sp>
          <p:nvSpPr>
            <p:cNvPr id="37921" name="_s1058"/>
            <p:cNvSpPr>
              <a:spLocks noChangeArrowheads="1"/>
            </p:cNvSpPr>
            <p:nvPr/>
          </p:nvSpPr>
          <p:spPr bwMode="auto">
            <a:xfrm>
              <a:off x="4558" y="3067"/>
              <a:ext cx="954" cy="544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波松分配與</a:t>
              </a:r>
            </a:p>
            <a:p>
              <a:pPr algn="ctr"/>
              <a:r>
                <a:rPr kumimoji="1" lang="zh-TW" altLang="en-US" sz="2000">
                  <a:solidFill>
                    <a:srgbClr val="000066"/>
                  </a:solidFill>
                  <a:latin typeface="Times New Roman" pitchFamily="18" charset="0"/>
                  <a:ea typeface="標楷體" pitchFamily="65" charset="-120"/>
                </a:rPr>
                <a:t>二項分配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>
                <a:solidFill>
                  <a:schemeClr val="tx2">
                    <a:lumMod val="50000"/>
                  </a:schemeClr>
                </a:solidFill>
              </a:rPr>
              <a:t>Example: </a:t>
            </a:r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</a:rPr>
              <a:t>Children in a Family</a:t>
            </a:r>
            <a:endParaRPr lang="zh-TW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 a family with two children, find the mean of the number of children who will be girls.</a:t>
            </a:r>
            <a:endParaRPr lang="zh-TW" altLang="en-US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78063-5611-4B60-87B7-60DED20FFB86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52600" y="2971800"/>
          <a:ext cx="5638800" cy="945642"/>
        </p:xfrm>
        <a:graphic>
          <a:graphicData uri="http://schemas.openxmlformats.org/drawingml/2006/table">
            <a:tbl>
              <a:tblPr/>
              <a:tblGrid>
                <a:gridCol w="2667000"/>
                <a:gridCol w="848745"/>
                <a:gridCol w="1061187"/>
                <a:gridCol w="1061868"/>
              </a:tblGrid>
              <a:tr h="0">
                <a:tc>
                  <a:txBody>
                    <a:bodyPr/>
                    <a:lstStyle/>
                    <a:p>
                      <a:pPr marR="133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Number of girls, X</a:t>
                      </a:r>
                      <a:endParaRPr lang="zh-TW" sz="2200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</a:t>
                      </a:r>
                      <a:endParaRPr lang="zh-TW" sz="2200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</a:t>
                      </a:r>
                      <a:endParaRPr lang="zh-TW" sz="220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</a:t>
                      </a:r>
                      <a:endParaRPr lang="zh-TW" sz="220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R="133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Probability, P(X)</a:t>
                      </a:r>
                      <a:endParaRPr lang="zh-TW" sz="2200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1/4</a:t>
                      </a:r>
                      <a:endParaRPr lang="zh-TW" sz="220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1/2</a:t>
                      </a:r>
                      <a:endParaRPr lang="zh-TW" sz="220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1/4</a:t>
                      </a:r>
                      <a:endParaRPr lang="zh-TW" sz="2200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ffectLst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Mean of a probability distribution</a:t>
            </a:r>
            <a:endParaRPr lang="zh-TW" altLang="en-US" dirty="0"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A3F42-BE7B-40C0-96A9-D35E1707BF86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 l="28125" t="24000" r="12500" b="42000"/>
          <a:stretch>
            <a:fillRect/>
          </a:stretch>
        </p:blipFill>
        <p:spPr bwMode="auto">
          <a:xfrm>
            <a:off x="457200" y="2209800"/>
            <a:ext cx="8305800" cy="3429000"/>
          </a:xfrm>
          <a:prstGeom prst="rect">
            <a:avLst/>
          </a:prstGeom>
          <a:ln w="88900" cap="sq" cmpd="thickThin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534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1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5-8: </a:t>
            </a: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Trips of 5 Nights or More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924800" cy="205740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probability distribution shown represents the number of trips of five nights or more that American adults take per year. (That is, 6% do not take any trips lasting five nights or more, 70% take one trip lasting five nights or more per year, etc.) Find the mean.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34822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7846-6580-4630-BAD4-186E4F4EDB24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0"/>
            <a:ext cx="7477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1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Example5-8: </a:t>
            </a: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Trips of 5 Nights or More</a:t>
            </a:r>
          </a:p>
        </p:txBody>
      </p:sp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3080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72A27-9DCE-4635-AFBF-5DFA7FCB4D67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1111250" y="3027363"/>
          <a:ext cx="28511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054100" imgH="254000" progId="">
                  <p:embed/>
                </p:oleObj>
              </mc:Choice>
              <mc:Fallback>
                <p:oleObj name="Equation" r:id="rId4" imgW="1054100" imgH="254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027363"/>
                        <a:ext cx="28511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3"/>
          <p:cNvGraphicFramePr>
            <a:graphicFrameLocks noChangeAspect="1"/>
          </p:cNvGraphicFramePr>
          <p:nvPr/>
        </p:nvGraphicFramePr>
        <p:xfrm>
          <a:off x="1524000" y="3886200"/>
          <a:ext cx="52578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841400" imgH="507960" progId="">
                  <p:embed/>
                </p:oleObj>
              </mc:Choice>
              <mc:Fallback>
                <p:oleObj name="Equation" r:id="rId6" imgW="1841400" imgH="507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5257800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4"/>
          <p:cNvGraphicFramePr>
            <a:graphicFrameLocks noChangeAspect="1"/>
          </p:cNvGraphicFramePr>
          <p:nvPr/>
        </p:nvGraphicFramePr>
        <p:xfrm>
          <a:off x="1524000" y="5486400"/>
          <a:ext cx="1263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406080" imgH="241200" progId="">
                  <p:embed/>
                </p:oleObj>
              </mc:Choice>
              <mc:Fallback>
                <p:oleObj name="Equation" r:id="rId8" imgW="40608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1263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1905000"/>
            <a:ext cx="82740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575947B0-D88F-44BF-A65C-DA3161368778}" type="slidenum">
              <a:rPr lang="zh-TW" altLang="en-US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838200"/>
          </a:xfrm>
        </p:spPr>
        <p:txBody>
          <a:bodyPr/>
          <a:lstStyle/>
          <a:p>
            <a:pPr algn="ctr">
              <a:defRPr/>
            </a:pPr>
            <a:r>
              <a:rPr lang="en-US" altLang="zh-TW" sz="3600" dirty="0" smtClean="0"/>
              <a:t>Formula for the Variance</a:t>
            </a:r>
            <a:endParaRPr lang="zh-TW" altLang="en-US" sz="3400" dirty="0">
              <a:ea typeface="新細明體" charset="-120"/>
            </a:endParaRPr>
          </a:p>
        </p:txBody>
      </p:sp>
      <p:graphicFrame>
        <p:nvGraphicFramePr>
          <p:cNvPr id="6146" name="Object 2" descr="針織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3841930"/>
              </p:ext>
            </p:extLst>
          </p:nvPr>
        </p:nvGraphicFramePr>
        <p:xfrm>
          <a:off x="461962" y="1420938"/>
          <a:ext cx="806291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0" name="文件" r:id="rId4" imgW="8728474" imgH="2304864" progId="Word.Document.8">
                  <p:embed/>
                </p:oleObj>
              </mc:Choice>
              <mc:Fallback>
                <p:oleObj name="文件" r:id="rId4" imgW="8728474" imgH="2304864" progId="Word.Document.8">
                  <p:embed/>
                  <p:pic>
                    <p:nvPicPr>
                      <p:cNvPr id="0" name="Object 2" descr="針織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368"/>
                      <a:stretch>
                        <a:fillRect/>
                      </a:stretch>
                    </p:blipFill>
                    <p:spPr bwMode="auto">
                      <a:xfrm>
                        <a:off x="461962" y="1420938"/>
                        <a:ext cx="8062913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6"/>
                              <a:srcRect r="7368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1" name="Object 3" descr="針織"/>
          <p:cNvGraphicFramePr>
            <a:graphicFrameLocks noGrp="1" noChangeAspect="1"/>
          </p:cNvGraphicFramePr>
          <p:nvPr>
            <p:ph sz="half" idx="1"/>
          </p:nvPr>
        </p:nvGraphicFramePr>
        <p:xfrm>
          <a:off x="623888" y="4856163"/>
          <a:ext cx="7900987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1" name="文件" r:id="rId8" imgW="8292842" imgH="1781277" progId="Word.Document.8">
                  <p:embed/>
                </p:oleObj>
              </mc:Choice>
              <mc:Fallback>
                <p:oleObj name="文件" r:id="rId8" imgW="8292842" imgH="1781277" progId="Word.Document.8">
                  <p:embed/>
                  <p:pic>
                    <p:nvPicPr>
                      <p:cNvPr id="0" name="Object 3" descr="針織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856163"/>
                        <a:ext cx="7900987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6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l="7613" t="30208" r="8053" b="18750"/>
          <a:stretch>
            <a:fillRect/>
          </a:stretch>
        </p:blipFill>
        <p:spPr bwMode="auto">
          <a:xfrm>
            <a:off x="457200" y="3932888"/>
            <a:ext cx="8285584" cy="2819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8486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31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5-11:</a:t>
            </a: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/>
            </a:r>
            <a:b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On Hold for Talk Radio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153400" cy="30480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 talk radio station has four telephone lines. If the host is unable to talk (i.e., during a commercial) or is talking to a person, the other callers are placed on hold. When all lines are in use, others who are trying to call in get a busy signal. The probability that 0, 1, 2, 3, or 4 people will get through is shown in the distribution. Find the variance and standard deviation for the distribution.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37893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3FEA5-6CAB-427D-88B9-7C1E1EDE0B33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181600"/>
            <a:ext cx="7524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5128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36819-77A3-494A-A3F1-36BBAE68C7B8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609600" y="4114800"/>
          <a:ext cx="55276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2222280" imgH="533160" progId="">
                  <p:embed/>
                </p:oleObj>
              </mc:Choice>
              <mc:Fallback>
                <p:oleObj name="Equation" r:id="rId4" imgW="2222280" imgH="533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527675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733425" y="5486400"/>
          <a:ext cx="15160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6" imgW="609480" imgH="241200" progId="">
                  <p:embed/>
                </p:oleObj>
              </mc:Choice>
              <mc:Fallback>
                <p:oleObj name="Equation" r:id="rId6" imgW="60948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486400"/>
                        <a:ext cx="15160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4"/>
          <p:cNvGraphicFramePr>
            <a:graphicFrameLocks noChangeAspect="1"/>
          </p:cNvGraphicFramePr>
          <p:nvPr/>
        </p:nvGraphicFramePr>
        <p:xfrm>
          <a:off x="2551113" y="5486400"/>
          <a:ext cx="1800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8" imgW="723600" imgH="241200" progId="">
                  <p:embed/>
                </p:oleObj>
              </mc:Choice>
              <mc:Fallback>
                <p:oleObj name="Equation" r:id="rId8" imgW="723600" imgH="241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5486400"/>
                        <a:ext cx="18002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6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1905000"/>
            <a:ext cx="7524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685800" y="2895600"/>
          <a:ext cx="48958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1" imgW="1968480" imgH="507960" progId="">
                  <p:embed/>
                </p:oleObj>
              </mc:Choice>
              <mc:Fallback>
                <p:oleObj name="Equation" r:id="rId11" imgW="1968480" imgH="507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489585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8486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31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5-11:</a:t>
            </a: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/>
            </a:r>
            <a:b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On Hold for Talk Radio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0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Example: On Hold for Talk Radio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153400" cy="3733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800" smtClean="0"/>
              <a:t>A talk radio station has four telephone lines. If the host is unable to talk (i.e., during a commercial) or is talking to a person, the other callers are placed on hold. When all lines are in use, others who are trying to call in get a busy signal.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TW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800" smtClean="0"/>
              <a:t>Should the station have considered getting more phone lines installed?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3891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B16A7-B230-45AD-B3F0-E204D0754774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0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Example: On Hold for Talk Radio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848600" cy="4191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mean number of people calling at any one time is 1.6. 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Since the standard deviation is 1.1, most callers would be accommodated by having four phone lines because µ + 2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would be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1.6 + 2(1.1) = 1.6 + 2.2 = 3.8. 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very few callers would get a busy signal since at least 75% of the callers would either get through or be put on hold. (See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Chebyshev’s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theorem in Section 3–2.)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3994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8BF27-8C7D-4D9C-8C07-73DC5C20E841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685800" y="5791200"/>
            <a:ext cx="6742487" cy="60939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T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he four phone lines should be sufficient.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6675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Expectation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9674C-C975-4608-B31D-E53991428256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5" name="Picture 5" descr="K05_03"/>
          <p:cNvPicPr>
            <a:picLocks noChangeAspect="1" noChangeArrowheads="1"/>
          </p:cNvPicPr>
          <p:nvPr/>
        </p:nvPicPr>
        <p:blipFill>
          <a:blip r:embed="rId2" cstate="print">
            <a:lum bright="-40000" contrast="30000"/>
          </a:blip>
          <a:srcRect t="-1331"/>
          <a:stretch>
            <a:fillRect/>
          </a:stretch>
        </p:blipFill>
        <p:spPr bwMode="auto">
          <a:xfrm>
            <a:off x="381000" y="4471313"/>
            <a:ext cx="8299450" cy="200568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7" descr="D05_04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 t="61548"/>
          <a:stretch>
            <a:fillRect/>
          </a:stretch>
        </p:blipFill>
        <p:spPr bwMode="auto">
          <a:xfrm>
            <a:off x="381000" y="3352800"/>
            <a:ext cx="8291513" cy="914400"/>
          </a:xfrm>
          <a:prstGeom prst="rect">
            <a:avLst/>
          </a:prstGeom>
          <a:ln w="25400" cap="sq" cmpd="sng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 l="8301" t="57087" r="10791" b="15625"/>
          <a:stretch>
            <a:fillRect/>
          </a:stretch>
        </p:blipFill>
        <p:spPr bwMode="auto">
          <a:xfrm>
            <a:off x="396000" y="1447800"/>
            <a:ext cx="8231143" cy="1636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Chapter 5 Overview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077200" cy="4876800"/>
          </a:xfrm>
        </p:spPr>
        <p:txBody>
          <a:bodyPr lIns="90488" tIns="44450" rIns="90488" bIns="44450">
            <a:normAutofit/>
          </a:bodyPr>
          <a:lstStyle/>
          <a:p>
            <a:pPr marL="274320" indent="-27432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i="1" dirty="0" smtClean="0"/>
              <a:t>          Introduction</a:t>
            </a:r>
          </a:p>
          <a:p>
            <a:pPr marL="274320" indent="-27432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dirty="0" smtClean="0"/>
              <a:t>5-1  Probability Distributions</a:t>
            </a:r>
          </a:p>
          <a:p>
            <a:pPr marL="341313" indent="-341313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dirty="0" smtClean="0"/>
              <a:t>5-2  Mean, Variance, Standard Deviation, and Expectation</a:t>
            </a:r>
          </a:p>
          <a:p>
            <a:pPr marL="274320" indent="-27432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dirty="0" smtClean="0"/>
              <a:t>5-3  The Binomial Distribution</a:t>
            </a:r>
          </a:p>
          <a:p>
            <a:pPr marL="274320" indent="-27432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dirty="0" smtClean="0"/>
              <a:t>5-4  Other Types of Distributions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6DDB7-C481-4F87-9EDE-A8696A38EE15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>
              <a:defRPr/>
            </a:pPr>
            <a:r>
              <a:rPr lang="en-US" altLang="zh-TW" sz="3600" dirty="0" smtClean="0"/>
              <a:t>Example 5.12:Winning Tickets</a:t>
            </a:r>
            <a:endParaRPr lang="zh-TW" altLang="en-US" sz="3600" dirty="0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One thousand tickets are sold at $1 each for a color television valued at $350. What is the expected value of the gain if a person purchases one ticket?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94667-ECEF-41AD-80BB-672779ADC30F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>
            <a:lum bright="-40000" contrast="30000"/>
          </a:blip>
          <a:srcRect l="28125" t="31000" r="32500" b="44000"/>
          <a:stretch>
            <a:fillRect/>
          </a:stretch>
        </p:blipFill>
        <p:spPr bwMode="auto">
          <a:xfrm>
            <a:off x="762000" y="29718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>
            <a:lum bright="-40000" contrast="30000"/>
          </a:blip>
          <a:srcRect l="35625" t="64999" r="31250" b="28000"/>
          <a:stretch>
            <a:fillRect/>
          </a:stretch>
        </p:blipFill>
        <p:spPr bwMode="auto">
          <a:xfrm>
            <a:off x="1219200" y="5638800"/>
            <a:ext cx="5768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Example: Winning Tickets</a:t>
            </a:r>
            <a:endParaRPr lang="zh-TW" altLang="en-US" sz="3600" dirty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572000"/>
          </a:xfrm>
        </p:spPr>
        <p:txBody>
          <a:bodyPr/>
          <a:lstStyle/>
          <a:p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 thousand tickets are sold at $1 each for four prizes of $100, $50, $25, and $10. After each prize drawing, the winning ticket is then returned to the pool of tickets. What is the expected value if a person purchases two tickets?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87661-83E1-49F9-BF84-5E2EED00110D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5-14: investment</a:t>
            </a:r>
          </a:p>
        </p:txBody>
      </p:sp>
      <p:sp>
        <p:nvSpPr>
          <p:cNvPr id="71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7180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24102-A90F-472F-8C89-08475FB3A440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TW" dirty="0" smtClean="0"/>
              <a:t>Example 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343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868680"/>
                <a:gridCol w="868680"/>
                <a:gridCol w="868680"/>
                <a:gridCol w="868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X</a:t>
                      </a:r>
                      <a:endParaRPr lang="zh-TW" alt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P(</a:t>
                      </a:r>
                      <a:r>
                        <a:rPr lang="en-US" altLang="zh-TW" sz="2400" i="1" dirty="0" smtClean="0"/>
                        <a:t>X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9E292-AC49-4D55-8110-9016E27D1A5E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5029200" y="1589088"/>
            <a:ext cx="3887788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u"/>
              <a:defRPr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Find  E(X) and Var(X).</a:t>
            </a:r>
          </a:p>
          <a:p>
            <a:pPr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u"/>
              <a:defRPr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Let Y=X+2. Find E(Y) and Var(Y).</a:t>
            </a:r>
          </a:p>
          <a:p>
            <a:pPr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u"/>
              <a:defRPr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Let Z=3X+2. Find E(Z) and Var(Z).</a:t>
            </a:r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Exercises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Section 5-2 (p.272)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1, 2, 5, 10, 11, 15, 16, 23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1A6BB-C2C6-4111-B72A-D895B01C87A3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851648" cy="18288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Section 5-3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9450" y="4343400"/>
            <a:ext cx="7854950" cy="1752600"/>
          </a:xfrm>
        </p:spPr>
        <p:txBody>
          <a:bodyPr/>
          <a:lstStyle/>
          <a:p>
            <a:pPr marR="0">
              <a:defRPr/>
            </a:pPr>
            <a:r>
              <a:rPr lang="en-US" altLang="zh-TW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Binomial Distribution </a:t>
            </a:r>
            <a:endParaRPr lang="zh-TW" altLang="en-US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24600"/>
            <a:ext cx="3352800" cy="365125"/>
          </a:xfrm>
        </p:spPr>
        <p:txBody>
          <a:bodyPr/>
          <a:lstStyle/>
          <a:p>
            <a:pPr>
              <a:defRPr/>
            </a:pPr>
            <a:fld id="{26039C1B-1323-403B-A98A-C89E9A189340}" type="slidenum">
              <a:rPr lang="zh-TW" altLang="en-US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Binomial Coefficients</a:t>
            </a: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85800" y="2057400"/>
          <a:ext cx="228600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方程式" r:id="rId3" imgW="622080" imgH="1002960" progId="Equation.3">
                  <p:embed/>
                </p:oleObj>
              </mc:Choice>
              <mc:Fallback>
                <p:oleObj name="方程式" r:id="rId3" imgW="622080" imgH="1002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2286000" cy="292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9F6FE276-9BC3-4213-AD67-914688F9AEB4}" type="slidenum">
              <a:rPr lang="zh-TW" altLang="en-US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Definition: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Bernoulli Trails</a:t>
            </a:r>
            <a:endParaRPr lang="en-CA" altLang="zh-TW">
              <a:ea typeface="新細明體" charset="-120"/>
              <a:cs typeface="Times New Roman" pitchFamily="18" charset="0"/>
            </a:endParaRPr>
          </a:p>
        </p:txBody>
      </p:sp>
      <p:pic>
        <p:nvPicPr>
          <p:cNvPr id="287754" name="Picture 10" descr="D05_08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457200" y="2209800"/>
            <a:ext cx="8229600" cy="3124200"/>
          </a:xfrm>
          <a:prstGeom prst="rect">
            <a:avLst/>
          </a:prstGeom>
          <a:ln w="88900" cap="sq" cmpd="thickThin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99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The Binomial Distribution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D6A5E-4C5D-4439-8377-D2CCEDCC0005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807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bg2">
                  <a:lumMod val="2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TW" sz="2800" dirty="0">
                <a:latin typeface="+mn-lt"/>
              </a:rPr>
              <a:t>Many types of probability problems have only two possible outcomes or they can be reduced to two outcomes.</a:t>
            </a:r>
          </a:p>
          <a:p>
            <a:pPr marL="342900" indent="-342900">
              <a:spcBef>
                <a:spcPct val="50000"/>
              </a:spcBef>
              <a:buClr>
                <a:schemeClr val="bg2">
                  <a:lumMod val="2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TW" sz="2800" dirty="0">
                <a:latin typeface="+mn-lt"/>
              </a:rPr>
              <a:t>Examples include: when a coin is tossed it can land on heads or tails, when a baby is born it is either a boy or girl,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altLang="zh-TW" sz="3600" dirty="0" smtClean="0">
                <a:ea typeface="新細明體" charset="-120"/>
                <a:cs typeface="Times New Roman" pitchFamily="18" charset="0"/>
              </a:rPr>
              <a:t>Example: </a:t>
            </a:r>
            <a:r>
              <a:rPr lang="en-US" altLang="zh-TW" sz="3600" dirty="0">
                <a:ea typeface="新細明體" charset="-120"/>
                <a:cs typeface="Times New Roman" pitchFamily="18" charset="0"/>
              </a:rPr>
              <a:t>Binomial Distribution</a:t>
            </a:r>
            <a:endParaRPr lang="zh-TW" altLang="en-CA" sz="3600" dirty="0">
              <a:ea typeface="新細明體" charset="-120"/>
              <a:cs typeface="Times New Roman" pitchFamily="18" charset="0"/>
            </a:endParaRPr>
          </a:p>
        </p:txBody>
      </p:sp>
      <p:pic>
        <p:nvPicPr>
          <p:cNvPr id="66563" name="Picture 3" descr="05_04"/>
          <p:cNvPicPr>
            <a:picLocks noChangeAspect="1" noChangeArrowheads="1"/>
          </p:cNvPicPr>
          <p:nvPr/>
        </p:nvPicPr>
        <p:blipFill>
          <a:blip r:embed="rId3" cstate="print"/>
          <a:srcRect t="18114"/>
          <a:stretch>
            <a:fillRect/>
          </a:stretch>
        </p:blipFill>
        <p:spPr bwMode="auto">
          <a:xfrm>
            <a:off x="838200" y="2209800"/>
            <a:ext cx="7697788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3" descr="05_04"/>
          <p:cNvPicPr>
            <a:picLocks noChangeAspect="1" noChangeArrowheads="1"/>
          </p:cNvPicPr>
          <p:nvPr/>
        </p:nvPicPr>
        <p:blipFill>
          <a:blip r:embed="rId3" cstate="print"/>
          <a:srcRect b="89433"/>
          <a:stretch>
            <a:fillRect/>
          </a:stretch>
        </p:blipFill>
        <p:spPr bwMode="auto">
          <a:xfrm>
            <a:off x="838200" y="1524000"/>
            <a:ext cx="76977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Chapter 5 Objectives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1B611-689D-4AA4-85C8-F128A5D058A0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57200" y="18288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Arial" charset="0"/>
              <a:buAutoNum type="arabicPeriod"/>
            </a:pPr>
            <a:r>
              <a:rPr lang="en-US" altLang="zh-TW" sz="2400"/>
              <a:t>Construct a probability distribution for a random variable.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Arial" charset="0"/>
              <a:buAutoNum type="arabicPeriod"/>
            </a:pPr>
            <a:r>
              <a:rPr lang="en-US" altLang="zh-TW" sz="2400"/>
              <a:t>Find the mean, variance, standard deviation, and expected value for a discrete random variable.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Arial" charset="0"/>
              <a:buAutoNum type="arabicPeriod"/>
            </a:pPr>
            <a:r>
              <a:rPr lang="en-US" altLang="zh-TW" sz="2400"/>
              <a:t>Find the exact probability for </a:t>
            </a:r>
            <a:r>
              <a:rPr lang="en-US" altLang="zh-TW" sz="2400" i="1"/>
              <a:t>X</a:t>
            </a:r>
            <a:r>
              <a:rPr lang="en-US" altLang="zh-TW" sz="2400"/>
              <a:t> successes in </a:t>
            </a:r>
            <a:r>
              <a:rPr lang="en-US" altLang="zh-TW" sz="2400" i="1"/>
              <a:t>n</a:t>
            </a:r>
            <a:r>
              <a:rPr lang="en-US" altLang="zh-TW" sz="2400"/>
              <a:t> trials of a binomial experiment.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Arial" charset="0"/>
              <a:buAutoNum type="arabicPeriod"/>
            </a:pPr>
            <a:r>
              <a:rPr lang="en-US" altLang="zh-TW" sz="2400"/>
              <a:t>Find the mean, variance, and standard deviation for the variable of a binomial distribution.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Arial" charset="0"/>
              <a:buAutoNum type="arabicPeriod"/>
            </a:pPr>
            <a:r>
              <a:rPr lang="en-US" altLang="zh-TW" sz="2400"/>
              <a:t>Find probabilities for outcomes of variables, using the </a:t>
            </a:r>
            <a:r>
              <a:rPr lang="en-US" altLang="zh-TW" sz="2400" b="1" i="1"/>
              <a:t>Poisson</a:t>
            </a:r>
            <a:r>
              <a:rPr lang="en-US" altLang="zh-TW" sz="2400"/>
              <a:t>, hypergeometric, and multinomial distributions.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562600" y="6356350"/>
            <a:ext cx="3352800" cy="365125"/>
          </a:xfrm>
        </p:spPr>
        <p:txBody>
          <a:bodyPr/>
          <a:lstStyle/>
          <a:p>
            <a:pPr>
              <a:defRPr/>
            </a:pPr>
            <a:fld id="{CFCEBE05-DF75-4A75-B207-0171DFC9FF3F}" type="slidenum">
              <a:rPr lang="zh-TW" altLang="en-US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7587" name="Text Box 8"/>
          <p:cNvSpPr txBox="1">
            <a:spLocks noChangeArrowheads="1"/>
          </p:cNvSpPr>
          <p:nvPr/>
        </p:nvSpPr>
        <p:spPr bwMode="auto">
          <a:xfrm>
            <a:off x="4175125" y="1885950"/>
            <a:ext cx="2212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>
                <a:solidFill>
                  <a:srgbClr val="CC0000"/>
                </a:solidFill>
              </a:rPr>
              <a:t>(Bernoulli Trails)</a:t>
            </a:r>
          </a:p>
        </p:txBody>
      </p:sp>
      <p:pic>
        <p:nvPicPr>
          <p:cNvPr id="291847" name="Picture 7" descr="Pr05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299450" cy="5397500"/>
          </a:xfrm>
          <a:prstGeom prst="rect">
            <a:avLst/>
          </a:prstGeom>
          <a:ln w="88900" cap="sq" cmpd="thickThin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7589" name="Text Box 9"/>
          <p:cNvSpPr txBox="1">
            <a:spLocks noChangeArrowheads="1"/>
          </p:cNvSpPr>
          <p:nvPr/>
        </p:nvSpPr>
        <p:spPr bwMode="auto">
          <a:xfrm>
            <a:off x="2209800" y="5486400"/>
            <a:ext cx="9112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200" b="1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TW" sz="22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2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200" b="1">
                <a:solidFill>
                  <a:srgbClr val="000000"/>
                </a:solidFill>
                <a:latin typeface="Times New Roman" pitchFamily="18" charset="0"/>
              </a:rPr>
              <a:t>)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9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Notation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E811E-2E76-4852-BBFD-3D9D3F13248C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68613" name="Rectangle 14"/>
          <p:cNvSpPr txBox="1">
            <a:spLocks noChangeArrowheads="1"/>
          </p:cNvSpPr>
          <p:nvPr/>
        </p:nvSpPr>
        <p:spPr bwMode="auto">
          <a:xfrm>
            <a:off x="2209800" y="1371600"/>
            <a:ext cx="617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The symbol for the probability of success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The symbol for the probability of failure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The numerical probability of success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The numerical probability of failure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 – p = q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The number of trials 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The number of successes</a:t>
            </a:r>
          </a:p>
        </p:txBody>
      </p:sp>
      <p:sp>
        <p:nvSpPr>
          <p:cNvPr id="68614" name="Rectangle 14"/>
          <p:cNvSpPr txBox="1">
            <a:spLocks noChangeArrowheads="1"/>
          </p:cNvSpPr>
          <p:nvPr/>
        </p:nvSpPr>
        <p:spPr bwMode="auto">
          <a:xfrm>
            <a:off x="990600" y="13716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 = p</a:t>
            </a:r>
            <a:endParaRPr lang="en-US" altLang="zh-TW" sz="2400" i="1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900"/>
              </a:spcAft>
              <a:buClr>
                <a:schemeClr val="bg2"/>
              </a:buClr>
              <a:buSzPct val="75000"/>
            </a:pP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Note that </a:t>
            </a:r>
            <a:r>
              <a:rPr lang="en-US" altLang="zh-TW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 = 0, 1, 2, 3,...,n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905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Example 5-15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Decided whether each experiment is a binomial experiment. If not, state the reason why.</a:t>
            </a:r>
          </a:p>
          <a:p>
            <a:pPr marL="625475" indent="-350838">
              <a:buFont typeface="+mj-lt"/>
              <a:buAutoNum type="alphaLcPeriod"/>
            </a:pP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Selecting 20 university students and recording their class rank.</a:t>
            </a:r>
          </a:p>
          <a:p>
            <a:pPr marL="625475" indent="-350838">
              <a:buFont typeface="+mj-lt"/>
              <a:buAutoNum type="alphaLcPeriod"/>
            </a:pP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Selecting 20 students from a university and recording their gender.</a:t>
            </a:r>
          </a:p>
          <a:p>
            <a:pPr marL="625475" indent="-350838">
              <a:buFont typeface="+mj-lt"/>
              <a:buAutoNum type="alphaLcPeriod"/>
            </a:pP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Drawing five cards from a deck without replacement and recording whether they are red or black cards.</a:t>
            </a:r>
          </a:p>
          <a:p>
            <a:pPr marL="625475" indent="-350838">
              <a:buFont typeface="+mj-lt"/>
              <a:buAutoNum type="alphaLcPeriod"/>
            </a:pP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Selecting five students from a large school and asking them if they are on the dean’s list.</a:t>
            </a:r>
          </a:p>
          <a:p>
            <a:pPr marL="625475" indent="-350838">
              <a:buFont typeface="+mj-lt"/>
              <a:buAutoNum type="alphaLcPeriod"/>
            </a:pP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Recording the number of children in 50 randomly selected families. </a:t>
            </a:r>
          </a:p>
          <a:p>
            <a:pPr>
              <a:buNone/>
            </a:pP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1A6BB-C2C6-4111-B72A-D895B01C87A3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95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/>
              <a:t>Example 5.16: Tossing Coins</a:t>
            </a:r>
            <a:endParaRPr lang="zh-TW" altLang="en-US" dirty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coin is tossed 3 times. Let X denotes the outcome of number of head. Find the probability of getting exactly two heads.</a:t>
            </a:r>
            <a:endParaRPr lang="zh-TW" altLang="en-US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8E120-5828-4F29-9788-05EF10AF2DFC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1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5-17: </a:t>
            </a: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Survey on Doctor Visits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2286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800" smtClean="0"/>
              <a:t>A survey found that one out of five Americans say he or she has visited a doctor in any given month. If 10 people are selected at random, find the probability that exactly 3 will have visited a doctor last month.</a:t>
            </a:r>
          </a:p>
        </p:txBody>
      </p:sp>
      <p:sp>
        <p:nvSpPr>
          <p:cNvPr id="102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1024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342BD-B726-4C1C-9696-4A757E82F7FD}" type="slidenum">
              <a:rPr lang="en-US" altLang="zh-TW"/>
              <a:pPr>
                <a:defRPr/>
              </a:pPr>
              <a:t>44</a:t>
            </a:fld>
            <a:endParaRPr lang="en-US" altLang="zh-TW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981200" y="3352800"/>
          <a:ext cx="3962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1854000" imgH="444240" progId="">
                  <p:embed/>
                </p:oleObj>
              </mc:Choice>
              <mc:Fallback>
                <p:oleObj name="Equation" r:id="rId4" imgW="1854000" imgH="4442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39624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8"/>
          <p:cNvGraphicFramePr>
            <a:graphicFrameLocks noChangeAspect="1"/>
          </p:cNvGraphicFramePr>
          <p:nvPr/>
        </p:nvGraphicFramePr>
        <p:xfrm>
          <a:off x="1905000" y="5243513"/>
          <a:ext cx="32559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6" imgW="1523880" imgH="469800" progId="">
                  <p:embed/>
                </p:oleObj>
              </mc:Choice>
              <mc:Fallback>
                <p:oleObj name="Equation" r:id="rId6" imgW="1523880" imgH="46980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43513"/>
                        <a:ext cx="3255963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/>
        </p:nvGraphicFramePr>
        <p:xfrm>
          <a:off x="1905000" y="4419600"/>
          <a:ext cx="6427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8" imgW="2412720" imgH="228600" progId="">
                  <p:embed/>
                </p:oleObj>
              </mc:Choice>
              <mc:Fallback>
                <p:oleObj name="Equation" r:id="rId8" imgW="2412720" imgH="22860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64277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0"/>
          <p:cNvGraphicFramePr>
            <a:graphicFrameLocks noChangeAspect="1"/>
          </p:cNvGraphicFramePr>
          <p:nvPr/>
        </p:nvGraphicFramePr>
        <p:xfrm>
          <a:off x="5053013" y="5489575"/>
          <a:ext cx="11953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0" imgW="558720" imgH="241200" progId="">
                  <p:embed/>
                </p:oleObj>
              </mc:Choice>
              <mc:Fallback>
                <p:oleObj name="Equation" r:id="rId10" imgW="558720" imgH="24120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489575"/>
                        <a:ext cx="119538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5-18: Survey on Employment</a:t>
            </a:r>
          </a:p>
        </p:txBody>
      </p:sp>
      <p:sp>
        <p:nvSpPr>
          <p:cNvPr id="11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1600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200" smtClean="0"/>
              <a:t>A survey from Teenage Research Unlimited (Northbrook, Illinois) found that 30% of teenage consumers receive their spending money from part-time jobs. If 5 teenagers are selected at random, find the probability that at least 3 of them will have part-time jobs.</a:t>
            </a:r>
          </a:p>
        </p:txBody>
      </p:sp>
      <p:sp>
        <p:nvSpPr>
          <p:cNvPr id="112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1127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7490-4DE7-4B22-8687-84D3405AA812}" type="slidenum">
              <a:rPr lang="en-US" altLang="zh-TW"/>
              <a:pPr>
                <a:defRPr/>
              </a:pPr>
              <a:t>45</a:t>
            </a:fld>
            <a:endParaRPr lang="en-US" altLang="zh-TW"/>
          </a:p>
        </p:txBody>
      </p:sp>
      <p:graphicFrame>
        <p:nvGraphicFramePr>
          <p:cNvPr id="3" name="Object 38"/>
          <p:cNvGraphicFramePr>
            <a:graphicFrameLocks noChangeAspect="1"/>
          </p:cNvGraphicFramePr>
          <p:nvPr/>
        </p:nvGraphicFramePr>
        <p:xfrm>
          <a:off x="609600" y="3810000"/>
          <a:ext cx="38274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4" imgW="1790640" imgH="393480" progId="">
                  <p:embed/>
                </p:oleObj>
              </mc:Choice>
              <mc:Fallback>
                <p:oleObj name="Equation" r:id="rId4" imgW="1790640" imgH="39348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382746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09600" y="3276600"/>
          <a:ext cx="5210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6" imgW="2438280" imgH="203040" progId="">
                  <p:embed/>
                </p:oleObj>
              </mc:Choice>
              <mc:Fallback>
                <p:oleObj name="Equation" r:id="rId6" imgW="2438280" imgH="2030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52101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0"/>
          <p:cNvGraphicFramePr>
            <a:graphicFrameLocks noChangeAspect="1"/>
          </p:cNvGraphicFramePr>
          <p:nvPr/>
        </p:nvGraphicFramePr>
        <p:xfrm>
          <a:off x="4322763" y="3989388"/>
          <a:ext cx="1087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8" imgW="507960" imgH="177480" progId="">
                  <p:embed/>
                </p:oleObj>
              </mc:Choice>
              <mc:Fallback>
                <p:oleObj name="Equation" r:id="rId8" imgW="507960" imgH="1774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3989388"/>
                        <a:ext cx="1087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98488" y="4721225"/>
          <a:ext cx="3771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0" imgW="1765080" imgH="393480" progId="">
                  <p:embed/>
                </p:oleObj>
              </mc:Choice>
              <mc:Fallback>
                <p:oleObj name="Equation" r:id="rId10" imgW="176508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721225"/>
                        <a:ext cx="37719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322763" y="4940300"/>
          <a:ext cx="1087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2" imgW="507960" imgH="177480" progId="">
                  <p:embed/>
                </p:oleObj>
              </mc:Choice>
              <mc:Fallback>
                <p:oleObj name="Equation" r:id="rId12" imgW="507960" imgH="177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940300"/>
                        <a:ext cx="1087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09600" y="5635625"/>
          <a:ext cx="38274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4" imgW="1790640" imgH="393480" progId="">
                  <p:embed/>
                </p:oleObj>
              </mc:Choice>
              <mc:Fallback>
                <p:oleObj name="Equation" r:id="rId14" imgW="1790640" imgH="3934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5625"/>
                        <a:ext cx="382746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322763" y="5867400"/>
          <a:ext cx="1087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6" imgW="507960" imgH="177480" progId="">
                  <p:embed/>
                </p:oleObj>
              </mc:Choice>
              <mc:Fallback>
                <p:oleObj name="Equation" r:id="rId16" imgW="507960" imgH="1774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867400"/>
                        <a:ext cx="1087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207125" y="4092575"/>
          <a:ext cx="25558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8" imgW="1193760" imgH="965160" progId="">
                  <p:embed/>
                </p:oleObj>
              </mc:Choice>
              <mc:Fallback>
                <p:oleObj name="Equation" r:id="rId18" imgW="1193760" imgH="9651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4092575"/>
                        <a:ext cx="2555875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5-19: Tossing Coins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838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TW" sz="2400" smtClean="0"/>
              <a:t>A coin is tossed 3 times. Find the probability of getting exactly two heads, using Table B.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12295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A2648-638B-43B6-BF25-8C66D0C08EC4}" type="slidenum">
              <a:rPr lang="en-US" altLang="zh-TW"/>
              <a:pPr>
                <a:defRPr/>
              </a:pPr>
              <a:t>46</a:t>
            </a:fld>
            <a:endParaRPr lang="en-US" altLang="zh-TW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08013" y="2392363"/>
          <a:ext cx="3148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1473120" imgH="228600" progId="">
                  <p:embed/>
                </p:oleObj>
              </mc:Choice>
              <mc:Fallback>
                <p:oleObj name="Equation" r:id="rId4" imgW="147312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392363"/>
                        <a:ext cx="31480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971800"/>
            <a:ext cx="6505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9640" name="Object 12"/>
          <p:cNvGraphicFramePr>
            <a:graphicFrameLocks noChangeAspect="1"/>
          </p:cNvGraphicFramePr>
          <p:nvPr/>
        </p:nvGraphicFramePr>
        <p:xfrm>
          <a:off x="3810000" y="2325688"/>
          <a:ext cx="23606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7" imgW="1104840" imgH="266400" progId="">
                  <p:embed/>
                </p:oleObj>
              </mc:Choice>
              <mc:Fallback>
                <p:oleObj name="Equation" r:id="rId7" imgW="1104840" imgH="2664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25688"/>
                        <a:ext cx="2360613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52800" cy="365125"/>
          </a:xfrm>
        </p:spPr>
        <p:txBody>
          <a:bodyPr/>
          <a:lstStyle/>
          <a:p>
            <a:pPr algn="l">
              <a:defRPr/>
            </a:pPr>
            <a:fld id="{AA4EE985-5C7E-464B-95A8-C65E4E9718C1}" type="slidenum">
              <a:rPr lang="zh-TW" altLang="en-US"/>
              <a:pPr algn="l">
                <a:defRPr/>
              </a:pPr>
              <a:t>47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Example:</a:t>
            </a:r>
            <a:r>
              <a:rPr lang="zh-TW" altLang="en-US">
                <a:ea typeface="新細明體" charset="-120"/>
              </a:rPr>
              <a:t>二項分配機率</a:t>
            </a:r>
            <a:r>
              <a:rPr lang="en-US" altLang="zh-TW">
                <a:ea typeface="新細明體" charset="-120"/>
              </a:rPr>
              <a:t>—</a:t>
            </a:r>
            <a:r>
              <a:rPr lang="zh-TW" altLang="en-US">
                <a:ea typeface="新細明體" charset="-120"/>
              </a:rPr>
              <a:t>查表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B(3; 5, 0.3)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B(15; 20, 0.8)</a:t>
            </a:r>
          </a:p>
          <a:p>
            <a:endParaRPr lang="en-US" altLang="zh-TW" smtClean="0"/>
          </a:p>
          <a:p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330FC67A-B276-4403-ADF7-257573FEC849}" type="slidenum">
              <a:rPr lang="zh-TW" altLang="en-US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cs typeface="Times New Roman" pitchFamily="18" charset="0"/>
              </a:rPr>
              <a:t>Figures </a:t>
            </a:r>
            <a:endParaRPr lang="en-CA" altLang="zh-TW" dirty="0">
              <a:ea typeface="新細明體" charset="-120"/>
              <a:cs typeface="Times New Roman" pitchFamily="18" charset="0"/>
            </a:endParaRPr>
          </a:p>
        </p:txBody>
      </p:sp>
      <p:pic>
        <p:nvPicPr>
          <p:cNvPr id="71684" name="Picture 8" descr="05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8224838" cy="381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 i="1" smtClean="0"/>
              <a:t>Public Opinion reported that 5% of </a:t>
            </a:r>
            <a:r>
              <a:rPr lang="en-US" altLang="zh-TW" sz="2400" smtClean="0"/>
              <a:t>Americans are afraid of being alone in a house at night. If a random sample of 20 Americans is selected, find these probabilities by using the binomial table.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i="1" smtClean="0"/>
              <a:t>a. There are exactly 5 people in the sample who are afraid of being alone at night.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i="1" smtClean="0"/>
              <a:t>b. There are at most 3 people in the sample who are afraid of being alone at night.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i="1" smtClean="0"/>
              <a:t>c. There are at least 3 people in the sample who are afraid of being alone at night.</a:t>
            </a:r>
            <a:endParaRPr lang="zh-TW" altLang="en-US" sz="240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DDA2A-46F1-4954-A116-645C5E70895E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Section 5.1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9450" y="4191000"/>
            <a:ext cx="7854950" cy="1752600"/>
          </a:xfrm>
        </p:spPr>
        <p:txBody>
          <a:bodyPr/>
          <a:lstStyle/>
          <a:p>
            <a:pPr marR="0" eaLnBrk="1" hangingPunct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zh-TW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Probability Distribution</a:t>
            </a:r>
            <a:endParaRPr lang="zh-TW" altLang="en-US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/>
          <a:lstStyle/>
          <a:p>
            <a:pPr algn="ctr">
              <a:defRPr/>
            </a:pPr>
            <a:r>
              <a:rPr lang="en-US" altLang="zh-TW" sz="4000" dirty="0" smtClean="0"/>
              <a:t>Example</a:t>
            </a:r>
            <a:endParaRPr lang="zh-TW" altLang="en-US" sz="40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08F44-13F9-4807-9D91-713944EC6665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2" cstate="print"/>
          <a:srcRect l="28125" t="39999" r="13750" b="50525"/>
          <a:stretch>
            <a:fillRect/>
          </a:stretch>
        </p:blipFill>
        <p:spPr bwMode="auto">
          <a:xfrm>
            <a:off x="381000" y="1447800"/>
            <a:ext cx="84058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8125" t="49475" r="13750" b="33762"/>
          <a:stretch>
            <a:fillRect/>
          </a:stretch>
        </p:blipFill>
        <p:spPr bwMode="auto">
          <a:xfrm>
            <a:off x="381000" y="2667000"/>
            <a:ext cx="84058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8125" t="66237" r="13750" b="17000"/>
          <a:stretch>
            <a:fillRect/>
          </a:stretch>
        </p:blipFill>
        <p:spPr bwMode="auto">
          <a:xfrm>
            <a:off x="381000" y="4495800"/>
            <a:ext cx="84058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The Binomial Distribution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7C445-3DD1-4919-B217-8CDAF8E79C3C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10000"/>
          </a:blip>
          <a:srcRect l="28125" t="18425" r="12697" b="60472"/>
          <a:stretch>
            <a:fillRect/>
          </a:stretch>
        </p:blipFill>
        <p:spPr bwMode="auto">
          <a:xfrm>
            <a:off x="457200" y="2286000"/>
            <a:ext cx="8458200" cy="2209800"/>
          </a:xfrm>
          <a:prstGeom prst="rect">
            <a:avLst/>
          </a:prstGeom>
          <a:ln w="88900" cap="sq" cmpd="thickThin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375236A5-6A47-44C6-89C4-826DCFBEFEEF}" type="slidenum">
              <a:rPr lang="zh-TW" altLang="en-US"/>
              <a:pPr>
                <a:defRPr/>
              </a:pPr>
              <a:t>52</a:t>
            </a:fld>
            <a:endParaRPr lang="en-US" altLang="zh-TW" dirty="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altLang="zh-TW" sz="3400">
                <a:ea typeface="新細明體" charset="-120"/>
              </a:rPr>
              <a:t>Probabilities of </a:t>
            </a:r>
            <a:r>
              <a:rPr lang="en-US" altLang="zh-TW" sz="3400">
                <a:latin typeface="Times New Roman" pitchFamily="18" charset="0"/>
                <a:ea typeface="新細明體" charset="-120"/>
              </a:rPr>
              <a:t>B(</a:t>
            </a:r>
            <a:r>
              <a:rPr lang="en-US" altLang="zh-TW" sz="3400" i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3400">
                <a:latin typeface="Times New Roman" pitchFamily="18" charset="0"/>
                <a:ea typeface="新細明體" charset="-120"/>
              </a:rPr>
              <a:t>; </a:t>
            </a:r>
            <a:r>
              <a:rPr lang="en-US" altLang="zh-TW" sz="3400" i="1">
                <a:latin typeface="Times New Roman" pitchFamily="18" charset="0"/>
                <a:ea typeface="新細明體" charset="-120"/>
              </a:rPr>
              <a:t>n</a:t>
            </a:r>
            <a:r>
              <a:rPr lang="en-US" altLang="zh-TW" sz="3400">
                <a:latin typeface="Times New Roman" pitchFamily="18" charset="0"/>
                <a:ea typeface="新細明體" charset="-120"/>
              </a:rPr>
              <a:t>, </a:t>
            </a:r>
            <a:r>
              <a:rPr lang="en-US" altLang="zh-TW" sz="3400" i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 sz="34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33900"/>
          </a:xfrm>
        </p:spPr>
        <p:txBody>
          <a:bodyPr/>
          <a:lstStyle/>
          <a:p>
            <a:pPr marL="352425" indent="-352425"/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根據內政部粗略估算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歲成年人中，有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80%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的機率會存活至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65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歲以上，如今有甲、乙、丙三人現年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歲，設隨機變數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X: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存活至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65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歲以上的人數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試求下列機率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</a:p>
          <a:p>
            <a:pPr marL="809625" lvl="1" indent="-277813">
              <a:buClr>
                <a:srgbClr val="000066"/>
              </a:buClr>
              <a:buSzTx/>
              <a:buFont typeface="Wingdings" pitchFamily="2" charset="2"/>
              <a:buAutoNum type="arabicPeriod"/>
            </a:pP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洽有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人存活至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65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歲以上</a:t>
            </a:r>
          </a:p>
          <a:p>
            <a:pPr marL="809625" lvl="1" indent="-277813">
              <a:buClr>
                <a:srgbClr val="000066"/>
              </a:buClr>
              <a:buSzTx/>
              <a:buFont typeface="Wingdings" pitchFamily="2" charset="2"/>
              <a:buAutoNum type="arabicPeriod"/>
            </a:pP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至少一人</a:t>
            </a:r>
          </a:p>
          <a:p>
            <a:pPr marL="809625" lvl="1" indent="-277813">
              <a:buClr>
                <a:srgbClr val="000066"/>
              </a:buClr>
              <a:buSzTx/>
              <a:buFont typeface="Wingdings" pitchFamily="2" charset="2"/>
              <a:buAutoNum type="arabicPeriod"/>
            </a:pP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的機率分配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38800" y="6356350"/>
            <a:ext cx="3352800" cy="365125"/>
          </a:xfrm>
        </p:spPr>
        <p:txBody>
          <a:bodyPr/>
          <a:lstStyle/>
          <a:p>
            <a:pPr>
              <a:defRPr/>
            </a:pPr>
            <a:fld id="{681214F7-E3DC-4E05-87A9-1279BD7AEF98}" type="slidenum">
              <a:rPr lang="zh-TW" altLang="en-US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/>
          <a:lstStyle/>
          <a:p>
            <a:pPr algn="ctr">
              <a:defRPr/>
            </a:pPr>
            <a:r>
              <a:rPr lang="zh-TW" altLang="en-US" sz="4000" dirty="0">
                <a:ea typeface="新細明體" charset="-120"/>
              </a:rPr>
              <a:t>公式推導</a:t>
            </a:r>
            <a:r>
              <a:rPr lang="en-US" altLang="zh-TW" sz="4000" dirty="0">
                <a:ea typeface="新細明體" charset="-120"/>
              </a:rPr>
              <a:t>—Mean 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914400" y="1711325"/>
            <a:ext cx="4191000" cy="650875"/>
            <a:chOff x="1392" y="3382"/>
            <a:chExt cx="2640" cy="410"/>
          </a:xfrm>
        </p:grpSpPr>
        <p:pic>
          <p:nvPicPr>
            <p:cNvPr id="13318" name="Picture 5" descr="Pr05_01"/>
            <p:cNvPicPr>
              <a:picLocks noChangeAspect="1" noChangeArrowheads="1"/>
            </p:cNvPicPr>
            <p:nvPr/>
          </p:nvPicPr>
          <p:blipFill>
            <a:blip r:embed="rId3" cstate="print"/>
            <a:srcRect l="20122" t="83705" r="29381" b="4236"/>
            <a:stretch>
              <a:fillRect/>
            </a:stretch>
          </p:blipFill>
          <p:spPr bwMode="auto">
            <a:xfrm>
              <a:off x="1392" y="3382"/>
              <a:ext cx="26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1392" y="3382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lang="en-US" altLang="zh-TW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>
                  <a:solidFill>
                    <a:srgbClr val="000000"/>
                  </a:solidFill>
                  <a:latin typeface="Times New Roman" pitchFamily="18" charset="0"/>
                </a:rPr>
                <a:t>) =</a:t>
              </a:r>
            </a:p>
          </p:txBody>
        </p:sp>
      </p:grp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57200" y="2362200"/>
          <a:ext cx="85344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方程式" r:id="rId4" imgW="2476440" imgH="1218960" progId="Equation.3">
                  <p:embed/>
                </p:oleObj>
              </mc:Choice>
              <mc:Fallback>
                <p:oleObj name="方程式" r:id="rId4" imgW="2476440" imgH="1218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534400" cy="356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562600" y="6356350"/>
            <a:ext cx="3352800" cy="365125"/>
          </a:xfrm>
        </p:spPr>
        <p:txBody>
          <a:bodyPr/>
          <a:lstStyle/>
          <a:p>
            <a:pPr>
              <a:defRPr/>
            </a:pPr>
            <a:fld id="{AC2B75DE-9A50-4F60-A0E2-00311B4BCA6C}" type="slidenum">
              <a:rPr lang="zh-TW" altLang="en-US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zh-TW" altLang="en-US" sz="4000" dirty="0">
                <a:ea typeface="新細明體" charset="-120"/>
              </a:rPr>
              <a:t>公式推導</a:t>
            </a:r>
            <a:r>
              <a:rPr lang="en-US" altLang="zh-TW" sz="4000" dirty="0">
                <a:ea typeface="新細明體" charset="-120"/>
              </a:rPr>
              <a:t>—Variance</a:t>
            </a:r>
            <a:endParaRPr lang="zh-TW" altLang="en-US" sz="4000" dirty="0">
              <a:ea typeface="新細明體" charset="-120"/>
            </a:endParaRP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066800" y="1538288"/>
            <a:ext cx="4191000" cy="650875"/>
            <a:chOff x="1392" y="3382"/>
            <a:chExt cx="2640" cy="410"/>
          </a:xfrm>
        </p:grpSpPr>
        <p:pic>
          <p:nvPicPr>
            <p:cNvPr id="14342" name="Picture 6" descr="Pr05_01"/>
            <p:cNvPicPr>
              <a:picLocks noChangeAspect="1" noChangeArrowheads="1"/>
            </p:cNvPicPr>
            <p:nvPr/>
          </p:nvPicPr>
          <p:blipFill>
            <a:blip r:embed="rId3" cstate="print"/>
            <a:srcRect l="20122" t="83705" r="29381" b="4236"/>
            <a:stretch>
              <a:fillRect/>
            </a:stretch>
          </p:blipFill>
          <p:spPr bwMode="auto">
            <a:xfrm>
              <a:off x="1392" y="3382"/>
              <a:ext cx="26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1392" y="3421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lang="en-US" altLang="zh-TW" sz="2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 dirty="0">
                  <a:solidFill>
                    <a:srgbClr val="000000"/>
                  </a:solidFill>
                  <a:latin typeface="Times New Roman" pitchFamily="18" charset="0"/>
                </a:rPr>
                <a:t>) =</a:t>
              </a:r>
            </a:p>
          </p:txBody>
        </p:sp>
      </p:grp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62000" y="2333625"/>
          <a:ext cx="76850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方程式" r:id="rId4" imgW="2450880" imgH="545760" progId="Equation.3">
                  <p:embed/>
                </p:oleObj>
              </mc:Choice>
              <mc:Fallback>
                <p:oleObj name="方程式" r:id="rId4" imgW="2450880" imgH="545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33625"/>
                        <a:ext cx="7685088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ffectLst/>
              </a:rPr>
              <a:t>Example 5-23: Rolling a Die</a:t>
            </a:r>
            <a:endParaRPr lang="zh-TW" altLang="en-US" dirty="0">
              <a:effectLst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8-sided die (with the numbers 1 through 8 on the faces) is rolled 560 times. Find the mean, variance, and standard deviation of the number of 7s that will be rolled.  (p.282, one mistake)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A3F42-BE7B-40C0-96A9-D35E1707BF86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Example 5-24: Likelihood of Twins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77200" cy="1981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Statistical Bulletin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published by Metropolitan Life Insurance Co. reported that 2% of all American births result in twins. If a random sample of 8000 births is taken, find the mean, variance, and standard deviation of the number of births that would result in twins.</a:t>
            </a:r>
          </a:p>
        </p:txBody>
      </p:sp>
      <p:sp>
        <p:nvSpPr>
          <p:cNvPr id="143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5</a:t>
            </a:r>
          </a:p>
        </p:txBody>
      </p:sp>
      <p:sp>
        <p:nvSpPr>
          <p:cNvPr id="1434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F8C20-A003-4BFC-8C8D-F5A22F8CC7B3}" type="slidenum">
              <a:rPr lang="en-US" altLang="zh-TW"/>
              <a:pPr>
                <a:defRPr/>
              </a:pPr>
              <a:t>56</a:t>
            </a:fld>
            <a:endParaRPr lang="en-US" altLang="zh-TW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804863" y="3886200"/>
          <a:ext cx="47672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4" imgW="1739880" imgH="266400" progId="">
                  <p:embed/>
                </p:oleObj>
              </mc:Choice>
              <mc:Fallback>
                <p:oleObj name="Equation" r:id="rId4" imgW="1739880" imgH="266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886200"/>
                        <a:ext cx="4767262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785813" y="4648200"/>
          <a:ext cx="75485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6" imgW="2755800" imgH="266400" progId="">
                  <p:embed/>
                </p:oleObj>
              </mc:Choice>
              <mc:Fallback>
                <p:oleObj name="Equation" r:id="rId6" imgW="2755800" imgH="2664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648200"/>
                        <a:ext cx="7548562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798513" y="5359400"/>
          <a:ext cx="75834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8" imgW="2768400" imgH="291960" progId="">
                  <p:embed/>
                </p:oleObj>
              </mc:Choice>
              <mc:Fallback>
                <p:oleObj name="Equation" r:id="rId8" imgW="2768400" imgH="29196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5359400"/>
                        <a:ext cx="758348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52800" cy="365125"/>
          </a:xfrm>
        </p:spPr>
        <p:txBody>
          <a:bodyPr/>
          <a:lstStyle/>
          <a:p>
            <a:pPr algn="l">
              <a:defRPr/>
            </a:pPr>
            <a:fld id="{68D78B91-F166-4391-9892-2DA7D741595E}" type="slidenum">
              <a:rPr lang="zh-TW" altLang="en-US"/>
              <a:pPr algn="l">
                <a:defRPr/>
              </a:pPr>
              <a:t>57</a:t>
            </a:fld>
            <a:endParaRPr lang="en-US" altLang="zh-TW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altLang="zh-TW" sz="3400" dirty="0">
                <a:ea typeface="新細明體" charset="-120"/>
              </a:rPr>
              <a:t>Mean &amp; Standard Deviation of </a:t>
            </a:r>
            <a:br>
              <a:rPr lang="en-US" altLang="zh-TW" sz="3400" dirty="0">
                <a:ea typeface="新細明體" charset="-120"/>
              </a:rPr>
            </a:br>
            <a:r>
              <a:rPr lang="en-US" altLang="zh-TW" sz="3400" dirty="0">
                <a:latin typeface="Times New Roman" pitchFamily="18" charset="0"/>
                <a:ea typeface="新細明體" charset="-120"/>
              </a:rPr>
              <a:t>Binomial distribution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33900"/>
          </a:xfrm>
        </p:spPr>
        <p:txBody>
          <a:bodyPr/>
          <a:lstStyle/>
          <a:p>
            <a:pPr marL="352425" indent="-352425"/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根據一項研究調查顯示，智慧型手機的普及率約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60%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，如今隨機抽取甲、乙、丙三人，設隨機變數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：智慧型手機的使用人數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試求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的平均值與標準差。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en-US" altLang="zh-TW" dirty="0" smtClean="0"/>
              <a:t>Exercises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5-3 (p.283)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1, 2, 4, 5, 13, 15, 17, 28, 29, 32, 33, 34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5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1A6BB-C2C6-4111-B72A-D895B01C87A3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030EC82E-B5D4-4FB2-A9D0-739C30492935}" type="slidenum">
              <a:rPr lang="zh-TW" altLang="en-US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028" name="Rectangle 4" descr="針織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90600" y="1905000"/>
          <a:ext cx="7391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工作表" r:id="rId4" imgW="3105150" imgH="1936750" progId="Excel.Sheet.8">
                  <p:embed/>
                </p:oleObj>
              </mc:Choice>
              <mc:Fallback>
                <p:oleObj name="工作表" r:id="rId4" imgW="3105150" imgH="193675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3914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5962"/>
            <a:ext cx="8229600" cy="8842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000080"/>
                </a:solidFill>
                <a:ea typeface="新細明體" charset="-120"/>
              </a:rPr>
              <a:t>Random Variable </a:t>
            </a:r>
            <a:r>
              <a:rPr lang="en-US" altLang="zh-TW" sz="4000" dirty="0" smtClean="0">
                <a:solidFill>
                  <a:srgbClr val="00008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4000" dirty="0" smtClean="0">
                <a:solidFill>
                  <a:srgbClr val="00008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隨機變數</a:t>
            </a:r>
            <a:r>
              <a:rPr lang="en-US" altLang="zh-TW" sz="4000" dirty="0" smtClean="0">
                <a:solidFill>
                  <a:srgbClr val="00008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z="4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3500" y="2755502"/>
            <a:ext cx="67056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1447800" y="2861468"/>
            <a:ext cx="1752600" cy="23360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</a:rPr>
              <a:t>正正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</a:rPr>
              <a:t>正反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</a:rPr>
              <a:t>反正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</a:rPr>
              <a:t>反反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486400" y="6340475"/>
            <a:ext cx="3352800" cy="365125"/>
          </a:xfrm>
        </p:spPr>
        <p:txBody>
          <a:bodyPr/>
          <a:lstStyle/>
          <a:p>
            <a:pPr>
              <a:defRPr/>
            </a:pPr>
            <a:fld id="{5A0A4E2C-535F-4B77-B850-2784F52FB29C}" type="slidenum">
              <a:rPr lang="zh-TW" altLang="en-US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4238"/>
            <a:ext cx="82296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ea typeface="新細明體" charset="-120"/>
                <a:cs typeface="Times New Roman" pitchFamily="18" charset="0"/>
              </a:rPr>
              <a:t>Random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ea typeface="新細明體" charset="-120"/>
                <a:cs typeface="Times New Roman" pitchFamily="18" charset="0"/>
              </a:rPr>
              <a:t>Variable</a:t>
            </a:r>
            <a:endParaRPr lang="en-CA" altLang="zh-TW" dirty="0">
              <a:solidFill>
                <a:schemeClr val="accent2">
                  <a:lumMod val="50000"/>
                </a:schemeClr>
              </a:solidFill>
              <a:ea typeface="新細明體" charset="-120"/>
              <a:cs typeface="Times New Roman" pitchFamily="18" charset="0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46125" y="3505200"/>
            <a:ext cx="695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/>
          </a:p>
        </p:txBody>
      </p:sp>
      <p:pic>
        <p:nvPicPr>
          <p:cNvPr id="41989" name="Picture 5" descr="D05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2925763"/>
            <a:ext cx="8269287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533400" y="2286000"/>
            <a:ext cx="2187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Definition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6705600" y="6243638"/>
            <a:ext cx="2133600" cy="457200"/>
          </a:xfrm>
        </p:spPr>
        <p:txBody>
          <a:bodyPr/>
          <a:lstStyle/>
          <a:p>
            <a:pPr>
              <a:defRPr/>
            </a:pPr>
            <a:fld id="{B9CD18F1-8E45-46F0-8D75-EC612AFB308C}" type="slidenum">
              <a:rPr lang="zh-TW" altLang="en-US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611188" y="822325"/>
            <a:ext cx="7847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TW" altLang="en-US" sz="4000" b="1">
                <a:solidFill>
                  <a:srgbClr val="000080"/>
                </a:solidFill>
                <a:latin typeface="標楷體" pitchFamily="65" charset="-120"/>
                <a:ea typeface="標楷體" pitchFamily="65" charset="-120"/>
              </a:rPr>
              <a:t>隨機變數的意義</a:t>
            </a:r>
            <a:r>
              <a:rPr kumimoji="1" lang="zh-TW" altLang="zh-TW" sz="4000" b="1">
                <a:solidFill>
                  <a:srgbClr val="000080"/>
                </a:solidFill>
                <a:latin typeface="標楷體" pitchFamily="65" charset="-120"/>
                <a:ea typeface="標楷體" pitchFamily="65" charset="-120"/>
              </a:rPr>
              <a:t>與種類</a:t>
            </a:r>
            <a:endParaRPr kumimoji="1" lang="zh-TW" altLang="en-US" sz="4000" b="1">
              <a:latin typeface="Book Antiqua" pitchFamily="18" charset="0"/>
              <a:ea typeface="標楷體" pitchFamily="65" charset="-120"/>
            </a:endParaRPr>
          </a:p>
        </p:txBody>
      </p:sp>
      <p:graphicFrame>
        <p:nvGraphicFramePr>
          <p:cNvPr id="2050" name="Object 2" descr="針織"/>
          <p:cNvGraphicFramePr>
            <a:graphicFrameLocks noGrp="1" noChangeAspect="1"/>
          </p:cNvGraphicFramePr>
          <p:nvPr>
            <p:ph/>
          </p:nvPr>
        </p:nvGraphicFramePr>
        <p:xfrm>
          <a:off x="836613" y="1797050"/>
          <a:ext cx="7061200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9016638" imgH="4808784" progId="Word.Document.8">
                  <p:embed/>
                </p:oleObj>
              </mc:Choice>
              <mc:Fallback>
                <p:oleObj name="Document" r:id="rId4" imgW="9016638" imgH="4808784" progId="Word.Document.8">
                  <p:embed/>
                  <p:pic>
                    <p:nvPicPr>
                      <p:cNvPr id="0" name="Object 2" descr="針織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9081"/>
                      <a:stretch>
                        <a:fillRect/>
                      </a:stretch>
                    </p:blipFill>
                    <p:spPr bwMode="auto">
                      <a:xfrm>
                        <a:off x="836613" y="1797050"/>
                        <a:ext cx="7061200" cy="376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6"/>
                              <a:srcRect r="19081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562600" y="6356350"/>
            <a:ext cx="3352800" cy="365125"/>
          </a:xfrm>
        </p:spPr>
        <p:txBody>
          <a:bodyPr/>
          <a:lstStyle/>
          <a:p>
            <a:pPr>
              <a:defRPr/>
            </a:pPr>
            <a:fld id="{A7D59C51-4233-4ECA-9022-4092506AAF9A}" type="slidenum">
              <a:rPr lang="zh-TW" altLang="en-US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34407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solidFill>
                  <a:schemeClr val="accent2">
                    <a:lumMod val="50000"/>
                  </a:schemeClr>
                </a:solidFill>
                <a:ea typeface="新細明體" charset="-120"/>
              </a:rPr>
              <a:t>Discrete Random Variables</a:t>
            </a:r>
          </a:p>
        </p:txBody>
      </p:sp>
      <p:graphicFrame>
        <p:nvGraphicFramePr>
          <p:cNvPr id="344073" name="Object 2" descr="針織"/>
          <p:cNvGraphicFramePr>
            <a:graphicFrameLocks noGrp="1" noChangeAspect="1"/>
          </p:cNvGraphicFramePr>
          <p:nvPr>
            <p:ph idx="1"/>
          </p:nvPr>
        </p:nvGraphicFramePr>
        <p:xfrm>
          <a:off x="457200" y="2235200"/>
          <a:ext cx="82296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文件" r:id="rId4" imgW="10191620" imgH="4404251" progId="Word.Document.8">
                  <p:embed/>
                </p:oleObj>
              </mc:Choice>
              <mc:Fallback>
                <p:oleObj name="文件" r:id="rId4" imgW="10191620" imgH="4404251" progId="Word.Document.8">
                  <p:embed/>
                  <p:pic>
                    <p:nvPicPr>
                      <p:cNvPr id="0" name="Object 2" descr="針織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77" r="-786" b="7494"/>
                      <a:stretch>
                        <a:fillRect/>
                      </a:stretch>
                    </p:blipFill>
                    <p:spPr bwMode="auto">
                      <a:xfrm>
                        <a:off x="457200" y="2235200"/>
                        <a:ext cx="82296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6"/>
                              <a:srcRect l="2777" r="-786" b="7494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4480</TotalTime>
  <Words>1992</Words>
  <Application>Microsoft Office PowerPoint</Application>
  <PresentationFormat>如螢幕大小 (4:3)</PresentationFormat>
  <Paragraphs>350</Paragraphs>
  <Slides>58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58</vt:i4>
      </vt:variant>
    </vt:vector>
  </HeadingPairs>
  <TitlesOfParts>
    <vt:vector size="78" baseType="lpstr">
      <vt:lpstr>Arial Unicode MS</vt:lpstr>
      <vt:lpstr>微軟正黑體</vt:lpstr>
      <vt:lpstr>新細明體</vt:lpstr>
      <vt:lpstr>標楷體</vt:lpstr>
      <vt:lpstr>Arial</vt:lpstr>
      <vt:lpstr>Bell MT</vt:lpstr>
      <vt:lpstr>Book Antiqua</vt:lpstr>
      <vt:lpstr>Calibri</vt:lpstr>
      <vt:lpstr>Constantia</vt:lpstr>
      <vt:lpstr>Symbol</vt:lpstr>
      <vt:lpstr>Times New Roman</vt:lpstr>
      <vt:lpstr>Verdana</vt:lpstr>
      <vt:lpstr>Wingdings</vt:lpstr>
      <vt:lpstr>Wingdings 2</vt:lpstr>
      <vt:lpstr>流線</vt:lpstr>
      <vt:lpstr>Equation</vt:lpstr>
      <vt:lpstr>工作表</vt:lpstr>
      <vt:lpstr>Document</vt:lpstr>
      <vt:lpstr>文件</vt:lpstr>
      <vt:lpstr>方程式</vt:lpstr>
      <vt:lpstr>Chapter 5</vt:lpstr>
      <vt:lpstr>PowerPoint 簡報</vt:lpstr>
      <vt:lpstr>Chapter 5 Overview</vt:lpstr>
      <vt:lpstr>Chapter 5 Objectives</vt:lpstr>
      <vt:lpstr>Section 5.1</vt:lpstr>
      <vt:lpstr>Random Variable (隨機變數)</vt:lpstr>
      <vt:lpstr>Random Variable</vt:lpstr>
      <vt:lpstr>PowerPoint 簡報</vt:lpstr>
      <vt:lpstr>Discrete Random Variables</vt:lpstr>
      <vt:lpstr>Continuous Random Variable</vt:lpstr>
      <vt:lpstr>Terminologies</vt:lpstr>
      <vt:lpstr>Example: Rolling a Die</vt:lpstr>
      <vt:lpstr>Example: Tossing Coins</vt:lpstr>
      <vt:lpstr>PowerPoint 簡報</vt:lpstr>
      <vt:lpstr>Example 5-4</vt:lpstr>
      <vt:lpstr>Exercises </vt:lpstr>
      <vt:lpstr>Section 5-2</vt:lpstr>
      <vt:lpstr>Example: Miles Run per Week</vt:lpstr>
      <vt:lpstr>Example 5-5: Rolling a Die</vt:lpstr>
      <vt:lpstr>Example: Children in a Family</vt:lpstr>
      <vt:lpstr>Mean of a probability distribution</vt:lpstr>
      <vt:lpstr>Example 5-8: Trips of 5 Nights or More</vt:lpstr>
      <vt:lpstr>Example5-8: Trips of 5 Nights or More</vt:lpstr>
      <vt:lpstr>Formula for the Variance</vt:lpstr>
      <vt:lpstr>Example 5-11: On Hold for Talk Radio</vt:lpstr>
      <vt:lpstr>Example 5-11: On Hold for Talk Radio</vt:lpstr>
      <vt:lpstr>Example: On Hold for Talk Radio</vt:lpstr>
      <vt:lpstr>Example: On Hold for Talk Radio</vt:lpstr>
      <vt:lpstr>Expectation </vt:lpstr>
      <vt:lpstr>Example 5.12:Winning Tickets</vt:lpstr>
      <vt:lpstr>Example: Winning Tickets</vt:lpstr>
      <vt:lpstr>Example 5-14: investment</vt:lpstr>
      <vt:lpstr>Example </vt:lpstr>
      <vt:lpstr>Exercises </vt:lpstr>
      <vt:lpstr>Section 5-3</vt:lpstr>
      <vt:lpstr>Binomial Coefficients</vt:lpstr>
      <vt:lpstr>Definition: Bernoulli Trails</vt:lpstr>
      <vt:lpstr>The Binomial Distribution</vt:lpstr>
      <vt:lpstr>Example: Binomial Distribution</vt:lpstr>
      <vt:lpstr>PowerPoint 簡報</vt:lpstr>
      <vt:lpstr>Notation</vt:lpstr>
      <vt:lpstr>Example 5-15</vt:lpstr>
      <vt:lpstr>Example 5.16: Tossing Coins</vt:lpstr>
      <vt:lpstr>Example 5-17: Survey on Doctor Visits</vt:lpstr>
      <vt:lpstr>Example 5-18: Survey on Employment</vt:lpstr>
      <vt:lpstr>Example 5-19: Tossing Coins</vt:lpstr>
      <vt:lpstr>Example:二項分配機率—查表</vt:lpstr>
      <vt:lpstr>Figures </vt:lpstr>
      <vt:lpstr>Example</vt:lpstr>
      <vt:lpstr>Example</vt:lpstr>
      <vt:lpstr>The Binomial Distribution</vt:lpstr>
      <vt:lpstr>Probabilities of B(x; n, p)</vt:lpstr>
      <vt:lpstr>公式推導—Mean </vt:lpstr>
      <vt:lpstr>公式推導—Variance</vt:lpstr>
      <vt:lpstr>Example 5-23: Rolling a Die</vt:lpstr>
      <vt:lpstr>Example 5-24: Likelihood of Twins</vt:lpstr>
      <vt:lpstr>Mean &amp; Standard Deviation of  Binomial distribution</vt:lpstr>
      <vt:lpstr>Exercises </vt:lpstr>
    </vt:vector>
  </TitlesOfParts>
  <Company>MCC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WJChang</dc:creator>
  <cp:lastModifiedBy>CGU</cp:lastModifiedBy>
  <cp:revision>411</cp:revision>
  <dcterms:created xsi:type="dcterms:W3CDTF">2006-01-20T03:22:46Z</dcterms:created>
  <dcterms:modified xsi:type="dcterms:W3CDTF">2016-11-03T08:15:50Z</dcterms:modified>
</cp:coreProperties>
</file>