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1" r:id="rId1"/>
  </p:sldMasterIdLst>
  <p:notesMasterIdLst>
    <p:notesMasterId r:id="rId54"/>
  </p:notesMasterIdLst>
  <p:handoutMasterIdLst>
    <p:handoutMasterId r:id="rId55"/>
  </p:handoutMasterIdLst>
  <p:sldIdLst>
    <p:sldId id="256" r:id="rId2"/>
    <p:sldId id="944" r:id="rId3"/>
    <p:sldId id="945" r:id="rId4"/>
    <p:sldId id="938" r:id="rId5"/>
    <p:sldId id="911" r:id="rId6"/>
    <p:sldId id="866" r:id="rId7"/>
    <p:sldId id="867" r:id="rId8"/>
    <p:sldId id="868" r:id="rId9"/>
    <p:sldId id="869" r:id="rId10"/>
    <p:sldId id="992" r:id="rId11"/>
    <p:sldId id="993" r:id="rId12"/>
    <p:sldId id="994" r:id="rId13"/>
    <p:sldId id="995" r:id="rId14"/>
    <p:sldId id="996" r:id="rId15"/>
    <p:sldId id="997" r:id="rId16"/>
    <p:sldId id="998" r:id="rId17"/>
    <p:sldId id="871" r:id="rId18"/>
    <p:sldId id="877" r:id="rId19"/>
    <p:sldId id="878" r:id="rId20"/>
    <p:sldId id="999" r:id="rId21"/>
    <p:sldId id="879" r:id="rId22"/>
    <p:sldId id="880" r:id="rId23"/>
    <p:sldId id="881" r:id="rId24"/>
    <p:sldId id="883" r:id="rId25"/>
    <p:sldId id="884" r:id="rId26"/>
    <p:sldId id="885" r:id="rId27"/>
    <p:sldId id="886" r:id="rId28"/>
    <p:sldId id="988" r:id="rId29"/>
    <p:sldId id="1009" r:id="rId30"/>
    <p:sldId id="1011" r:id="rId31"/>
    <p:sldId id="1010" r:id="rId32"/>
    <p:sldId id="989" r:id="rId33"/>
    <p:sldId id="1001" r:id="rId34"/>
    <p:sldId id="1002" r:id="rId35"/>
    <p:sldId id="1003" r:id="rId36"/>
    <p:sldId id="1004" r:id="rId37"/>
    <p:sldId id="1000" r:id="rId38"/>
    <p:sldId id="888" r:id="rId39"/>
    <p:sldId id="991" r:id="rId40"/>
    <p:sldId id="889" r:id="rId41"/>
    <p:sldId id="892" r:id="rId42"/>
    <p:sldId id="1008" r:id="rId43"/>
    <p:sldId id="900" r:id="rId44"/>
    <p:sldId id="899" r:id="rId45"/>
    <p:sldId id="898" r:id="rId46"/>
    <p:sldId id="894" r:id="rId47"/>
    <p:sldId id="990" r:id="rId48"/>
    <p:sldId id="901" r:id="rId49"/>
    <p:sldId id="897" r:id="rId50"/>
    <p:sldId id="1005" r:id="rId51"/>
    <p:sldId id="1006" r:id="rId52"/>
    <p:sldId id="1007" r:id="rId53"/>
  </p:sldIdLst>
  <p:sldSz cx="9144000" cy="6858000" type="screen4x3"/>
  <p:notesSz cx="6797675" cy="992822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E5E5"/>
    <a:srgbClr val="CCCCFF"/>
    <a:srgbClr val="FFCCFF"/>
    <a:srgbClr val="9999FF"/>
    <a:srgbClr val="000066"/>
    <a:srgbClr val="0066CC"/>
    <a:srgbClr val="FFCCCC"/>
    <a:srgbClr val="990033"/>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9" autoAdjust="0"/>
    <p:restoredTop sz="94684" autoAdjust="0"/>
  </p:normalViewPr>
  <p:slideViewPr>
    <p:cSldViewPr>
      <p:cViewPr varScale="1">
        <p:scale>
          <a:sx n="60" d="100"/>
          <a:sy n="60" d="100"/>
        </p:scale>
        <p:origin x="290" y="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808C2DE3-0BF9-4C37-ADC8-E647CEC10161}" type="datetimeFigureOut">
              <a:rPr lang="zh-TW" altLang="en-US" smtClean="0"/>
              <a:pPr/>
              <a:t>2017/5/12</a:t>
            </a:fld>
            <a:endParaRPr lang="zh-TW" altLang="en-US"/>
          </a:p>
        </p:txBody>
      </p:sp>
      <p:sp>
        <p:nvSpPr>
          <p:cNvPr id="4" name="頁尾版面配置區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8AAD1601-443F-4118-9AC9-94B66BD31173}" type="slidenum">
              <a:rPr lang="zh-TW" altLang="en-US" smtClean="0"/>
              <a:pPr/>
              <a:t>‹#›</a:t>
            </a:fld>
            <a:endParaRPr lang="zh-TW" altLang="en-US"/>
          </a:p>
        </p:txBody>
      </p:sp>
    </p:spTree>
    <p:extLst>
      <p:ext uri="{BB962C8B-B14F-4D97-AF65-F5344CB8AC3E}">
        <p14:creationId xmlns:p14="http://schemas.microsoft.com/office/powerpoint/2010/main" val="951154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bwMode="auto">
          <a:xfrm>
            <a:off x="0"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zh-TW" altLang="zh-TW"/>
          </a:p>
        </p:txBody>
      </p:sp>
      <p:sp>
        <p:nvSpPr>
          <p:cNvPr id="163843" name="Rectangle 3"/>
          <p:cNvSpPr>
            <a:spLocks noGrp="1" noChangeArrowheads="1"/>
          </p:cNvSpPr>
          <p:nvPr>
            <p:ph type="dt" idx="1"/>
          </p:nvPr>
        </p:nvSpPr>
        <p:spPr bwMode="auto">
          <a:xfrm>
            <a:off x="3850443"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A63E7865-6B83-4BDA-97EF-2CA5033217F9}" type="datetimeFigureOut">
              <a:rPr lang="en-US" altLang="zh-TW"/>
              <a:pPr>
                <a:defRPr/>
              </a:pPr>
              <a:t>5/12/2017</a:t>
            </a:fld>
            <a:endParaRPr lang="en-US" altLang="zh-TW"/>
          </a:p>
        </p:txBody>
      </p:sp>
      <p:sp>
        <p:nvSpPr>
          <p:cNvPr id="90116"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p:spPr>
      </p:sp>
      <p:sp>
        <p:nvSpPr>
          <p:cNvPr id="163845" name="Rectangle 5"/>
          <p:cNvSpPr>
            <a:spLocks noGrp="1" noChangeArrowheads="1"/>
          </p:cNvSpPr>
          <p:nvPr>
            <p:ph type="body" sz="quarter" idx="3"/>
          </p:nvPr>
        </p:nvSpPr>
        <p:spPr bwMode="auto">
          <a:xfrm>
            <a:off x="679768" y="4715907"/>
            <a:ext cx="5438140" cy="446770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846" name="Rectangle 6"/>
          <p:cNvSpPr>
            <a:spLocks noGrp="1" noChangeArrowheads="1"/>
          </p:cNvSpPr>
          <p:nvPr>
            <p:ph type="ftr" sz="quarter" idx="4"/>
          </p:nvPr>
        </p:nvSpPr>
        <p:spPr bwMode="auto">
          <a:xfrm>
            <a:off x="0" y="9430091"/>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zh-TW" altLang="zh-TW"/>
          </a:p>
        </p:txBody>
      </p:sp>
      <p:sp>
        <p:nvSpPr>
          <p:cNvPr id="163847" name="Rectangle 7"/>
          <p:cNvSpPr>
            <a:spLocks noGrp="1" noChangeArrowheads="1"/>
          </p:cNvSpPr>
          <p:nvPr>
            <p:ph type="sldNum" sz="quarter" idx="5"/>
          </p:nvPr>
        </p:nvSpPr>
        <p:spPr bwMode="auto">
          <a:xfrm>
            <a:off x="3850443" y="9430091"/>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F053B5EE-DFF8-4CE6-A08A-CAF43FF0CFFA}" type="slidenum">
              <a:rPr lang="en-US" altLang="zh-TW"/>
              <a:pPr>
                <a:defRPr/>
              </a:pPr>
              <a:t>‹#›</a:t>
            </a:fld>
            <a:endParaRPr lang="en-US" altLang="zh-TW"/>
          </a:p>
        </p:txBody>
      </p:sp>
    </p:spTree>
    <p:extLst>
      <p:ext uri="{BB962C8B-B14F-4D97-AF65-F5344CB8AC3E}">
        <p14:creationId xmlns:p14="http://schemas.microsoft.com/office/powerpoint/2010/main" val="27138676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p:spPr>
        <p:txBody>
          <a:bodyPr/>
          <a:lstStyle/>
          <a:p>
            <a:pPr eaLnBrk="1" hangingPunct="1"/>
            <a:endParaRPr lang="zh-TW" altLang="zh-TW" smtClean="0"/>
          </a:p>
        </p:txBody>
      </p:sp>
      <p:sp>
        <p:nvSpPr>
          <p:cNvPr id="91140" name="Slide Number Placeholder 3"/>
          <p:cNvSpPr>
            <a:spLocks noGrp="1"/>
          </p:cNvSpPr>
          <p:nvPr>
            <p:ph type="sldNum" sz="quarter" idx="5"/>
          </p:nvPr>
        </p:nvSpPr>
        <p:spPr>
          <a:noFill/>
        </p:spPr>
        <p:txBody>
          <a:bodyPr/>
          <a:lstStyle/>
          <a:p>
            <a:fld id="{D6E03B1E-7AC4-48B7-A473-BE7AA7405B3F}" type="slidenum">
              <a:rPr lang="en-US" altLang="zh-TW" smtClean="0"/>
              <a:pPr/>
              <a:t>3</a:t>
            </a:fld>
            <a:endParaRPr lang="en-US" altLang="zh-TW" smtClean="0"/>
          </a:p>
        </p:txBody>
      </p:sp>
    </p:spTree>
    <p:extLst>
      <p:ext uri="{BB962C8B-B14F-4D97-AF65-F5344CB8AC3E}">
        <p14:creationId xmlns:p14="http://schemas.microsoft.com/office/powerpoint/2010/main" val="1140996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pPr eaLnBrk="1" hangingPunct="1"/>
            <a:endParaRPr lang="zh-TW" altLang="zh-TW" smtClean="0"/>
          </a:p>
        </p:txBody>
      </p:sp>
      <p:sp>
        <p:nvSpPr>
          <p:cNvPr id="107524" name="Slide Number Placeholder 3"/>
          <p:cNvSpPr>
            <a:spLocks noGrp="1"/>
          </p:cNvSpPr>
          <p:nvPr>
            <p:ph type="sldNum" sz="quarter" idx="5"/>
          </p:nvPr>
        </p:nvSpPr>
        <p:spPr>
          <a:noFill/>
        </p:spPr>
        <p:txBody>
          <a:bodyPr/>
          <a:lstStyle/>
          <a:p>
            <a:fld id="{458254CF-B77A-4682-887F-0579C0A3FB78}" type="slidenum">
              <a:rPr lang="en-US" altLang="zh-TW" smtClean="0"/>
              <a:pPr/>
              <a:t>19</a:t>
            </a:fld>
            <a:endParaRPr lang="en-US" altLang="zh-TW" smtClean="0"/>
          </a:p>
        </p:txBody>
      </p:sp>
    </p:spTree>
    <p:extLst>
      <p:ext uri="{BB962C8B-B14F-4D97-AF65-F5344CB8AC3E}">
        <p14:creationId xmlns:p14="http://schemas.microsoft.com/office/powerpoint/2010/main" val="1836016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p:spPr>
        <p:txBody>
          <a:bodyPr/>
          <a:lstStyle/>
          <a:p>
            <a:pPr eaLnBrk="1" hangingPunct="1"/>
            <a:endParaRPr lang="zh-TW" altLang="zh-TW" smtClean="0"/>
          </a:p>
        </p:txBody>
      </p:sp>
      <p:sp>
        <p:nvSpPr>
          <p:cNvPr id="108548" name="Slide Number Placeholder 3"/>
          <p:cNvSpPr>
            <a:spLocks noGrp="1"/>
          </p:cNvSpPr>
          <p:nvPr>
            <p:ph type="sldNum" sz="quarter" idx="5"/>
          </p:nvPr>
        </p:nvSpPr>
        <p:spPr>
          <a:noFill/>
        </p:spPr>
        <p:txBody>
          <a:bodyPr/>
          <a:lstStyle/>
          <a:p>
            <a:fld id="{262692F4-F578-4DB3-9102-FABB25F687BC}" type="slidenum">
              <a:rPr lang="en-US" altLang="zh-TW" smtClean="0"/>
              <a:pPr/>
              <a:t>21</a:t>
            </a:fld>
            <a:endParaRPr lang="en-US" altLang="zh-TW" smtClean="0"/>
          </a:p>
        </p:txBody>
      </p:sp>
    </p:spTree>
    <p:extLst>
      <p:ext uri="{BB962C8B-B14F-4D97-AF65-F5344CB8AC3E}">
        <p14:creationId xmlns:p14="http://schemas.microsoft.com/office/powerpoint/2010/main" val="3506883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pPr eaLnBrk="1" hangingPunct="1"/>
            <a:endParaRPr lang="zh-TW" altLang="zh-TW" smtClean="0"/>
          </a:p>
        </p:txBody>
      </p:sp>
      <p:sp>
        <p:nvSpPr>
          <p:cNvPr id="110596" name="Slide Number Placeholder 3"/>
          <p:cNvSpPr>
            <a:spLocks noGrp="1"/>
          </p:cNvSpPr>
          <p:nvPr>
            <p:ph type="sldNum" sz="quarter" idx="5"/>
          </p:nvPr>
        </p:nvSpPr>
        <p:spPr>
          <a:noFill/>
        </p:spPr>
        <p:txBody>
          <a:bodyPr/>
          <a:lstStyle/>
          <a:p>
            <a:fld id="{1F4B5F9E-DBA4-44AB-A004-1CB5E88F1A0A}" type="slidenum">
              <a:rPr lang="en-US" altLang="zh-TW" smtClean="0"/>
              <a:pPr/>
              <a:t>24</a:t>
            </a:fld>
            <a:endParaRPr lang="en-US" altLang="zh-TW" smtClean="0"/>
          </a:p>
        </p:txBody>
      </p:sp>
    </p:spTree>
    <p:extLst>
      <p:ext uri="{BB962C8B-B14F-4D97-AF65-F5344CB8AC3E}">
        <p14:creationId xmlns:p14="http://schemas.microsoft.com/office/powerpoint/2010/main" val="92917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p:spPr>
        <p:txBody>
          <a:bodyPr/>
          <a:lstStyle/>
          <a:p>
            <a:pPr eaLnBrk="1" hangingPunct="1"/>
            <a:endParaRPr lang="zh-TW" altLang="zh-TW" smtClean="0"/>
          </a:p>
        </p:txBody>
      </p:sp>
      <p:sp>
        <p:nvSpPr>
          <p:cNvPr id="111620" name="Slide Number Placeholder 3"/>
          <p:cNvSpPr>
            <a:spLocks noGrp="1"/>
          </p:cNvSpPr>
          <p:nvPr>
            <p:ph type="sldNum" sz="quarter" idx="5"/>
          </p:nvPr>
        </p:nvSpPr>
        <p:spPr>
          <a:noFill/>
        </p:spPr>
        <p:txBody>
          <a:bodyPr/>
          <a:lstStyle/>
          <a:p>
            <a:fld id="{9252DEBF-A32B-4BA8-A63B-7725CDD2D84D}" type="slidenum">
              <a:rPr lang="en-US" altLang="zh-TW" smtClean="0"/>
              <a:pPr/>
              <a:t>25</a:t>
            </a:fld>
            <a:endParaRPr lang="en-US" altLang="zh-TW" smtClean="0"/>
          </a:p>
        </p:txBody>
      </p:sp>
    </p:spTree>
    <p:extLst>
      <p:ext uri="{BB962C8B-B14F-4D97-AF65-F5344CB8AC3E}">
        <p14:creationId xmlns:p14="http://schemas.microsoft.com/office/powerpoint/2010/main" val="3871041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p:spPr>
        <p:txBody>
          <a:bodyPr/>
          <a:lstStyle/>
          <a:p>
            <a:pPr eaLnBrk="1" hangingPunct="1"/>
            <a:endParaRPr lang="zh-TW" altLang="zh-TW" smtClean="0"/>
          </a:p>
        </p:txBody>
      </p:sp>
      <p:sp>
        <p:nvSpPr>
          <p:cNvPr id="112644" name="Slide Number Placeholder 3"/>
          <p:cNvSpPr>
            <a:spLocks noGrp="1"/>
          </p:cNvSpPr>
          <p:nvPr>
            <p:ph type="sldNum" sz="quarter" idx="5"/>
          </p:nvPr>
        </p:nvSpPr>
        <p:spPr>
          <a:noFill/>
        </p:spPr>
        <p:txBody>
          <a:bodyPr/>
          <a:lstStyle/>
          <a:p>
            <a:fld id="{59D76368-5338-455A-B741-748AECF51ECF}" type="slidenum">
              <a:rPr lang="en-US" altLang="zh-TW" smtClean="0"/>
              <a:pPr/>
              <a:t>26</a:t>
            </a:fld>
            <a:endParaRPr lang="en-US" altLang="zh-TW" smtClean="0"/>
          </a:p>
        </p:txBody>
      </p:sp>
    </p:spTree>
    <p:extLst>
      <p:ext uri="{BB962C8B-B14F-4D97-AF65-F5344CB8AC3E}">
        <p14:creationId xmlns:p14="http://schemas.microsoft.com/office/powerpoint/2010/main" val="867240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p:spPr>
        <p:txBody>
          <a:bodyPr/>
          <a:lstStyle/>
          <a:p>
            <a:pPr eaLnBrk="1" hangingPunct="1"/>
            <a:endParaRPr lang="zh-TW" altLang="zh-TW" smtClean="0"/>
          </a:p>
        </p:txBody>
      </p:sp>
      <p:sp>
        <p:nvSpPr>
          <p:cNvPr id="113668" name="Slide Number Placeholder 3"/>
          <p:cNvSpPr>
            <a:spLocks noGrp="1"/>
          </p:cNvSpPr>
          <p:nvPr>
            <p:ph type="sldNum" sz="quarter" idx="5"/>
          </p:nvPr>
        </p:nvSpPr>
        <p:spPr>
          <a:noFill/>
        </p:spPr>
        <p:txBody>
          <a:bodyPr/>
          <a:lstStyle/>
          <a:p>
            <a:fld id="{41E1FB83-70CC-4943-A61D-457A54B19C98}" type="slidenum">
              <a:rPr lang="en-US" altLang="zh-TW" smtClean="0"/>
              <a:pPr/>
              <a:t>27</a:t>
            </a:fld>
            <a:endParaRPr lang="en-US" altLang="zh-TW" smtClean="0"/>
          </a:p>
        </p:txBody>
      </p:sp>
    </p:spTree>
    <p:extLst>
      <p:ext uri="{BB962C8B-B14F-4D97-AF65-F5344CB8AC3E}">
        <p14:creationId xmlns:p14="http://schemas.microsoft.com/office/powerpoint/2010/main" val="1793472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p:spPr>
        <p:txBody>
          <a:bodyPr/>
          <a:lstStyle/>
          <a:p>
            <a:pPr eaLnBrk="1" hangingPunct="1"/>
            <a:endParaRPr lang="zh-TW" altLang="zh-TW" smtClean="0"/>
          </a:p>
        </p:txBody>
      </p:sp>
      <p:sp>
        <p:nvSpPr>
          <p:cNvPr id="115716" name="Slide Number Placeholder 3"/>
          <p:cNvSpPr>
            <a:spLocks noGrp="1"/>
          </p:cNvSpPr>
          <p:nvPr>
            <p:ph type="sldNum" sz="quarter" idx="5"/>
          </p:nvPr>
        </p:nvSpPr>
        <p:spPr>
          <a:noFill/>
        </p:spPr>
        <p:txBody>
          <a:bodyPr/>
          <a:lstStyle/>
          <a:p>
            <a:fld id="{8F81A732-FA8F-49FB-B5BA-F6756DA14E57}" type="slidenum">
              <a:rPr lang="en-US" altLang="zh-TW" smtClean="0"/>
              <a:pPr/>
              <a:t>41</a:t>
            </a:fld>
            <a:endParaRPr lang="en-US" altLang="zh-TW" smtClean="0"/>
          </a:p>
        </p:txBody>
      </p:sp>
    </p:spTree>
    <p:extLst>
      <p:ext uri="{BB962C8B-B14F-4D97-AF65-F5344CB8AC3E}">
        <p14:creationId xmlns:p14="http://schemas.microsoft.com/office/powerpoint/2010/main" val="755576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p:spPr>
        <p:txBody>
          <a:bodyPr/>
          <a:lstStyle/>
          <a:p>
            <a:pPr eaLnBrk="1" hangingPunct="1"/>
            <a:endParaRPr lang="zh-TW" altLang="zh-TW" smtClean="0"/>
          </a:p>
        </p:txBody>
      </p:sp>
      <p:sp>
        <p:nvSpPr>
          <p:cNvPr id="115716" name="Slide Number Placeholder 3"/>
          <p:cNvSpPr>
            <a:spLocks noGrp="1"/>
          </p:cNvSpPr>
          <p:nvPr>
            <p:ph type="sldNum" sz="quarter" idx="5"/>
          </p:nvPr>
        </p:nvSpPr>
        <p:spPr>
          <a:noFill/>
        </p:spPr>
        <p:txBody>
          <a:bodyPr/>
          <a:lstStyle/>
          <a:p>
            <a:fld id="{8F81A732-FA8F-49FB-B5BA-F6756DA14E57}" type="slidenum">
              <a:rPr lang="en-US" altLang="zh-TW" smtClean="0"/>
              <a:pPr/>
              <a:t>42</a:t>
            </a:fld>
            <a:endParaRPr lang="en-US" altLang="zh-TW" smtClean="0"/>
          </a:p>
        </p:txBody>
      </p:sp>
    </p:spTree>
    <p:extLst>
      <p:ext uri="{BB962C8B-B14F-4D97-AF65-F5344CB8AC3E}">
        <p14:creationId xmlns:p14="http://schemas.microsoft.com/office/powerpoint/2010/main" val="3324369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p:spPr>
        <p:txBody>
          <a:bodyPr/>
          <a:lstStyle/>
          <a:p>
            <a:pPr eaLnBrk="1" hangingPunct="1"/>
            <a:endParaRPr lang="zh-TW" altLang="zh-TW" smtClean="0"/>
          </a:p>
        </p:txBody>
      </p:sp>
      <p:sp>
        <p:nvSpPr>
          <p:cNvPr id="117764" name="Slide Number Placeholder 3"/>
          <p:cNvSpPr>
            <a:spLocks noGrp="1"/>
          </p:cNvSpPr>
          <p:nvPr>
            <p:ph type="sldNum" sz="quarter" idx="5"/>
          </p:nvPr>
        </p:nvSpPr>
        <p:spPr>
          <a:noFill/>
        </p:spPr>
        <p:txBody>
          <a:bodyPr/>
          <a:lstStyle/>
          <a:p>
            <a:fld id="{248497D6-249D-4ED3-A957-838213A7AFFF}" type="slidenum">
              <a:rPr lang="en-US" altLang="zh-TW" smtClean="0"/>
              <a:pPr/>
              <a:t>43</a:t>
            </a:fld>
            <a:endParaRPr lang="en-US" altLang="zh-TW" smtClean="0"/>
          </a:p>
        </p:txBody>
      </p:sp>
    </p:spTree>
    <p:extLst>
      <p:ext uri="{BB962C8B-B14F-4D97-AF65-F5344CB8AC3E}">
        <p14:creationId xmlns:p14="http://schemas.microsoft.com/office/powerpoint/2010/main" val="1243431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p:spPr>
        <p:txBody>
          <a:bodyPr/>
          <a:lstStyle/>
          <a:p>
            <a:pPr eaLnBrk="1" hangingPunct="1"/>
            <a:endParaRPr lang="zh-TW" altLang="zh-TW" smtClean="0"/>
          </a:p>
        </p:txBody>
      </p:sp>
      <p:sp>
        <p:nvSpPr>
          <p:cNvPr id="118788" name="Slide Number Placeholder 3"/>
          <p:cNvSpPr>
            <a:spLocks noGrp="1"/>
          </p:cNvSpPr>
          <p:nvPr>
            <p:ph type="sldNum" sz="quarter" idx="5"/>
          </p:nvPr>
        </p:nvSpPr>
        <p:spPr>
          <a:noFill/>
        </p:spPr>
        <p:txBody>
          <a:bodyPr/>
          <a:lstStyle/>
          <a:p>
            <a:fld id="{E3AAF957-6342-4097-B55C-FA457CBC6C71}" type="slidenum">
              <a:rPr lang="en-US" altLang="zh-TW" smtClean="0"/>
              <a:pPr/>
              <a:t>44</a:t>
            </a:fld>
            <a:endParaRPr lang="en-US" altLang="zh-TW" smtClean="0"/>
          </a:p>
        </p:txBody>
      </p:sp>
    </p:spTree>
    <p:extLst>
      <p:ext uri="{BB962C8B-B14F-4D97-AF65-F5344CB8AC3E}">
        <p14:creationId xmlns:p14="http://schemas.microsoft.com/office/powerpoint/2010/main" val="1119573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p:spPr>
        <p:txBody>
          <a:bodyPr/>
          <a:lstStyle/>
          <a:p>
            <a:pPr eaLnBrk="1" hangingPunct="1"/>
            <a:endParaRPr lang="zh-TW" altLang="zh-TW" smtClean="0"/>
          </a:p>
        </p:txBody>
      </p:sp>
      <p:sp>
        <p:nvSpPr>
          <p:cNvPr id="92164" name="Slide Number Placeholder 3"/>
          <p:cNvSpPr>
            <a:spLocks noGrp="1"/>
          </p:cNvSpPr>
          <p:nvPr>
            <p:ph type="sldNum" sz="quarter" idx="5"/>
          </p:nvPr>
        </p:nvSpPr>
        <p:spPr>
          <a:noFill/>
        </p:spPr>
        <p:txBody>
          <a:bodyPr/>
          <a:lstStyle/>
          <a:p>
            <a:fld id="{94794B7D-1ACB-4F95-9E39-16BD50FF0ED0}" type="slidenum">
              <a:rPr lang="en-US" altLang="zh-TW" smtClean="0"/>
              <a:pPr/>
              <a:t>10</a:t>
            </a:fld>
            <a:endParaRPr lang="en-US" altLang="zh-TW" smtClean="0"/>
          </a:p>
        </p:txBody>
      </p:sp>
    </p:spTree>
    <p:extLst>
      <p:ext uri="{BB962C8B-B14F-4D97-AF65-F5344CB8AC3E}">
        <p14:creationId xmlns:p14="http://schemas.microsoft.com/office/powerpoint/2010/main" val="2584176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pPr eaLnBrk="1" hangingPunct="1"/>
            <a:endParaRPr lang="zh-TW" altLang="zh-TW" smtClean="0"/>
          </a:p>
        </p:txBody>
      </p:sp>
      <p:sp>
        <p:nvSpPr>
          <p:cNvPr id="116740" name="Slide Number Placeholder 3"/>
          <p:cNvSpPr>
            <a:spLocks noGrp="1"/>
          </p:cNvSpPr>
          <p:nvPr>
            <p:ph type="sldNum" sz="quarter" idx="5"/>
          </p:nvPr>
        </p:nvSpPr>
        <p:spPr>
          <a:noFill/>
        </p:spPr>
        <p:txBody>
          <a:bodyPr/>
          <a:lstStyle/>
          <a:p>
            <a:fld id="{C49AB29F-168B-4BE4-A7FF-60A6BBE653A0}" type="slidenum">
              <a:rPr lang="en-US" altLang="zh-TW" smtClean="0"/>
              <a:pPr/>
              <a:t>45</a:t>
            </a:fld>
            <a:endParaRPr lang="en-US" altLang="zh-TW" smtClean="0"/>
          </a:p>
        </p:txBody>
      </p:sp>
    </p:spTree>
    <p:extLst>
      <p:ext uri="{BB962C8B-B14F-4D97-AF65-F5344CB8AC3E}">
        <p14:creationId xmlns:p14="http://schemas.microsoft.com/office/powerpoint/2010/main" val="1039415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p:spPr>
        <p:txBody>
          <a:bodyPr/>
          <a:lstStyle/>
          <a:p>
            <a:pPr eaLnBrk="1" hangingPunct="1"/>
            <a:endParaRPr lang="zh-TW" altLang="zh-TW" smtClean="0"/>
          </a:p>
        </p:txBody>
      </p:sp>
      <p:sp>
        <p:nvSpPr>
          <p:cNvPr id="119812" name="Slide Number Placeholder 3"/>
          <p:cNvSpPr>
            <a:spLocks noGrp="1"/>
          </p:cNvSpPr>
          <p:nvPr>
            <p:ph type="sldNum" sz="quarter" idx="5"/>
          </p:nvPr>
        </p:nvSpPr>
        <p:spPr>
          <a:noFill/>
        </p:spPr>
        <p:txBody>
          <a:bodyPr/>
          <a:lstStyle/>
          <a:p>
            <a:fld id="{C4BCC88C-9280-44F2-83A9-85573EB4B4EE}" type="slidenum">
              <a:rPr lang="en-US" altLang="zh-TW" smtClean="0"/>
              <a:pPr/>
              <a:t>46</a:t>
            </a:fld>
            <a:endParaRPr lang="en-US" altLang="zh-TW" smtClean="0"/>
          </a:p>
        </p:txBody>
      </p:sp>
    </p:spTree>
    <p:extLst>
      <p:ext uri="{BB962C8B-B14F-4D97-AF65-F5344CB8AC3E}">
        <p14:creationId xmlns:p14="http://schemas.microsoft.com/office/powerpoint/2010/main" val="925419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p:spPr>
        <p:txBody>
          <a:bodyPr/>
          <a:lstStyle/>
          <a:p>
            <a:pPr eaLnBrk="1" hangingPunct="1"/>
            <a:endParaRPr lang="zh-TW" altLang="zh-TW" smtClean="0"/>
          </a:p>
        </p:txBody>
      </p:sp>
      <p:sp>
        <p:nvSpPr>
          <p:cNvPr id="120836" name="Slide Number Placeholder 3"/>
          <p:cNvSpPr>
            <a:spLocks noGrp="1"/>
          </p:cNvSpPr>
          <p:nvPr>
            <p:ph type="sldNum" sz="quarter" idx="5"/>
          </p:nvPr>
        </p:nvSpPr>
        <p:spPr>
          <a:noFill/>
        </p:spPr>
        <p:txBody>
          <a:bodyPr/>
          <a:lstStyle/>
          <a:p>
            <a:fld id="{EADDC478-716A-4949-901F-07CE6330C2EB}" type="slidenum">
              <a:rPr lang="en-US" altLang="zh-TW" smtClean="0"/>
              <a:pPr/>
              <a:t>48</a:t>
            </a:fld>
            <a:endParaRPr lang="en-US" altLang="zh-TW" smtClean="0"/>
          </a:p>
        </p:txBody>
      </p:sp>
    </p:spTree>
    <p:extLst>
      <p:ext uri="{BB962C8B-B14F-4D97-AF65-F5344CB8AC3E}">
        <p14:creationId xmlns:p14="http://schemas.microsoft.com/office/powerpoint/2010/main" val="2792142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p:spPr>
        <p:txBody>
          <a:bodyPr/>
          <a:lstStyle/>
          <a:p>
            <a:pPr eaLnBrk="1" hangingPunct="1"/>
            <a:endParaRPr lang="zh-TW" altLang="zh-TW" smtClean="0"/>
          </a:p>
        </p:txBody>
      </p:sp>
      <p:sp>
        <p:nvSpPr>
          <p:cNvPr id="121860" name="Slide Number Placeholder 3"/>
          <p:cNvSpPr>
            <a:spLocks noGrp="1"/>
          </p:cNvSpPr>
          <p:nvPr>
            <p:ph type="sldNum" sz="quarter" idx="5"/>
          </p:nvPr>
        </p:nvSpPr>
        <p:spPr>
          <a:noFill/>
        </p:spPr>
        <p:txBody>
          <a:bodyPr/>
          <a:lstStyle/>
          <a:p>
            <a:fld id="{1952B65E-8DF7-41B5-8DAA-B21D566F5C78}" type="slidenum">
              <a:rPr lang="en-US" altLang="zh-TW" smtClean="0"/>
              <a:pPr/>
              <a:t>49</a:t>
            </a:fld>
            <a:endParaRPr lang="en-US" altLang="zh-TW" smtClean="0"/>
          </a:p>
        </p:txBody>
      </p:sp>
    </p:spTree>
    <p:extLst>
      <p:ext uri="{BB962C8B-B14F-4D97-AF65-F5344CB8AC3E}">
        <p14:creationId xmlns:p14="http://schemas.microsoft.com/office/powerpoint/2010/main" val="2986360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pPr eaLnBrk="1" hangingPunct="1"/>
            <a:endParaRPr lang="zh-TW" altLang="zh-TW" smtClean="0"/>
          </a:p>
        </p:txBody>
      </p:sp>
      <p:sp>
        <p:nvSpPr>
          <p:cNvPr id="93188" name="Slide Number Placeholder 3"/>
          <p:cNvSpPr>
            <a:spLocks noGrp="1"/>
          </p:cNvSpPr>
          <p:nvPr>
            <p:ph type="sldNum" sz="quarter" idx="5"/>
          </p:nvPr>
        </p:nvSpPr>
        <p:spPr>
          <a:noFill/>
        </p:spPr>
        <p:txBody>
          <a:bodyPr/>
          <a:lstStyle/>
          <a:p>
            <a:fld id="{AEA0E53D-2898-4557-9A73-203121AB66BE}" type="slidenum">
              <a:rPr lang="en-US" altLang="zh-TW" smtClean="0"/>
              <a:pPr/>
              <a:t>11</a:t>
            </a:fld>
            <a:endParaRPr lang="en-US" altLang="zh-TW" smtClean="0"/>
          </a:p>
        </p:txBody>
      </p:sp>
    </p:spTree>
    <p:extLst>
      <p:ext uri="{BB962C8B-B14F-4D97-AF65-F5344CB8AC3E}">
        <p14:creationId xmlns:p14="http://schemas.microsoft.com/office/powerpoint/2010/main" val="1918469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pPr eaLnBrk="1" hangingPunct="1"/>
            <a:endParaRPr lang="zh-TW" altLang="zh-TW" smtClean="0"/>
          </a:p>
        </p:txBody>
      </p:sp>
      <p:sp>
        <p:nvSpPr>
          <p:cNvPr id="94212" name="Slide Number Placeholder 3"/>
          <p:cNvSpPr>
            <a:spLocks noGrp="1"/>
          </p:cNvSpPr>
          <p:nvPr>
            <p:ph type="sldNum" sz="quarter" idx="5"/>
          </p:nvPr>
        </p:nvSpPr>
        <p:spPr>
          <a:noFill/>
        </p:spPr>
        <p:txBody>
          <a:bodyPr/>
          <a:lstStyle/>
          <a:p>
            <a:fld id="{4AA03C7A-A4F0-42BD-B5ED-3B61D445671F}" type="slidenum">
              <a:rPr lang="en-US" altLang="zh-TW" smtClean="0"/>
              <a:pPr/>
              <a:t>12</a:t>
            </a:fld>
            <a:endParaRPr lang="en-US" altLang="zh-TW" smtClean="0"/>
          </a:p>
        </p:txBody>
      </p:sp>
    </p:spTree>
    <p:extLst>
      <p:ext uri="{BB962C8B-B14F-4D97-AF65-F5344CB8AC3E}">
        <p14:creationId xmlns:p14="http://schemas.microsoft.com/office/powerpoint/2010/main" val="2246656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pPr eaLnBrk="1" hangingPunct="1"/>
            <a:endParaRPr lang="zh-TW" altLang="zh-TW" smtClean="0"/>
          </a:p>
        </p:txBody>
      </p:sp>
      <p:sp>
        <p:nvSpPr>
          <p:cNvPr id="95236" name="Slide Number Placeholder 3"/>
          <p:cNvSpPr>
            <a:spLocks noGrp="1"/>
          </p:cNvSpPr>
          <p:nvPr>
            <p:ph type="sldNum" sz="quarter" idx="5"/>
          </p:nvPr>
        </p:nvSpPr>
        <p:spPr>
          <a:noFill/>
        </p:spPr>
        <p:txBody>
          <a:bodyPr/>
          <a:lstStyle/>
          <a:p>
            <a:fld id="{3E72FFCF-E3DD-4EB0-9D0F-4737BCE42F94}" type="slidenum">
              <a:rPr lang="en-US" altLang="zh-TW" smtClean="0"/>
              <a:pPr/>
              <a:t>13</a:t>
            </a:fld>
            <a:endParaRPr lang="en-US" altLang="zh-TW" smtClean="0"/>
          </a:p>
        </p:txBody>
      </p:sp>
    </p:spTree>
    <p:extLst>
      <p:ext uri="{BB962C8B-B14F-4D97-AF65-F5344CB8AC3E}">
        <p14:creationId xmlns:p14="http://schemas.microsoft.com/office/powerpoint/2010/main" val="844652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pPr eaLnBrk="1" hangingPunct="1"/>
            <a:endParaRPr lang="zh-TW" altLang="zh-TW" smtClean="0"/>
          </a:p>
        </p:txBody>
      </p:sp>
      <p:sp>
        <p:nvSpPr>
          <p:cNvPr id="96260" name="Slide Number Placeholder 3"/>
          <p:cNvSpPr>
            <a:spLocks noGrp="1"/>
          </p:cNvSpPr>
          <p:nvPr>
            <p:ph type="sldNum" sz="quarter" idx="5"/>
          </p:nvPr>
        </p:nvSpPr>
        <p:spPr>
          <a:noFill/>
        </p:spPr>
        <p:txBody>
          <a:bodyPr/>
          <a:lstStyle/>
          <a:p>
            <a:fld id="{7405A8BB-1B56-4235-A9DA-EDDE59D17E52}" type="slidenum">
              <a:rPr lang="en-US" altLang="zh-TW" smtClean="0"/>
              <a:pPr/>
              <a:t>14</a:t>
            </a:fld>
            <a:endParaRPr lang="en-US" altLang="zh-TW" smtClean="0"/>
          </a:p>
        </p:txBody>
      </p:sp>
    </p:spTree>
    <p:extLst>
      <p:ext uri="{BB962C8B-B14F-4D97-AF65-F5344CB8AC3E}">
        <p14:creationId xmlns:p14="http://schemas.microsoft.com/office/powerpoint/2010/main" val="2560878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p:spPr>
        <p:txBody>
          <a:bodyPr/>
          <a:lstStyle/>
          <a:p>
            <a:pPr eaLnBrk="1" hangingPunct="1"/>
            <a:endParaRPr lang="zh-TW" altLang="zh-TW" smtClean="0"/>
          </a:p>
        </p:txBody>
      </p:sp>
      <p:sp>
        <p:nvSpPr>
          <p:cNvPr id="97284" name="Slide Number Placeholder 3"/>
          <p:cNvSpPr>
            <a:spLocks noGrp="1"/>
          </p:cNvSpPr>
          <p:nvPr>
            <p:ph type="sldNum" sz="quarter" idx="5"/>
          </p:nvPr>
        </p:nvSpPr>
        <p:spPr>
          <a:noFill/>
        </p:spPr>
        <p:txBody>
          <a:bodyPr/>
          <a:lstStyle/>
          <a:p>
            <a:fld id="{344F826D-9D28-4994-82F1-72D604FA520E}" type="slidenum">
              <a:rPr lang="en-US" altLang="zh-TW" smtClean="0"/>
              <a:pPr/>
              <a:t>15</a:t>
            </a:fld>
            <a:endParaRPr lang="en-US" altLang="zh-TW" smtClean="0"/>
          </a:p>
        </p:txBody>
      </p:sp>
    </p:spTree>
    <p:extLst>
      <p:ext uri="{BB962C8B-B14F-4D97-AF65-F5344CB8AC3E}">
        <p14:creationId xmlns:p14="http://schemas.microsoft.com/office/powerpoint/2010/main" val="4164592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pPr eaLnBrk="1" hangingPunct="1"/>
            <a:endParaRPr lang="zh-TW" altLang="zh-TW" dirty="0" smtClean="0"/>
          </a:p>
        </p:txBody>
      </p:sp>
      <p:sp>
        <p:nvSpPr>
          <p:cNvPr id="105476" name="Slide Number Placeholder 3"/>
          <p:cNvSpPr>
            <a:spLocks noGrp="1"/>
          </p:cNvSpPr>
          <p:nvPr>
            <p:ph type="sldNum" sz="quarter" idx="5"/>
          </p:nvPr>
        </p:nvSpPr>
        <p:spPr>
          <a:noFill/>
        </p:spPr>
        <p:txBody>
          <a:bodyPr/>
          <a:lstStyle/>
          <a:p>
            <a:fld id="{B72170C4-B71A-48EA-9D3B-92A928024645}" type="slidenum">
              <a:rPr lang="en-US" altLang="zh-TW" smtClean="0"/>
              <a:pPr/>
              <a:t>17</a:t>
            </a:fld>
            <a:endParaRPr lang="en-US" altLang="zh-TW" smtClean="0"/>
          </a:p>
        </p:txBody>
      </p:sp>
    </p:spTree>
    <p:extLst>
      <p:ext uri="{BB962C8B-B14F-4D97-AF65-F5344CB8AC3E}">
        <p14:creationId xmlns:p14="http://schemas.microsoft.com/office/powerpoint/2010/main" val="2757184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p:spPr>
        <p:txBody>
          <a:bodyPr/>
          <a:lstStyle/>
          <a:p>
            <a:pPr eaLnBrk="1" hangingPunct="1"/>
            <a:endParaRPr lang="zh-TW" altLang="zh-TW" smtClean="0"/>
          </a:p>
        </p:txBody>
      </p:sp>
      <p:sp>
        <p:nvSpPr>
          <p:cNvPr id="106500" name="Slide Number Placeholder 3"/>
          <p:cNvSpPr>
            <a:spLocks noGrp="1"/>
          </p:cNvSpPr>
          <p:nvPr>
            <p:ph type="sldNum" sz="quarter" idx="5"/>
          </p:nvPr>
        </p:nvSpPr>
        <p:spPr>
          <a:noFill/>
        </p:spPr>
        <p:txBody>
          <a:bodyPr/>
          <a:lstStyle/>
          <a:p>
            <a:fld id="{FC55C172-8498-4065-9067-A67A6417E4CB}" type="slidenum">
              <a:rPr lang="en-US" altLang="zh-TW" smtClean="0"/>
              <a:pPr/>
              <a:t>18</a:t>
            </a:fld>
            <a:endParaRPr lang="en-US" altLang="zh-TW" smtClean="0"/>
          </a:p>
        </p:txBody>
      </p:sp>
    </p:spTree>
    <p:extLst>
      <p:ext uri="{BB962C8B-B14F-4D97-AF65-F5344CB8AC3E}">
        <p14:creationId xmlns:p14="http://schemas.microsoft.com/office/powerpoint/2010/main" val="39139518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2">
        <a:schemeClr val="bg2"/>
      </p:bgRef>
    </p:bg>
    <p:spTree>
      <p:nvGrpSpPr>
        <p:cNvPr id="1" name=""/>
        <p:cNvGrpSpPr/>
        <p:nvPr/>
      </p:nvGrpSpPr>
      <p:grpSpPr>
        <a:xfrm>
          <a:off x="0" y="0"/>
          <a:ext cx="0" cy="0"/>
          <a:chOff x="0" y="0"/>
          <a:chExt cx="0" cy="0"/>
        </a:xfrm>
      </p:grpSpPr>
      <p:sp>
        <p:nvSpPr>
          <p:cNvPr id="9" name="標題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ctr" rtl="0">
              <a:spcBef>
                <a:spcPct val="0"/>
              </a:spcBef>
              <a:buNone/>
              <a:defRPr sz="5600" b="1">
                <a:ln>
                  <a:noFill/>
                </a:ln>
                <a:solidFill>
                  <a:srgbClr val="FF3300"/>
                </a:solidFill>
                <a:effectLst>
                  <a:outerShdw blurRad="38100" dist="25400" dir="5400000" algn="tl" rotWithShape="0">
                    <a:srgbClr val="000000">
                      <a:alpha val="43000"/>
                    </a:srgbClr>
                  </a:outerShdw>
                </a:effectLst>
                <a:latin typeface="Verdana" pitchFamily="34" charset="0"/>
                <a:ea typeface="+mj-ea"/>
                <a:cs typeface="Verdana" pitchFamily="34" charset="0"/>
              </a:defRPr>
            </a:lvl1pPr>
          </a:lstStyle>
          <a:p>
            <a:r>
              <a:rPr lang="zh-TW" altLang="en-US" dirty="0" smtClean="0"/>
              <a:t>按一下以編輯母片標題樣式</a:t>
            </a:r>
            <a:endParaRPr lang="en-US" dirty="0"/>
          </a:p>
        </p:txBody>
      </p:sp>
      <p:sp>
        <p:nvSpPr>
          <p:cNvPr id="17" name="副標題 16"/>
          <p:cNvSpPr>
            <a:spLocks noGrp="1"/>
          </p:cNvSpPr>
          <p:nvPr>
            <p:ph type="subTitle" idx="1"/>
          </p:nvPr>
        </p:nvSpPr>
        <p:spPr>
          <a:xfrm>
            <a:off x="533400" y="3810000"/>
            <a:ext cx="7854696" cy="1752600"/>
          </a:xfrm>
        </p:spPr>
        <p:txBody>
          <a:bodyPr lIns="0" rIns="18288"/>
          <a:lstStyle>
            <a:lvl1pPr marL="0" marR="45720" indent="0" algn="ctr">
              <a:buNone/>
              <a:defRPr b="1">
                <a:solidFill>
                  <a:schemeClr val="bg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dirty="0" smtClean="0"/>
              <a:t>按一下以編輯母片副標題樣式</a:t>
            </a:r>
            <a:endParaRPr lang="en-US" dirty="0"/>
          </a:p>
        </p:txBody>
      </p:sp>
      <p:sp>
        <p:nvSpPr>
          <p:cNvPr id="4" name="日期版面配置區 29"/>
          <p:cNvSpPr>
            <a:spLocks noGrp="1"/>
          </p:cNvSpPr>
          <p:nvPr>
            <p:ph type="dt" sz="half" idx="10"/>
          </p:nvPr>
        </p:nvSpPr>
        <p:spPr/>
        <p:txBody>
          <a:bodyPr/>
          <a:lstStyle>
            <a:lvl1pPr>
              <a:defRPr/>
            </a:lvl1pPr>
          </a:lstStyle>
          <a:p>
            <a:pPr>
              <a:defRPr/>
            </a:pPr>
            <a:endParaRPr lang="zh-TW" altLang="zh-TW"/>
          </a:p>
        </p:txBody>
      </p:sp>
      <p:sp>
        <p:nvSpPr>
          <p:cNvPr id="5" name="頁尾版面配置區 18"/>
          <p:cNvSpPr>
            <a:spLocks noGrp="1"/>
          </p:cNvSpPr>
          <p:nvPr>
            <p:ph type="ftr" sz="quarter" idx="11"/>
          </p:nvPr>
        </p:nvSpPr>
        <p:spPr/>
        <p:txBody>
          <a:bodyPr/>
          <a:lstStyle>
            <a:lvl1pPr>
              <a:defRPr/>
            </a:lvl1pPr>
          </a:lstStyle>
          <a:p>
            <a:pPr>
              <a:defRPr/>
            </a:pPr>
            <a:r>
              <a:rPr lang="en-US"/>
              <a:t>Bluman, Chapter 12</a:t>
            </a:r>
          </a:p>
        </p:txBody>
      </p:sp>
      <p:sp>
        <p:nvSpPr>
          <p:cNvPr id="6" name="投影片編號版面配置區 26"/>
          <p:cNvSpPr>
            <a:spLocks noGrp="1"/>
          </p:cNvSpPr>
          <p:nvPr>
            <p:ph type="sldNum" sz="quarter" idx="12"/>
          </p:nvPr>
        </p:nvSpPr>
        <p:spPr/>
        <p:txBody>
          <a:bodyPr/>
          <a:lstStyle>
            <a:lvl1pPr>
              <a:defRPr/>
            </a:lvl1pPr>
          </a:lstStyle>
          <a:p>
            <a:pPr>
              <a:defRPr/>
            </a:pPr>
            <a:fld id="{F8422E99-18BC-4053-AD21-E33D9ED54191}" type="slidenum">
              <a:rPr lang="en-US" altLang="zh-TW"/>
              <a:pPr>
                <a:defRPr/>
              </a:pPr>
              <a:t>‹#›</a:t>
            </a:fld>
            <a:endParaRPr lang="en-US" altLang="zh-TW"/>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9"/>
          <p:cNvSpPr>
            <a:spLocks noGrp="1"/>
          </p:cNvSpPr>
          <p:nvPr>
            <p:ph type="dt" sz="half" idx="10"/>
          </p:nvPr>
        </p:nvSpPr>
        <p:spPr/>
        <p:txBody>
          <a:bodyPr/>
          <a:lstStyle>
            <a:lvl1pPr>
              <a:defRPr/>
            </a:lvl1pPr>
          </a:lstStyle>
          <a:p>
            <a:pPr>
              <a:defRPr/>
            </a:pPr>
            <a:endParaRPr lang="zh-TW" altLang="zh-TW"/>
          </a:p>
        </p:txBody>
      </p:sp>
      <p:sp>
        <p:nvSpPr>
          <p:cNvPr id="5" name="頁尾版面配置區 21"/>
          <p:cNvSpPr>
            <a:spLocks noGrp="1"/>
          </p:cNvSpPr>
          <p:nvPr>
            <p:ph type="ftr" sz="quarter" idx="11"/>
          </p:nvPr>
        </p:nvSpPr>
        <p:spPr/>
        <p:txBody>
          <a:bodyPr/>
          <a:lstStyle>
            <a:lvl1pPr>
              <a:defRPr/>
            </a:lvl1pPr>
          </a:lstStyle>
          <a:p>
            <a:pPr>
              <a:defRPr/>
            </a:pPr>
            <a:r>
              <a:rPr lang="en-US"/>
              <a:t>Bluman, Chapter 12</a:t>
            </a:r>
          </a:p>
        </p:txBody>
      </p:sp>
      <p:sp>
        <p:nvSpPr>
          <p:cNvPr id="6" name="投影片編號版面配置區 17"/>
          <p:cNvSpPr>
            <a:spLocks noGrp="1"/>
          </p:cNvSpPr>
          <p:nvPr>
            <p:ph type="sldNum" sz="quarter" idx="12"/>
          </p:nvPr>
        </p:nvSpPr>
        <p:spPr/>
        <p:txBody>
          <a:bodyPr/>
          <a:lstStyle>
            <a:lvl1pPr>
              <a:defRPr/>
            </a:lvl1pPr>
          </a:lstStyle>
          <a:p>
            <a:pPr>
              <a:defRPr/>
            </a:pPr>
            <a:fld id="{1445BA06-A9F5-4B16-A02D-8661D5050FC8}" type="slidenum">
              <a:rPr lang="en-US" altLang="zh-TW"/>
              <a:pPr>
                <a:defRPr/>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914401"/>
            <a:ext cx="2057400" cy="5211763"/>
          </a:xfrm>
        </p:spPr>
        <p:txBody>
          <a:bodyPr vert="eaVert"/>
          <a:lstStyle/>
          <a:p>
            <a:r>
              <a:rPr lang="zh-TW" altLang="en-US" smtClean="0"/>
              <a:t>按一下以編輯母片標題樣式</a:t>
            </a:r>
            <a:endParaRPr lang="en-US"/>
          </a:p>
        </p:txBody>
      </p:sp>
      <p:sp>
        <p:nvSpPr>
          <p:cNvPr id="3" name="直排文字版面配置區 2"/>
          <p:cNvSpPr>
            <a:spLocks noGrp="1"/>
          </p:cNvSpPr>
          <p:nvPr>
            <p:ph type="body" orient="vert" idx="1"/>
          </p:nvPr>
        </p:nvSpPr>
        <p:spPr>
          <a:xfrm>
            <a:off x="457200" y="914401"/>
            <a:ext cx="6019800" cy="5211763"/>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9"/>
          <p:cNvSpPr>
            <a:spLocks noGrp="1"/>
          </p:cNvSpPr>
          <p:nvPr>
            <p:ph type="dt" sz="half" idx="10"/>
          </p:nvPr>
        </p:nvSpPr>
        <p:spPr/>
        <p:txBody>
          <a:bodyPr/>
          <a:lstStyle>
            <a:lvl1pPr>
              <a:defRPr/>
            </a:lvl1pPr>
          </a:lstStyle>
          <a:p>
            <a:pPr>
              <a:defRPr/>
            </a:pPr>
            <a:endParaRPr lang="zh-TW" altLang="zh-TW"/>
          </a:p>
        </p:txBody>
      </p:sp>
      <p:sp>
        <p:nvSpPr>
          <p:cNvPr id="5" name="頁尾版面配置區 21"/>
          <p:cNvSpPr>
            <a:spLocks noGrp="1"/>
          </p:cNvSpPr>
          <p:nvPr>
            <p:ph type="ftr" sz="quarter" idx="11"/>
          </p:nvPr>
        </p:nvSpPr>
        <p:spPr/>
        <p:txBody>
          <a:bodyPr/>
          <a:lstStyle>
            <a:lvl1pPr>
              <a:defRPr/>
            </a:lvl1pPr>
          </a:lstStyle>
          <a:p>
            <a:pPr>
              <a:defRPr/>
            </a:pPr>
            <a:r>
              <a:rPr lang="en-US"/>
              <a:t>Bluman, Chapter 12</a:t>
            </a:r>
          </a:p>
        </p:txBody>
      </p:sp>
      <p:sp>
        <p:nvSpPr>
          <p:cNvPr id="6" name="投影片編號版面配置區 17"/>
          <p:cNvSpPr>
            <a:spLocks noGrp="1"/>
          </p:cNvSpPr>
          <p:nvPr>
            <p:ph type="sldNum" sz="quarter" idx="12"/>
          </p:nvPr>
        </p:nvSpPr>
        <p:spPr/>
        <p:txBody>
          <a:bodyPr/>
          <a:lstStyle>
            <a:lvl1pPr>
              <a:defRPr/>
            </a:lvl1pPr>
          </a:lstStyle>
          <a:p>
            <a:pPr>
              <a:defRPr/>
            </a:pPr>
            <a:fld id="{E05A0915-7EC1-4F2B-B354-8A5B416D0FD6}" type="slidenum">
              <a:rPr lang="en-US" altLang="zh-TW"/>
              <a:pPr>
                <a:defRPr/>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按一下以編輯母片標題樣式</a:t>
            </a:r>
            <a:endParaRPr lang="en-US" dirty="0"/>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頁尾版面配置區 4"/>
          <p:cNvSpPr>
            <a:spLocks noGrp="1"/>
          </p:cNvSpPr>
          <p:nvPr>
            <p:ph type="ftr" sz="quarter" idx="10"/>
          </p:nvPr>
        </p:nvSpPr>
        <p:spPr>
          <a:xfrm>
            <a:off x="304800" y="6356350"/>
            <a:ext cx="3352800" cy="365125"/>
          </a:xfrm>
        </p:spPr>
        <p:txBody>
          <a:bodyPr/>
          <a:lstStyle>
            <a:lvl1pPr>
              <a:defRPr/>
            </a:lvl1pPr>
          </a:lstStyle>
          <a:p>
            <a:pPr>
              <a:defRPr/>
            </a:pPr>
            <a:r>
              <a:rPr lang="en-US"/>
              <a:t>Bluman, Chapter 12</a:t>
            </a:r>
          </a:p>
        </p:txBody>
      </p:sp>
      <p:sp>
        <p:nvSpPr>
          <p:cNvPr id="5" name="投影片編號版面配置區 5"/>
          <p:cNvSpPr>
            <a:spLocks noGrp="1"/>
          </p:cNvSpPr>
          <p:nvPr>
            <p:ph type="sldNum" sz="quarter" idx="11"/>
          </p:nvPr>
        </p:nvSpPr>
        <p:spPr/>
        <p:txBody>
          <a:bodyPr/>
          <a:lstStyle>
            <a:lvl1pPr>
              <a:defRPr/>
            </a:lvl1pPr>
          </a:lstStyle>
          <a:p>
            <a:pPr>
              <a:defRPr/>
            </a:pPr>
            <a:fld id="{0DF9CEA2-5835-4A12-9988-1A1EDF788630}" type="slidenum">
              <a:rPr lang="en-US" altLang="zh-TW"/>
              <a:pPr>
                <a:defRPr/>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2">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TW" altLang="en-US" smtClean="0"/>
              <a:t>按一下以編輯母片標題樣式</a:t>
            </a:r>
            <a:endParaRPr lang="en-US"/>
          </a:p>
        </p:txBody>
      </p:sp>
      <p:sp>
        <p:nvSpPr>
          <p:cNvPr id="3" name="文字版面配置區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a:lvl1pPr>
          </a:lstStyle>
          <a:p>
            <a:pPr>
              <a:defRPr/>
            </a:pPr>
            <a:endParaRPr lang="zh-TW" altLang="zh-TW"/>
          </a:p>
        </p:txBody>
      </p:sp>
      <p:sp>
        <p:nvSpPr>
          <p:cNvPr id="5" name="頁尾版面配置區 4"/>
          <p:cNvSpPr>
            <a:spLocks noGrp="1"/>
          </p:cNvSpPr>
          <p:nvPr>
            <p:ph type="ftr" sz="quarter" idx="11"/>
          </p:nvPr>
        </p:nvSpPr>
        <p:spPr/>
        <p:txBody>
          <a:bodyPr/>
          <a:lstStyle>
            <a:lvl1pPr>
              <a:defRPr/>
            </a:lvl1pPr>
          </a:lstStyle>
          <a:p>
            <a:pPr>
              <a:defRPr/>
            </a:pPr>
            <a:r>
              <a:rPr lang="en-US"/>
              <a:t>Bluman, Chapter 12</a:t>
            </a:r>
          </a:p>
        </p:txBody>
      </p:sp>
      <p:sp>
        <p:nvSpPr>
          <p:cNvPr id="6" name="投影片編號版面配置區 5"/>
          <p:cNvSpPr>
            <a:spLocks noGrp="1"/>
          </p:cNvSpPr>
          <p:nvPr>
            <p:ph type="sldNum" sz="quarter" idx="12"/>
          </p:nvPr>
        </p:nvSpPr>
        <p:spPr/>
        <p:txBody>
          <a:bodyPr/>
          <a:lstStyle>
            <a:lvl1pPr>
              <a:defRPr/>
            </a:lvl1pPr>
          </a:lstStyle>
          <a:p>
            <a:pPr>
              <a:defRPr/>
            </a:pPr>
            <a:fld id="{62E06056-40D6-452C-8D49-B47EFFE5A077}" type="slidenum">
              <a:rPr lang="en-US" altLang="zh-TW"/>
              <a:pPr>
                <a:defRPr/>
              </a:pPr>
              <a:t>‹#›</a:t>
            </a:fld>
            <a:endParaRPr lang="en-US" altLang="zh-TW"/>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704088"/>
            <a:ext cx="8229600" cy="1143000"/>
          </a:xfrm>
        </p:spPr>
        <p:txBody>
          <a:bodyPr/>
          <a:lstStyle/>
          <a:p>
            <a:r>
              <a:rPr lang="zh-TW" altLang="en-US" smtClean="0"/>
              <a:t>按一下以編輯母片標題樣式</a:t>
            </a:r>
            <a:endParaRPr lang="en-US"/>
          </a:p>
        </p:txBody>
      </p:sp>
      <p:sp>
        <p:nvSpPr>
          <p:cNvPr id="3" name="內容版面配置區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內容版面配置區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日期版面配置區 9"/>
          <p:cNvSpPr>
            <a:spLocks noGrp="1"/>
          </p:cNvSpPr>
          <p:nvPr>
            <p:ph type="dt" sz="half" idx="10"/>
          </p:nvPr>
        </p:nvSpPr>
        <p:spPr/>
        <p:txBody>
          <a:bodyPr/>
          <a:lstStyle>
            <a:lvl1pPr>
              <a:defRPr/>
            </a:lvl1pPr>
          </a:lstStyle>
          <a:p>
            <a:pPr>
              <a:defRPr/>
            </a:pPr>
            <a:endParaRPr lang="zh-TW" altLang="zh-TW"/>
          </a:p>
        </p:txBody>
      </p:sp>
      <p:sp>
        <p:nvSpPr>
          <p:cNvPr id="6" name="頁尾版面配置區 21"/>
          <p:cNvSpPr>
            <a:spLocks noGrp="1"/>
          </p:cNvSpPr>
          <p:nvPr>
            <p:ph type="ftr" sz="quarter" idx="11"/>
          </p:nvPr>
        </p:nvSpPr>
        <p:spPr/>
        <p:txBody>
          <a:bodyPr/>
          <a:lstStyle>
            <a:lvl1pPr>
              <a:defRPr/>
            </a:lvl1pPr>
          </a:lstStyle>
          <a:p>
            <a:pPr>
              <a:defRPr/>
            </a:pPr>
            <a:r>
              <a:rPr lang="en-US"/>
              <a:t>Bluman, Chapter 12</a:t>
            </a:r>
          </a:p>
        </p:txBody>
      </p:sp>
      <p:sp>
        <p:nvSpPr>
          <p:cNvPr id="7" name="投影片編號版面配置區 17"/>
          <p:cNvSpPr>
            <a:spLocks noGrp="1"/>
          </p:cNvSpPr>
          <p:nvPr>
            <p:ph type="sldNum" sz="quarter" idx="12"/>
          </p:nvPr>
        </p:nvSpPr>
        <p:spPr/>
        <p:txBody>
          <a:bodyPr/>
          <a:lstStyle>
            <a:lvl1pPr>
              <a:defRPr/>
            </a:lvl1pPr>
          </a:lstStyle>
          <a:p>
            <a:pPr>
              <a:defRPr/>
            </a:pPr>
            <a:fld id="{32E912BF-D1BD-4529-A156-CB453A4ADA9C}" type="slidenum">
              <a:rPr lang="en-US" altLang="zh-TW"/>
              <a:pPr>
                <a:defRPr/>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704088"/>
            <a:ext cx="8229600" cy="1143000"/>
          </a:xfrm>
        </p:spPr>
        <p:txBody>
          <a:bodyPr/>
          <a:lstStyle>
            <a:lvl1pPr>
              <a:defRPr/>
            </a:lvl1pPr>
          </a:lstStyle>
          <a:p>
            <a:r>
              <a:rPr lang="zh-TW" altLang="en-US" smtClean="0"/>
              <a:t>按一下以編輯母片標題樣式</a:t>
            </a:r>
            <a:endParaRPr lang="en-US"/>
          </a:p>
        </p:txBody>
      </p:sp>
      <p:sp>
        <p:nvSpPr>
          <p:cNvPr id="3" name="文字版面配置區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TW" altLang="en-US" smtClean="0"/>
              <a:t>按一下以編輯母片文字樣式</a:t>
            </a:r>
          </a:p>
        </p:txBody>
      </p:sp>
      <p:sp>
        <p:nvSpPr>
          <p:cNvPr id="4" name="文字版面配置區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TW" altLang="en-US" smtClean="0"/>
              <a:t>按一下以編輯母片文字樣式</a:t>
            </a:r>
          </a:p>
        </p:txBody>
      </p:sp>
      <p:sp>
        <p:nvSpPr>
          <p:cNvPr id="5" name="內容版面配置區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6" name="內容版面配置區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日期版面配置區 9"/>
          <p:cNvSpPr>
            <a:spLocks noGrp="1"/>
          </p:cNvSpPr>
          <p:nvPr>
            <p:ph type="dt" sz="half" idx="10"/>
          </p:nvPr>
        </p:nvSpPr>
        <p:spPr/>
        <p:txBody>
          <a:bodyPr/>
          <a:lstStyle>
            <a:lvl1pPr>
              <a:defRPr/>
            </a:lvl1pPr>
          </a:lstStyle>
          <a:p>
            <a:pPr>
              <a:defRPr/>
            </a:pPr>
            <a:endParaRPr lang="zh-TW" altLang="zh-TW"/>
          </a:p>
        </p:txBody>
      </p:sp>
      <p:sp>
        <p:nvSpPr>
          <p:cNvPr id="8" name="頁尾版面配置區 21"/>
          <p:cNvSpPr>
            <a:spLocks noGrp="1"/>
          </p:cNvSpPr>
          <p:nvPr>
            <p:ph type="ftr" sz="quarter" idx="11"/>
          </p:nvPr>
        </p:nvSpPr>
        <p:spPr/>
        <p:txBody>
          <a:bodyPr/>
          <a:lstStyle>
            <a:lvl1pPr>
              <a:defRPr/>
            </a:lvl1pPr>
          </a:lstStyle>
          <a:p>
            <a:pPr>
              <a:defRPr/>
            </a:pPr>
            <a:r>
              <a:rPr lang="en-US"/>
              <a:t>Bluman, Chapter 12</a:t>
            </a:r>
          </a:p>
        </p:txBody>
      </p:sp>
      <p:sp>
        <p:nvSpPr>
          <p:cNvPr id="9" name="投影片編號版面配置區 17"/>
          <p:cNvSpPr>
            <a:spLocks noGrp="1"/>
          </p:cNvSpPr>
          <p:nvPr>
            <p:ph type="sldNum" sz="quarter" idx="12"/>
          </p:nvPr>
        </p:nvSpPr>
        <p:spPr/>
        <p:txBody>
          <a:bodyPr/>
          <a:lstStyle>
            <a:lvl1pPr>
              <a:defRPr/>
            </a:lvl1pPr>
          </a:lstStyle>
          <a:p>
            <a:pPr>
              <a:defRPr/>
            </a:pPr>
            <a:fld id="{E283A6F2-C75E-4898-AE80-78725DACCF7F}" type="slidenum">
              <a:rPr lang="en-US" altLang="zh-TW"/>
              <a:pPr>
                <a:defRPr/>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TW" altLang="en-US" smtClean="0"/>
              <a:t>按一下以編輯母片標題樣式</a:t>
            </a:r>
            <a:endParaRPr lang="en-US"/>
          </a:p>
        </p:txBody>
      </p:sp>
      <p:sp>
        <p:nvSpPr>
          <p:cNvPr id="3" name="日期版面配置區 9"/>
          <p:cNvSpPr>
            <a:spLocks noGrp="1"/>
          </p:cNvSpPr>
          <p:nvPr>
            <p:ph type="dt" sz="half" idx="10"/>
          </p:nvPr>
        </p:nvSpPr>
        <p:spPr/>
        <p:txBody>
          <a:bodyPr/>
          <a:lstStyle>
            <a:lvl1pPr>
              <a:defRPr/>
            </a:lvl1pPr>
          </a:lstStyle>
          <a:p>
            <a:pPr>
              <a:defRPr/>
            </a:pPr>
            <a:endParaRPr lang="zh-TW" altLang="zh-TW"/>
          </a:p>
        </p:txBody>
      </p:sp>
      <p:sp>
        <p:nvSpPr>
          <p:cNvPr id="4" name="頁尾版面配置區 21"/>
          <p:cNvSpPr>
            <a:spLocks noGrp="1"/>
          </p:cNvSpPr>
          <p:nvPr>
            <p:ph type="ftr" sz="quarter" idx="11"/>
          </p:nvPr>
        </p:nvSpPr>
        <p:spPr/>
        <p:txBody>
          <a:bodyPr/>
          <a:lstStyle>
            <a:lvl1pPr>
              <a:defRPr/>
            </a:lvl1pPr>
          </a:lstStyle>
          <a:p>
            <a:pPr>
              <a:defRPr/>
            </a:pPr>
            <a:r>
              <a:rPr lang="en-US"/>
              <a:t>Bluman, Chapter 12</a:t>
            </a:r>
          </a:p>
        </p:txBody>
      </p:sp>
      <p:sp>
        <p:nvSpPr>
          <p:cNvPr id="5" name="投影片編號版面配置區 17"/>
          <p:cNvSpPr>
            <a:spLocks noGrp="1"/>
          </p:cNvSpPr>
          <p:nvPr>
            <p:ph type="sldNum" sz="quarter" idx="12"/>
          </p:nvPr>
        </p:nvSpPr>
        <p:spPr/>
        <p:txBody>
          <a:bodyPr/>
          <a:lstStyle>
            <a:lvl1pPr>
              <a:defRPr/>
            </a:lvl1pPr>
          </a:lstStyle>
          <a:p>
            <a:pPr>
              <a:defRPr/>
            </a:pPr>
            <a:fld id="{0102A3FE-11EA-4294-89CC-0835DE21B0AA}" type="slidenum">
              <a:rPr lang="en-US" altLang="zh-TW"/>
              <a:pPr>
                <a:defRPr/>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9"/>
          <p:cNvSpPr>
            <a:spLocks noGrp="1"/>
          </p:cNvSpPr>
          <p:nvPr>
            <p:ph type="dt" sz="half" idx="10"/>
          </p:nvPr>
        </p:nvSpPr>
        <p:spPr/>
        <p:txBody>
          <a:bodyPr/>
          <a:lstStyle>
            <a:lvl1pPr>
              <a:defRPr/>
            </a:lvl1pPr>
          </a:lstStyle>
          <a:p>
            <a:pPr>
              <a:defRPr/>
            </a:pPr>
            <a:endParaRPr lang="zh-TW" altLang="zh-TW"/>
          </a:p>
        </p:txBody>
      </p:sp>
      <p:sp>
        <p:nvSpPr>
          <p:cNvPr id="3" name="頁尾版面配置區 21"/>
          <p:cNvSpPr>
            <a:spLocks noGrp="1"/>
          </p:cNvSpPr>
          <p:nvPr>
            <p:ph type="ftr" sz="quarter" idx="11"/>
          </p:nvPr>
        </p:nvSpPr>
        <p:spPr/>
        <p:txBody>
          <a:bodyPr/>
          <a:lstStyle>
            <a:lvl1pPr>
              <a:defRPr/>
            </a:lvl1pPr>
          </a:lstStyle>
          <a:p>
            <a:pPr>
              <a:defRPr/>
            </a:pPr>
            <a:r>
              <a:rPr lang="en-US"/>
              <a:t>Bluman, Chapter 12</a:t>
            </a:r>
          </a:p>
        </p:txBody>
      </p:sp>
      <p:sp>
        <p:nvSpPr>
          <p:cNvPr id="4" name="投影片編號版面配置區 17"/>
          <p:cNvSpPr>
            <a:spLocks noGrp="1"/>
          </p:cNvSpPr>
          <p:nvPr>
            <p:ph type="sldNum" sz="quarter" idx="12"/>
          </p:nvPr>
        </p:nvSpPr>
        <p:spPr/>
        <p:txBody>
          <a:bodyPr/>
          <a:lstStyle>
            <a:lvl1pPr>
              <a:defRPr/>
            </a:lvl1pPr>
          </a:lstStyle>
          <a:p>
            <a:pPr>
              <a:defRPr/>
            </a:pPr>
            <a:fld id="{EFCC2D3A-43B1-499B-83A8-96B2BCD796D9}" type="slidenum">
              <a:rPr lang="en-US" altLang="zh-TW"/>
              <a:pPr>
                <a:defRPr/>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TW" altLang="en-US" smtClean="0"/>
              <a:t>按一下以編輯母片標題樣式</a:t>
            </a:r>
            <a:endParaRPr lang="en-US"/>
          </a:p>
        </p:txBody>
      </p:sp>
      <p:sp>
        <p:nvSpPr>
          <p:cNvPr id="3" name="文字版面配置區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TW" altLang="en-US" smtClean="0"/>
              <a:t>按一下以編輯母片文字樣式</a:t>
            </a:r>
          </a:p>
        </p:txBody>
      </p:sp>
      <p:sp>
        <p:nvSpPr>
          <p:cNvPr id="4" name="內容版面配置區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日期版面配置區 9"/>
          <p:cNvSpPr>
            <a:spLocks noGrp="1"/>
          </p:cNvSpPr>
          <p:nvPr>
            <p:ph type="dt" sz="half" idx="10"/>
          </p:nvPr>
        </p:nvSpPr>
        <p:spPr/>
        <p:txBody>
          <a:bodyPr/>
          <a:lstStyle>
            <a:lvl1pPr>
              <a:defRPr/>
            </a:lvl1pPr>
          </a:lstStyle>
          <a:p>
            <a:pPr>
              <a:defRPr/>
            </a:pPr>
            <a:endParaRPr lang="zh-TW" altLang="zh-TW"/>
          </a:p>
        </p:txBody>
      </p:sp>
      <p:sp>
        <p:nvSpPr>
          <p:cNvPr id="6" name="頁尾版面配置區 21"/>
          <p:cNvSpPr>
            <a:spLocks noGrp="1"/>
          </p:cNvSpPr>
          <p:nvPr>
            <p:ph type="ftr" sz="quarter" idx="11"/>
          </p:nvPr>
        </p:nvSpPr>
        <p:spPr/>
        <p:txBody>
          <a:bodyPr/>
          <a:lstStyle>
            <a:lvl1pPr>
              <a:defRPr/>
            </a:lvl1pPr>
          </a:lstStyle>
          <a:p>
            <a:pPr>
              <a:defRPr/>
            </a:pPr>
            <a:r>
              <a:rPr lang="en-US"/>
              <a:t>Bluman, Chapter 12</a:t>
            </a:r>
          </a:p>
        </p:txBody>
      </p:sp>
      <p:sp>
        <p:nvSpPr>
          <p:cNvPr id="7" name="投影片編號版面配置區 17"/>
          <p:cNvSpPr>
            <a:spLocks noGrp="1"/>
          </p:cNvSpPr>
          <p:nvPr>
            <p:ph type="sldNum" sz="quarter" idx="12"/>
          </p:nvPr>
        </p:nvSpPr>
        <p:spPr/>
        <p:txBody>
          <a:bodyPr/>
          <a:lstStyle>
            <a:lvl1pPr>
              <a:defRPr/>
            </a:lvl1pPr>
          </a:lstStyle>
          <a:p>
            <a:pPr>
              <a:defRPr/>
            </a:pPr>
            <a:fld id="{5C0B6892-B42F-41B8-9104-C070D7520F36}" type="slidenum">
              <a:rPr lang="en-US" altLang="zh-TW"/>
              <a:pPr>
                <a:defRPr/>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5" name="剪去並圓角化單一角落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ltLang="zh-TW">
              <a:solidFill>
                <a:srgbClr val="FFFFFF"/>
              </a:solidFill>
            </a:endParaRPr>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ltLang="zh-TW">
              <a:solidFill>
                <a:srgbClr val="FFFFFF"/>
              </a:solidFill>
            </a:endParaRPr>
          </a:p>
        </p:txBody>
      </p:sp>
      <p:sp>
        <p:nvSpPr>
          <p:cNvPr id="7" name="手繪多邊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TW">
              <a:latin typeface="Constantia" pitchFamily="18" charset="0"/>
            </a:endParaRPr>
          </a:p>
        </p:txBody>
      </p:sp>
      <p:sp>
        <p:nvSpPr>
          <p:cNvPr id="8" name="手繪多邊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TW">
              <a:latin typeface="Constantia" pitchFamily="18" charset="0"/>
            </a:endParaRPr>
          </a:p>
        </p:txBody>
      </p:sp>
      <p:sp>
        <p:nvSpPr>
          <p:cNvPr id="2" name="標題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TW" altLang="en-US" smtClean="0"/>
              <a:t>按一下以編輯母片標題樣式</a:t>
            </a:r>
            <a:endParaRPr lang="en-US"/>
          </a:p>
        </p:txBody>
      </p:sp>
      <p:sp>
        <p:nvSpPr>
          <p:cNvPr id="4" name="文字版面配置區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TW" altLang="en-US" smtClean="0"/>
              <a:t>按一下以編輯母片文字樣式</a:t>
            </a:r>
          </a:p>
        </p:txBody>
      </p:sp>
      <p:sp>
        <p:nvSpPr>
          <p:cNvPr id="3" name="圖片版面配置區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TW" altLang="en-US" noProof="0" smtClean="0"/>
              <a:t>按一下圖示以新增圖片</a:t>
            </a:r>
            <a:endParaRPr lang="en-US" noProof="0" dirty="0"/>
          </a:p>
        </p:txBody>
      </p:sp>
      <p:sp>
        <p:nvSpPr>
          <p:cNvPr id="9" name="日期版面配置區 4"/>
          <p:cNvSpPr>
            <a:spLocks noGrp="1"/>
          </p:cNvSpPr>
          <p:nvPr>
            <p:ph type="dt" sz="half" idx="10"/>
          </p:nvPr>
        </p:nvSpPr>
        <p:spPr/>
        <p:txBody>
          <a:bodyPr/>
          <a:lstStyle>
            <a:lvl1pPr>
              <a:defRPr/>
            </a:lvl1pPr>
          </a:lstStyle>
          <a:p>
            <a:pPr>
              <a:defRPr/>
            </a:pPr>
            <a:endParaRPr lang="zh-TW" altLang="zh-TW"/>
          </a:p>
        </p:txBody>
      </p:sp>
      <p:sp>
        <p:nvSpPr>
          <p:cNvPr id="10" name="頁尾版面配置區 5"/>
          <p:cNvSpPr>
            <a:spLocks noGrp="1"/>
          </p:cNvSpPr>
          <p:nvPr>
            <p:ph type="ftr" sz="quarter" idx="11"/>
          </p:nvPr>
        </p:nvSpPr>
        <p:spPr/>
        <p:txBody>
          <a:bodyPr/>
          <a:lstStyle>
            <a:lvl1pPr>
              <a:defRPr/>
            </a:lvl1pPr>
          </a:lstStyle>
          <a:p>
            <a:pPr>
              <a:defRPr/>
            </a:pPr>
            <a:r>
              <a:rPr lang="en-US"/>
              <a:t>Bluman, Chapter 12</a:t>
            </a:r>
          </a:p>
        </p:txBody>
      </p:sp>
      <p:sp>
        <p:nvSpPr>
          <p:cNvPr id="11" name="投影片編號版面配置區 6"/>
          <p:cNvSpPr>
            <a:spLocks noGrp="1"/>
          </p:cNvSpPr>
          <p:nvPr>
            <p:ph type="sldNum" sz="quarter" idx="12"/>
          </p:nvPr>
        </p:nvSpPr>
        <p:spPr>
          <a:xfrm>
            <a:off x="8077200" y="6356350"/>
            <a:ext cx="609600" cy="365125"/>
          </a:xfrm>
        </p:spPr>
        <p:txBody>
          <a:bodyPr/>
          <a:lstStyle>
            <a:lvl1pPr>
              <a:defRPr/>
            </a:lvl1pPr>
          </a:lstStyle>
          <a:p>
            <a:pPr>
              <a:defRPr/>
            </a:pPr>
            <a:fld id="{31E43B71-D66D-4121-8574-D09330B9CA9C}" type="slidenum">
              <a:rPr lang="en-US" altLang="zh-TW"/>
              <a:pPr>
                <a:defRPr/>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手繪多邊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TW">
              <a:latin typeface="Constantia" pitchFamily="18" charset="0"/>
            </a:endParaRPr>
          </a:p>
        </p:txBody>
      </p:sp>
      <p:sp>
        <p:nvSpPr>
          <p:cNvPr id="8" name="手繪多邊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TW">
              <a:latin typeface="Constantia" pitchFamily="18" charset="0"/>
            </a:endParaRPr>
          </a:p>
        </p:txBody>
      </p:sp>
      <p:sp>
        <p:nvSpPr>
          <p:cNvPr id="28676" name="標題版面配置區 8"/>
          <p:cNvSpPr>
            <a:spLocks noGrp="1"/>
          </p:cNvSpPr>
          <p:nvPr>
            <p:ph type="title"/>
          </p:nvPr>
        </p:nvSpPr>
        <p:spPr bwMode="auto">
          <a:xfrm>
            <a:off x="457200" y="704850"/>
            <a:ext cx="8229600" cy="81915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TW" altLang="en-US" smtClean="0"/>
              <a:t>按一下以編輯母片標題樣式</a:t>
            </a:r>
          </a:p>
        </p:txBody>
      </p:sp>
      <p:sp>
        <p:nvSpPr>
          <p:cNvPr id="28677" name="文字版面配置區 29"/>
          <p:cNvSpPr>
            <a:spLocks noGrp="1"/>
          </p:cNvSpPr>
          <p:nvPr>
            <p:ph type="body" idx="1"/>
          </p:nvPr>
        </p:nvSpPr>
        <p:spPr bwMode="auto">
          <a:xfrm>
            <a:off x="457200" y="1752600"/>
            <a:ext cx="82296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0" name="日期版面配置區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zh-TW" altLang="zh-TW"/>
          </a:p>
        </p:txBody>
      </p:sp>
      <p:sp>
        <p:nvSpPr>
          <p:cNvPr id="22" name="頁尾版面配置區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a:t>Bluman, Chapter 12</a:t>
            </a:r>
          </a:p>
        </p:txBody>
      </p:sp>
      <p:sp>
        <p:nvSpPr>
          <p:cNvPr id="18" name="投影片編號版面配置區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45251746-E82D-4F2B-BB8E-93DB1FF11075}" type="slidenum">
              <a:rPr lang="en-US" altLang="zh-TW"/>
              <a:pPr>
                <a:defRPr/>
              </a:pPr>
              <a:t>‹#›</a:t>
            </a:fld>
            <a:endParaRPr lang="en-US" altLang="zh-TW"/>
          </a:p>
        </p:txBody>
      </p:sp>
      <p:grpSp>
        <p:nvGrpSpPr>
          <p:cNvPr id="28681" name="群組 1"/>
          <p:cNvGrpSpPr>
            <a:grpSpLocks/>
          </p:cNvGrpSpPr>
          <p:nvPr/>
        </p:nvGrpSpPr>
        <p:grpSpPr bwMode="auto">
          <a:xfrm>
            <a:off x="-19050" y="203200"/>
            <a:ext cx="9180513" cy="647700"/>
            <a:chOff x="-19045" y="216550"/>
            <a:chExt cx="9180548" cy="649224"/>
          </a:xfrm>
        </p:grpSpPr>
        <p:sp>
          <p:nvSpPr>
            <p:cNvPr id="12" name="手繪多邊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ltLang="zh-TW"/>
            </a:p>
          </p:txBody>
        </p:sp>
        <p:sp>
          <p:nvSpPr>
            <p:cNvPr id="13" name="手繪多邊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ltLang="zh-TW"/>
            </a:p>
          </p:txBody>
        </p:sp>
      </p:grpSp>
    </p:spTree>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69" r:id="rId4"/>
    <p:sldLayoutId id="2147483970" r:id="rId5"/>
    <p:sldLayoutId id="2147483971" r:id="rId6"/>
    <p:sldLayoutId id="2147483972" r:id="rId7"/>
    <p:sldLayoutId id="2147483973" r:id="rId8"/>
    <p:sldLayoutId id="2147483979" r:id="rId9"/>
    <p:sldLayoutId id="2147483974" r:id="rId10"/>
    <p:sldLayoutId id="2147483975" r:id="rId11"/>
  </p:sldLayoutIdLst>
  <p:hf hdr="0" ftr="0" dt="0"/>
  <p:txStyles>
    <p:title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Calibri" pitchFamily="34" charset="0"/>
        </a:defRPr>
      </a:lvl2pPr>
      <a:lvl3pPr algn="ctr" rtl="0" eaLnBrk="0" fontAlgn="base" hangingPunct="0">
        <a:spcBef>
          <a:spcPct val="0"/>
        </a:spcBef>
        <a:spcAft>
          <a:spcPct val="0"/>
        </a:spcAft>
        <a:defRPr sz="4000" b="1">
          <a:solidFill>
            <a:schemeClr val="tx2"/>
          </a:solidFill>
          <a:latin typeface="Calibri" pitchFamily="34" charset="0"/>
        </a:defRPr>
      </a:lvl3pPr>
      <a:lvl4pPr algn="ctr" rtl="0" eaLnBrk="0" fontAlgn="base" hangingPunct="0">
        <a:spcBef>
          <a:spcPct val="0"/>
        </a:spcBef>
        <a:spcAft>
          <a:spcPct val="0"/>
        </a:spcAft>
        <a:defRPr sz="4000" b="1">
          <a:solidFill>
            <a:schemeClr val="tx2"/>
          </a:solidFill>
          <a:latin typeface="Calibri" pitchFamily="34" charset="0"/>
        </a:defRPr>
      </a:lvl4pPr>
      <a:lvl5pPr algn="ctr" rtl="0" eaLnBrk="0" fontAlgn="base" hangingPunct="0">
        <a:spcBef>
          <a:spcPct val="0"/>
        </a:spcBef>
        <a:spcAft>
          <a:spcPct val="0"/>
        </a:spcAft>
        <a:defRPr sz="4000" b="1">
          <a:solidFill>
            <a:schemeClr val="tx2"/>
          </a:solidFill>
          <a:latin typeface="Calibri" pitchFamily="34" charset="0"/>
        </a:defRPr>
      </a:lvl5pPr>
      <a:lvl6pPr marL="457200" algn="ctr" rtl="0" fontAlgn="base">
        <a:spcBef>
          <a:spcPct val="0"/>
        </a:spcBef>
        <a:spcAft>
          <a:spcPct val="0"/>
        </a:spcAft>
        <a:defRPr sz="4000" b="1">
          <a:solidFill>
            <a:schemeClr val="tx2"/>
          </a:solidFill>
          <a:latin typeface="Calibri" pitchFamily="34" charset="0"/>
        </a:defRPr>
      </a:lvl6pPr>
      <a:lvl7pPr marL="914400" algn="ctr" rtl="0" fontAlgn="base">
        <a:spcBef>
          <a:spcPct val="0"/>
        </a:spcBef>
        <a:spcAft>
          <a:spcPct val="0"/>
        </a:spcAft>
        <a:defRPr sz="4000" b="1">
          <a:solidFill>
            <a:schemeClr val="tx2"/>
          </a:solidFill>
          <a:latin typeface="Calibri" pitchFamily="34" charset="0"/>
        </a:defRPr>
      </a:lvl7pPr>
      <a:lvl8pPr marL="1371600" algn="ctr" rtl="0" fontAlgn="base">
        <a:spcBef>
          <a:spcPct val="0"/>
        </a:spcBef>
        <a:spcAft>
          <a:spcPct val="0"/>
        </a:spcAft>
        <a:defRPr sz="4000" b="1">
          <a:solidFill>
            <a:schemeClr val="tx2"/>
          </a:solidFill>
          <a:latin typeface="Calibri" pitchFamily="34" charset="0"/>
        </a:defRPr>
      </a:lvl8pPr>
      <a:lvl9pPr marL="1828800" algn="ctr" rtl="0" fontAlgn="base">
        <a:spcBef>
          <a:spcPct val="0"/>
        </a:spcBef>
        <a:spcAft>
          <a:spcPct val="0"/>
        </a:spcAft>
        <a:defRPr sz="4000" b="1">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115964"/>
        </a:buClr>
        <a:buSzPct val="95000"/>
        <a:buFont typeface="Wingdings" pitchFamily="2" charset="2"/>
        <a:buChar char="u"/>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pitchFamily="2" charset="2"/>
        <a:buChar char="n"/>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rgbClr val="C00000"/>
        </a:buClr>
        <a:buSzPct val="80000"/>
        <a:buFont typeface="Wingdings" pitchFamily="2" charset="2"/>
        <a:buChar char="Ø"/>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yQb_ZJnFXw" TargetMode="External"/><Relationship Id="rId2" Type="http://schemas.openxmlformats.org/officeDocument/2006/relationships/hyperlink" Target="https://www.youtube.com/watch?v=ITf4vHhyGp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5.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11.wmf"/><Relationship Id="rId4" Type="http://schemas.openxmlformats.org/officeDocument/2006/relationships/oleObject" Target="../embeddings/oleObject9.bin"/><Relationship Id="rId9" Type="http://schemas.openxmlformats.org/officeDocument/2006/relationships/image" Target="../media/image13.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18.wmf"/><Relationship Id="rId3" Type="http://schemas.openxmlformats.org/officeDocument/2006/relationships/notesSlide" Target="../notesSlides/notesSlide6.xml"/><Relationship Id="rId7" Type="http://schemas.openxmlformats.org/officeDocument/2006/relationships/image" Target="../media/image15.wmf"/><Relationship Id="rId12"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3.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6.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8.bin"/><Relationship Id="rId5" Type="http://schemas.openxmlformats.org/officeDocument/2006/relationships/image" Target="../media/image19.wmf"/><Relationship Id="rId4" Type="http://schemas.openxmlformats.org/officeDocument/2006/relationships/oleObject" Target="../embeddings/oleObject17.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8.xml"/><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0.bin"/><Relationship Id="rId11" Type="http://schemas.openxmlformats.org/officeDocument/2006/relationships/image" Target="../media/image24.wmf"/><Relationship Id="rId5" Type="http://schemas.openxmlformats.org/officeDocument/2006/relationships/image" Target="../media/image21.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3.w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4.bin"/><Relationship Id="rId5" Type="http://schemas.openxmlformats.org/officeDocument/2006/relationships/image" Target="../media/image25.wmf"/><Relationship Id="rId4" Type="http://schemas.openxmlformats.org/officeDocument/2006/relationships/oleObject" Target="../embeddings/oleObject23.bin"/></Relationships>
</file>

<file path=ppt/slides/_rels/slide19.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30.bin"/><Relationship Id="rId3" Type="http://schemas.openxmlformats.org/officeDocument/2006/relationships/notesSlide" Target="../notesSlides/notesSlide10.xml"/><Relationship Id="rId7" Type="http://schemas.openxmlformats.org/officeDocument/2006/relationships/oleObject" Target="../embeddings/oleObject26.bin"/><Relationship Id="rId12"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7.wmf"/><Relationship Id="rId11" Type="http://schemas.openxmlformats.org/officeDocument/2006/relationships/oleObject" Target="../embeddings/oleObject28.bin"/><Relationship Id="rId5" Type="http://schemas.openxmlformats.org/officeDocument/2006/relationships/oleObject" Target="../embeddings/oleObject25.bin"/><Relationship Id="rId10" Type="http://schemas.openxmlformats.org/officeDocument/2006/relationships/image" Target="../media/image29.wmf"/><Relationship Id="rId4" Type="http://schemas.openxmlformats.org/officeDocument/2006/relationships/image" Target="../media/image31.png"/><Relationship Id="rId9" Type="http://schemas.openxmlformats.org/officeDocument/2006/relationships/oleObject" Target="../embeddings/oleObject27.bin"/><Relationship Id="rId14" Type="http://schemas.openxmlformats.org/officeDocument/2006/relationships/image" Target="../media/image3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5.wmf"/><Relationship Id="rId5" Type="http://schemas.openxmlformats.org/officeDocument/2006/relationships/oleObject" Target="../embeddings/oleObject32.bin"/><Relationship Id="rId10" Type="http://schemas.openxmlformats.org/officeDocument/2006/relationships/image" Target="../media/image4.wmf"/><Relationship Id="rId4" Type="http://schemas.openxmlformats.org/officeDocument/2006/relationships/image" Target="../media/image34.wmf"/><Relationship Id="rId9" Type="http://schemas.openxmlformats.org/officeDocument/2006/relationships/oleObject" Target="../embeddings/oleObject34.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12.xml"/><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6.bin"/><Relationship Id="rId11" Type="http://schemas.openxmlformats.org/officeDocument/2006/relationships/image" Target="../media/image40.wmf"/><Relationship Id="rId5" Type="http://schemas.openxmlformats.org/officeDocument/2006/relationships/image" Target="../media/image37.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39.w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42.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40.bin"/><Relationship Id="rId5" Type="http://schemas.openxmlformats.org/officeDocument/2006/relationships/image" Target="../media/image41.wmf"/><Relationship Id="rId4" Type="http://schemas.openxmlformats.org/officeDocument/2006/relationships/oleObject" Target="../embeddings/oleObject39.bin"/></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notesSlide" Target="../notesSlides/notesSlide15.xml"/><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4.wmf"/><Relationship Id="rId5" Type="http://schemas.openxmlformats.org/officeDocument/2006/relationships/oleObject" Target="../embeddings/oleObject41.bin"/><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50.wmf"/><Relationship Id="rId4" Type="http://schemas.openxmlformats.org/officeDocument/2006/relationships/oleObject" Target="../embeddings/oleObject43.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2.wmf"/><Relationship Id="rId11" Type="http://schemas.openxmlformats.org/officeDocument/2006/relationships/image" Target="../media/image55.png"/><Relationship Id="rId5" Type="http://schemas.openxmlformats.org/officeDocument/2006/relationships/oleObject" Target="../embeddings/oleObject45.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47.bin"/></Relationships>
</file>

<file path=ppt/slides/_rels/slide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 Id="rId4" Type="http://schemas.openxmlformats.org/officeDocument/2006/relationships/image" Target="../media/image5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5.bin"/><Relationship Id="rId14" Type="http://schemas.openxmlformats.org/officeDocument/2006/relationships/image" Target="../media/image8.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pPr eaLnBrk="1" fontAlgn="auto" hangingPunct="1">
              <a:spcAft>
                <a:spcPts val="0"/>
              </a:spcAft>
              <a:defRPr/>
            </a:pPr>
            <a:r>
              <a:rPr lang="en-US" altLang="zh-TW" smtClean="0">
                <a:ea typeface="新細明體" charset="-120"/>
              </a:rPr>
              <a:t>Chapter 12</a:t>
            </a:r>
          </a:p>
        </p:txBody>
      </p:sp>
      <p:sp>
        <p:nvSpPr>
          <p:cNvPr id="35843" name="Rectangle 3"/>
          <p:cNvSpPr>
            <a:spLocks noGrp="1" noChangeArrowheads="1"/>
          </p:cNvSpPr>
          <p:nvPr>
            <p:ph type="subTitle" idx="1"/>
          </p:nvPr>
        </p:nvSpPr>
        <p:spPr>
          <a:xfrm>
            <a:off x="533400" y="3657600"/>
            <a:ext cx="7854950" cy="1752600"/>
          </a:xfrm>
        </p:spPr>
        <p:txBody>
          <a:bodyPr/>
          <a:lstStyle/>
          <a:p>
            <a:pPr marR="0" eaLnBrk="1" hangingPunct="1">
              <a:lnSpc>
                <a:spcPct val="90000"/>
              </a:lnSpc>
              <a:buClr>
                <a:srgbClr val="01181F"/>
              </a:buClr>
            </a:pPr>
            <a:endParaRPr lang="en-US" altLang="zh-TW" sz="4800" smtClean="0"/>
          </a:p>
          <a:p>
            <a:pPr marR="0" eaLnBrk="1" hangingPunct="1">
              <a:lnSpc>
                <a:spcPct val="90000"/>
              </a:lnSpc>
              <a:buClr>
                <a:srgbClr val="01181F"/>
              </a:buClr>
            </a:pPr>
            <a:r>
              <a:rPr lang="en-US" altLang="zh-TW" sz="4800" smtClean="0"/>
              <a:t>Analysis of Variance</a:t>
            </a:r>
          </a:p>
        </p:txBody>
      </p:sp>
      <p:sp>
        <p:nvSpPr>
          <p:cNvPr id="21509" name="Slide Number Placeholder 4"/>
          <p:cNvSpPr>
            <a:spLocks noGrp="1"/>
          </p:cNvSpPr>
          <p:nvPr>
            <p:ph type="sldNum" sz="quarter" idx="12"/>
          </p:nvPr>
        </p:nvSpPr>
        <p:spPr/>
        <p:txBody>
          <a:bodyPr/>
          <a:lstStyle/>
          <a:p>
            <a:pPr>
              <a:defRPr/>
            </a:pPr>
            <a:fld id="{2BB46120-D571-4437-A319-A1E2B8D36F57}" type="slidenum">
              <a:rPr lang="en-US" altLang="zh-TW"/>
              <a:pPr>
                <a:defRPr/>
              </a:pPr>
              <a:t>1</a:t>
            </a:fld>
            <a:endParaRPr lang="en-US" altLang="zh-TW"/>
          </a:p>
        </p:txBody>
      </p:sp>
      <p:sp>
        <p:nvSpPr>
          <p:cNvPr id="5" name="矩形 4"/>
          <p:cNvSpPr/>
          <p:nvPr/>
        </p:nvSpPr>
        <p:spPr>
          <a:xfrm>
            <a:off x="152400" y="6488668"/>
            <a:ext cx="5715000" cy="307777"/>
          </a:xfrm>
          <a:prstGeom prst="rect">
            <a:avLst/>
          </a:prstGeom>
        </p:spPr>
        <p:txBody>
          <a:bodyPr wrap="square">
            <a:spAutoFit/>
          </a:bodyPr>
          <a:lstStyle/>
          <a:p>
            <a:r>
              <a:rPr lang="en-US" altLang="zh-TW" sz="1400" dirty="0" smtClean="0">
                <a:hlinkClick r:id="rId2"/>
              </a:rPr>
              <a:t>https://www.youtube.com/watch?v=ITf4vHhyGpc</a:t>
            </a:r>
            <a:r>
              <a:rPr lang="en-US" altLang="zh-TW" sz="1400" dirty="0" smtClean="0"/>
              <a:t> </a:t>
            </a:r>
            <a:endParaRPr lang="zh-TW" altLang="en-US" sz="1400" dirty="0"/>
          </a:p>
        </p:txBody>
      </p:sp>
      <p:sp>
        <p:nvSpPr>
          <p:cNvPr id="2" name="Rectangle 1"/>
          <p:cNvSpPr>
            <a:spLocks noChangeArrowheads="1"/>
          </p:cNvSpPr>
          <p:nvPr/>
        </p:nvSpPr>
        <p:spPr bwMode="auto">
          <a:xfrm>
            <a:off x="304800" y="6150114"/>
            <a:ext cx="5040376" cy="33855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600" b="0" i="0" u="none" strike="noStrike" cap="none" normalizeH="0" baseline="0" dirty="0" smtClean="0">
                <a:ln>
                  <a:noFill/>
                </a:ln>
                <a:solidFill>
                  <a:srgbClr val="1155CC"/>
                </a:solidFill>
                <a:effectLst/>
                <a:latin typeface="Arial" panose="020B0604020202020204" pitchFamily="34" charset="0"/>
                <a:cs typeface="Arial" panose="020B0604020202020204" pitchFamily="34" charset="0"/>
                <a:hlinkClick r:id="rId3"/>
              </a:rPr>
              <a:t>https://www</a:t>
            </a:r>
            <a:r>
              <a:rPr lang="zh-TW" altLang="zh-TW" sz="1600" dirty="0">
                <a:hlinkClick r:id="rId3"/>
              </a:rPr>
              <a:t>.youtube</a:t>
            </a:r>
            <a:r>
              <a:rPr kumimoji="0" lang="zh-TW" altLang="zh-TW" sz="1600" b="0" i="0" u="none" strike="noStrike" cap="none" normalizeH="0" baseline="0" dirty="0" smtClean="0">
                <a:ln>
                  <a:noFill/>
                </a:ln>
                <a:solidFill>
                  <a:srgbClr val="1155CC"/>
                </a:solidFill>
                <a:effectLst/>
                <a:latin typeface="Arial" panose="020B0604020202020204" pitchFamily="34" charset="0"/>
                <a:cs typeface="Arial" panose="020B0604020202020204" pitchFamily="34" charset="0"/>
                <a:hlinkClick r:id="rId3"/>
              </a:rPr>
              <a:t>.com/watch?v=-yQb_ZJnFXw</a:t>
            </a:r>
            <a:r>
              <a:rPr kumimoji="0" lang="zh-TW" altLang="zh-TW" sz="1600" b="0" i="0" u="none" strike="noStrike" cap="none" normalizeH="0" baseline="0" dirty="0" smtClean="0">
                <a:ln>
                  <a:noFill/>
                </a:ln>
                <a:solidFill>
                  <a:schemeClr val="tx1"/>
                </a:solidFill>
                <a:effectLst/>
              </a:rPr>
              <a:t> </a:t>
            </a:r>
            <a:endParaRPr kumimoji="0" lang="zh-TW" altLang="zh-TW" sz="16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533400"/>
            <a:ext cx="8382000" cy="685800"/>
          </a:xfrm>
        </p:spPr>
        <p:txBody>
          <a:bodyPr/>
          <a:lstStyle/>
          <a:p>
            <a:pPr eaLnBrk="1" hangingPunct="1"/>
            <a:r>
              <a:rPr lang="en-US" altLang="zh-TW" sz="3600" dirty="0" smtClean="0">
                <a:ea typeface="新細明體" charset="-120"/>
              </a:rPr>
              <a:t>Example: Lowering Blood Pressure</a:t>
            </a:r>
          </a:p>
        </p:txBody>
      </p:sp>
      <p:sp>
        <p:nvSpPr>
          <p:cNvPr id="30723" name="Rectangle 3"/>
          <p:cNvSpPr>
            <a:spLocks noGrp="1" noChangeArrowheads="1"/>
          </p:cNvSpPr>
          <p:nvPr>
            <p:ph idx="1"/>
          </p:nvPr>
        </p:nvSpPr>
        <p:spPr>
          <a:xfrm>
            <a:off x="685800" y="1295400"/>
            <a:ext cx="8077200" cy="2971800"/>
          </a:xfrm>
        </p:spPr>
        <p:txBody>
          <a:bodyPr>
            <a:normAutofit/>
          </a:bodyPr>
          <a:lstStyle/>
          <a:p>
            <a:pPr marL="0" indent="0" eaLnBrk="1" fontAlgn="auto" hangingPunct="1">
              <a:lnSpc>
                <a:spcPct val="120000"/>
              </a:lnSpc>
              <a:spcAft>
                <a:spcPts val="0"/>
              </a:spcAft>
              <a:buClr>
                <a:schemeClr val="bg2">
                  <a:lumMod val="25000"/>
                </a:schemeClr>
              </a:buClr>
              <a:buFont typeface="Wingdings" pitchFamily="2" charset="2"/>
              <a:buNone/>
              <a:defRPr/>
            </a:pPr>
            <a:r>
              <a:rPr lang="en-US" altLang="zh-TW" sz="2200" dirty="0" smtClean="0">
                <a:latin typeface="Times New Roman" pitchFamily="18" charset="0"/>
                <a:cs typeface="Times New Roman" pitchFamily="18" charset="0"/>
              </a:rPr>
              <a:t>A researcher wishes to try three different techniques to lower the blood pressure of individuals diagnosed with high blood pressure. The subjects are randomly assigned to three groups; the first group takes medication, the second group exercises, and the third group follows a special diet. After four weeks, the reduction in each person’s blood pressure is recorded. At </a:t>
            </a:r>
            <a:r>
              <a:rPr lang="el-GR" sz="2200" i="1" dirty="0" smtClean="0">
                <a:latin typeface="Times New Roman" pitchFamily="18" charset="0"/>
                <a:cs typeface="Times New Roman" pitchFamily="18" charset="0"/>
              </a:rPr>
              <a:t>α</a:t>
            </a:r>
            <a:r>
              <a:rPr lang="en-US" altLang="zh-TW" sz="2200" dirty="0" smtClean="0">
                <a:latin typeface="Times New Roman" pitchFamily="18" charset="0"/>
                <a:cs typeface="Times New Roman" pitchFamily="18" charset="0"/>
              </a:rPr>
              <a:t> = 0.05, test the claim that there is no difference among the means. </a:t>
            </a:r>
          </a:p>
        </p:txBody>
      </p:sp>
      <p:sp>
        <p:nvSpPr>
          <p:cNvPr id="30725" name="Slide Number Placeholder 10"/>
          <p:cNvSpPr>
            <a:spLocks noGrp="1"/>
          </p:cNvSpPr>
          <p:nvPr>
            <p:ph type="sldNum" sz="quarter" idx="11"/>
          </p:nvPr>
        </p:nvSpPr>
        <p:spPr/>
        <p:txBody>
          <a:bodyPr/>
          <a:lstStyle/>
          <a:p>
            <a:pPr>
              <a:defRPr/>
            </a:pPr>
            <a:fld id="{B976380F-B783-4256-B078-57578118AAB5}" type="slidenum">
              <a:rPr lang="en-US" altLang="zh-TW"/>
              <a:pPr>
                <a:defRPr/>
              </a:pPr>
              <a:t>10</a:t>
            </a:fld>
            <a:endParaRPr lang="en-US" altLang="zh-TW"/>
          </a:p>
        </p:txBody>
      </p:sp>
      <p:pic>
        <p:nvPicPr>
          <p:cNvPr id="55302" name="Picture 40"/>
          <p:cNvPicPr>
            <a:picLocks noChangeAspect="1" noChangeArrowheads="1"/>
          </p:cNvPicPr>
          <p:nvPr/>
        </p:nvPicPr>
        <p:blipFill>
          <a:blip r:embed="rId3" cstate="print">
            <a:duotone>
              <a:prstClr val="black"/>
              <a:schemeClr val="accent3">
                <a:tint val="45000"/>
                <a:satMod val="400000"/>
              </a:schemeClr>
            </a:duotone>
            <a:lum bright="-20000" contrast="20000"/>
          </a:blip>
          <a:srcRect l="-950" t="-1758" r="-950" b="-1758"/>
          <a:stretch>
            <a:fillRect/>
          </a:stretch>
        </p:blipFill>
        <p:spPr bwMode="auto">
          <a:xfrm>
            <a:off x="2478601" y="4383601"/>
            <a:ext cx="3862949" cy="21198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533400"/>
            <a:ext cx="8382000" cy="685800"/>
          </a:xfrm>
        </p:spPr>
        <p:txBody>
          <a:bodyPr/>
          <a:lstStyle/>
          <a:p>
            <a:pPr eaLnBrk="1" hangingPunct="1"/>
            <a:r>
              <a:rPr lang="en-US" altLang="zh-TW" sz="3600" dirty="0" smtClean="0">
                <a:ea typeface="新細明體" charset="-120"/>
              </a:rPr>
              <a:t>Example: Lowering Blood Pressure</a:t>
            </a:r>
          </a:p>
        </p:txBody>
      </p:sp>
      <p:sp>
        <p:nvSpPr>
          <p:cNvPr id="31748" name="Slide Number Placeholder 10"/>
          <p:cNvSpPr>
            <a:spLocks noGrp="1"/>
          </p:cNvSpPr>
          <p:nvPr>
            <p:ph type="sldNum" sz="quarter" idx="11"/>
          </p:nvPr>
        </p:nvSpPr>
        <p:spPr/>
        <p:txBody>
          <a:bodyPr/>
          <a:lstStyle/>
          <a:p>
            <a:pPr>
              <a:defRPr/>
            </a:pPr>
            <a:fld id="{A9C4A5E6-80C6-4042-92F0-599E2743CF8F}" type="slidenum">
              <a:rPr lang="en-US" altLang="zh-TW"/>
              <a:pPr>
                <a:defRPr/>
              </a:pPr>
              <a:t>11</a:t>
            </a:fld>
            <a:endParaRPr lang="en-US" altLang="zh-TW"/>
          </a:p>
        </p:txBody>
      </p:sp>
      <p:pic>
        <p:nvPicPr>
          <p:cNvPr id="56325" name="Picture 40"/>
          <p:cNvPicPr>
            <a:picLocks noChangeAspect="1" noChangeArrowheads="1"/>
          </p:cNvPicPr>
          <p:nvPr/>
        </p:nvPicPr>
        <p:blipFill>
          <a:blip r:embed="rId3" cstate="print"/>
          <a:srcRect/>
          <a:stretch>
            <a:fillRect/>
          </a:stretch>
        </p:blipFill>
        <p:spPr bwMode="auto">
          <a:xfrm>
            <a:off x="2362200" y="1377758"/>
            <a:ext cx="4738688" cy="2560830"/>
          </a:xfrm>
          <a:prstGeom prst="rect">
            <a:avLst/>
          </a:prstGeom>
          <a:noFill/>
          <a:ln w="9525">
            <a:noFill/>
            <a:miter lim="800000"/>
            <a:headEnd/>
            <a:tailEnd/>
          </a:ln>
        </p:spPr>
      </p:pic>
      <p:sp>
        <p:nvSpPr>
          <p:cNvPr id="9" name="Rectangle 8"/>
          <p:cNvSpPr/>
          <p:nvPr/>
        </p:nvSpPr>
        <p:spPr>
          <a:xfrm>
            <a:off x="609600" y="4267200"/>
            <a:ext cx="8001000" cy="1200150"/>
          </a:xfrm>
          <a:prstGeom prst="rect">
            <a:avLst/>
          </a:prstGeom>
        </p:spPr>
        <p:txBody>
          <a:bodyPr>
            <a:spAutoFit/>
          </a:bodyPr>
          <a:lstStyle/>
          <a:p>
            <a:pPr>
              <a:buFont typeface="Wingdings" pitchFamily="2" charset="2"/>
              <a:buNone/>
              <a:defRPr/>
            </a:pPr>
            <a:r>
              <a:rPr lang="en-US" sz="2400" b="1" dirty="0"/>
              <a:t>Step 1: State the hypotheses and identify the claim.</a:t>
            </a:r>
          </a:p>
          <a:p>
            <a:pPr marL="1092200">
              <a:defRPr/>
            </a:pPr>
            <a:r>
              <a:rPr lang="pt-BR" sz="2400" i="1" dirty="0"/>
              <a:t>H</a:t>
            </a:r>
            <a:r>
              <a:rPr lang="pt-BR" sz="2400" baseline="-25000" dirty="0"/>
              <a:t>0</a:t>
            </a:r>
            <a:r>
              <a:rPr lang="pt-BR" sz="2400" dirty="0"/>
              <a:t>: </a:t>
            </a:r>
            <a:r>
              <a:rPr lang="el-GR" sz="2400" i="1" dirty="0">
                <a:latin typeface="Times New Roman" pitchFamily="18" charset="0"/>
                <a:cs typeface="Times New Roman" pitchFamily="18" charset="0"/>
              </a:rPr>
              <a:t>μ</a:t>
            </a:r>
            <a:r>
              <a:rPr lang="pt-BR" sz="2400" baseline="-25000" dirty="0">
                <a:latin typeface="Times New Roman" pitchFamily="18" charset="0"/>
                <a:cs typeface="Times New Roman" pitchFamily="18" charset="0"/>
              </a:rPr>
              <a:t>1</a:t>
            </a:r>
            <a:r>
              <a:rPr lang="pt-BR" sz="2400" dirty="0">
                <a:latin typeface="Times New Roman" pitchFamily="18" charset="0"/>
                <a:cs typeface="Times New Roman" pitchFamily="18" charset="0"/>
              </a:rPr>
              <a:t> = </a:t>
            </a:r>
            <a:r>
              <a:rPr lang="el-GR" sz="2400" i="1" dirty="0">
                <a:latin typeface="Times New Roman" pitchFamily="18" charset="0"/>
                <a:cs typeface="Times New Roman" pitchFamily="18" charset="0"/>
              </a:rPr>
              <a:t>μ</a:t>
            </a:r>
            <a:r>
              <a:rPr lang="pt-BR" sz="2400" baseline="-25000" dirty="0">
                <a:latin typeface="Times New Roman" pitchFamily="18" charset="0"/>
                <a:cs typeface="Times New Roman" pitchFamily="18" charset="0"/>
              </a:rPr>
              <a:t>2 </a:t>
            </a:r>
            <a:r>
              <a:rPr lang="pt-BR" sz="2400" dirty="0">
                <a:latin typeface="Times New Roman" pitchFamily="18" charset="0"/>
                <a:cs typeface="Times New Roman" pitchFamily="18" charset="0"/>
              </a:rPr>
              <a:t>= </a:t>
            </a:r>
            <a:r>
              <a:rPr lang="el-GR" sz="2400" i="1" dirty="0">
                <a:latin typeface="Times New Roman" pitchFamily="18" charset="0"/>
                <a:cs typeface="Times New Roman" pitchFamily="18" charset="0"/>
              </a:rPr>
              <a:t>μ</a:t>
            </a:r>
            <a:r>
              <a:rPr lang="pt-BR" sz="2400" baseline="-25000" dirty="0">
                <a:latin typeface="Times New Roman" pitchFamily="18" charset="0"/>
                <a:cs typeface="Times New Roman" pitchFamily="18" charset="0"/>
              </a:rPr>
              <a:t>3</a:t>
            </a:r>
            <a:r>
              <a:rPr lang="pt-BR" sz="2400" dirty="0">
                <a:latin typeface="Times New Roman" pitchFamily="18" charset="0"/>
                <a:cs typeface="Times New Roman" pitchFamily="18" charset="0"/>
              </a:rPr>
              <a:t> </a:t>
            </a:r>
            <a:r>
              <a:rPr lang="pt-BR" sz="2400" dirty="0"/>
              <a:t>(claim)</a:t>
            </a:r>
          </a:p>
          <a:p>
            <a:pPr marL="1092200">
              <a:defRPr/>
            </a:pPr>
            <a:r>
              <a:rPr lang="pt-BR" sz="2400" i="1" dirty="0"/>
              <a:t>H</a:t>
            </a:r>
            <a:r>
              <a:rPr lang="pt-BR" sz="2400" baseline="-25000" dirty="0"/>
              <a:t>1</a:t>
            </a:r>
            <a:r>
              <a:rPr lang="pt-BR" sz="2400" dirty="0"/>
              <a:t>: </a:t>
            </a:r>
            <a:r>
              <a:rPr lang="en-US" sz="2400" dirty="0"/>
              <a:t>At least one mean is different from the others.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533400"/>
            <a:ext cx="8382000" cy="685800"/>
          </a:xfrm>
        </p:spPr>
        <p:txBody>
          <a:bodyPr/>
          <a:lstStyle/>
          <a:p>
            <a:pPr eaLnBrk="1" hangingPunct="1"/>
            <a:r>
              <a:rPr lang="en-US" altLang="zh-TW" sz="3600" dirty="0" smtClean="0">
                <a:ea typeface="新細明體" charset="-120"/>
              </a:rPr>
              <a:t>Example: Lowering Blood Pressure</a:t>
            </a:r>
          </a:p>
        </p:txBody>
      </p:sp>
      <p:sp>
        <p:nvSpPr>
          <p:cNvPr id="32772" name="Slide Number Placeholder 10"/>
          <p:cNvSpPr>
            <a:spLocks noGrp="1"/>
          </p:cNvSpPr>
          <p:nvPr>
            <p:ph type="sldNum" sz="quarter" idx="11"/>
          </p:nvPr>
        </p:nvSpPr>
        <p:spPr/>
        <p:txBody>
          <a:bodyPr/>
          <a:lstStyle/>
          <a:p>
            <a:pPr>
              <a:defRPr/>
            </a:pPr>
            <a:fld id="{4CA78C6C-A2D9-4CA8-8EC3-372654CC6338}" type="slidenum">
              <a:rPr lang="en-US" altLang="zh-TW"/>
              <a:pPr>
                <a:defRPr/>
              </a:pPr>
              <a:t>12</a:t>
            </a:fld>
            <a:endParaRPr lang="en-US" altLang="zh-TW"/>
          </a:p>
        </p:txBody>
      </p:sp>
      <p:pic>
        <p:nvPicPr>
          <p:cNvPr id="57349" name="Picture 40"/>
          <p:cNvPicPr>
            <a:picLocks noChangeAspect="1" noChangeArrowheads="1"/>
          </p:cNvPicPr>
          <p:nvPr/>
        </p:nvPicPr>
        <p:blipFill>
          <a:blip r:embed="rId3" cstate="print"/>
          <a:srcRect/>
          <a:stretch>
            <a:fillRect/>
          </a:stretch>
        </p:blipFill>
        <p:spPr bwMode="auto">
          <a:xfrm>
            <a:off x="2209800" y="1295400"/>
            <a:ext cx="4891088" cy="2643188"/>
          </a:xfrm>
          <a:prstGeom prst="rect">
            <a:avLst/>
          </a:prstGeom>
          <a:noFill/>
          <a:ln w="9525">
            <a:noFill/>
            <a:miter lim="800000"/>
            <a:headEnd/>
            <a:tailEnd/>
          </a:ln>
        </p:spPr>
      </p:pic>
      <p:sp>
        <p:nvSpPr>
          <p:cNvPr id="9" name="Rectangle 8"/>
          <p:cNvSpPr/>
          <p:nvPr/>
        </p:nvSpPr>
        <p:spPr>
          <a:xfrm>
            <a:off x="609600" y="4267200"/>
            <a:ext cx="8001000" cy="1938338"/>
          </a:xfrm>
          <a:prstGeom prst="rect">
            <a:avLst/>
          </a:prstGeom>
        </p:spPr>
        <p:txBody>
          <a:bodyPr>
            <a:spAutoFit/>
          </a:bodyPr>
          <a:lstStyle/>
          <a:p>
            <a:pPr>
              <a:buFont typeface="Wingdings" pitchFamily="2" charset="2"/>
              <a:buNone/>
              <a:defRPr/>
            </a:pPr>
            <a:r>
              <a:rPr lang="en-US" sz="2400" b="1" dirty="0"/>
              <a:t>Step 2: Find the critical value.</a:t>
            </a:r>
          </a:p>
          <a:p>
            <a:pPr marL="1092200">
              <a:defRPr/>
            </a:pPr>
            <a:r>
              <a:rPr lang="en-US" sz="2400" dirty="0"/>
              <a:t>Since </a:t>
            </a:r>
            <a:r>
              <a:rPr lang="en-US" sz="2400" i="1" dirty="0"/>
              <a:t>k </a:t>
            </a:r>
            <a:r>
              <a:rPr lang="en-US" sz="2400" dirty="0"/>
              <a:t>= 3, </a:t>
            </a:r>
            <a:r>
              <a:rPr lang="en-US" sz="2400" i="1" dirty="0" smtClean="0"/>
              <a:t>n </a:t>
            </a:r>
            <a:r>
              <a:rPr lang="en-US" sz="2400" i="1" dirty="0"/>
              <a:t>= </a:t>
            </a:r>
            <a:r>
              <a:rPr lang="en-US" sz="2400" dirty="0"/>
              <a:t>15, and </a:t>
            </a:r>
            <a:r>
              <a:rPr lang="el-GR" sz="2400" i="1" dirty="0">
                <a:latin typeface="Times New Roman"/>
                <a:cs typeface="Times New Roman"/>
              </a:rPr>
              <a:t>α</a:t>
            </a:r>
            <a:r>
              <a:rPr lang="en-US" sz="2400" dirty="0"/>
              <a:t> = 0.05,</a:t>
            </a:r>
          </a:p>
          <a:p>
            <a:pPr marL="1092200">
              <a:defRPr/>
            </a:pPr>
            <a:r>
              <a:rPr lang="da-DK" sz="2400" dirty="0"/>
              <a:t>d.f.N. = </a:t>
            </a:r>
            <a:r>
              <a:rPr lang="da-DK" sz="2400" i="1" dirty="0"/>
              <a:t>k – </a:t>
            </a:r>
            <a:r>
              <a:rPr lang="da-DK" sz="2400" dirty="0"/>
              <a:t>1 = 3 – 1 = 2</a:t>
            </a:r>
          </a:p>
          <a:p>
            <a:pPr marL="1092200">
              <a:defRPr/>
            </a:pPr>
            <a:r>
              <a:rPr lang="pt-BR" sz="2400" dirty="0"/>
              <a:t>d.f.D. = </a:t>
            </a:r>
            <a:r>
              <a:rPr lang="pt-BR" sz="2400" i="1" dirty="0" smtClean="0"/>
              <a:t>n </a:t>
            </a:r>
            <a:r>
              <a:rPr lang="pt-BR" sz="2400" i="1" dirty="0"/>
              <a:t>– k </a:t>
            </a:r>
            <a:r>
              <a:rPr lang="pt-BR" sz="2400" dirty="0"/>
              <a:t>= 15 – 3 = 12</a:t>
            </a:r>
          </a:p>
          <a:p>
            <a:pPr marL="1092200">
              <a:defRPr/>
            </a:pPr>
            <a:r>
              <a:rPr lang="en-US" sz="2400" dirty="0"/>
              <a:t>The critical value is 3.89, obtained from Table 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a:xfrm>
            <a:off x="457200" y="533400"/>
            <a:ext cx="8382000" cy="685800"/>
          </a:xfrm>
        </p:spPr>
        <p:txBody>
          <a:bodyPr/>
          <a:lstStyle/>
          <a:p>
            <a:pPr eaLnBrk="1" hangingPunct="1"/>
            <a:r>
              <a:rPr lang="en-US" altLang="zh-TW" sz="3600" dirty="0" smtClean="0">
                <a:ea typeface="新細明體" charset="-120"/>
              </a:rPr>
              <a:t>Example: Lowering Blood Pressure</a:t>
            </a:r>
          </a:p>
        </p:txBody>
      </p:sp>
      <p:sp>
        <p:nvSpPr>
          <p:cNvPr id="1031" name="Slide Number Placeholder 10"/>
          <p:cNvSpPr>
            <a:spLocks noGrp="1"/>
          </p:cNvSpPr>
          <p:nvPr>
            <p:ph type="sldNum" sz="quarter" idx="11"/>
          </p:nvPr>
        </p:nvSpPr>
        <p:spPr/>
        <p:txBody>
          <a:bodyPr/>
          <a:lstStyle/>
          <a:p>
            <a:pPr>
              <a:defRPr/>
            </a:pPr>
            <a:fld id="{FA6B0A9B-515E-4D2F-8833-1B152DBE2D4F}" type="slidenum">
              <a:rPr lang="en-US" altLang="zh-TW"/>
              <a:pPr>
                <a:defRPr/>
              </a:pPr>
              <a:t>13</a:t>
            </a:fld>
            <a:endParaRPr lang="en-US" altLang="zh-TW"/>
          </a:p>
        </p:txBody>
      </p:sp>
      <p:sp>
        <p:nvSpPr>
          <p:cNvPr id="11" name="Rectangle 10"/>
          <p:cNvSpPr/>
          <p:nvPr/>
        </p:nvSpPr>
        <p:spPr>
          <a:xfrm>
            <a:off x="609600" y="1484313"/>
            <a:ext cx="8077200" cy="3932237"/>
          </a:xfrm>
          <a:prstGeom prst="rect">
            <a:avLst/>
          </a:prstGeom>
        </p:spPr>
        <p:txBody>
          <a:bodyPr>
            <a:spAutoFit/>
          </a:bodyPr>
          <a:lstStyle/>
          <a:p>
            <a:pPr>
              <a:lnSpc>
                <a:spcPct val="120000"/>
              </a:lnSpc>
              <a:defRPr/>
            </a:pPr>
            <a:r>
              <a:rPr lang="en-US" altLang="zh-TW" sz="2400" b="1" dirty="0"/>
              <a:t>Step 3: Compute the test value.</a:t>
            </a:r>
          </a:p>
          <a:p>
            <a:pPr marL="266700" indent="-266700">
              <a:lnSpc>
                <a:spcPct val="120000"/>
              </a:lnSpc>
              <a:buFontTx/>
              <a:buAutoNum type="alphaLcPeriod"/>
              <a:defRPr/>
            </a:pPr>
            <a:r>
              <a:rPr lang="en-US" altLang="zh-TW" sz="2200" dirty="0"/>
              <a:t>Find the mean and variance of each sample (these were provided with the data).</a:t>
            </a:r>
          </a:p>
          <a:p>
            <a:pPr>
              <a:lnSpc>
                <a:spcPct val="120000"/>
              </a:lnSpc>
              <a:defRPr/>
            </a:pPr>
            <a:endParaRPr lang="en-US" altLang="zh-TW" sz="1200" dirty="0"/>
          </a:p>
          <a:p>
            <a:pPr>
              <a:lnSpc>
                <a:spcPct val="120000"/>
              </a:lnSpc>
              <a:buFont typeface="Arial" charset="0"/>
              <a:buAutoNum type="alphaLcPeriod" startAt="2"/>
              <a:defRPr/>
            </a:pPr>
            <a:r>
              <a:rPr lang="en-US" altLang="zh-TW" sz="2200" dirty="0"/>
              <a:t>Find the </a:t>
            </a:r>
            <a:r>
              <a:rPr lang="en-US" altLang="zh-TW" sz="2200" b="1" dirty="0">
                <a:solidFill>
                  <a:srgbClr val="000099"/>
                </a:solidFill>
                <a:effectLst>
                  <a:outerShdw blurRad="38100" dist="38100" dir="2700000" algn="tl">
                    <a:srgbClr val="C0C0C0"/>
                  </a:outerShdw>
                </a:effectLst>
              </a:rPr>
              <a:t>grand mean</a:t>
            </a:r>
            <a:r>
              <a:rPr lang="en-US" altLang="zh-TW" sz="2200" dirty="0"/>
              <a:t>, the mean of all values in the samples.</a:t>
            </a:r>
          </a:p>
          <a:p>
            <a:pPr>
              <a:lnSpc>
                <a:spcPct val="120000"/>
              </a:lnSpc>
              <a:defRPr/>
            </a:pPr>
            <a:endParaRPr lang="en-US" altLang="zh-TW" sz="2400" dirty="0"/>
          </a:p>
          <a:p>
            <a:pPr>
              <a:lnSpc>
                <a:spcPct val="120000"/>
              </a:lnSpc>
              <a:defRPr/>
            </a:pPr>
            <a:endParaRPr lang="en-US" altLang="zh-TW" sz="3600" dirty="0"/>
          </a:p>
          <a:p>
            <a:pPr>
              <a:lnSpc>
                <a:spcPct val="120000"/>
              </a:lnSpc>
              <a:defRPr/>
            </a:pPr>
            <a:endParaRPr lang="en-US" altLang="zh-TW" sz="1600" dirty="0"/>
          </a:p>
          <a:p>
            <a:pPr>
              <a:lnSpc>
                <a:spcPct val="120000"/>
              </a:lnSpc>
              <a:defRPr/>
            </a:pPr>
            <a:r>
              <a:rPr lang="en-US" altLang="zh-TW" sz="2200" dirty="0"/>
              <a:t>c.   Find the </a:t>
            </a:r>
            <a:r>
              <a:rPr lang="en-US" altLang="zh-TW" sz="2200" b="1" dirty="0">
                <a:solidFill>
                  <a:srgbClr val="000099"/>
                </a:solidFill>
                <a:effectLst>
                  <a:outerShdw blurRad="38100" dist="38100" dir="2700000" algn="tl">
                    <a:srgbClr val="C0C0C0"/>
                  </a:outerShdw>
                </a:effectLst>
              </a:rPr>
              <a:t>between-group variance</a:t>
            </a:r>
            <a:r>
              <a:rPr lang="en-US" altLang="zh-TW" sz="2200" dirty="0"/>
              <a:t>, </a:t>
            </a:r>
            <a:r>
              <a:rPr lang="en-US" altLang="zh-TW" sz="2200" dirty="0" smtClean="0"/>
              <a:t>MSB or      </a:t>
            </a:r>
            <a:r>
              <a:rPr lang="en-US" altLang="zh-TW" sz="2200" dirty="0"/>
              <a:t>.</a:t>
            </a:r>
            <a:endParaRPr lang="en-US" altLang="zh-TW" sz="2400" dirty="0"/>
          </a:p>
        </p:txBody>
      </p:sp>
      <p:graphicFrame>
        <p:nvGraphicFramePr>
          <p:cNvPr id="3" name="Object 3"/>
          <p:cNvGraphicFramePr>
            <a:graphicFrameLocks noChangeAspect="1"/>
          </p:cNvGraphicFramePr>
          <p:nvPr/>
        </p:nvGraphicFramePr>
        <p:xfrm>
          <a:off x="1724025" y="3581400"/>
          <a:ext cx="5972175" cy="815975"/>
        </p:xfrm>
        <a:graphic>
          <a:graphicData uri="http://schemas.openxmlformats.org/presentationml/2006/ole">
            <mc:AlternateContent xmlns:mc="http://schemas.openxmlformats.org/markup-compatibility/2006">
              <mc:Choice xmlns:v="urn:schemas-microsoft-com:vml" Requires="v">
                <p:oleObj spid="_x0000_s74780" name="Equation" r:id="rId4" imgW="2895600" imgH="431800" progId="">
                  <p:embed/>
                </p:oleObj>
              </mc:Choice>
              <mc:Fallback>
                <p:oleObj name="Equation" r:id="rId4" imgW="2895600" imgH="4318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4025" y="3581400"/>
                        <a:ext cx="5972175"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4"/>
          <p:cNvGraphicFramePr>
            <a:graphicFrameLocks noChangeAspect="1"/>
          </p:cNvGraphicFramePr>
          <p:nvPr/>
        </p:nvGraphicFramePr>
        <p:xfrm>
          <a:off x="6629400" y="4724400"/>
          <a:ext cx="341313" cy="457200"/>
        </p:xfrm>
        <a:graphic>
          <a:graphicData uri="http://schemas.openxmlformats.org/presentationml/2006/ole">
            <mc:AlternateContent xmlns:mc="http://schemas.openxmlformats.org/markup-compatibility/2006">
              <mc:Choice xmlns:v="urn:schemas-microsoft-com:vml" Requires="v">
                <p:oleObj spid="_x0000_s74781" name="Equation" r:id="rId6" imgW="164957" imgH="241091" progId="">
                  <p:embed/>
                </p:oleObj>
              </mc:Choice>
              <mc:Fallback>
                <p:oleObj name="Equation" r:id="rId6" imgW="164957" imgH="241091"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4724400"/>
                        <a:ext cx="3413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物件 8"/>
          <p:cNvGraphicFramePr>
            <a:graphicFrameLocks noChangeAspect="1"/>
          </p:cNvGraphicFramePr>
          <p:nvPr/>
        </p:nvGraphicFramePr>
        <p:xfrm>
          <a:off x="1598613" y="5192712"/>
          <a:ext cx="5284787" cy="1055688"/>
        </p:xfrm>
        <a:graphic>
          <a:graphicData uri="http://schemas.openxmlformats.org/presentationml/2006/ole">
            <mc:AlternateContent xmlns:mc="http://schemas.openxmlformats.org/markup-compatibility/2006">
              <mc:Choice xmlns:v="urn:schemas-microsoft-com:vml" Requires="v">
                <p:oleObj spid="_x0000_s74782" name="Equation" r:id="rId8" imgW="2031840" imgH="406080" progId="Equation.3">
                  <p:embed/>
                </p:oleObj>
              </mc:Choice>
              <mc:Fallback>
                <p:oleObj name="Equation" r:id="rId8" imgW="2031840" imgH="40608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98613" y="5192712"/>
                        <a:ext cx="5284787" cy="1055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
                                            <p:txEl>
                                              <p:pRg st="7" end="7"/>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2"/>
          <p:cNvSpPr>
            <a:spLocks noGrp="1" noChangeArrowheads="1"/>
          </p:cNvSpPr>
          <p:nvPr>
            <p:ph type="title"/>
          </p:nvPr>
        </p:nvSpPr>
        <p:spPr>
          <a:xfrm>
            <a:off x="457200" y="533400"/>
            <a:ext cx="8382000" cy="685800"/>
          </a:xfrm>
        </p:spPr>
        <p:txBody>
          <a:bodyPr/>
          <a:lstStyle/>
          <a:p>
            <a:pPr eaLnBrk="1" hangingPunct="1"/>
            <a:r>
              <a:rPr lang="en-US" altLang="zh-TW" sz="3600" dirty="0" smtClean="0">
                <a:ea typeface="新細明體" charset="-120"/>
              </a:rPr>
              <a:t>Example: Lowering Blood Pressure</a:t>
            </a:r>
          </a:p>
        </p:txBody>
      </p:sp>
      <p:sp>
        <p:nvSpPr>
          <p:cNvPr id="2057" name="Slide Number Placeholder 10"/>
          <p:cNvSpPr>
            <a:spLocks noGrp="1"/>
          </p:cNvSpPr>
          <p:nvPr>
            <p:ph type="sldNum" sz="quarter" idx="11"/>
          </p:nvPr>
        </p:nvSpPr>
        <p:spPr/>
        <p:txBody>
          <a:bodyPr/>
          <a:lstStyle/>
          <a:p>
            <a:pPr>
              <a:defRPr/>
            </a:pPr>
            <a:fld id="{C7CF6F23-CF73-4ECF-983A-8568C06E6772}" type="slidenum">
              <a:rPr lang="en-US" altLang="zh-TW"/>
              <a:pPr>
                <a:defRPr/>
              </a:pPr>
              <a:t>14</a:t>
            </a:fld>
            <a:endParaRPr lang="en-US" altLang="zh-TW"/>
          </a:p>
        </p:txBody>
      </p:sp>
      <p:sp>
        <p:nvSpPr>
          <p:cNvPr id="11" name="Rectangle 10"/>
          <p:cNvSpPr/>
          <p:nvPr/>
        </p:nvSpPr>
        <p:spPr>
          <a:xfrm>
            <a:off x="609600" y="1295400"/>
            <a:ext cx="7848600" cy="3194050"/>
          </a:xfrm>
          <a:prstGeom prst="rect">
            <a:avLst/>
          </a:prstGeom>
        </p:spPr>
        <p:txBody>
          <a:bodyPr>
            <a:spAutoFit/>
          </a:bodyPr>
          <a:lstStyle/>
          <a:p>
            <a:pPr>
              <a:lnSpc>
                <a:spcPct val="120000"/>
              </a:lnSpc>
              <a:defRPr/>
            </a:pPr>
            <a:r>
              <a:rPr lang="en-US" altLang="zh-TW" sz="2400" b="1" dirty="0"/>
              <a:t>Step 3: Compute the test value.  (continued)</a:t>
            </a:r>
          </a:p>
          <a:p>
            <a:pPr indent="631825">
              <a:lnSpc>
                <a:spcPct val="120000"/>
              </a:lnSpc>
              <a:defRPr/>
            </a:pPr>
            <a:r>
              <a:rPr lang="en-US" altLang="zh-TW" sz="2200" dirty="0"/>
              <a:t>c. Find the </a:t>
            </a:r>
            <a:r>
              <a:rPr lang="en-US" altLang="zh-TW" sz="2200" b="1" dirty="0">
                <a:solidFill>
                  <a:srgbClr val="000099"/>
                </a:solidFill>
                <a:effectLst>
                  <a:outerShdw blurRad="38100" dist="38100" dir="2700000" algn="tl">
                    <a:srgbClr val="C0C0C0"/>
                  </a:outerShdw>
                </a:effectLst>
              </a:rPr>
              <a:t>between-group variance</a:t>
            </a:r>
            <a:r>
              <a:rPr lang="en-US" altLang="zh-TW" sz="2200" dirty="0" smtClean="0"/>
              <a:t>,</a:t>
            </a:r>
            <a:r>
              <a:rPr lang="en-US" altLang="zh-TW" sz="2200" dirty="0"/>
              <a:t> </a:t>
            </a:r>
            <a:r>
              <a:rPr lang="en-US" altLang="zh-TW" sz="2200" i="1" dirty="0">
                <a:latin typeface="Times New Roman" pitchFamily="18" charset="0"/>
                <a:cs typeface="Times New Roman" pitchFamily="18" charset="0"/>
              </a:rPr>
              <a:t>MSA, MSB</a:t>
            </a:r>
            <a:r>
              <a:rPr lang="en-US" altLang="zh-TW" sz="2200" dirty="0" smtClean="0"/>
              <a:t>,      </a:t>
            </a:r>
            <a:r>
              <a:rPr lang="en-US" altLang="zh-TW" sz="2200" dirty="0"/>
              <a:t>.</a:t>
            </a:r>
          </a:p>
          <a:p>
            <a:pPr indent="631825">
              <a:lnSpc>
                <a:spcPct val="120000"/>
              </a:lnSpc>
              <a:defRPr/>
            </a:pPr>
            <a:endParaRPr lang="en-US" altLang="zh-TW" sz="2400" b="1" dirty="0"/>
          </a:p>
          <a:p>
            <a:pPr indent="631825">
              <a:lnSpc>
                <a:spcPct val="120000"/>
              </a:lnSpc>
              <a:defRPr/>
            </a:pPr>
            <a:endParaRPr lang="en-US" altLang="zh-TW" sz="2400" b="1" dirty="0"/>
          </a:p>
          <a:p>
            <a:pPr indent="631825">
              <a:lnSpc>
                <a:spcPct val="120000"/>
              </a:lnSpc>
              <a:defRPr/>
            </a:pPr>
            <a:endParaRPr lang="en-US" altLang="zh-TW" sz="2400" b="1" dirty="0"/>
          </a:p>
          <a:p>
            <a:pPr indent="631825">
              <a:lnSpc>
                <a:spcPct val="120000"/>
              </a:lnSpc>
              <a:defRPr/>
            </a:pPr>
            <a:endParaRPr lang="en-US" altLang="zh-TW" sz="2800" b="1" dirty="0"/>
          </a:p>
          <a:p>
            <a:pPr indent="631825">
              <a:lnSpc>
                <a:spcPct val="120000"/>
              </a:lnSpc>
              <a:buFontTx/>
              <a:buAutoNum type="alphaLcPeriod" startAt="4"/>
              <a:defRPr/>
            </a:pPr>
            <a:r>
              <a:rPr lang="en-US" altLang="zh-TW" sz="2200" dirty="0"/>
              <a:t>Find the </a:t>
            </a:r>
            <a:r>
              <a:rPr lang="en-US" altLang="zh-TW" sz="2200" b="1" dirty="0">
                <a:solidFill>
                  <a:srgbClr val="000099"/>
                </a:solidFill>
                <a:effectLst>
                  <a:outerShdw blurRad="38100" dist="38100" dir="2700000" algn="tl">
                    <a:srgbClr val="C0C0C0"/>
                  </a:outerShdw>
                </a:effectLst>
              </a:rPr>
              <a:t>within-group variance</a:t>
            </a:r>
            <a:r>
              <a:rPr lang="en-US" altLang="zh-TW" sz="2200" dirty="0"/>
              <a:t>, </a:t>
            </a:r>
            <a:r>
              <a:rPr lang="en-US" altLang="zh-TW" sz="2200" i="1" dirty="0">
                <a:latin typeface="Times New Roman" pitchFamily="18" charset="0"/>
                <a:cs typeface="Times New Roman" pitchFamily="18" charset="0"/>
              </a:rPr>
              <a:t>M</a:t>
            </a:r>
            <a:r>
              <a:rPr lang="en-US" altLang="zh-TW" sz="2200" i="1" dirty="0" smtClean="0">
                <a:latin typeface="Times New Roman" pitchFamily="18" charset="0"/>
                <a:cs typeface="Times New Roman" pitchFamily="18" charset="0"/>
              </a:rPr>
              <a:t>SW</a:t>
            </a:r>
            <a:r>
              <a:rPr lang="en-US" altLang="zh-TW" sz="2200" dirty="0" smtClean="0"/>
              <a:t>,       </a:t>
            </a:r>
            <a:r>
              <a:rPr lang="en-US" altLang="zh-TW" sz="2200" dirty="0"/>
              <a:t>.</a:t>
            </a:r>
          </a:p>
        </p:txBody>
      </p:sp>
      <p:graphicFrame>
        <p:nvGraphicFramePr>
          <p:cNvPr id="4" name="Object 4"/>
          <p:cNvGraphicFramePr>
            <a:graphicFrameLocks noChangeAspect="1"/>
          </p:cNvGraphicFramePr>
          <p:nvPr/>
        </p:nvGraphicFramePr>
        <p:xfrm>
          <a:off x="6248400" y="3876368"/>
          <a:ext cx="533400" cy="619432"/>
        </p:xfrm>
        <a:graphic>
          <a:graphicData uri="http://schemas.openxmlformats.org/presentationml/2006/ole">
            <mc:AlternateContent xmlns:mc="http://schemas.openxmlformats.org/markup-compatibility/2006">
              <mc:Choice xmlns:v="urn:schemas-microsoft-com:vml" Requires="v">
                <p:oleObj spid="_x0000_s75818" name="Equation" r:id="rId4" imgW="190440" imgH="241200" progId="">
                  <p:embed/>
                </p:oleObj>
              </mc:Choice>
              <mc:Fallback>
                <p:oleObj name="Equation" r:id="rId4" imgW="190440" imgH="241200"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3876368"/>
                        <a:ext cx="533400" cy="619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38"/>
          <p:cNvGraphicFramePr>
            <a:graphicFrameLocks noChangeAspect="1"/>
          </p:cNvGraphicFramePr>
          <p:nvPr/>
        </p:nvGraphicFramePr>
        <p:xfrm>
          <a:off x="2260600" y="4370388"/>
          <a:ext cx="2411546" cy="963612"/>
        </p:xfrm>
        <a:graphic>
          <a:graphicData uri="http://schemas.openxmlformats.org/presentationml/2006/ole">
            <mc:AlternateContent xmlns:mc="http://schemas.openxmlformats.org/markup-compatibility/2006">
              <mc:Choice xmlns:v="urn:schemas-microsoft-com:vml" Requires="v">
                <p:oleObj spid="_x0000_s75819" name="Equation" r:id="rId6" imgW="1104900" imgH="482600" progId="">
                  <p:embed/>
                </p:oleObj>
              </mc:Choice>
              <mc:Fallback>
                <p:oleObj name="Equation" r:id="rId6" imgW="1104900" imgH="482600"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0600" y="4370388"/>
                        <a:ext cx="2411546" cy="963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9"/>
          <p:cNvGraphicFramePr>
            <a:graphicFrameLocks noChangeAspect="1"/>
          </p:cNvGraphicFramePr>
          <p:nvPr/>
        </p:nvGraphicFramePr>
        <p:xfrm>
          <a:off x="2667000" y="5453062"/>
          <a:ext cx="5724525" cy="795338"/>
        </p:xfrm>
        <a:graphic>
          <a:graphicData uri="http://schemas.openxmlformats.org/presentationml/2006/ole">
            <mc:AlternateContent xmlns:mc="http://schemas.openxmlformats.org/markup-compatibility/2006">
              <mc:Choice xmlns:v="urn:schemas-microsoft-com:vml" Requires="v">
                <p:oleObj spid="_x0000_s75820" name="Equation" r:id="rId8" imgW="2768600" imgH="419100" progId="">
                  <p:embed/>
                </p:oleObj>
              </mc:Choice>
              <mc:Fallback>
                <p:oleObj name="Equation" r:id="rId8" imgW="2768600" imgH="419100"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5453062"/>
                        <a:ext cx="5724525" cy="795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8"/>
          <p:cNvGraphicFramePr>
            <a:graphicFrameLocks noChangeAspect="1"/>
          </p:cNvGraphicFramePr>
          <p:nvPr/>
        </p:nvGraphicFramePr>
        <p:xfrm>
          <a:off x="1993900" y="2247900"/>
          <a:ext cx="6692900" cy="1638300"/>
        </p:xfrm>
        <a:graphic>
          <a:graphicData uri="http://schemas.openxmlformats.org/presentationml/2006/ole">
            <mc:AlternateContent xmlns:mc="http://schemas.openxmlformats.org/markup-compatibility/2006">
              <mc:Choice xmlns:v="urn:schemas-microsoft-com:vml" Requires="v">
                <p:oleObj spid="_x0000_s75821" name="Equation" r:id="rId10" imgW="3238500" imgH="863600" progId="">
                  <p:embed/>
                </p:oleObj>
              </mc:Choice>
              <mc:Fallback>
                <p:oleObj name="Equation" r:id="rId10" imgW="3238500" imgH="863600"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93900" y="2247900"/>
                        <a:ext cx="6692900" cy="163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9"/>
          <p:cNvGraphicFramePr>
            <a:graphicFrameLocks noChangeAspect="1"/>
          </p:cNvGraphicFramePr>
          <p:nvPr/>
        </p:nvGraphicFramePr>
        <p:xfrm>
          <a:off x="7467600" y="1597366"/>
          <a:ext cx="457200" cy="612434"/>
        </p:xfrm>
        <a:graphic>
          <a:graphicData uri="http://schemas.openxmlformats.org/presentationml/2006/ole">
            <mc:AlternateContent xmlns:mc="http://schemas.openxmlformats.org/markup-compatibility/2006">
              <mc:Choice xmlns:v="urn:schemas-microsoft-com:vml" Requires="v">
                <p:oleObj spid="_x0000_s75822" name="Equation" r:id="rId12" imgW="164880" imgH="241200" progId="">
                  <p:embed/>
                </p:oleObj>
              </mc:Choice>
              <mc:Fallback>
                <p:oleObj name="Equation" r:id="rId12" imgW="164880" imgH="241200" progId="">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67600" y="1597366"/>
                        <a:ext cx="457200" cy="6124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3" name="文字方塊 11"/>
          <p:cNvSpPr txBox="1">
            <a:spLocks noChangeArrowheads="1"/>
          </p:cNvSpPr>
          <p:nvPr/>
        </p:nvSpPr>
        <p:spPr bwMode="auto">
          <a:xfrm>
            <a:off x="2463800" y="4800600"/>
            <a:ext cx="171450" cy="246063"/>
          </a:xfrm>
          <a:prstGeom prst="rect">
            <a:avLst/>
          </a:prstGeom>
          <a:solidFill>
            <a:schemeClr val="bg1"/>
          </a:solidFill>
          <a:ln w="9525">
            <a:noFill/>
            <a:miter lim="800000"/>
            <a:headEnd/>
            <a:tailEnd/>
          </a:ln>
        </p:spPr>
        <p:txBody>
          <a:bodyPr wrap="none" lIns="0" tIns="0" rIns="0" bIns="0">
            <a:spAutoFit/>
          </a:bodyPr>
          <a:lstStyle/>
          <a:p>
            <a:r>
              <a:rPr lang="en-US" altLang="zh-TW" sz="1600" i="1" dirty="0">
                <a:latin typeface="Times New Roman" pitchFamily="18" charset="0"/>
                <a:cs typeface="Times New Roman" pitchFamily="18" charset="0"/>
              </a:rPr>
              <a:t>W</a:t>
            </a:r>
            <a:endParaRPr lang="zh-TW" altLang="en-US" sz="1600" i="1" dirty="0">
              <a:latin typeface="Times New Roman" pitchFamily="18" charset="0"/>
              <a:cs typeface="Times New Roman" pitchFamily="18" charset="0"/>
            </a:endParaRPr>
          </a:p>
        </p:txBody>
      </p:sp>
      <p:sp>
        <p:nvSpPr>
          <p:cNvPr id="12" name="文字方塊 11"/>
          <p:cNvSpPr txBox="1"/>
          <p:nvPr/>
        </p:nvSpPr>
        <p:spPr>
          <a:xfrm>
            <a:off x="1143000" y="2514600"/>
            <a:ext cx="925253" cy="430887"/>
          </a:xfrm>
          <a:prstGeom prst="rect">
            <a:avLst/>
          </a:prstGeom>
          <a:noFill/>
        </p:spPr>
        <p:txBody>
          <a:bodyPr wrap="none" rtlCol="0">
            <a:spAutoFit/>
          </a:bodyPr>
          <a:lstStyle/>
          <a:p>
            <a:r>
              <a:rPr lang="en-US" altLang="zh-TW" sz="2200" i="1" dirty="0" smtClean="0">
                <a:latin typeface="Times New Roman" pitchFamily="18" charset="0"/>
                <a:cs typeface="Times New Roman" pitchFamily="18" charset="0"/>
              </a:rPr>
              <a:t>MSB=</a:t>
            </a:r>
            <a:endParaRPr lang="zh-TW" altLang="en-US" sz="2200" i="1" dirty="0">
              <a:latin typeface="Times New Roman" pitchFamily="18" charset="0"/>
              <a:cs typeface="Times New Roman" pitchFamily="18" charset="0"/>
            </a:endParaRPr>
          </a:p>
        </p:txBody>
      </p:sp>
      <p:sp>
        <p:nvSpPr>
          <p:cNvPr id="13" name="文字方塊 12"/>
          <p:cNvSpPr txBox="1"/>
          <p:nvPr/>
        </p:nvSpPr>
        <p:spPr>
          <a:xfrm>
            <a:off x="1360747" y="4648200"/>
            <a:ext cx="987771" cy="430887"/>
          </a:xfrm>
          <a:prstGeom prst="rect">
            <a:avLst/>
          </a:prstGeom>
          <a:noFill/>
        </p:spPr>
        <p:txBody>
          <a:bodyPr wrap="none" rtlCol="0">
            <a:spAutoFit/>
          </a:bodyPr>
          <a:lstStyle/>
          <a:p>
            <a:r>
              <a:rPr lang="en-US" altLang="zh-TW" sz="2200" i="1" dirty="0" smtClean="0">
                <a:latin typeface="Times New Roman" pitchFamily="18" charset="0"/>
                <a:cs typeface="Times New Roman" pitchFamily="18" charset="0"/>
              </a:rPr>
              <a:t>MSW=</a:t>
            </a:r>
            <a:endParaRPr lang="zh-TW" altLang="en-US" sz="2200" i="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457200" y="533400"/>
            <a:ext cx="8382000" cy="685800"/>
          </a:xfrm>
        </p:spPr>
        <p:txBody>
          <a:bodyPr/>
          <a:lstStyle/>
          <a:p>
            <a:pPr eaLnBrk="1" hangingPunct="1"/>
            <a:r>
              <a:rPr lang="en-US" altLang="zh-TW" sz="3600" dirty="0" smtClean="0">
                <a:ea typeface="新細明體" charset="-120"/>
              </a:rPr>
              <a:t>Example: Lowering Blood Pressure</a:t>
            </a:r>
          </a:p>
        </p:txBody>
      </p:sp>
      <p:sp>
        <p:nvSpPr>
          <p:cNvPr id="28675" name="Rectangle 3"/>
          <p:cNvSpPr>
            <a:spLocks noGrp="1" noChangeArrowheads="1"/>
          </p:cNvSpPr>
          <p:nvPr>
            <p:ph idx="1"/>
          </p:nvPr>
        </p:nvSpPr>
        <p:spPr>
          <a:xfrm>
            <a:off x="609600" y="1447800"/>
            <a:ext cx="8077200" cy="5181600"/>
          </a:xfrm>
        </p:spPr>
        <p:txBody>
          <a:bodyPr/>
          <a:lstStyle/>
          <a:p>
            <a:pPr eaLnBrk="1" hangingPunct="1">
              <a:buFont typeface="Wingdings" pitchFamily="2" charset="2"/>
              <a:buNone/>
              <a:defRPr/>
            </a:pPr>
            <a:r>
              <a:rPr lang="en-US" altLang="zh-TW" sz="2400" b="1" dirty="0" smtClean="0"/>
              <a:t>Step 3: Compute the test value.  (continued)</a:t>
            </a:r>
          </a:p>
          <a:p>
            <a:pPr indent="258763" eaLnBrk="1" hangingPunct="1">
              <a:buFont typeface="Wingdings" pitchFamily="2" charset="2"/>
              <a:buNone/>
              <a:defRPr/>
            </a:pPr>
            <a:r>
              <a:rPr lang="en-US" altLang="zh-TW" sz="2200" dirty="0" smtClean="0"/>
              <a:t>e. Compute the F value.</a:t>
            </a:r>
            <a:endParaRPr lang="en-US" altLang="zh-TW" sz="2200" b="1" dirty="0" smtClean="0"/>
          </a:p>
          <a:p>
            <a:pPr eaLnBrk="1" hangingPunct="1">
              <a:buFont typeface="Wingdings" pitchFamily="2" charset="2"/>
              <a:buNone/>
              <a:defRPr/>
            </a:pPr>
            <a:endParaRPr lang="en-US" altLang="zh-TW" sz="2400" b="1" dirty="0" smtClean="0"/>
          </a:p>
          <a:p>
            <a:pPr eaLnBrk="1" hangingPunct="1">
              <a:buFont typeface="Wingdings" pitchFamily="2" charset="2"/>
              <a:buNone/>
              <a:defRPr/>
            </a:pPr>
            <a:endParaRPr lang="en-US" altLang="zh-TW" sz="2400" b="1" dirty="0" smtClean="0"/>
          </a:p>
          <a:p>
            <a:pPr eaLnBrk="1" hangingPunct="1">
              <a:buFont typeface="Wingdings" pitchFamily="2" charset="2"/>
              <a:buNone/>
              <a:defRPr/>
            </a:pPr>
            <a:endParaRPr lang="en-US" altLang="zh-TW" sz="2400" b="1" dirty="0" smtClean="0"/>
          </a:p>
          <a:p>
            <a:pPr eaLnBrk="1" hangingPunct="1">
              <a:buFont typeface="Wingdings" pitchFamily="2" charset="2"/>
              <a:buNone/>
              <a:defRPr/>
            </a:pPr>
            <a:r>
              <a:rPr lang="en-US" altLang="zh-TW" sz="2400" b="1" dirty="0" smtClean="0"/>
              <a:t>Step 4: Make the decision.</a:t>
            </a:r>
          </a:p>
          <a:p>
            <a:pPr indent="177800" eaLnBrk="1" hangingPunct="1">
              <a:buFont typeface="Wingdings" pitchFamily="2" charset="2"/>
              <a:buNone/>
              <a:defRPr/>
            </a:pPr>
            <a:r>
              <a:rPr lang="en-US" altLang="zh-TW" sz="2200" dirty="0" smtClean="0">
                <a:latin typeface="Times New Roman" pitchFamily="18" charset="0"/>
                <a:cs typeface="Times New Roman" pitchFamily="18" charset="0"/>
              </a:rPr>
              <a:t>Reject the null hypothesis, since 9.17 &gt; 3.89.</a:t>
            </a:r>
          </a:p>
          <a:p>
            <a:pPr eaLnBrk="1" hangingPunct="1">
              <a:buFont typeface="Wingdings" pitchFamily="2" charset="2"/>
              <a:buNone/>
              <a:defRPr/>
            </a:pPr>
            <a:endParaRPr lang="en-US" altLang="zh-TW" sz="2400" b="1" dirty="0" smtClean="0"/>
          </a:p>
          <a:p>
            <a:pPr eaLnBrk="1" hangingPunct="1">
              <a:buFont typeface="Wingdings" pitchFamily="2" charset="2"/>
              <a:buNone/>
              <a:defRPr/>
            </a:pPr>
            <a:r>
              <a:rPr lang="en-US" altLang="zh-TW" sz="2400" b="1" dirty="0" smtClean="0"/>
              <a:t>Step 5: Summarize the results.</a:t>
            </a:r>
          </a:p>
          <a:p>
            <a:pPr eaLnBrk="1" hangingPunct="1">
              <a:buFont typeface="Wingdings" pitchFamily="2" charset="2"/>
              <a:buNone/>
              <a:defRPr/>
            </a:pPr>
            <a:r>
              <a:rPr lang="en-US" altLang="zh-TW" sz="2400" dirty="0" smtClean="0"/>
              <a:t>There is enough evidence to reject the claim and conclude that at least one mean is different from the others.</a:t>
            </a:r>
          </a:p>
          <a:p>
            <a:pPr eaLnBrk="1" hangingPunct="1">
              <a:buFont typeface="Wingdings" pitchFamily="2" charset="2"/>
              <a:buNone/>
              <a:defRPr/>
            </a:pPr>
            <a:endParaRPr lang="en-US" altLang="zh-TW" sz="2400" b="1" dirty="0" smtClean="0"/>
          </a:p>
        </p:txBody>
      </p:sp>
      <p:sp>
        <p:nvSpPr>
          <p:cNvPr id="3079" name="Slide Number Placeholder 10"/>
          <p:cNvSpPr>
            <a:spLocks noGrp="1"/>
          </p:cNvSpPr>
          <p:nvPr>
            <p:ph type="sldNum" sz="quarter" idx="11"/>
          </p:nvPr>
        </p:nvSpPr>
        <p:spPr/>
        <p:txBody>
          <a:bodyPr/>
          <a:lstStyle/>
          <a:p>
            <a:pPr>
              <a:defRPr/>
            </a:pPr>
            <a:fld id="{3CFF1020-1BF0-41AB-9898-AB6850FA1CA7}" type="slidenum">
              <a:rPr lang="en-US" altLang="zh-TW"/>
              <a:pPr>
                <a:defRPr/>
              </a:pPr>
              <a:t>15</a:t>
            </a:fld>
            <a:endParaRPr lang="en-US" altLang="zh-TW"/>
          </a:p>
        </p:txBody>
      </p:sp>
      <p:graphicFrame>
        <p:nvGraphicFramePr>
          <p:cNvPr id="3" name="Object 8"/>
          <p:cNvGraphicFramePr>
            <a:graphicFrameLocks noChangeAspect="1"/>
          </p:cNvGraphicFramePr>
          <p:nvPr/>
        </p:nvGraphicFramePr>
        <p:xfrm>
          <a:off x="4114800" y="2514600"/>
          <a:ext cx="1943100" cy="746125"/>
        </p:xfrm>
        <a:graphic>
          <a:graphicData uri="http://schemas.openxmlformats.org/presentationml/2006/ole">
            <mc:AlternateContent xmlns:mc="http://schemas.openxmlformats.org/markup-compatibility/2006">
              <mc:Choice xmlns:v="urn:schemas-microsoft-com:vml" Requires="v">
                <p:oleObj spid="_x0000_s76819" name="Equation" r:id="rId4" imgW="939392" imgH="393529" progId="">
                  <p:embed/>
                </p:oleObj>
              </mc:Choice>
              <mc:Fallback>
                <p:oleObj name="Equation" r:id="rId4" imgW="939392" imgH="393529"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2514600"/>
                        <a:ext cx="1943100"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物件 6"/>
          <p:cNvGraphicFramePr>
            <a:graphicFrameLocks noChangeAspect="1"/>
          </p:cNvGraphicFramePr>
          <p:nvPr/>
        </p:nvGraphicFramePr>
        <p:xfrm>
          <a:off x="1828800" y="2362200"/>
          <a:ext cx="2302164" cy="1040704"/>
        </p:xfrm>
        <a:graphic>
          <a:graphicData uri="http://schemas.openxmlformats.org/presentationml/2006/ole">
            <mc:AlternateContent xmlns:mc="http://schemas.openxmlformats.org/markup-compatibility/2006">
              <mc:Choice xmlns:v="urn:schemas-microsoft-com:vml" Requires="v">
                <p:oleObj spid="_x0000_s76820" name="Equation" r:id="rId6" imgW="927000" imgH="419040" progId="Equation.3">
                  <p:embed/>
                </p:oleObj>
              </mc:Choice>
              <mc:Fallback>
                <p:oleObj name="Equation" r:id="rId6" imgW="927000" imgH="41904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2362200"/>
                        <a:ext cx="2302164" cy="10407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8675">
                                            <p:txEl>
                                              <p:pRg st="5" end="5"/>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nodeType="afterEffect">
                                  <p:stCondLst>
                                    <p:cond delay="0"/>
                                  </p:stCondLst>
                                  <p:childTnLst>
                                    <p:set>
                                      <p:cBhvr>
                                        <p:cTn id="14"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8" end="8"/>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ea typeface="新細明體" charset="-120"/>
              </a:rPr>
              <a:t>Example: Lowering Blood Pressure</a:t>
            </a:r>
            <a:endParaRPr lang="zh-TW" altLang="en-US" dirty="0"/>
          </a:p>
        </p:txBody>
      </p:sp>
      <p:sp>
        <p:nvSpPr>
          <p:cNvPr id="6" name="內容版面配置區 5"/>
          <p:cNvSpPr>
            <a:spLocks noGrp="1"/>
          </p:cNvSpPr>
          <p:nvPr>
            <p:ph idx="1"/>
          </p:nvPr>
        </p:nvSpPr>
        <p:spPr/>
        <p:txBody>
          <a:bodyPr/>
          <a:lstStyle/>
          <a:p>
            <a:r>
              <a:rPr lang="en-US" altLang="zh-TW" dirty="0" smtClean="0"/>
              <a:t>The ANOVA table:</a:t>
            </a:r>
            <a:endParaRPr lang="zh-TW" altLang="en-US" dirty="0"/>
          </a:p>
        </p:txBody>
      </p:sp>
      <p:sp>
        <p:nvSpPr>
          <p:cNvPr id="4" name="投影片編號版面配置區 3"/>
          <p:cNvSpPr>
            <a:spLocks noGrp="1"/>
          </p:cNvSpPr>
          <p:nvPr>
            <p:ph type="sldNum" sz="quarter" idx="11"/>
          </p:nvPr>
        </p:nvSpPr>
        <p:spPr/>
        <p:txBody>
          <a:bodyPr/>
          <a:lstStyle/>
          <a:p>
            <a:pPr>
              <a:defRPr/>
            </a:pPr>
            <a:fld id="{0DF9CEA2-5835-4A12-9988-1A1EDF788630}" type="slidenum">
              <a:rPr lang="en-US" altLang="zh-TW" smtClean="0"/>
              <a:pPr>
                <a:defRPr/>
              </a:pPr>
              <a:t>16</a:t>
            </a:fld>
            <a:endParaRPr lang="en-US" altLang="zh-TW"/>
          </a:p>
        </p:txBody>
      </p:sp>
      <p:graphicFrame>
        <p:nvGraphicFramePr>
          <p:cNvPr id="5" name="Table 41"/>
          <p:cNvGraphicFramePr>
            <a:graphicFrameLocks noGrp="1"/>
          </p:cNvGraphicFramePr>
          <p:nvPr/>
        </p:nvGraphicFramePr>
        <p:xfrm>
          <a:off x="609600" y="2438400"/>
          <a:ext cx="7772400" cy="3281681"/>
        </p:xfrm>
        <a:graphic>
          <a:graphicData uri="http://schemas.openxmlformats.org/drawingml/2006/table">
            <a:tbl>
              <a:tblPr/>
              <a:tblGrid>
                <a:gridCol w="2057400"/>
                <a:gridCol w="1524000"/>
                <a:gridCol w="1371600"/>
                <a:gridCol w="1524000"/>
                <a:gridCol w="1295400"/>
              </a:tblGrid>
              <a:tr h="10937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dirty="0" smtClean="0">
                          <a:ln>
                            <a:noFill/>
                          </a:ln>
                          <a:solidFill>
                            <a:schemeClr val="tx1"/>
                          </a:solidFill>
                          <a:effectLst/>
                          <a:latin typeface="Arial" charset="0"/>
                          <a:ea typeface="新細明體" charset="-120"/>
                        </a:rPr>
                        <a:t>Source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dirty="0" smtClean="0">
                          <a:ln>
                            <a:noFill/>
                          </a:ln>
                          <a:solidFill>
                            <a:schemeClr val="tx1"/>
                          </a:solidFill>
                          <a:effectLst/>
                          <a:latin typeface="Arial" charset="0"/>
                          <a:ea typeface="新細明體" charset="-120"/>
                        </a:rPr>
                        <a:t>Sum of Squares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dirty="0" err="1" smtClean="0">
                          <a:ln>
                            <a:noFill/>
                          </a:ln>
                          <a:solidFill>
                            <a:schemeClr val="tx1"/>
                          </a:solidFill>
                          <a:effectLst/>
                          <a:latin typeface="Arial" charset="0"/>
                          <a:ea typeface="新細明體" charset="-120"/>
                        </a:rPr>
                        <a:t>d.f</a:t>
                      </a:r>
                      <a:r>
                        <a:rPr kumimoji="0" lang="en-US" altLang="zh-TW" sz="2400" b="1" i="0" u="none" strike="noStrike" cap="none" normalizeH="0" baseline="0" dirty="0" smtClean="0">
                          <a:ln>
                            <a:noFill/>
                          </a:ln>
                          <a:solidFill>
                            <a:schemeClr val="tx1"/>
                          </a:solidFill>
                          <a:effectLst/>
                          <a:latin typeface="Arial" charset="0"/>
                          <a:ea typeface="新細明體" charset="-120"/>
                        </a:rPr>
                        <a:t>.</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dirty="0" smtClean="0">
                          <a:ln>
                            <a:noFill/>
                          </a:ln>
                          <a:solidFill>
                            <a:schemeClr val="tx1"/>
                          </a:solidFill>
                          <a:effectLst/>
                          <a:latin typeface="Arial" charset="0"/>
                          <a:ea typeface="新細明體" charset="-120"/>
                        </a:rPr>
                        <a:t>Mean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dirty="0" smtClean="0">
                          <a:ln>
                            <a:noFill/>
                          </a:ln>
                          <a:solidFill>
                            <a:schemeClr val="tx1"/>
                          </a:solidFill>
                          <a:effectLst/>
                          <a:latin typeface="Arial" charset="0"/>
                          <a:ea typeface="新細明體" charset="-120"/>
                        </a:rPr>
                        <a:t>Squares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1" i="1" u="none" strike="noStrike" cap="none" normalizeH="0" baseline="0" smtClean="0">
                          <a:ln>
                            <a:noFill/>
                          </a:ln>
                          <a:solidFill>
                            <a:schemeClr val="tx1"/>
                          </a:solidFill>
                          <a:effectLst/>
                          <a:latin typeface="Arial" charset="0"/>
                          <a:ea typeface="新細明體" charset="-120"/>
                        </a:rPr>
                        <a:t>F</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10937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Between</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Within (error)</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160.13</a:t>
                      </a:r>
                      <a:endParaRPr kumimoji="0" lang="en-US" altLang="zh-TW" sz="2400" b="0" i="1" u="none" strike="noStrike" cap="none" normalizeH="0" baseline="-25000" dirty="0" smtClean="0">
                        <a:ln>
                          <a:noFill/>
                        </a:ln>
                        <a:solidFill>
                          <a:srgbClr val="000000"/>
                        </a:solidFill>
                        <a:effectLst/>
                        <a:latin typeface="Times New Roman" pitchFamily="18" charset="0"/>
                        <a:ea typeface="新細明體" charset="-12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104.80</a:t>
                      </a:r>
                      <a:endParaRPr kumimoji="0" lang="en-US" altLang="zh-TW" sz="2400" b="0" i="1" u="none" strike="noStrike" cap="none" normalizeH="0" baseline="-25000" dirty="0" smtClean="0">
                        <a:ln>
                          <a:noFill/>
                        </a:ln>
                        <a:solidFill>
                          <a:srgbClr val="000000"/>
                        </a:solidFill>
                        <a:effectLst/>
                        <a:latin typeface="Times New Roman" pitchFamily="18" charset="0"/>
                        <a:ea typeface="新細明體" charset="-120"/>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2</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12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80.07</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8.73</a:t>
                      </a:r>
                      <a:endParaRPr kumimoji="0" lang="en-US" altLang="zh-TW" sz="2400" b="0" i="1" u="none" strike="noStrike" cap="none" normalizeH="0" baseline="-25000" dirty="0" smtClean="0">
                        <a:ln>
                          <a:noFill/>
                        </a:ln>
                        <a:solidFill>
                          <a:srgbClr val="000000"/>
                        </a:solidFill>
                        <a:effectLst/>
                        <a:latin typeface="Times New Roman" pitchFamily="18" charset="0"/>
                        <a:ea typeface="新細明體" charset="-120"/>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9.17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6334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Arial" charset="0"/>
                          <a:ea typeface="新細明體" charset="-120"/>
                        </a:rPr>
                        <a:t>Total</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Times New Roman" pitchFamily="18" charset="0"/>
                          <a:ea typeface="新細明體" charset="-120"/>
                          <a:cs typeface="Times New Roman" pitchFamily="18" charset="0"/>
                        </a:rPr>
                        <a:t>264.93</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Times New Roman" pitchFamily="18" charset="0"/>
                          <a:ea typeface="新細明體" charset="-120"/>
                          <a:cs typeface="Times New Roman" pitchFamily="18" charset="0"/>
                        </a:rPr>
                        <a:t>14</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TW" altLang="zh-TW" sz="2400" b="0" i="0" u="none" strike="noStrike" cap="none" normalizeH="0" baseline="0" smtClean="0">
                        <a:ln>
                          <a:noFill/>
                        </a:ln>
                        <a:solidFill>
                          <a:srgbClr val="000000"/>
                        </a:solidFill>
                        <a:effectLst/>
                        <a:latin typeface="Times New Roman" pitchFamily="18" charset="0"/>
                        <a:cs typeface="Times New Roman"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zh-TW" sz="2400" b="0" i="0" u="none" strike="noStrike" cap="none" normalizeH="0" baseline="0" dirty="0" smtClean="0">
                        <a:ln>
                          <a:noFill/>
                        </a:ln>
                        <a:solidFill>
                          <a:srgbClr val="000000"/>
                        </a:solidFill>
                        <a:effectLst/>
                        <a:latin typeface="Times New Roman" pitchFamily="18" charset="0"/>
                        <a:cs typeface="Times New Roman" pitchFamily="18" charset="0"/>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r>
            </a:tbl>
          </a:graphicData>
        </a:graphic>
      </p:graphicFrame>
      <p:sp>
        <p:nvSpPr>
          <p:cNvPr id="3" name="文字方塊 2"/>
          <p:cNvSpPr txBox="1"/>
          <p:nvPr/>
        </p:nvSpPr>
        <p:spPr>
          <a:xfrm>
            <a:off x="5562600" y="6096000"/>
            <a:ext cx="2797369" cy="461665"/>
          </a:xfrm>
          <a:prstGeom prst="rect">
            <a:avLst/>
          </a:prstGeom>
          <a:solidFill>
            <a:schemeClr val="accent1">
              <a:lumMod val="40000"/>
              <a:lumOff val="60000"/>
            </a:schemeClr>
          </a:solidFill>
        </p:spPr>
        <p:txBody>
          <a:bodyPr wrap="none" rtlCol="0">
            <a:spAutoFit/>
          </a:bodyPr>
          <a:lstStyle/>
          <a:p>
            <a:r>
              <a:rPr lang="en-US" altLang="zh-TW" sz="2400" dirty="0" smtClean="0"/>
              <a:t>CV:  F(2,12) = 3.89</a:t>
            </a:r>
            <a:endParaRPr lang="zh-TW" alt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2"/>
          <p:cNvSpPr>
            <a:spLocks noGrp="1" noChangeArrowheads="1"/>
          </p:cNvSpPr>
          <p:nvPr>
            <p:ph type="title"/>
          </p:nvPr>
        </p:nvSpPr>
        <p:spPr>
          <a:xfrm>
            <a:off x="457200" y="533400"/>
            <a:ext cx="8382000" cy="685800"/>
          </a:xfrm>
        </p:spPr>
        <p:txBody>
          <a:bodyPr/>
          <a:lstStyle/>
          <a:p>
            <a:pPr eaLnBrk="1" hangingPunct="1"/>
            <a:r>
              <a:rPr lang="en-US" altLang="zh-TW" sz="3600" dirty="0" smtClean="0">
                <a:ea typeface="新細明體" charset="-120"/>
              </a:rPr>
              <a:t>Example: Lowering Blood Pressure</a:t>
            </a:r>
          </a:p>
        </p:txBody>
      </p:sp>
      <p:sp>
        <p:nvSpPr>
          <p:cNvPr id="20487" name="Rectangle 3"/>
          <p:cNvSpPr>
            <a:spLocks noGrp="1" noChangeArrowheads="1"/>
          </p:cNvSpPr>
          <p:nvPr>
            <p:ph idx="1"/>
          </p:nvPr>
        </p:nvSpPr>
        <p:spPr>
          <a:xfrm>
            <a:off x="685800" y="1143000"/>
            <a:ext cx="8077200" cy="1143000"/>
          </a:xfrm>
        </p:spPr>
        <p:txBody>
          <a:bodyPr/>
          <a:lstStyle/>
          <a:p>
            <a:pPr marL="0" indent="0" eaLnBrk="1" hangingPunct="1">
              <a:buNone/>
            </a:pPr>
            <a:r>
              <a:rPr lang="en-US" altLang="zh-TW" sz="2400" dirty="0" smtClean="0">
                <a:latin typeface="+mj-lt"/>
              </a:rPr>
              <a:t>Using the </a:t>
            </a:r>
            <a:r>
              <a:rPr lang="en-US" altLang="zh-TW" sz="2400" dirty="0" err="1" smtClean="0">
                <a:latin typeface="+mj-lt"/>
              </a:rPr>
              <a:t>Scheffé</a:t>
            </a:r>
            <a:r>
              <a:rPr lang="en-US" altLang="zh-TW" sz="2400" dirty="0" smtClean="0">
                <a:latin typeface="+mj-lt"/>
              </a:rPr>
              <a:t> test, test each pair of means in last example (</a:t>
            </a:r>
            <a:r>
              <a:rPr lang="en-US" altLang="zh-TW" sz="2400" dirty="0" smtClean="0">
                <a:ea typeface="新細明體" charset="-120"/>
              </a:rPr>
              <a:t>Lowering Blood Pressure</a:t>
            </a:r>
            <a:r>
              <a:rPr lang="en-US" altLang="zh-TW" sz="2400" dirty="0" smtClean="0">
                <a:latin typeface="+mj-lt"/>
              </a:rPr>
              <a:t>) to see whether a specific difference exists, at </a:t>
            </a:r>
            <a:r>
              <a:rPr lang="el-GR" altLang="zh-TW" sz="2400" i="1" dirty="0" smtClean="0">
                <a:latin typeface="+mj-lt"/>
                <a:cs typeface="Times New Roman" pitchFamily="18" charset="0"/>
              </a:rPr>
              <a:t>α</a:t>
            </a:r>
            <a:r>
              <a:rPr lang="en-US" altLang="zh-TW" sz="2400" dirty="0" smtClean="0">
                <a:latin typeface="+mj-lt"/>
              </a:rPr>
              <a:t> = 0.05.</a:t>
            </a:r>
          </a:p>
        </p:txBody>
      </p:sp>
      <p:sp>
        <p:nvSpPr>
          <p:cNvPr id="11273" name="Slide Number Placeholder 10"/>
          <p:cNvSpPr>
            <a:spLocks noGrp="1"/>
          </p:cNvSpPr>
          <p:nvPr>
            <p:ph type="sldNum" sz="quarter" idx="11"/>
          </p:nvPr>
        </p:nvSpPr>
        <p:spPr/>
        <p:txBody>
          <a:bodyPr/>
          <a:lstStyle/>
          <a:p>
            <a:pPr>
              <a:defRPr/>
            </a:pPr>
            <a:fld id="{3A73C892-4E19-4600-A1A5-46BE8AA9A91F}" type="slidenum">
              <a:rPr lang="en-US" altLang="zh-TW"/>
              <a:pPr>
                <a:defRPr/>
              </a:pPr>
              <a:t>17</a:t>
            </a:fld>
            <a:endParaRPr lang="en-US" altLang="zh-TW"/>
          </a:p>
        </p:txBody>
      </p:sp>
      <p:graphicFrame>
        <p:nvGraphicFramePr>
          <p:cNvPr id="4" name="Object 38"/>
          <p:cNvGraphicFramePr>
            <a:graphicFrameLocks noChangeAspect="1"/>
          </p:cNvGraphicFramePr>
          <p:nvPr/>
        </p:nvGraphicFramePr>
        <p:xfrm>
          <a:off x="998538" y="2362200"/>
          <a:ext cx="3440112" cy="1489075"/>
        </p:xfrm>
        <a:graphic>
          <a:graphicData uri="http://schemas.openxmlformats.org/presentationml/2006/ole">
            <mc:AlternateContent xmlns:mc="http://schemas.openxmlformats.org/markup-compatibility/2006">
              <mc:Choice xmlns:v="urn:schemas-microsoft-com:vml" Requires="v">
                <p:oleObj spid="_x0000_s20514" name="Equation" r:id="rId4" imgW="1663560" imgH="787320" progId="">
                  <p:embed/>
                </p:oleObj>
              </mc:Choice>
              <mc:Fallback>
                <p:oleObj name="Equation" r:id="rId4" imgW="1663560" imgH="787320" progId="">
                  <p:embed/>
                  <p:pic>
                    <p:nvPicPr>
                      <p:cNvPr id="0" name="Object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538" y="2362200"/>
                        <a:ext cx="3440112" cy="148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3"/>
          <p:cNvGraphicFramePr>
            <a:graphicFrameLocks noChangeAspect="1"/>
          </p:cNvGraphicFramePr>
          <p:nvPr/>
        </p:nvGraphicFramePr>
        <p:xfrm>
          <a:off x="4449763" y="2882900"/>
          <a:ext cx="3703637" cy="984250"/>
        </p:xfrm>
        <a:graphic>
          <a:graphicData uri="http://schemas.openxmlformats.org/presentationml/2006/ole">
            <mc:AlternateContent xmlns:mc="http://schemas.openxmlformats.org/markup-compatibility/2006">
              <mc:Choice xmlns:v="urn:schemas-microsoft-com:vml" Requires="v">
                <p:oleObj spid="_x0000_s20515" name="Equation" r:id="rId6" imgW="1790640" imgH="520560" progId="">
                  <p:embed/>
                </p:oleObj>
              </mc:Choice>
              <mc:Fallback>
                <p:oleObj name="Equation" r:id="rId6" imgW="1790640" imgH="520560" progId="">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49763" y="2882900"/>
                        <a:ext cx="3703637"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4"/>
          <p:cNvGraphicFramePr>
            <a:graphicFrameLocks noChangeAspect="1"/>
          </p:cNvGraphicFramePr>
          <p:nvPr/>
        </p:nvGraphicFramePr>
        <p:xfrm>
          <a:off x="985838" y="4149725"/>
          <a:ext cx="3465512" cy="1489075"/>
        </p:xfrm>
        <a:graphic>
          <a:graphicData uri="http://schemas.openxmlformats.org/presentationml/2006/ole">
            <mc:AlternateContent xmlns:mc="http://schemas.openxmlformats.org/markup-compatibility/2006">
              <mc:Choice xmlns:v="urn:schemas-microsoft-com:vml" Requires="v">
                <p:oleObj spid="_x0000_s20516" name="Equation" r:id="rId8" imgW="1676160" imgH="787320" progId="">
                  <p:embed/>
                </p:oleObj>
              </mc:Choice>
              <mc:Fallback>
                <p:oleObj name="Equation" r:id="rId8" imgW="1676160" imgH="787320" progId="">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5838" y="4149725"/>
                        <a:ext cx="3465512" cy="148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5"/>
          <p:cNvGraphicFramePr>
            <a:graphicFrameLocks noChangeAspect="1"/>
          </p:cNvGraphicFramePr>
          <p:nvPr/>
        </p:nvGraphicFramePr>
        <p:xfrm>
          <a:off x="4459288" y="4654550"/>
          <a:ext cx="3571875" cy="984250"/>
        </p:xfrm>
        <a:graphic>
          <a:graphicData uri="http://schemas.openxmlformats.org/presentationml/2006/ole">
            <mc:AlternateContent xmlns:mc="http://schemas.openxmlformats.org/markup-compatibility/2006">
              <mc:Choice xmlns:v="urn:schemas-microsoft-com:vml" Requires="v">
                <p:oleObj spid="_x0000_s20517" name="Equation" r:id="rId10" imgW="1726920" imgH="520560" progId="">
                  <p:embed/>
                </p:oleObj>
              </mc:Choice>
              <mc:Fallback>
                <p:oleObj name="Equation" r:id="rId10" imgW="1726920" imgH="520560" progId="">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59288" y="4654550"/>
                        <a:ext cx="3571875"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457200" y="533400"/>
            <a:ext cx="8382000" cy="685800"/>
          </a:xfrm>
        </p:spPr>
        <p:txBody>
          <a:bodyPr/>
          <a:lstStyle/>
          <a:p>
            <a:pPr eaLnBrk="1" hangingPunct="1"/>
            <a:r>
              <a:rPr lang="en-US" altLang="zh-TW" sz="3600" dirty="0" smtClean="0">
                <a:ea typeface="新細明體" charset="-120"/>
              </a:rPr>
              <a:t>Example: Lowering Blood Pressure</a:t>
            </a:r>
          </a:p>
        </p:txBody>
      </p:sp>
      <p:sp>
        <p:nvSpPr>
          <p:cNvPr id="21509" name="Rectangle 3"/>
          <p:cNvSpPr>
            <a:spLocks noGrp="1" noChangeArrowheads="1"/>
          </p:cNvSpPr>
          <p:nvPr>
            <p:ph idx="1"/>
          </p:nvPr>
        </p:nvSpPr>
        <p:spPr>
          <a:xfrm>
            <a:off x="609600" y="1447800"/>
            <a:ext cx="8229600" cy="1143000"/>
          </a:xfrm>
        </p:spPr>
        <p:txBody>
          <a:bodyPr/>
          <a:lstStyle/>
          <a:p>
            <a:pPr marL="0" indent="0" eaLnBrk="1" hangingPunct="1">
              <a:buNone/>
            </a:pPr>
            <a:r>
              <a:rPr lang="en-US" altLang="zh-TW" sz="2400" dirty="0" smtClean="0"/>
              <a:t>Using the </a:t>
            </a:r>
            <a:r>
              <a:rPr lang="en-US" altLang="zh-TW" sz="2400" dirty="0" err="1" smtClean="0"/>
              <a:t>Scheffé</a:t>
            </a:r>
            <a:r>
              <a:rPr lang="en-US" altLang="zh-TW" sz="2400" dirty="0" smtClean="0"/>
              <a:t> test, test each pair of means in last example (</a:t>
            </a:r>
            <a:r>
              <a:rPr lang="en-US" altLang="zh-TW" sz="2400" dirty="0" smtClean="0">
                <a:ea typeface="新細明體" charset="-120"/>
              </a:rPr>
              <a:t>Lowering Blood Pressure</a:t>
            </a:r>
            <a:r>
              <a:rPr lang="en-US" altLang="zh-TW" sz="2400" dirty="0" smtClean="0"/>
              <a:t>) to see whether a specific difference exists, at </a:t>
            </a:r>
            <a:r>
              <a:rPr lang="el-GR" altLang="zh-TW" sz="2400" i="1" dirty="0" smtClean="0">
                <a:cs typeface="Times New Roman" pitchFamily="18" charset="0"/>
              </a:rPr>
              <a:t>α</a:t>
            </a:r>
            <a:r>
              <a:rPr lang="en-US" altLang="zh-TW" sz="2400" dirty="0" smtClean="0"/>
              <a:t> = 0.05.</a:t>
            </a:r>
          </a:p>
        </p:txBody>
      </p:sp>
      <p:sp>
        <p:nvSpPr>
          <p:cNvPr id="12295" name="Slide Number Placeholder 10"/>
          <p:cNvSpPr>
            <a:spLocks noGrp="1"/>
          </p:cNvSpPr>
          <p:nvPr>
            <p:ph type="sldNum" sz="quarter" idx="11"/>
          </p:nvPr>
        </p:nvSpPr>
        <p:spPr/>
        <p:txBody>
          <a:bodyPr/>
          <a:lstStyle/>
          <a:p>
            <a:pPr>
              <a:defRPr/>
            </a:pPr>
            <a:fld id="{542639C2-27C9-4055-BBD2-7F331A4CF824}" type="slidenum">
              <a:rPr lang="en-US" altLang="zh-TW"/>
              <a:pPr>
                <a:defRPr/>
              </a:pPr>
              <a:t>18</a:t>
            </a:fld>
            <a:endParaRPr lang="en-US" altLang="zh-TW"/>
          </a:p>
        </p:txBody>
      </p:sp>
      <p:graphicFrame>
        <p:nvGraphicFramePr>
          <p:cNvPr id="4" name="Object 38"/>
          <p:cNvGraphicFramePr>
            <a:graphicFrameLocks noChangeAspect="1"/>
          </p:cNvGraphicFramePr>
          <p:nvPr/>
        </p:nvGraphicFramePr>
        <p:xfrm>
          <a:off x="998538" y="3136900"/>
          <a:ext cx="3440112" cy="1489075"/>
        </p:xfrm>
        <a:graphic>
          <a:graphicData uri="http://schemas.openxmlformats.org/presentationml/2006/ole">
            <mc:AlternateContent xmlns:mc="http://schemas.openxmlformats.org/markup-compatibility/2006">
              <mc:Choice xmlns:v="urn:schemas-microsoft-com:vml" Requires="v">
                <p:oleObj spid="_x0000_s21522" name="Equation" r:id="rId4" imgW="1663560" imgH="787320" progId="">
                  <p:embed/>
                </p:oleObj>
              </mc:Choice>
              <mc:Fallback>
                <p:oleObj name="Equation" r:id="rId4" imgW="1663560" imgH="787320" progId="">
                  <p:embed/>
                  <p:pic>
                    <p:nvPicPr>
                      <p:cNvPr id="0" name="Object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538" y="3136900"/>
                        <a:ext cx="3440112" cy="148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3"/>
          <p:cNvGraphicFramePr>
            <a:graphicFrameLocks noChangeAspect="1"/>
          </p:cNvGraphicFramePr>
          <p:nvPr/>
        </p:nvGraphicFramePr>
        <p:xfrm>
          <a:off x="4419600" y="3657600"/>
          <a:ext cx="3571875" cy="984250"/>
        </p:xfrm>
        <a:graphic>
          <a:graphicData uri="http://schemas.openxmlformats.org/presentationml/2006/ole">
            <mc:AlternateContent xmlns:mc="http://schemas.openxmlformats.org/markup-compatibility/2006">
              <mc:Choice xmlns:v="urn:schemas-microsoft-com:vml" Requires="v">
                <p:oleObj spid="_x0000_s21523" name="Equation" r:id="rId6" imgW="1726920" imgH="520560" progId="">
                  <p:embed/>
                </p:oleObj>
              </mc:Choice>
              <mc:Fallback>
                <p:oleObj name="Equation" r:id="rId6" imgW="1726920" imgH="520560" progId="">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3657600"/>
                        <a:ext cx="3571875"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6" name="Rectangle 2"/>
          <p:cNvSpPr>
            <a:spLocks noGrp="1" noChangeArrowheads="1"/>
          </p:cNvSpPr>
          <p:nvPr>
            <p:ph type="title"/>
          </p:nvPr>
        </p:nvSpPr>
        <p:spPr>
          <a:xfrm>
            <a:off x="457200" y="533400"/>
            <a:ext cx="8382000" cy="685800"/>
          </a:xfrm>
        </p:spPr>
        <p:txBody>
          <a:bodyPr/>
          <a:lstStyle/>
          <a:p>
            <a:pPr eaLnBrk="1" hangingPunct="1"/>
            <a:r>
              <a:rPr lang="en-US" altLang="zh-TW" sz="3600" dirty="0" smtClean="0">
                <a:ea typeface="新細明體" charset="-120"/>
              </a:rPr>
              <a:t>Example: Lowering Blood Pressure</a:t>
            </a:r>
          </a:p>
        </p:txBody>
      </p:sp>
      <p:sp>
        <p:nvSpPr>
          <p:cNvPr id="13322" name="Slide Number Placeholder 10"/>
          <p:cNvSpPr>
            <a:spLocks noGrp="1"/>
          </p:cNvSpPr>
          <p:nvPr>
            <p:ph type="sldNum" sz="quarter" idx="11"/>
          </p:nvPr>
        </p:nvSpPr>
        <p:spPr/>
        <p:txBody>
          <a:bodyPr/>
          <a:lstStyle/>
          <a:p>
            <a:pPr>
              <a:defRPr/>
            </a:pPr>
            <a:fld id="{A91384A5-1127-4D27-83E0-AF89B4E3421D}" type="slidenum">
              <a:rPr lang="en-US" altLang="zh-TW"/>
              <a:pPr>
                <a:defRPr/>
              </a:pPr>
              <a:t>19</a:t>
            </a:fld>
            <a:endParaRPr lang="en-US" altLang="zh-TW"/>
          </a:p>
        </p:txBody>
      </p:sp>
      <p:sp>
        <p:nvSpPr>
          <p:cNvPr id="9" name="Rectangle 8"/>
          <p:cNvSpPr>
            <a:spLocks noChangeArrowheads="1"/>
          </p:cNvSpPr>
          <p:nvPr/>
        </p:nvSpPr>
        <p:spPr bwMode="auto">
          <a:xfrm>
            <a:off x="762000" y="1239838"/>
            <a:ext cx="7848600" cy="4954305"/>
          </a:xfrm>
          <a:prstGeom prst="rect">
            <a:avLst/>
          </a:prstGeom>
          <a:noFill/>
          <a:ln w="9525">
            <a:noFill/>
            <a:miter lim="800000"/>
            <a:headEnd/>
            <a:tailEnd/>
          </a:ln>
        </p:spPr>
        <p:txBody>
          <a:bodyPr wrap="square">
            <a:spAutoFit/>
          </a:bodyPr>
          <a:lstStyle/>
          <a:p>
            <a:pPr marL="228600" indent="-228600">
              <a:lnSpc>
                <a:spcPct val="114000"/>
              </a:lnSpc>
              <a:buClr>
                <a:srgbClr val="000099"/>
              </a:buClr>
              <a:buFontTx/>
              <a:buBlip>
                <a:blip r:embed="rId4"/>
              </a:buBlip>
            </a:pPr>
            <a:r>
              <a:rPr lang="en-US" altLang="zh-TW" sz="2400" dirty="0">
                <a:latin typeface="Times New Roman" pitchFamily="18" charset="0"/>
                <a:ea typeface="Arial Unicode MS" pitchFamily="34" charset="-120"/>
                <a:cs typeface="Times New Roman" pitchFamily="18" charset="0"/>
              </a:rPr>
              <a:t>The critical value for the ANOVA for </a:t>
            </a:r>
            <a:r>
              <a:rPr lang="en-US" altLang="zh-TW" sz="2400" dirty="0" smtClean="0">
                <a:latin typeface="Times New Roman" pitchFamily="18" charset="0"/>
                <a:ea typeface="Arial Unicode MS" pitchFamily="34" charset="-120"/>
                <a:cs typeface="Times New Roman" pitchFamily="18" charset="0"/>
              </a:rPr>
              <a:t>the example: </a:t>
            </a:r>
          </a:p>
          <a:p>
            <a:pPr marL="228600" indent="-228600">
              <a:lnSpc>
                <a:spcPct val="114000"/>
              </a:lnSpc>
              <a:buClr>
                <a:srgbClr val="000099"/>
              </a:buClr>
            </a:pPr>
            <a:r>
              <a:rPr lang="en-US" altLang="zh-TW" sz="2400" i="1" dirty="0" smtClean="0">
                <a:latin typeface="Times New Roman" pitchFamily="18" charset="0"/>
                <a:ea typeface="Arial Unicode MS" pitchFamily="34" charset="-120"/>
                <a:cs typeface="Times New Roman" pitchFamily="18" charset="0"/>
              </a:rPr>
              <a:t>    </a:t>
            </a:r>
            <a:r>
              <a:rPr lang="el-GR" altLang="zh-TW" sz="2400" i="1" dirty="0" smtClean="0">
                <a:latin typeface="Times New Roman" pitchFamily="18" charset="0"/>
                <a:ea typeface="Arial Unicode MS" pitchFamily="34" charset="-120"/>
                <a:cs typeface="Times New Roman" pitchFamily="18" charset="0"/>
              </a:rPr>
              <a:t>α</a:t>
            </a:r>
            <a:r>
              <a:rPr lang="en-US" altLang="zh-TW" sz="2400" dirty="0" smtClean="0">
                <a:latin typeface="Times New Roman" pitchFamily="18" charset="0"/>
                <a:ea typeface="Arial Unicode MS" pitchFamily="34" charset="-120"/>
                <a:cs typeface="Times New Roman" pitchFamily="18" charset="0"/>
              </a:rPr>
              <a:t> </a:t>
            </a:r>
            <a:r>
              <a:rPr lang="en-US" altLang="zh-TW" sz="2400" dirty="0">
                <a:latin typeface="Times New Roman" pitchFamily="18" charset="0"/>
                <a:ea typeface="Arial Unicode MS" pitchFamily="34" charset="-120"/>
                <a:cs typeface="Times New Roman" pitchFamily="18" charset="0"/>
              </a:rPr>
              <a:t>= 0.05, </a:t>
            </a:r>
            <a:r>
              <a:rPr lang="en-US" altLang="zh-TW" sz="2400" dirty="0" err="1">
                <a:latin typeface="Times New Roman" pitchFamily="18" charset="0"/>
                <a:ea typeface="Arial Unicode MS" pitchFamily="34" charset="-120"/>
                <a:cs typeface="Times New Roman" pitchFamily="18" charset="0"/>
              </a:rPr>
              <a:t>d.f.N</a:t>
            </a:r>
            <a:r>
              <a:rPr lang="en-US" altLang="zh-TW" sz="2400" dirty="0">
                <a:latin typeface="Times New Roman" pitchFamily="18" charset="0"/>
                <a:ea typeface="Arial Unicode MS" pitchFamily="34" charset="-120"/>
                <a:cs typeface="Times New Roman" pitchFamily="18" charset="0"/>
              </a:rPr>
              <a:t>. = 2, and </a:t>
            </a:r>
            <a:r>
              <a:rPr lang="en-US" altLang="zh-TW" sz="2400" dirty="0" err="1">
                <a:latin typeface="Times New Roman" pitchFamily="18" charset="0"/>
                <a:ea typeface="Arial Unicode MS" pitchFamily="34" charset="-120"/>
                <a:cs typeface="Times New Roman" pitchFamily="18" charset="0"/>
              </a:rPr>
              <a:t>d.f.D</a:t>
            </a:r>
            <a:r>
              <a:rPr lang="en-US" altLang="zh-TW" sz="2400" dirty="0">
                <a:latin typeface="Times New Roman" pitchFamily="18" charset="0"/>
                <a:ea typeface="Arial Unicode MS" pitchFamily="34" charset="-120"/>
                <a:cs typeface="Times New Roman" pitchFamily="18" charset="0"/>
              </a:rPr>
              <a:t>. = </a:t>
            </a:r>
            <a:r>
              <a:rPr lang="en-US" altLang="zh-TW" sz="2400" dirty="0" smtClean="0">
                <a:latin typeface="Times New Roman" pitchFamily="18" charset="0"/>
                <a:ea typeface="Arial Unicode MS" pitchFamily="34" charset="-120"/>
                <a:cs typeface="Times New Roman" pitchFamily="18" charset="0"/>
              </a:rPr>
              <a:t>12</a:t>
            </a:r>
            <a:endParaRPr lang="en-US" altLang="zh-TW" sz="2400" dirty="0">
              <a:latin typeface="Times New Roman" pitchFamily="18" charset="0"/>
              <a:ea typeface="Arial Unicode MS" pitchFamily="34" charset="-120"/>
              <a:cs typeface="Times New Roman" pitchFamily="18" charset="0"/>
            </a:endParaRPr>
          </a:p>
          <a:p>
            <a:pPr marL="228600" indent="-228600">
              <a:lnSpc>
                <a:spcPct val="114000"/>
              </a:lnSpc>
              <a:buClr>
                <a:srgbClr val="000099"/>
              </a:buClr>
            </a:pPr>
            <a:endParaRPr lang="en-US" altLang="zh-TW" sz="2400" dirty="0">
              <a:latin typeface="Times New Roman" pitchFamily="18" charset="0"/>
              <a:ea typeface="Arial Unicode MS" pitchFamily="34" charset="-120"/>
              <a:cs typeface="Times New Roman" pitchFamily="18" charset="0"/>
            </a:endParaRPr>
          </a:p>
          <a:p>
            <a:pPr marL="228600" indent="-228600">
              <a:lnSpc>
                <a:spcPct val="114000"/>
              </a:lnSpc>
              <a:buClr>
                <a:srgbClr val="000099"/>
              </a:buClr>
            </a:pPr>
            <a:endParaRPr lang="en-US" altLang="zh-TW" sz="2400" dirty="0">
              <a:latin typeface="Times New Roman" pitchFamily="18" charset="0"/>
              <a:ea typeface="Arial Unicode MS" pitchFamily="34" charset="-120"/>
              <a:cs typeface="Times New Roman" pitchFamily="18" charset="0"/>
            </a:endParaRPr>
          </a:p>
          <a:p>
            <a:pPr marL="228600" indent="-228600">
              <a:lnSpc>
                <a:spcPct val="114000"/>
              </a:lnSpc>
              <a:buClr>
                <a:srgbClr val="000099"/>
              </a:buClr>
              <a:buFontTx/>
              <a:buBlip>
                <a:blip r:embed="rId4"/>
              </a:buBlip>
            </a:pPr>
            <a:r>
              <a:rPr lang="en-US" altLang="zh-TW" sz="2400" dirty="0">
                <a:latin typeface="Times New Roman" pitchFamily="18" charset="0"/>
                <a:ea typeface="Arial Unicode MS" pitchFamily="34" charset="-120"/>
                <a:cs typeface="Times New Roman" pitchFamily="18" charset="0"/>
              </a:rPr>
              <a:t>In this case, </a:t>
            </a:r>
            <a:r>
              <a:rPr lang="en-US" altLang="zh-TW" sz="2400" dirty="0" smtClean="0">
                <a:latin typeface="Times New Roman" pitchFamily="18" charset="0"/>
                <a:ea typeface="Arial Unicode MS" pitchFamily="34" charset="-120"/>
                <a:cs typeface="Times New Roman" pitchFamily="18" charset="0"/>
              </a:rPr>
              <a:t>the critical value </a:t>
            </a:r>
            <a:r>
              <a:rPr lang="en-US" altLang="zh-TW" sz="2400" dirty="0">
                <a:latin typeface="Times New Roman" pitchFamily="18" charset="0"/>
                <a:ea typeface="Arial Unicode MS" pitchFamily="34" charset="-120"/>
                <a:cs typeface="Times New Roman" pitchFamily="18" charset="0"/>
              </a:rPr>
              <a:t>is multiplied by </a:t>
            </a:r>
            <a:r>
              <a:rPr lang="en-US" altLang="zh-TW" sz="2400" i="1" dirty="0">
                <a:latin typeface="Times New Roman" pitchFamily="18" charset="0"/>
                <a:ea typeface="Arial Unicode MS" pitchFamily="34" charset="-120"/>
                <a:cs typeface="Times New Roman" pitchFamily="18" charset="0"/>
              </a:rPr>
              <a:t>k</a:t>
            </a:r>
            <a:r>
              <a:rPr lang="en-US" altLang="zh-TW" sz="2400" dirty="0">
                <a:latin typeface="Times New Roman" pitchFamily="18" charset="0"/>
                <a:ea typeface="Arial Unicode MS" pitchFamily="34" charset="-120"/>
                <a:cs typeface="Times New Roman" pitchFamily="18" charset="0"/>
              </a:rPr>
              <a:t> – </a:t>
            </a:r>
            <a:r>
              <a:rPr lang="en-US" altLang="zh-TW" sz="2400" dirty="0" smtClean="0">
                <a:latin typeface="Times New Roman" pitchFamily="18" charset="0"/>
                <a:ea typeface="Arial Unicode MS" pitchFamily="34" charset="-120"/>
                <a:cs typeface="Times New Roman" pitchFamily="18" charset="0"/>
              </a:rPr>
              <a:t>1:  </a:t>
            </a:r>
            <a:endParaRPr lang="en-US" altLang="zh-TW" sz="2400" dirty="0">
              <a:latin typeface="Times New Roman" pitchFamily="18" charset="0"/>
              <a:ea typeface="Arial Unicode MS" pitchFamily="34" charset="-120"/>
              <a:cs typeface="Times New Roman" pitchFamily="18" charset="0"/>
            </a:endParaRPr>
          </a:p>
          <a:p>
            <a:pPr marL="228600" indent="-228600">
              <a:lnSpc>
                <a:spcPct val="114000"/>
              </a:lnSpc>
              <a:buClr>
                <a:srgbClr val="000099"/>
              </a:buClr>
              <a:buFontTx/>
              <a:buBlip>
                <a:blip r:embed="rId4"/>
              </a:buBlip>
            </a:pPr>
            <a:endParaRPr lang="en-US" altLang="zh-TW" sz="2400" dirty="0" smtClean="0">
              <a:latin typeface="Times New Roman" pitchFamily="18" charset="0"/>
              <a:ea typeface="Arial Unicode MS" pitchFamily="34" charset="-120"/>
              <a:cs typeface="Times New Roman" pitchFamily="18" charset="0"/>
            </a:endParaRPr>
          </a:p>
          <a:p>
            <a:pPr marL="228600" indent="-228600">
              <a:lnSpc>
                <a:spcPct val="114000"/>
              </a:lnSpc>
              <a:buClr>
                <a:srgbClr val="000099"/>
              </a:buClr>
              <a:buFontTx/>
              <a:buBlip>
                <a:blip r:embed="rId4"/>
              </a:buBlip>
            </a:pPr>
            <a:endParaRPr lang="en-US" altLang="zh-TW" sz="2400" dirty="0">
              <a:latin typeface="Times New Roman" pitchFamily="18" charset="0"/>
              <a:ea typeface="Arial Unicode MS" pitchFamily="34" charset="-120"/>
              <a:cs typeface="Times New Roman" pitchFamily="18" charset="0"/>
            </a:endParaRPr>
          </a:p>
          <a:p>
            <a:pPr marL="228600" indent="-228600">
              <a:lnSpc>
                <a:spcPct val="114000"/>
              </a:lnSpc>
              <a:spcBef>
                <a:spcPts val="1800"/>
              </a:spcBef>
              <a:buClr>
                <a:srgbClr val="000099"/>
              </a:buClr>
              <a:buFontTx/>
              <a:buBlip>
                <a:blip r:embed="rId4"/>
              </a:buBlip>
            </a:pPr>
            <a:r>
              <a:rPr lang="en-US" altLang="zh-TW" sz="2400" dirty="0" smtClean="0">
                <a:latin typeface="Times New Roman" pitchFamily="18" charset="0"/>
                <a:ea typeface="Arial Unicode MS" pitchFamily="34" charset="-120"/>
                <a:cs typeface="Times New Roman" pitchFamily="18" charset="0"/>
              </a:rPr>
              <a:t>Since </a:t>
            </a:r>
            <a:r>
              <a:rPr lang="en-US" altLang="zh-TW" sz="2400" dirty="0">
                <a:latin typeface="Times New Roman" pitchFamily="18" charset="0"/>
                <a:ea typeface="Arial Unicode MS" pitchFamily="34" charset="-120"/>
                <a:cs typeface="Times New Roman" pitchFamily="18" charset="0"/>
              </a:rPr>
              <a:t>only the </a:t>
            </a:r>
            <a:r>
              <a:rPr lang="en-US" altLang="zh-TW" sz="2400" i="1" dirty="0">
                <a:latin typeface="Times New Roman" pitchFamily="18" charset="0"/>
                <a:ea typeface="Arial Unicode MS" pitchFamily="34" charset="-120"/>
                <a:cs typeface="Times New Roman" pitchFamily="18" charset="0"/>
              </a:rPr>
              <a:t>F</a:t>
            </a:r>
            <a:r>
              <a:rPr lang="en-US" altLang="zh-TW" sz="2400" dirty="0">
                <a:latin typeface="Times New Roman" pitchFamily="18" charset="0"/>
                <a:ea typeface="Arial Unicode MS" pitchFamily="34" charset="-120"/>
                <a:cs typeface="Times New Roman" pitchFamily="18" charset="0"/>
              </a:rPr>
              <a:t> test value for part a (      </a:t>
            </a:r>
            <a:r>
              <a:rPr lang="en-US" altLang="zh-TW" sz="2400" dirty="0" smtClean="0">
                <a:latin typeface="Times New Roman" pitchFamily="18" charset="0"/>
                <a:ea typeface="Arial Unicode MS" pitchFamily="34" charset="-120"/>
                <a:cs typeface="Times New Roman" pitchFamily="18" charset="0"/>
              </a:rPr>
              <a:t>versus       </a:t>
            </a:r>
            <a:r>
              <a:rPr lang="en-US" altLang="zh-TW" sz="2400" dirty="0">
                <a:latin typeface="Times New Roman" pitchFamily="18" charset="0"/>
                <a:ea typeface="Arial Unicode MS" pitchFamily="34" charset="-120"/>
                <a:cs typeface="Times New Roman" pitchFamily="18" charset="0"/>
              </a:rPr>
              <a:t>) is greater than the critical value, 7.78, the only significant difference is between       and      , that is, between medication and exercise. </a:t>
            </a:r>
          </a:p>
        </p:txBody>
      </p:sp>
      <p:graphicFrame>
        <p:nvGraphicFramePr>
          <p:cNvPr id="3" name="Object 4"/>
          <p:cNvGraphicFramePr>
            <a:graphicFrameLocks noChangeAspect="1"/>
          </p:cNvGraphicFramePr>
          <p:nvPr/>
        </p:nvGraphicFramePr>
        <p:xfrm>
          <a:off x="1828800" y="2209800"/>
          <a:ext cx="1717675" cy="488950"/>
        </p:xfrm>
        <a:graphic>
          <a:graphicData uri="http://schemas.openxmlformats.org/presentationml/2006/ole">
            <mc:AlternateContent xmlns:mc="http://schemas.openxmlformats.org/markup-compatibility/2006">
              <mc:Choice xmlns:v="urn:schemas-microsoft-com:vml" Requires="v">
                <p:oleObj spid="_x0000_s22579" name="Equation" r:id="rId5" imgW="571320" imgH="177480" progId="">
                  <p:embed/>
                </p:oleObj>
              </mc:Choice>
              <mc:Fallback>
                <p:oleObj name="Equation" r:id="rId5" imgW="571320" imgH="177480"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8800" y="2209800"/>
                        <a:ext cx="1717675"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6"/>
          <p:cNvGraphicFramePr>
            <a:graphicFrameLocks noChangeAspect="1"/>
          </p:cNvGraphicFramePr>
          <p:nvPr/>
        </p:nvGraphicFramePr>
        <p:xfrm>
          <a:off x="5638800" y="4400550"/>
          <a:ext cx="509587" cy="552450"/>
        </p:xfrm>
        <a:graphic>
          <a:graphicData uri="http://schemas.openxmlformats.org/presentationml/2006/ole">
            <mc:AlternateContent xmlns:mc="http://schemas.openxmlformats.org/markup-compatibility/2006">
              <mc:Choice xmlns:v="urn:schemas-microsoft-com:vml" Requires="v">
                <p:oleObj spid="_x0000_s22580" name="Equation" r:id="rId7" imgW="203040" imgH="241200" progId="">
                  <p:embed/>
                </p:oleObj>
              </mc:Choice>
              <mc:Fallback>
                <p:oleObj name="Equation" r:id="rId7" imgW="203040" imgH="241200" progId="">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4400550"/>
                        <a:ext cx="509587"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p:cNvGraphicFramePr>
            <a:graphicFrameLocks noChangeAspect="1"/>
          </p:cNvGraphicFramePr>
          <p:nvPr/>
        </p:nvGraphicFramePr>
        <p:xfrm>
          <a:off x="6934200" y="4400550"/>
          <a:ext cx="541338" cy="552450"/>
        </p:xfrm>
        <a:graphic>
          <a:graphicData uri="http://schemas.openxmlformats.org/presentationml/2006/ole">
            <mc:AlternateContent xmlns:mc="http://schemas.openxmlformats.org/markup-compatibility/2006">
              <mc:Choice xmlns:v="urn:schemas-microsoft-com:vml" Requires="v">
                <p:oleObj spid="_x0000_s22581" name="Equation" r:id="rId9" imgW="215640" imgH="241200" progId="">
                  <p:embed/>
                </p:oleObj>
              </mc:Choice>
              <mc:Fallback>
                <p:oleObj name="Equation" r:id="rId9" imgW="215640" imgH="241200" progId="">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34200" y="4400550"/>
                        <a:ext cx="541338"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8"/>
          <p:cNvGraphicFramePr>
            <a:graphicFrameLocks noChangeAspect="1"/>
          </p:cNvGraphicFramePr>
          <p:nvPr/>
        </p:nvGraphicFramePr>
        <p:xfrm>
          <a:off x="3681413" y="5238750"/>
          <a:ext cx="433387" cy="469841"/>
        </p:xfrm>
        <a:graphic>
          <a:graphicData uri="http://schemas.openxmlformats.org/presentationml/2006/ole">
            <mc:AlternateContent xmlns:mc="http://schemas.openxmlformats.org/markup-compatibility/2006">
              <mc:Choice xmlns:v="urn:schemas-microsoft-com:vml" Requires="v">
                <p:oleObj spid="_x0000_s22582" name="Equation" r:id="rId11" imgW="203040" imgH="241200" progId="">
                  <p:embed/>
                </p:oleObj>
              </mc:Choice>
              <mc:Fallback>
                <p:oleObj name="Equation" r:id="rId11" imgW="203040" imgH="241200" progId="">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81413" y="5238750"/>
                        <a:ext cx="433387" cy="4698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9"/>
          <p:cNvGraphicFramePr>
            <a:graphicFrameLocks noChangeAspect="1"/>
          </p:cNvGraphicFramePr>
          <p:nvPr/>
        </p:nvGraphicFramePr>
        <p:xfrm>
          <a:off x="4648200" y="5238750"/>
          <a:ext cx="466671" cy="476250"/>
        </p:xfrm>
        <a:graphic>
          <a:graphicData uri="http://schemas.openxmlformats.org/presentationml/2006/ole">
            <mc:AlternateContent xmlns:mc="http://schemas.openxmlformats.org/markup-compatibility/2006">
              <mc:Choice xmlns:v="urn:schemas-microsoft-com:vml" Requires="v">
                <p:oleObj spid="_x0000_s22583" name="Equation" r:id="rId12" imgW="215640" imgH="241200" progId="">
                  <p:embed/>
                </p:oleObj>
              </mc:Choice>
              <mc:Fallback>
                <p:oleObj name="Equation" r:id="rId12" imgW="215640" imgH="241200" progId="">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8200" y="5238750"/>
                        <a:ext cx="466671"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物件 11"/>
          <p:cNvGraphicFramePr>
            <a:graphicFrameLocks noChangeAspect="1"/>
          </p:cNvGraphicFramePr>
          <p:nvPr/>
        </p:nvGraphicFramePr>
        <p:xfrm>
          <a:off x="1447800" y="3632200"/>
          <a:ext cx="5638800" cy="524540"/>
        </p:xfrm>
        <a:graphic>
          <a:graphicData uri="http://schemas.openxmlformats.org/presentationml/2006/ole">
            <mc:AlternateContent xmlns:mc="http://schemas.openxmlformats.org/markup-compatibility/2006">
              <mc:Choice xmlns:v="urn:schemas-microsoft-com:vml" Requires="v">
                <p:oleObj spid="_x0000_s22584" name="Equation" r:id="rId13" imgW="2184120" imgH="203040" progId="Equation.3">
                  <p:embed/>
                </p:oleObj>
              </mc:Choice>
              <mc:Fallback>
                <p:oleObj name="Equation" r:id="rId13" imgW="2184120" imgH="203040" progId="Equation.3">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47800" y="3632200"/>
                        <a:ext cx="5638800" cy="5245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par>
                          <p:cTn id="7" fill="hold">
                            <p:stCondLst>
                              <p:cond delay="0"/>
                            </p:stCondLst>
                            <p:childTnLst>
                              <p:par>
                                <p:cTn id="8" presetID="4" presetClass="entr" presetSubtype="16"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ox(in)">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457200"/>
            <a:ext cx="8229600" cy="914400"/>
          </a:xfrm>
        </p:spPr>
        <p:txBody>
          <a:bodyPr/>
          <a:lstStyle/>
          <a:p>
            <a:pPr eaLnBrk="1" hangingPunct="1"/>
            <a:r>
              <a:rPr lang="en-US" altLang="zh-TW" smtClean="0">
                <a:ea typeface="新細明體" charset="-120"/>
              </a:rPr>
              <a:t>Chapter 12 Overview</a:t>
            </a:r>
          </a:p>
        </p:txBody>
      </p:sp>
      <p:sp>
        <p:nvSpPr>
          <p:cNvPr id="2" name="Rectangle 6"/>
          <p:cNvSpPr>
            <a:spLocks noGrp="1" noChangeArrowheads="1"/>
          </p:cNvSpPr>
          <p:nvPr>
            <p:ph idx="1"/>
          </p:nvPr>
        </p:nvSpPr>
        <p:spPr>
          <a:xfrm>
            <a:off x="609600" y="1752600"/>
            <a:ext cx="7848600" cy="4724400"/>
          </a:xfrm>
        </p:spPr>
        <p:txBody>
          <a:bodyPr lIns="90488" tIns="44450" rIns="90488" bIns="44450">
            <a:normAutofit/>
          </a:bodyPr>
          <a:lstStyle/>
          <a:p>
            <a:pPr marL="274320" indent="-274320" eaLnBrk="1" fontAlgn="auto" hangingPunct="1">
              <a:lnSpc>
                <a:spcPct val="150000"/>
              </a:lnSpc>
              <a:spcBef>
                <a:spcPts val="600"/>
              </a:spcBef>
              <a:spcAft>
                <a:spcPts val="0"/>
              </a:spcAft>
              <a:buClr>
                <a:schemeClr val="bg2">
                  <a:lumMod val="25000"/>
                </a:schemeClr>
              </a:buClr>
              <a:buFont typeface="Wingdings" pitchFamily="2" charset="2"/>
              <a:buNone/>
              <a:defRPr/>
            </a:pPr>
            <a:r>
              <a:rPr lang="en-US" dirty="0" smtClean="0"/>
              <a:t>           </a:t>
            </a:r>
            <a:r>
              <a:rPr lang="en-US" sz="2800" dirty="0" smtClean="0"/>
              <a:t>Introduction</a:t>
            </a:r>
          </a:p>
          <a:p>
            <a:pPr marL="341313" indent="-341313" eaLnBrk="1" fontAlgn="auto" hangingPunct="1">
              <a:lnSpc>
                <a:spcPct val="150000"/>
              </a:lnSpc>
              <a:spcAft>
                <a:spcPts val="600"/>
              </a:spcAft>
              <a:buClr>
                <a:schemeClr val="bg2">
                  <a:lumMod val="25000"/>
                </a:schemeClr>
              </a:buClr>
              <a:defRPr/>
            </a:pPr>
            <a:r>
              <a:rPr lang="en-US" sz="2800" dirty="0" smtClean="0"/>
              <a:t>12-1  One-Way Analysis of Variance</a:t>
            </a:r>
          </a:p>
          <a:p>
            <a:pPr marL="341313" indent="-341313" eaLnBrk="1" fontAlgn="auto" hangingPunct="1">
              <a:lnSpc>
                <a:spcPct val="150000"/>
              </a:lnSpc>
              <a:spcBef>
                <a:spcPts val="600"/>
              </a:spcBef>
              <a:spcAft>
                <a:spcPts val="600"/>
              </a:spcAft>
              <a:buClr>
                <a:schemeClr val="bg2">
                  <a:lumMod val="25000"/>
                </a:schemeClr>
              </a:buClr>
              <a:tabLst>
                <a:tab pos="1023938" algn="l"/>
              </a:tabLst>
              <a:defRPr/>
            </a:pPr>
            <a:r>
              <a:rPr lang="en-US" sz="2800" dirty="0" smtClean="0"/>
              <a:t>12-2  The </a:t>
            </a:r>
            <a:r>
              <a:rPr lang="en-US" sz="2800" dirty="0" err="1" smtClean="0"/>
              <a:t>Scheffé</a:t>
            </a:r>
            <a:r>
              <a:rPr lang="en-US" sz="2800" dirty="0" smtClean="0"/>
              <a:t> Test and the </a:t>
            </a:r>
            <a:r>
              <a:rPr lang="en-US" sz="2800" dirty="0" err="1" smtClean="0"/>
              <a:t>Tukey</a:t>
            </a:r>
            <a:r>
              <a:rPr lang="en-US" sz="2800" dirty="0" smtClean="0"/>
              <a:t> Test</a:t>
            </a:r>
          </a:p>
          <a:p>
            <a:pPr marL="341313" indent="-341313" eaLnBrk="1" fontAlgn="auto" hangingPunct="1">
              <a:lnSpc>
                <a:spcPct val="150000"/>
              </a:lnSpc>
              <a:spcBef>
                <a:spcPts val="600"/>
              </a:spcBef>
              <a:spcAft>
                <a:spcPts val="600"/>
              </a:spcAft>
              <a:buClr>
                <a:schemeClr val="bg2">
                  <a:lumMod val="25000"/>
                </a:schemeClr>
              </a:buClr>
              <a:tabLst>
                <a:tab pos="1023938" algn="l"/>
              </a:tabLst>
              <a:defRPr/>
            </a:pPr>
            <a:r>
              <a:rPr lang="en-US" sz="2800" dirty="0" smtClean="0"/>
              <a:t>12-3  Two-Way Analysis of Variance</a:t>
            </a:r>
          </a:p>
        </p:txBody>
      </p:sp>
      <p:sp>
        <p:nvSpPr>
          <p:cNvPr id="22533" name="Slide Number Placeholder 5"/>
          <p:cNvSpPr>
            <a:spLocks noGrp="1"/>
          </p:cNvSpPr>
          <p:nvPr>
            <p:ph type="sldNum" sz="quarter" idx="11"/>
          </p:nvPr>
        </p:nvSpPr>
        <p:spPr/>
        <p:txBody>
          <a:bodyPr/>
          <a:lstStyle/>
          <a:p>
            <a:pPr>
              <a:defRPr/>
            </a:pPr>
            <a:fld id="{D9BCF10B-E288-445F-9DAF-C567104FAF34}" type="slidenum">
              <a:rPr lang="en-US" altLang="zh-TW"/>
              <a:pPr>
                <a:defRPr/>
              </a:pPr>
              <a:t>2</a:t>
            </a:fld>
            <a:endParaRPr lang="en-US" altLang="zh-TW"/>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pPr>
              <a:defRPr/>
            </a:pPr>
            <a:fld id="{EFCC2D3A-43B1-499B-83A8-96B2BCD796D9}" type="slidenum">
              <a:rPr lang="en-US" altLang="zh-TW" smtClean="0"/>
              <a:pPr>
                <a:defRPr/>
              </a:pPr>
              <a:t>20</a:t>
            </a:fld>
            <a:endParaRPr lang="en-US" altLang="zh-TW"/>
          </a:p>
        </p:txBody>
      </p:sp>
      <p:pic>
        <p:nvPicPr>
          <p:cNvPr id="3" name="Picture 2"/>
          <p:cNvPicPr>
            <a:picLocks noChangeAspect="1" noChangeArrowheads="1"/>
          </p:cNvPicPr>
          <p:nvPr/>
        </p:nvPicPr>
        <p:blipFill>
          <a:blip r:embed="rId2" cstate="print">
            <a:clrChange>
              <a:clrFrom>
                <a:srgbClr val="FFFFFF"/>
              </a:clrFrom>
              <a:clrTo>
                <a:srgbClr val="FFFFFF">
                  <a:alpha val="0"/>
                </a:srgbClr>
              </a:clrTo>
            </a:clrChange>
            <a:lum bright="-40000" contrast="40000"/>
          </a:blip>
          <a:srcRect l="28125" t="38000" r="13750" b="12000"/>
          <a:stretch>
            <a:fillRect/>
          </a:stretch>
        </p:blipFill>
        <p:spPr bwMode="auto">
          <a:xfrm>
            <a:off x="0" y="1066800"/>
            <a:ext cx="8929118" cy="48006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57200" y="685800"/>
            <a:ext cx="8382000" cy="685800"/>
          </a:xfrm>
        </p:spPr>
        <p:txBody>
          <a:bodyPr/>
          <a:lstStyle/>
          <a:p>
            <a:pPr eaLnBrk="1" hangingPunct="1"/>
            <a:r>
              <a:rPr lang="en-US" altLang="zh-TW" sz="3600" dirty="0" smtClean="0">
                <a:latin typeface="+mn-lt"/>
                <a:ea typeface="新細明體" charset="-120"/>
              </a:rPr>
              <a:t>An Additional Note</a:t>
            </a:r>
          </a:p>
        </p:txBody>
      </p:sp>
      <p:sp>
        <p:nvSpPr>
          <p:cNvPr id="43012" name="Slide Number Placeholder 10"/>
          <p:cNvSpPr>
            <a:spLocks noGrp="1"/>
          </p:cNvSpPr>
          <p:nvPr>
            <p:ph type="sldNum" sz="quarter" idx="11"/>
          </p:nvPr>
        </p:nvSpPr>
        <p:spPr/>
        <p:txBody>
          <a:bodyPr/>
          <a:lstStyle/>
          <a:p>
            <a:pPr>
              <a:defRPr/>
            </a:pPr>
            <a:fld id="{99BBA982-75C1-4204-A043-C5AD243CDB33}" type="slidenum">
              <a:rPr lang="en-US" altLang="zh-TW"/>
              <a:pPr>
                <a:defRPr/>
              </a:pPr>
              <a:t>21</a:t>
            </a:fld>
            <a:endParaRPr lang="en-US" altLang="zh-TW"/>
          </a:p>
        </p:txBody>
      </p:sp>
      <p:sp>
        <p:nvSpPr>
          <p:cNvPr id="9" name="Rectangle 8"/>
          <p:cNvSpPr/>
          <p:nvPr/>
        </p:nvSpPr>
        <p:spPr>
          <a:xfrm>
            <a:off x="762000" y="1752600"/>
            <a:ext cx="7848600" cy="3894592"/>
          </a:xfrm>
          <a:prstGeom prst="rect">
            <a:avLst/>
          </a:prstGeom>
        </p:spPr>
        <p:txBody>
          <a:bodyPr>
            <a:spAutoFit/>
          </a:bodyPr>
          <a:lstStyle/>
          <a:p>
            <a:pPr marL="228600" indent="-228600">
              <a:lnSpc>
                <a:spcPct val="130000"/>
              </a:lnSpc>
              <a:buClr>
                <a:srgbClr val="000099"/>
              </a:buClr>
              <a:buFontTx/>
              <a:buBlip>
                <a:blip r:embed="rId3"/>
              </a:buBlip>
              <a:defRPr/>
            </a:pPr>
            <a:r>
              <a:rPr lang="en-US" sz="2400" dirty="0">
                <a:latin typeface="Arial Unicode MS" pitchFamily="34" charset="-120"/>
                <a:ea typeface="Arial Unicode MS" pitchFamily="34" charset="-120"/>
                <a:cs typeface="Arial Unicode MS" pitchFamily="34" charset="-120"/>
              </a:rPr>
              <a:t>On occasion, when the </a:t>
            </a:r>
            <a:r>
              <a:rPr lang="en-US" sz="2400" i="1" dirty="0">
                <a:latin typeface="Arial Unicode MS" pitchFamily="34" charset="-120"/>
                <a:ea typeface="Arial Unicode MS" pitchFamily="34" charset="-120"/>
                <a:cs typeface="Arial Unicode MS" pitchFamily="34" charset="-120"/>
              </a:rPr>
              <a:t>F</a:t>
            </a:r>
            <a:r>
              <a:rPr lang="en-US" sz="2400" dirty="0">
                <a:latin typeface="Arial Unicode MS" pitchFamily="34" charset="-120"/>
                <a:ea typeface="Arial Unicode MS" pitchFamily="34" charset="-120"/>
                <a:cs typeface="Arial Unicode MS" pitchFamily="34" charset="-120"/>
              </a:rPr>
              <a:t> test value is greater than the critical value, the </a:t>
            </a:r>
            <a:r>
              <a:rPr lang="en-US" sz="2400" dirty="0" err="1">
                <a:latin typeface="Arial Unicode MS" pitchFamily="34" charset="-120"/>
                <a:ea typeface="Arial Unicode MS" pitchFamily="34" charset="-120"/>
                <a:cs typeface="Arial Unicode MS" pitchFamily="34" charset="-120"/>
              </a:rPr>
              <a:t>Scheffé</a:t>
            </a:r>
            <a:r>
              <a:rPr lang="en-US" sz="2400" dirty="0">
                <a:latin typeface="Arial Unicode MS" pitchFamily="34" charset="-120"/>
                <a:ea typeface="Arial Unicode MS" pitchFamily="34" charset="-120"/>
                <a:cs typeface="Arial Unicode MS" pitchFamily="34" charset="-120"/>
              </a:rPr>
              <a:t> test may not show any significant differences in the pairs of means. This result occurs because the difference may actually lie in the average of two or more means when compared with the other mean. The </a:t>
            </a:r>
            <a:r>
              <a:rPr lang="en-US" sz="2400" dirty="0" err="1">
                <a:latin typeface="Arial Unicode MS" pitchFamily="34" charset="-120"/>
                <a:ea typeface="Arial Unicode MS" pitchFamily="34" charset="-120"/>
                <a:cs typeface="Arial Unicode MS" pitchFamily="34" charset="-120"/>
              </a:rPr>
              <a:t>Scheffé</a:t>
            </a:r>
            <a:r>
              <a:rPr lang="en-US" sz="2400" dirty="0">
                <a:latin typeface="Arial Unicode MS" pitchFamily="34" charset="-120"/>
                <a:ea typeface="Arial Unicode MS" pitchFamily="34" charset="-120"/>
                <a:cs typeface="Arial Unicode MS" pitchFamily="34" charset="-120"/>
              </a:rPr>
              <a:t> test can be used to make these types of comparisons, but the technique is beyond the scope of this book.</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533400"/>
            <a:ext cx="8229600" cy="990600"/>
          </a:xfrm>
        </p:spPr>
        <p:txBody>
          <a:bodyPr>
            <a:normAutofit/>
          </a:bodyPr>
          <a:lstStyle/>
          <a:p>
            <a:pPr eaLnBrk="1" fontAlgn="auto" hangingPunct="1">
              <a:spcAft>
                <a:spcPts val="0"/>
              </a:spcAft>
              <a:defRPr/>
            </a:pPr>
            <a:r>
              <a:rPr lang="en-US" altLang="zh-TW" dirty="0" smtClean="0">
                <a:latin typeface="+mn-lt"/>
                <a:ea typeface="新細明體" charset="-120"/>
              </a:rPr>
              <a:t>The </a:t>
            </a:r>
            <a:r>
              <a:rPr lang="en-US" altLang="zh-TW" dirty="0" err="1" smtClean="0">
                <a:latin typeface="+mn-lt"/>
                <a:ea typeface="新細明體" charset="-120"/>
              </a:rPr>
              <a:t>Tukey</a:t>
            </a:r>
            <a:r>
              <a:rPr lang="en-US" altLang="zh-TW" dirty="0" smtClean="0">
                <a:latin typeface="+mn-lt"/>
                <a:ea typeface="新細明體" charset="-120"/>
              </a:rPr>
              <a:t> Test</a:t>
            </a:r>
          </a:p>
        </p:txBody>
      </p:sp>
      <p:sp>
        <p:nvSpPr>
          <p:cNvPr id="11267" name="Rectangle 3"/>
          <p:cNvSpPr>
            <a:spLocks noGrp="1" noChangeArrowheads="1"/>
          </p:cNvSpPr>
          <p:nvPr>
            <p:ph idx="1"/>
          </p:nvPr>
        </p:nvSpPr>
        <p:spPr>
          <a:xfrm>
            <a:off x="685800" y="1981200"/>
            <a:ext cx="7696200" cy="4114800"/>
          </a:xfrm>
        </p:spPr>
        <p:txBody>
          <a:bodyPr>
            <a:noAutofit/>
          </a:bodyPr>
          <a:lstStyle/>
          <a:p>
            <a:pPr marL="274320" indent="-274320" eaLnBrk="1" fontAlgn="auto" hangingPunct="1">
              <a:lnSpc>
                <a:spcPct val="150000"/>
              </a:lnSpc>
              <a:spcAft>
                <a:spcPts val="0"/>
              </a:spcAft>
              <a:buClr>
                <a:schemeClr val="bg2">
                  <a:lumMod val="25000"/>
                </a:schemeClr>
              </a:buClr>
              <a:defRPr/>
            </a:pPr>
            <a:r>
              <a:rPr lang="en-US" sz="2800" dirty="0" smtClean="0">
                <a:latin typeface="Arial Unicode MS" pitchFamily="34" charset="-120"/>
                <a:ea typeface="Arial Unicode MS" pitchFamily="34" charset="-120"/>
                <a:cs typeface="Arial Unicode MS" pitchFamily="34" charset="-120"/>
              </a:rPr>
              <a:t>The </a:t>
            </a:r>
            <a:r>
              <a:rPr lang="en-US" sz="2800" b="1" dirty="0" err="1" smtClean="0">
                <a:solidFill>
                  <a:srgbClr val="000099"/>
                </a:solidFill>
                <a:effectLst>
                  <a:outerShdw blurRad="38100" dist="38100" dir="2700000" algn="tl">
                    <a:srgbClr val="000000">
                      <a:alpha val="43137"/>
                    </a:srgbClr>
                  </a:outerShdw>
                </a:effectLst>
                <a:latin typeface="Arial Unicode MS" pitchFamily="34" charset="-120"/>
                <a:ea typeface="Arial Unicode MS" pitchFamily="34" charset="-120"/>
                <a:cs typeface="Arial Unicode MS" pitchFamily="34" charset="-120"/>
              </a:rPr>
              <a:t>Tukey</a:t>
            </a:r>
            <a:r>
              <a:rPr lang="en-US" sz="2800" b="1" dirty="0" smtClean="0">
                <a:solidFill>
                  <a:srgbClr val="000099"/>
                </a:solidFill>
                <a:effectLst>
                  <a:outerShdw blurRad="38100" dist="38100" dir="2700000" algn="tl">
                    <a:srgbClr val="000000">
                      <a:alpha val="43137"/>
                    </a:srgbClr>
                  </a:outerShdw>
                </a:effectLst>
                <a:latin typeface="Arial Unicode MS" pitchFamily="34" charset="-120"/>
                <a:ea typeface="Arial Unicode MS" pitchFamily="34" charset="-120"/>
                <a:cs typeface="Arial Unicode MS" pitchFamily="34" charset="-120"/>
              </a:rPr>
              <a:t> test </a:t>
            </a:r>
            <a:r>
              <a:rPr lang="en-US" sz="2800" dirty="0" smtClean="0">
                <a:latin typeface="Arial Unicode MS" pitchFamily="34" charset="-120"/>
                <a:ea typeface="Arial Unicode MS" pitchFamily="34" charset="-120"/>
                <a:cs typeface="Arial Unicode MS" pitchFamily="34" charset="-120"/>
              </a:rPr>
              <a:t>can also be used after the analysis of variance has been completed to make </a:t>
            </a:r>
            <a:r>
              <a:rPr lang="en-US" sz="2800" dirty="0" err="1" smtClean="0">
                <a:latin typeface="Arial Unicode MS" pitchFamily="34" charset="-120"/>
                <a:ea typeface="Arial Unicode MS" pitchFamily="34" charset="-120"/>
                <a:cs typeface="Arial Unicode MS" pitchFamily="34" charset="-120"/>
              </a:rPr>
              <a:t>pairwise</a:t>
            </a:r>
            <a:r>
              <a:rPr lang="en-US" sz="2800" dirty="0" smtClean="0">
                <a:latin typeface="Arial Unicode MS" pitchFamily="34" charset="-120"/>
                <a:ea typeface="Arial Unicode MS" pitchFamily="34" charset="-120"/>
                <a:cs typeface="Arial Unicode MS" pitchFamily="34" charset="-120"/>
              </a:rPr>
              <a:t> comparisons between means </a:t>
            </a:r>
            <a:r>
              <a:rPr lang="en-US" sz="2800" b="1" dirty="0" smtClean="0">
                <a:solidFill>
                  <a:srgbClr val="C00000"/>
                </a:solidFill>
                <a:latin typeface="Arial Unicode MS" pitchFamily="34" charset="-120"/>
                <a:ea typeface="Arial Unicode MS" pitchFamily="34" charset="-120"/>
                <a:cs typeface="Arial Unicode MS" pitchFamily="34" charset="-120"/>
              </a:rPr>
              <a:t>when the groups have the same sample size</a:t>
            </a:r>
            <a:r>
              <a:rPr lang="en-US" sz="2800" dirty="0" smtClean="0">
                <a:latin typeface="Arial Unicode MS" pitchFamily="34" charset="-120"/>
                <a:ea typeface="Arial Unicode MS" pitchFamily="34" charset="-120"/>
                <a:cs typeface="Arial Unicode MS" pitchFamily="34" charset="-120"/>
              </a:rPr>
              <a:t>.</a:t>
            </a:r>
          </a:p>
          <a:p>
            <a:pPr marL="274320" indent="-274320" eaLnBrk="1" fontAlgn="auto" hangingPunct="1">
              <a:lnSpc>
                <a:spcPct val="150000"/>
              </a:lnSpc>
              <a:spcAft>
                <a:spcPts val="0"/>
              </a:spcAft>
              <a:buClr>
                <a:schemeClr val="bg2">
                  <a:lumMod val="25000"/>
                </a:schemeClr>
              </a:buClr>
              <a:defRPr/>
            </a:pPr>
            <a:r>
              <a:rPr lang="en-US" sz="2800" dirty="0" smtClean="0">
                <a:latin typeface="Arial Unicode MS" pitchFamily="34" charset="-120"/>
                <a:ea typeface="Arial Unicode MS" pitchFamily="34" charset="-120"/>
                <a:cs typeface="Arial Unicode MS" pitchFamily="34" charset="-120"/>
              </a:rPr>
              <a:t>The symbol for the test value in the </a:t>
            </a:r>
            <a:r>
              <a:rPr lang="en-US" sz="2800" dirty="0" err="1" smtClean="0">
                <a:latin typeface="Arial Unicode MS" pitchFamily="34" charset="-120"/>
                <a:ea typeface="Arial Unicode MS" pitchFamily="34" charset="-120"/>
                <a:cs typeface="Arial Unicode MS" pitchFamily="34" charset="-120"/>
              </a:rPr>
              <a:t>Tukey</a:t>
            </a:r>
            <a:r>
              <a:rPr lang="en-US" sz="2800" dirty="0" smtClean="0">
                <a:latin typeface="Arial Unicode MS" pitchFamily="34" charset="-120"/>
                <a:ea typeface="Arial Unicode MS" pitchFamily="34" charset="-120"/>
                <a:cs typeface="Arial Unicode MS" pitchFamily="34" charset="-120"/>
              </a:rPr>
              <a:t> test is </a:t>
            </a:r>
            <a:r>
              <a:rPr lang="en-US" sz="2800" i="1" dirty="0" smtClean="0">
                <a:latin typeface="Arial Unicode MS" pitchFamily="34" charset="-120"/>
                <a:ea typeface="Arial Unicode MS" pitchFamily="34" charset="-120"/>
                <a:cs typeface="Arial Unicode MS" pitchFamily="34" charset="-120"/>
              </a:rPr>
              <a:t>q</a:t>
            </a:r>
            <a:r>
              <a:rPr lang="en-US" sz="2800" dirty="0" smtClean="0">
                <a:latin typeface="Arial Unicode MS" pitchFamily="34" charset="-120"/>
                <a:ea typeface="Arial Unicode MS" pitchFamily="34" charset="-120"/>
                <a:cs typeface="Arial Unicode MS" pitchFamily="34" charset="-120"/>
              </a:rPr>
              <a:t>.</a:t>
            </a:r>
            <a:endParaRPr lang="en-US" sz="2800" dirty="0">
              <a:latin typeface="Arial Unicode MS" pitchFamily="34" charset="-120"/>
              <a:ea typeface="Arial Unicode MS" pitchFamily="34" charset="-120"/>
              <a:cs typeface="Arial Unicode MS" pitchFamily="34" charset="-120"/>
            </a:endParaRPr>
          </a:p>
        </p:txBody>
      </p:sp>
      <p:sp>
        <p:nvSpPr>
          <p:cNvPr id="44037" name="Slide Number Placeholder 5"/>
          <p:cNvSpPr>
            <a:spLocks noGrp="1"/>
          </p:cNvSpPr>
          <p:nvPr>
            <p:ph type="sldNum" sz="quarter" idx="11"/>
          </p:nvPr>
        </p:nvSpPr>
        <p:spPr/>
        <p:txBody>
          <a:bodyPr/>
          <a:lstStyle/>
          <a:p>
            <a:pPr>
              <a:defRPr/>
            </a:pPr>
            <a:fld id="{95C090FF-2E04-4101-94B5-6CF94CFBEB91}" type="slidenum">
              <a:rPr lang="en-US" altLang="zh-TW"/>
              <a:pPr>
                <a:defRPr/>
              </a:pPr>
              <a:t>22</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Rectangle 2"/>
          <p:cNvSpPr>
            <a:spLocks noGrp="1" noChangeArrowheads="1"/>
          </p:cNvSpPr>
          <p:nvPr>
            <p:ph type="title"/>
          </p:nvPr>
        </p:nvSpPr>
        <p:spPr>
          <a:xfrm>
            <a:off x="457200" y="609600"/>
            <a:ext cx="8229600" cy="990600"/>
          </a:xfrm>
        </p:spPr>
        <p:txBody>
          <a:bodyPr>
            <a:normAutofit fontScale="90000"/>
          </a:bodyPr>
          <a:lstStyle/>
          <a:p>
            <a:pPr eaLnBrk="1" fontAlgn="auto" hangingPunct="1">
              <a:spcAft>
                <a:spcPts val="0"/>
              </a:spcAft>
              <a:defRPr/>
            </a:pPr>
            <a:r>
              <a:rPr lang="en-US" altLang="zh-TW" smtClean="0">
                <a:ea typeface="新細明體" charset="-120"/>
              </a:rPr>
              <a:t>Formula for the Tukey Test</a:t>
            </a:r>
            <a:br>
              <a:rPr lang="en-US" altLang="zh-TW" smtClean="0">
                <a:ea typeface="新細明體" charset="-120"/>
              </a:rPr>
            </a:br>
            <a:endParaRPr lang="en-US" altLang="zh-TW" smtClean="0">
              <a:ea typeface="新細明體" charset="-120"/>
            </a:endParaRPr>
          </a:p>
        </p:txBody>
      </p:sp>
      <p:sp>
        <p:nvSpPr>
          <p:cNvPr id="23560" name="Rectangle 3"/>
          <p:cNvSpPr>
            <a:spLocks noGrp="1" noChangeArrowheads="1"/>
          </p:cNvSpPr>
          <p:nvPr>
            <p:ph idx="1"/>
          </p:nvPr>
        </p:nvSpPr>
        <p:spPr>
          <a:xfrm>
            <a:off x="685800" y="3352800"/>
            <a:ext cx="7772400" cy="2362200"/>
          </a:xfrm>
        </p:spPr>
        <p:txBody>
          <a:bodyPr/>
          <a:lstStyle/>
          <a:p>
            <a:pPr marL="0" indent="0" eaLnBrk="1" hangingPunct="1">
              <a:lnSpc>
                <a:spcPct val="150000"/>
              </a:lnSpc>
              <a:buFont typeface="Wingdings" pitchFamily="2" charset="2"/>
              <a:buNone/>
            </a:pPr>
            <a:r>
              <a:rPr lang="en-US" altLang="zh-TW" dirty="0" smtClean="0">
                <a:latin typeface="Arial Unicode MS" pitchFamily="34" charset="-120"/>
                <a:ea typeface="Arial Unicode MS" pitchFamily="34" charset="-120"/>
                <a:cs typeface="Arial Unicode MS" pitchFamily="34" charset="-120"/>
              </a:rPr>
              <a:t>Where     and</a:t>
            </a:r>
            <a:r>
              <a:rPr lang="en-US" altLang="zh-TW" i="1" dirty="0" smtClean="0">
                <a:latin typeface="Arial Unicode MS" pitchFamily="34" charset="-120"/>
                <a:ea typeface="Arial Unicode MS" pitchFamily="34" charset="-120"/>
                <a:cs typeface="Arial Unicode MS" pitchFamily="34" charset="-120"/>
              </a:rPr>
              <a:t>      </a:t>
            </a:r>
            <a:r>
              <a:rPr lang="en-US" altLang="zh-TW" dirty="0" smtClean="0">
                <a:latin typeface="Arial Unicode MS" pitchFamily="34" charset="-120"/>
                <a:ea typeface="Arial Unicode MS" pitchFamily="34" charset="-120"/>
                <a:cs typeface="Arial Unicode MS" pitchFamily="34" charset="-120"/>
              </a:rPr>
              <a:t>are the means of the samples being compared, </a:t>
            </a:r>
            <a:r>
              <a:rPr lang="en-US" altLang="zh-TW" i="1" dirty="0" smtClean="0">
                <a:latin typeface="Arial Unicode MS" pitchFamily="34" charset="-120"/>
                <a:ea typeface="Arial Unicode MS" pitchFamily="34" charset="-120"/>
                <a:cs typeface="Arial Unicode MS" pitchFamily="34" charset="-120"/>
              </a:rPr>
              <a:t>n  </a:t>
            </a:r>
            <a:r>
              <a:rPr lang="en-US" altLang="zh-TW" dirty="0" smtClean="0">
                <a:latin typeface="Arial Unicode MS" pitchFamily="34" charset="-120"/>
                <a:ea typeface="Arial Unicode MS" pitchFamily="34" charset="-120"/>
                <a:cs typeface="Arial Unicode MS" pitchFamily="34" charset="-120"/>
              </a:rPr>
              <a:t>is the size of the sample, and the within-group variance is       or </a:t>
            </a:r>
            <a:r>
              <a:rPr lang="en-US" altLang="zh-TW" i="1" dirty="0" smtClean="0">
                <a:latin typeface="Arial Unicode MS" pitchFamily="34" charset="-120"/>
                <a:ea typeface="Arial Unicode MS" pitchFamily="34" charset="-120"/>
                <a:cs typeface="Arial Unicode MS" pitchFamily="34" charset="-120"/>
              </a:rPr>
              <a:t>MSW</a:t>
            </a:r>
            <a:r>
              <a:rPr lang="en-US" altLang="zh-TW" dirty="0" smtClean="0">
                <a:latin typeface="Arial Unicode MS" pitchFamily="34" charset="-120"/>
                <a:ea typeface="Arial Unicode MS" pitchFamily="34" charset="-120"/>
                <a:cs typeface="Arial Unicode MS" pitchFamily="34" charset="-120"/>
              </a:rPr>
              <a:t>.</a:t>
            </a:r>
          </a:p>
        </p:txBody>
      </p:sp>
      <p:sp>
        <p:nvSpPr>
          <p:cNvPr id="14346" name="Slide Number Placeholder 5"/>
          <p:cNvSpPr>
            <a:spLocks noGrp="1"/>
          </p:cNvSpPr>
          <p:nvPr>
            <p:ph type="sldNum" sz="quarter" idx="11"/>
          </p:nvPr>
        </p:nvSpPr>
        <p:spPr/>
        <p:txBody>
          <a:bodyPr/>
          <a:lstStyle/>
          <a:p>
            <a:pPr>
              <a:defRPr/>
            </a:pPr>
            <a:fld id="{0E2DF830-E42A-4E63-B66D-89883D84F003}" type="slidenum">
              <a:rPr lang="en-US" altLang="zh-TW"/>
              <a:pPr>
                <a:defRPr/>
              </a:pPr>
              <a:t>23</a:t>
            </a:fld>
            <a:endParaRPr lang="en-US" altLang="zh-TW"/>
          </a:p>
        </p:txBody>
      </p:sp>
      <p:graphicFrame>
        <p:nvGraphicFramePr>
          <p:cNvPr id="4" name="Object 8"/>
          <p:cNvGraphicFramePr>
            <a:graphicFrameLocks noChangeAspect="1"/>
          </p:cNvGraphicFramePr>
          <p:nvPr/>
        </p:nvGraphicFramePr>
        <p:xfrm>
          <a:off x="3432175" y="1693863"/>
          <a:ext cx="2125663" cy="1255712"/>
        </p:xfrm>
        <a:graphic>
          <a:graphicData uri="http://schemas.openxmlformats.org/presentationml/2006/ole">
            <mc:AlternateContent xmlns:mc="http://schemas.openxmlformats.org/markup-compatibility/2006">
              <mc:Choice xmlns:v="urn:schemas-microsoft-com:vml" Requires="v">
                <p:oleObj spid="_x0000_s23587" name="Equation" r:id="rId3" imgW="787320" imgH="507960" progId="">
                  <p:embed/>
                </p:oleObj>
              </mc:Choice>
              <mc:Fallback>
                <p:oleObj name="Equation" r:id="rId3" imgW="787320" imgH="507960" progId="">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2175" y="1693863"/>
                        <a:ext cx="2125663" cy="1255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3"/>
          <p:cNvGraphicFramePr>
            <a:graphicFrameLocks noChangeAspect="1"/>
          </p:cNvGraphicFramePr>
          <p:nvPr/>
        </p:nvGraphicFramePr>
        <p:xfrm>
          <a:off x="1752600" y="3505200"/>
          <a:ext cx="381000" cy="487731"/>
        </p:xfrm>
        <a:graphic>
          <a:graphicData uri="http://schemas.openxmlformats.org/presentationml/2006/ole">
            <mc:AlternateContent xmlns:mc="http://schemas.openxmlformats.org/markup-compatibility/2006">
              <mc:Choice xmlns:v="urn:schemas-microsoft-com:vml" Requires="v">
                <p:oleObj spid="_x0000_s23588" name="Equation" r:id="rId5" imgW="190440" imgH="241200" progId="">
                  <p:embed/>
                </p:oleObj>
              </mc:Choice>
              <mc:Fallback>
                <p:oleObj name="Equation" r:id="rId5" imgW="190440" imgH="24120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3505200"/>
                        <a:ext cx="381000" cy="4877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4"/>
          <p:cNvGraphicFramePr>
            <a:graphicFrameLocks noChangeAspect="1"/>
          </p:cNvGraphicFramePr>
          <p:nvPr/>
        </p:nvGraphicFramePr>
        <p:xfrm>
          <a:off x="2883296" y="3505200"/>
          <a:ext cx="394891" cy="470923"/>
        </p:xfrm>
        <a:graphic>
          <a:graphicData uri="http://schemas.openxmlformats.org/presentationml/2006/ole">
            <mc:AlternateContent xmlns:mc="http://schemas.openxmlformats.org/markup-compatibility/2006">
              <mc:Choice xmlns:v="urn:schemas-microsoft-com:vml" Requires="v">
                <p:oleObj spid="_x0000_s23589" name="Equation" r:id="rId7" imgW="215640" imgH="253800" progId="">
                  <p:embed/>
                </p:oleObj>
              </mc:Choice>
              <mc:Fallback>
                <p:oleObj name="Equation" r:id="rId7" imgW="215640" imgH="253800" progId="">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3296" y="3505200"/>
                        <a:ext cx="394891" cy="4709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7"/>
          <p:cNvGraphicFramePr>
            <a:graphicFrameLocks noChangeAspect="1"/>
          </p:cNvGraphicFramePr>
          <p:nvPr/>
        </p:nvGraphicFramePr>
        <p:xfrm>
          <a:off x="4876800" y="4648200"/>
          <a:ext cx="456307" cy="586127"/>
        </p:xfrm>
        <a:graphic>
          <a:graphicData uri="http://schemas.openxmlformats.org/presentationml/2006/ole">
            <mc:AlternateContent xmlns:mc="http://schemas.openxmlformats.org/markup-compatibility/2006">
              <mc:Choice xmlns:v="urn:schemas-microsoft-com:vml" Requires="v">
                <p:oleObj spid="_x0000_s23590" name="Equation" r:id="rId9" imgW="190440" imgH="241200" progId="">
                  <p:embed/>
                </p:oleObj>
              </mc:Choice>
              <mc:Fallback>
                <p:oleObj name="Equation" r:id="rId9" imgW="190440" imgH="241200" progId="">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6800" y="4648200"/>
                        <a:ext cx="456307" cy="5861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2"/>
          <p:cNvSpPr>
            <a:spLocks noGrp="1" noChangeArrowheads="1"/>
          </p:cNvSpPr>
          <p:nvPr>
            <p:ph type="title"/>
          </p:nvPr>
        </p:nvSpPr>
        <p:spPr>
          <a:xfrm>
            <a:off x="457200" y="533400"/>
            <a:ext cx="8382000" cy="685800"/>
          </a:xfrm>
        </p:spPr>
        <p:txBody>
          <a:bodyPr/>
          <a:lstStyle/>
          <a:p>
            <a:pPr eaLnBrk="1" hangingPunct="1"/>
            <a:r>
              <a:rPr lang="en-US" altLang="zh-TW" sz="3600" dirty="0" smtClean="0">
                <a:ea typeface="新細明體" charset="-120"/>
              </a:rPr>
              <a:t>Example: Lowering Blood Pressure</a:t>
            </a:r>
          </a:p>
        </p:txBody>
      </p:sp>
      <p:sp>
        <p:nvSpPr>
          <p:cNvPr id="24583" name="Rectangle 3"/>
          <p:cNvSpPr>
            <a:spLocks noGrp="1" noChangeArrowheads="1"/>
          </p:cNvSpPr>
          <p:nvPr>
            <p:ph idx="1"/>
          </p:nvPr>
        </p:nvSpPr>
        <p:spPr>
          <a:xfrm>
            <a:off x="838200" y="1371600"/>
            <a:ext cx="7924800" cy="1066800"/>
          </a:xfrm>
        </p:spPr>
        <p:txBody>
          <a:bodyPr/>
          <a:lstStyle/>
          <a:p>
            <a:pPr marL="0" indent="0" eaLnBrk="1" hangingPunct="1">
              <a:buNone/>
            </a:pPr>
            <a:r>
              <a:rPr lang="en-US" altLang="zh-TW" sz="2400" dirty="0" smtClean="0">
                <a:latin typeface="Arial Unicode MS" pitchFamily="34" charset="-120"/>
                <a:ea typeface="Arial Unicode MS" pitchFamily="34" charset="-120"/>
                <a:cs typeface="Arial Unicode MS" pitchFamily="34" charset="-120"/>
              </a:rPr>
              <a:t>Using the </a:t>
            </a:r>
            <a:r>
              <a:rPr lang="en-US" altLang="zh-TW" sz="2400" dirty="0" err="1" smtClean="0">
                <a:latin typeface="Arial Unicode MS" pitchFamily="34" charset="-120"/>
                <a:ea typeface="Arial Unicode MS" pitchFamily="34" charset="-120"/>
                <a:cs typeface="Arial Unicode MS" pitchFamily="34" charset="-120"/>
              </a:rPr>
              <a:t>Tukey</a:t>
            </a:r>
            <a:r>
              <a:rPr lang="en-US" altLang="zh-TW" sz="2400" dirty="0" smtClean="0">
                <a:latin typeface="Arial Unicode MS" pitchFamily="34" charset="-120"/>
                <a:ea typeface="Arial Unicode MS" pitchFamily="34" charset="-120"/>
                <a:cs typeface="Arial Unicode MS" pitchFamily="34" charset="-120"/>
              </a:rPr>
              <a:t> test, test each pair of means in the example of </a:t>
            </a:r>
            <a:r>
              <a:rPr lang="en-US" altLang="zh-TW" sz="2400" u="sng" dirty="0" smtClean="0">
                <a:ea typeface="新細明體" charset="-120"/>
              </a:rPr>
              <a:t>Lowering Blood Pressure</a:t>
            </a:r>
            <a:r>
              <a:rPr lang="en-US" altLang="zh-TW" sz="2400" dirty="0" smtClean="0">
                <a:ea typeface="新細明體" charset="-120"/>
              </a:rPr>
              <a:t> </a:t>
            </a:r>
            <a:r>
              <a:rPr lang="en-US" altLang="zh-TW" sz="2400" dirty="0" smtClean="0">
                <a:latin typeface="Arial Unicode MS" pitchFamily="34" charset="-120"/>
                <a:ea typeface="Arial Unicode MS" pitchFamily="34" charset="-120"/>
                <a:cs typeface="Arial Unicode MS" pitchFamily="34" charset="-120"/>
              </a:rPr>
              <a:t>to see whether a specific difference exists, at </a:t>
            </a:r>
            <a:r>
              <a:rPr lang="el-GR" altLang="zh-TW" sz="2400" i="1" dirty="0" smtClean="0">
                <a:latin typeface="Arial Unicode MS" pitchFamily="34" charset="-120"/>
                <a:ea typeface="Arial Unicode MS" pitchFamily="34" charset="-120"/>
                <a:cs typeface="Arial Unicode MS" pitchFamily="34" charset="-120"/>
              </a:rPr>
              <a:t>α</a:t>
            </a:r>
            <a:r>
              <a:rPr lang="en-US" altLang="zh-TW" sz="2400" i="1" dirty="0" smtClean="0">
                <a:latin typeface="Arial Unicode MS" pitchFamily="34" charset="-120"/>
                <a:ea typeface="Arial Unicode MS" pitchFamily="34" charset="-120"/>
                <a:cs typeface="Arial Unicode MS" pitchFamily="34" charset="-120"/>
              </a:rPr>
              <a:t> </a:t>
            </a:r>
            <a:r>
              <a:rPr lang="en-US" altLang="zh-TW" sz="2400" dirty="0" smtClean="0">
                <a:latin typeface="Arial Unicode MS" pitchFamily="34" charset="-120"/>
                <a:ea typeface="Arial Unicode MS" pitchFamily="34" charset="-120"/>
                <a:cs typeface="Arial Unicode MS" pitchFamily="34" charset="-120"/>
              </a:rPr>
              <a:t>= 0.05.</a:t>
            </a:r>
          </a:p>
        </p:txBody>
      </p:sp>
      <p:sp>
        <p:nvSpPr>
          <p:cNvPr id="15369" name="Slide Number Placeholder 10"/>
          <p:cNvSpPr>
            <a:spLocks noGrp="1"/>
          </p:cNvSpPr>
          <p:nvPr>
            <p:ph type="sldNum" sz="quarter" idx="11"/>
          </p:nvPr>
        </p:nvSpPr>
        <p:spPr/>
        <p:txBody>
          <a:bodyPr/>
          <a:lstStyle/>
          <a:p>
            <a:pPr>
              <a:defRPr/>
            </a:pPr>
            <a:fld id="{C5D0577B-8079-42B2-8DA9-65093BBB2A2E}" type="slidenum">
              <a:rPr lang="en-US" altLang="zh-TW"/>
              <a:pPr>
                <a:defRPr/>
              </a:pPr>
              <a:t>24</a:t>
            </a:fld>
            <a:endParaRPr lang="en-US" altLang="zh-TW"/>
          </a:p>
        </p:txBody>
      </p:sp>
      <p:graphicFrame>
        <p:nvGraphicFramePr>
          <p:cNvPr id="4" name="Object 38"/>
          <p:cNvGraphicFramePr>
            <a:graphicFrameLocks noChangeAspect="1"/>
          </p:cNvGraphicFramePr>
          <p:nvPr/>
        </p:nvGraphicFramePr>
        <p:xfrm>
          <a:off x="1417638" y="2790825"/>
          <a:ext cx="2600325" cy="1392238"/>
        </p:xfrm>
        <a:graphic>
          <a:graphicData uri="http://schemas.openxmlformats.org/presentationml/2006/ole">
            <mc:AlternateContent xmlns:mc="http://schemas.openxmlformats.org/markup-compatibility/2006">
              <mc:Choice xmlns:v="urn:schemas-microsoft-com:vml" Requires="v">
                <p:oleObj spid="_x0000_s24610" name="Equation" r:id="rId4" imgW="1257120" imgH="736560" progId="">
                  <p:embed/>
                </p:oleObj>
              </mc:Choice>
              <mc:Fallback>
                <p:oleObj name="Equation" r:id="rId4" imgW="1257120" imgH="736560" progId="">
                  <p:embed/>
                  <p:pic>
                    <p:nvPicPr>
                      <p:cNvPr id="0" name="Object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7638" y="2790825"/>
                        <a:ext cx="2600325" cy="1392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3"/>
          <p:cNvGraphicFramePr>
            <a:graphicFrameLocks noChangeAspect="1"/>
          </p:cNvGraphicFramePr>
          <p:nvPr/>
        </p:nvGraphicFramePr>
        <p:xfrm>
          <a:off x="3352800" y="3303588"/>
          <a:ext cx="2416175" cy="863600"/>
        </p:xfrm>
        <a:graphic>
          <a:graphicData uri="http://schemas.openxmlformats.org/presentationml/2006/ole">
            <mc:AlternateContent xmlns:mc="http://schemas.openxmlformats.org/markup-compatibility/2006">
              <mc:Choice xmlns:v="urn:schemas-microsoft-com:vml" Requires="v">
                <p:oleObj spid="_x0000_s24611" name="Equation" r:id="rId6" imgW="1168200" imgH="457200" progId="">
                  <p:embed/>
                </p:oleObj>
              </mc:Choice>
              <mc:Fallback>
                <p:oleObj name="Equation" r:id="rId6" imgW="1168200" imgH="457200" progId="">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3303588"/>
                        <a:ext cx="241617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6"/>
          <p:cNvGraphicFramePr>
            <a:graphicFrameLocks noChangeAspect="1"/>
          </p:cNvGraphicFramePr>
          <p:nvPr/>
        </p:nvGraphicFramePr>
        <p:xfrm>
          <a:off x="1398588" y="4475163"/>
          <a:ext cx="2627312" cy="1392237"/>
        </p:xfrm>
        <a:graphic>
          <a:graphicData uri="http://schemas.openxmlformats.org/presentationml/2006/ole">
            <mc:AlternateContent xmlns:mc="http://schemas.openxmlformats.org/markup-compatibility/2006">
              <mc:Choice xmlns:v="urn:schemas-microsoft-com:vml" Requires="v">
                <p:oleObj spid="_x0000_s24612" name="Equation" r:id="rId8" imgW="1269720" imgH="736560" progId="">
                  <p:embed/>
                </p:oleObj>
              </mc:Choice>
              <mc:Fallback>
                <p:oleObj name="Equation" r:id="rId8" imgW="1269720" imgH="736560" progId="">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98588" y="4475163"/>
                        <a:ext cx="2627312" cy="1392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p:cNvGraphicFramePr>
            <a:graphicFrameLocks noChangeAspect="1"/>
          </p:cNvGraphicFramePr>
          <p:nvPr/>
        </p:nvGraphicFramePr>
        <p:xfrm>
          <a:off x="3276600" y="4965700"/>
          <a:ext cx="2416175" cy="863600"/>
        </p:xfrm>
        <a:graphic>
          <a:graphicData uri="http://schemas.openxmlformats.org/presentationml/2006/ole">
            <mc:AlternateContent xmlns:mc="http://schemas.openxmlformats.org/markup-compatibility/2006">
              <mc:Choice xmlns:v="urn:schemas-microsoft-com:vml" Requires="v">
                <p:oleObj spid="_x0000_s24613" name="Equation" r:id="rId10" imgW="1168200" imgH="457200" progId="">
                  <p:embed/>
                </p:oleObj>
              </mc:Choice>
              <mc:Fallback>
                <p:oleObj name="Equation" r:id="rId10" imgW="1168200" imgH="457200" progId="">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76600" y="4965700"/>
                        <a:ext cx="241617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457200" y="533400"/>
            <a:ext cx="8382000" cy="685800"/>
          </a:xfrm>
        </p:spPr>
        <p:txBody>
          <a:bodyPr/>
          <a:lstStyle/>
          <a:p>
            <a:pPr eaLnBrk="1" hangingPunct="1"/>
            <a:r>
              <a:rPr lang="en-US" altLang="zh-TW" sz="3600" dirty="0" smtClean="0">
                <a:ea typeface="新細明體" charset="-120"/>
              </a:rPr>
              <a:t>Example: Lowering Blood Pressure</a:t>
            </a:r>
          </a:p>
        </p:txBody>
      </p:sp>
      <p:sp>
        <p:nvSpPr>
          <p:cNvPr id="25605" name="Rectangle 3"/>
          <p:cNvSpPr>
            <a:spLocks noGrp="1" noChangeArrowheads="1"/>
          </p:cNvSpPr>
          <p:nvPr>
            <p:ph idx="1"/>
          </p:nvPr>
        </p:nvSpPr>
        <p:spPr>
          <a:xfrm>
            <a:off x="685800" y="1371600"/>
            <a:ext cx="8077200" cy="1143000"/>
          </a:xfrm>
        </p:spPr>
        <p:txBody>
          <a:bodyPr/>
          <a:lstStyle/>
          <a:p>
            <a:pPr marL="0" indent="0" eaLnBrk="1" hangingPunct="1">
              <a:buNone/>
            </a:pPr>
            <a:r>
              <a:rPr lang="en-US" altLang="zh-TW" sz="2400" dirty="0" smtClean="0">
                <a:latin typeface="Arial Unicode MS" pitchFamily="34" charset="-120"/>
                <a:ea typeface="Arial Unicode MS" pitchFamily="34" charset="-120"/>
                <a:cs typeface="Arial Unicode MS" pitchFamily="34" charset="-120"/>
              </a:rPr>
              <a:t>Using the </a:t>
            </a:r>
            <a:r>
              <a:rPr lang="en-US" altLang="zh-TW" sz="2400" dirty="0" err="1" smtClean="0">
                <a:latin typeface="Arial Unicode MS" pitchFamily="34" charset="-120"/>
                <a:ea typeface="Arial Unicode MS" pitchFamily="34" charset="-120"/>
                <a:cs typeface="Arial Unicode MS" pitchFamily="34" charset="-120"/>
              </a:rPr>
              <a:t>Tukey</a:t>
            </a:r>
            <a:r>
              <a:rPr lang="en-US" altLang="zh-TW" sz="2400" dirty="0" smtClean="0">
                <a:latin typeface="Arial Unicode MS" pitchFamily="34" charset="-120"/>
                <a:ea typeface="Arial Unicode MS" pitchFamily="34" charset="-120"/>
                <a:cs typeface="Arial Unicode MS" pitchFamily="34" charset="-120"/>
              </a:rPr>
              <a:t> test, test each pair of means in the example of </a:t>
            </a:r>
            <a:r>
              <a:rPr lang="en-US" altLang="zh-TW" sz="2400" u="sng" dirty="0" smtClean="0">
                <a:ea typeface="新細明體" charset="-120"/>
              </a:rPr>
              <a:t>Lowering Blood Pressure</a:t>
            </a:r>
            <a:r>
              <a:rPr lang="en-US" altLang="zh-TW" sz="2400" dirty="0" smtClean="0">
                <a:ea typeface="新細明體" charset="-120"/>
              </a:rPr>
              <a:t> </a:t>
            </a:r>
            <a:r>
              <a:rPr lang="en-US" altLang="zh-TW" sz="2400" dirty="0" smtClean="0">
                <a:latin typeface="Arial Unicode MS" pitchFamily="34" charset="-120"/>
                <a:ea typeface="Arial Unicode MS" pitchFamily="34" charset="-120"/>
                <a:cs typeface="Arial Unicode MS" pitchFamily="34" charset="-120"/>
              </a:rPr>
              <a:t>to see whether a specific difference exists, at </a:t>
            </a:r>
            <a:r>
              <a:rPr lang="el-GR" altLang="zh-TW" sz="2400" i="1" dirty="0" smtClean="0">
                <a:latin typeface="Arial Unicode MS" pitchFamily="34" charset="-120"/>
                <a:ea typeface="Arial Unicode MS" pitchFamily="34" charset="-120"/>
                <a:cs typeface="Arial Unicode MS" pitchFamily="34" charset="-120"/>
              </a:rPr>
              <a:t>α</a:t>
            </a:r>
            <a:r>
              <a:rPr lang="en-US" altLang="zh-TW" sz="2400" i="1" dirty="0" smtClean="0">
                <a:latin typeface="Arial Unicode MS" pitchFamily="34" charset="-120"/>
                <a:ea typeface="Arial Unicode MS" pitchFamily="34" charset="-120"/>
                <a:cs typeface="Arial Unicode MS" pitchFamily="34" charset="-120"/>
              </a:rPr>
              <a:t> </a:t>
            </a:r>
            <a:r>
              <a:rPr lang="en-US" altLang="zh-TW" sz="2400" dirty="0" smtClean="0">
                <a:latin typeface="Arial Unicode MS" pitchFamily="34" charset="-120"/>
                <a:ea typeface="Arial Unicode MS" pitchFamily="34" charset="-120"/>
                <a:cs typeface="Arial Unicode MS" pitchFamily="34" charset="-120"/>
              </a:rPr>
              <a:t>= 0.05.</a:t>
            </a:r>
          </a:p>
        </p:txBody>
      </p:sp>
      <p:sp>
        <p:nvSpPr>
          <p:cNvPr id="16391" name="Slide Number Placeholder 10"/>
          <p:cNvSpPr>
            <a:spLocks noGrp="1"/>
          </p:cNvSpPr>
          <p:nvPr>
            <p:ph type="sldNum" sz="quarter" idx="11"/>
          </p:nvPr>
        </p:nvSpPr>
        <p:spPr/>
        <p:txBody>
          <a:bodyPr/>
          <a:lstStyle/>
          <a:p>
            <a:pPr>
              <a:defRPr/>
            </a:pPr>
            <a:fld id="{FFE42042-E452-4E10-80A9-3C16BC4F20F7}" type="slidenum">
              <a:rPr lang="en-US" altLang="zh-TW"/>
              <a:pPr>
                <a:defRPr/>
              </a:pPr>
              <a:t>25</a:t>
            </a:fld>
            <a:endParaRPr lang="en-US" altLang="zh-TW"/>
          </a:p>
        </p:txBody>
      </p:sp>
      <p:graphicFrame>
        <p:nvGraphicFramePr>
          <p:cNvPr id="2" name="Object 3"/>
          <p:cNvGraphicFramePr>
            <a:graphicFrameLocks noChangeAspect="1"/>
          </p:cNvGraphicFramePr>
          <p:nvPr/>
        </p:nvGraphicFramePr>
        <p:xfrm>
          <a:off x="3429000" y="3429000"/>
          <a:ext cx="2468563" cy="863600"/>
        </p:xfrm>
        <a:graphic>
          <a:graphicData uri="http://schemas.openxmlformats.org/presentationml/2006/ole">
            <mc:AlternateContent xmlns:mc="http://schemas.openxmlformats.org/markup-compatibility/2006">
              <mc:Choice xmlns:v="urn:schemas-microsoft-com:vml" Requires="v">
                <p:oleObj spid="_x0000_s25618" name="Equation" r:id="rId4" imgW="1193760" imgH="457200" progId="">
                  <p:embed/>
                </p:oleObj>
              </mc:Choice>
              <mc:Fallback>
                <p:oleObj name="Equation" r:id="rId4" imgW="1193760" imgH="457200"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429000"/>
                        <a:ext cx="2468563"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38"/>
          <p:cNvGraphicFramePr>
            <a:graphicFrameLocks noChangeAspect="1"/>
          </p:cNvGraphicFramePr>
          <p:nvPr/>
        </p:nvGraphicFramePr>
        <p:xfrm>
          <a:off x="1462088" y="2936875"/>
          <a:ext cx="2627312" cy="1392238"/>
        </p:xfrm>
        <a:graphic>
          <a:graphicData uri="http://schemas.openxmlformats.org/presentationml/2006/ole">
            <mc:AlternateContent xmlns:mc="http://schemas.openxmlformats.org/markup-compatibility/2006">
              <mc:Choice xmlns:v="urn:schemas-microsoft-com:vml" Requires="v">
                <p:oleObj spid="_x0000_s25619" name="Equation" r:id="rId6" imgW="1269720" imgH="736560" progId="">
                  <p:embed/>
                </p:oleObj>
              </mc:Choice>
              <mc:Fallback>
                <p:oleObj name="Equation" r:id="rId6" imgW="1269720" imgH="736560" progId="">
                  <p:embed/>
                  <p:pic>
                    <p:nvPicPr>
                      <p:cNvPr id="0" name="Object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2088" y="2936875"/>
                        <a:ext cx="2627312" cy="1392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57200" y="533400"/>
            <a:ext cx="8382000" cy="685800"/>
          </a:xfrm>
        </p:spPr>
        <p:txBody>
          <a:bodyPr/>
          <a:lstStyle/>
          <a:p>
            <a:pPr eaLnBrk="1" hangingPunct="1"/>
            <a:r>
              <a:rPr lang="en-US" altLang="zh-TW" sz="3600" dirty="0" smtClean="0">
                <a:ea typeface="新細明體" charset="-120"/>
              </a:rPr>
              <a:t>Example: Lowering Blood Pressure</a:t>
            </a:r>
          </a:p>
        </p:txBody>
      </p:sp>
      <p:sp>
        <p:nvSpPr>
          <p:cNvPr id="46084" name="Slide Number Placeholder 10"/>
          <p:cNvSpPr>
            <a:spLocks noGrp="1"/>
          </p:cNvSpPr>
          <p:nvPr>
            <p:ph type="sldNum" sz="quarter" idx="11"/>
          </p:nvPr>
        </p:nvSpPr>
        <p:spPr/>
        <p:txBody>
          <a:bodyPr/>
          <a:lstStyle/>
          <a:p>
            <a:pPr>
              <a:defRPr/>
            </a:pPr>
            <a:fld id="{DB60E7CC-1C08-4A49-8EE1-376121C656A3}" type="slidenum">
              <a:rPr lang="en-US" altLang="zh-TW"/>
              <a:pPr>
                <a:defRPr/>
              </a:pPr>
              <a:t>26</a:t>
            </a:fld>
            <a:endParaRPr lang="en-US" altLang="zh-TW"/>
          </a:p>
        </p:txBody>
      </p:sp>
      <p:sp>
        <p:nvSpPr>
          <p:cNvPr id="77829" name="Rectangle 8"/>
          <p:cNvSpPr>
            <a:spLocks noChangeArrowheads="1"/>
          </p:cNvSpPr>
          <p:nvPr/>
        </p:nvSpPr>
        <p:spPr bwMode="auto">
          <a:xfrm>
            <a:off x="762000" y="1239838"/>
            <a:ext cx="8001000" cy="2351285"/>
          </a:xfrm>
          <a:prstGeom prst="rect">
            <a:avLst/>
          </a:prstGeom>
          <a:noFill/>
          <a:ln w="9525">
            <a:noFill/>
            <a:miter lim="800000"/>
            <a:headEnd/>
            <a:tailEnd/>
          </a:ln>
        </p:spPr>
        <p:txBody>
          <a:bodyPr>
            <a:spAutoFit/>
          </a:bodyPr>
          <a:lstStyle/>
          <a:p>
            <a:pPr marL="228600" indent="-228600">
              <a:lnSpc>
                <a:spcPct val="114000"/>
              </a:lnSpc>
              <a:spcBef>
                <a:spcPts val="600"/>
              </a:spcBef>
              <a:buClr>
                <a:srgbClr val="000099"/>
              </a:buClr>
              <a:buFontTx/>
              <a:buBlip>
                <a:blip r:embed="rId3"/>
              </a:buBlip>
            </a:pPr>
            <a:r>
              <a:rPr lang="en-US" altLang="zh-TW" sz="2400" dirty="0"/>
              <a:t>To find the critical value for the </a:t>
            </a:r>
            <a:r>
              <a:rPr lang="en-US" altLang="zh-TW" sz="2400" dirty="0" err="1"/>
              <a:t>Tukey</a:t>
            </a:r>
            <a:r>
              <a:rPr lang="en-US" altLang="zh-TW" sz="2400" dirty="0"/>
              <a:t> test, use </a:t>
            </a:r>
            <a:r>
              <a:rPr lang="en-US" altLang="zh-TW" sz="2400" b="1" u="sng" dirty="0"/>
              <a:t>Table </a:t>
            </a:r>
            <a:r>
              <a:rPr lang="en-US" altLang="zh-TW" sz="2400" b="1" u="sng" dirty="0" smtClean="0"/>
              <a:t>N</a:t>
            </a:r>
            <a:r>
              <a:rPr lang="en-US" altLang="zh-TW" sz="2400" dirty="0" smtClean="0"/>
              <a:t>.</a:t>
            </a:r>
          </a:p>
          <a:p>
            <a:pPr marL="228600" indent="-228600">
              <a:lnSpc>
                <a:spcPct val="114000"/>
              </a:lnSpc>
              <a:spcBef>
                <a:spcPts val="600"/>
              </a:spcBef>
              <a:buClr>
                <a:srgbClr val="000099"/>
              </a:buClr>
              <a:buFontTx/>
              <a:buBlip>
                <a:blip r:embed="rId3"/>
              </a:buBlip>
            </a:pPr>
            <a:r>
              <a:rPr lang="en-US" altLang="zh-TW" sz="2400" dirty="0" smtClean="0"/>
              <a:t>The </a:t>
            </a:r>
            <a:r>
              <a:rPr lang="en-US" altLang="zh-TW" sz="2400" dirty="0"/>
              <a:t>number of means </a:t>
            </a:r>
            <a:r>
              <a:rPr lang="en-US" altLang="zh-TW" sz="2400" i="1" dirty="0"/>
              <a:t>k </a:t>
            </a:r>
            <a:r>
              <a:rPr lang="en-US" altLang="zh-TW" sz="2400" dirty="0"/>
              <a:t>is found in the row at the top, and the degrees of freedom for are found in the left column (denoted by </a:t>
            </a:r>
            <a:r>
              <a:rPr lang="en-US" altLang="zh-TW" sz="2400" i="1" dirty="0"/>
              <a:t>v). </a:t>
            </a:r>
            <a:endParaRPr lang="en-US" altLang="zh-TW" sz="2400" i="1" dirty="0" smtClean="0"/>
          </a:p>
          <a:p>
            <a:pPr marL="228600" indent="-228600">
              <a:lnSpc>
                <a:spcPct val="114000"/>
              </a:lnSpc>
              <a:spcBef>
                <a:spcPts val="600"/>
              </a:spcBef>
              <a:buClr>
                <a:srgbClr val="000099"/>
              </a:buClr>
              <a:buFontTx/>
              <a:buBlip>
                <a:blip r:embed="rId3"/>
              </a:buBlip>
            </a:pPr>
            <a:r>
              <a:rPr lang="en-US" altLang="zh-TW" sz="2400" dirty="0" smtClean="0"/>
              <a:t>Since </a:t>
            </a:r>
            <a:r>
              <a:rPr lang="en-US" altLang="zh-TW" sz="2400" i="1" dirty="0"/>
              <a:t>k</a:t>
            </a:r>
            <a:r>
              <a:rPr lang="en-US" altLang="zh-TW" sz="2400" dirty="0"/>
              <a:t> = 3, </a:t>
            </a:r>
            <a:r>
              <a:rPr lang="en-US" altLang="zh-TW" sz="2400" dirty="0" err="1"/>
              <a:t>d.f</a:t>
            </a:r>
            <a:r>
              <a:rPr lang="en-US" altLang="zh-TW" sz="2400" dirty="0"/>
              <a:t>. = 12, and </a:t>
            </a:r>
            <a:r>
              <a:rPr lang="el-GR" altLang="zh-TW" sz="2400" i="1" dirty="0">
                <a:latin typeface="Times New Roman" pitchFamily="18" charset="0"/>
                <a:cs typeface="Times New Roman" pitchFamily="18" charset="0"/>
              </a:rPr>
              <a:t>α</a:t>
            </a:r>
            <a:r>
              <a:rPr lang="en-US" altLang="zh-TW" sz="2400" dirty="0"/>
              <a:t> = 0.05, the </a:t>
            </a:r>
            <a:r>
              <a:rPr lang="en-US" altLang="zh-TW" sz="2400" dirty="0" smtClean="0"/>
              <a:t>C.V. is </a:t>
            </a:r>
            <a:r>
              <a:rPr lang="en-US" altLang="zh-TW" sz="2400" dirty="0"/>
              <a:t>3.77.</a:t>
            </a:r>
            <a:endParaRPr lang="en-US" altLang="zh-TW" sz="2400" dirty="0">
              <a:latin typeface="Constantia" pitchFamily="18" charset="0"/>
            </a:endParaRPr>
          </a:p>
        </p:txBody>
      </p:sp>
      <p:pic>
        <p:nvPicPr>
          <p:cNvPr id="99336" name="Picture 8"/>
          <p:cNvPicPr>
            <a:picLocks noChangeAspect="1" noChangeArrowheads="1"/>
          </p:cNvPicPr>
          <p:nvPr/>
        </p:nvPicPr>
        <p:blipFill>
          <a:blip r:embed="rId4" cstate="print">
            <a:lum bright="-20000" contrast="40000"/>
          </a:blip>
          <a:srcRect/>
          <a:stretch>
            <a:fillRect/>
          </a:stretch>
        </p:blipFill>
        <p:spPr bwMode="auto">
          <a:xfrm>
            <a:off x="3657600" y="3505200"/>
            <a:ext cx="2895600" cy="31321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457200" y="533400"/>
            <a:ext cx="8382000" cy="685800"/>
          </a:xfrm>
        </p:spPr>
        <p:txBody>
          <a:bodyPr/>
          <a:lstStyle/>
          <a:p>
            <a:pPr eaLnBrk="1" hangingPunct="1"/>
            <a:r>
              <a:rPr lang="en-US" altLang="zh-TW" sz="3600" dirty="0" smtClean="0">
                <a:ea typeface="新細明體" charset="-120"/>
              </a:rPr>
              <a:t>Example: Lowering Blood Pressure</a:t>
            </a:r>
          </a:p>
        </p:txBody>
      </p:sp>
      <p:sp>
        <p:nvSpPr>
          <p:cNvPr id="17414" name="Slide Number Placeholder 10"/>
          <p:cNvSpPr>
            <a:spLocks noGrp="1"/>
          </p:cNvSpPr>
          <p:nvPr>
            <p:ph type="sldNum" sz="quarter" idx="11"/>
          </p:nvPr>
        </p:nvSpPr>
        <p:spPr/>
        <p:txBody>
          <a:bodyPr/>
          <a:lstStyle/>
          <a:p>
            <a:pPr>
              <a:defRPr/>
            </a:pPr>
            <a:fld id="{8E2FE091-F30E-4926-ABC8-00C5D0B6E8E1}" type="slidenum">
              <a:rPr lang="en-US" altLang="zh-TW"/>
              <a:pPr>
                <a:defRPr/>
              </a:pPr>
              <a:t>27</a:t>
            </a:fld>
            <a:endParaRPr lang="en-US" altLang="zh-TW"/>
          </a:p>
        </p:txBody>
      </p:sp>
      <p:sp>
        <p:nvSpPr>
          <p:cNvPr id="9" name="Rectangle 8"/>
          <p:cNvSpPr>
            <a:spLocks noChangeArrowheads="1"/>
          </p:cNvSpPr>
          <p:nvPr/>
        </p:nvSpPr>
        <p:spPr bwMode="auto">
          <a:xfrm>
            <a:off x="685800" y="1828800"/>
            <a:ext cx="8001000" cy="3883371"/>
          </a:xfrm>
          <a:prstGeom prst="rect">
            <a:avLst/>
          </a:prstGeom>
          <a:noFill/>
          <a:ln w="9525">
            <a:noFill/>
            <a:miter lim="800000"/>
            <a:headEnd/>
            <a:tailEnd/>
          </a:ln>
        </p:spPr>
        <p:txBody>
          <a:bodyPr>
            <a:spAutoFit/>
          </a:bodyPr>
          <a:lstStyle/>
          <a:p>
            <a:pPr marL="228600" indent="-228600">
              <a:lnSpc>
                <a:spcPct val="130000"/>
              </a:lnSpc>
              <a:buClr>
                <a:srgbClr val="000099"/>
              </a:buClr>
              <a:buFontTx/>
              <a:buBlip>
                <a:blip r:embed="rId4"/>
              </a:buBlip>
            </a:pPr>
            <a:r>
              <a:rPr lang="en-US" altLang="zh-TW" sz="2400" dirty="0"/>
              <a:t>Hence, the only </a:t>
            </a:r>
            <a:r>
              <a:rPr lang="en-US" altLang="zh-TW" sz="2400" i="1" dirty="0"/>
              <a:t>q </a:t>
            </a:r>
            <a:r>
              <a:rPr lang="en-US" altLang="zh-TW" sz="2400" dirty="0"/>
              <a:t>value that is greater in absolute value than the critical value is the one for the difference between       and       . The conclusion, then, is that there is a significant difference in means for medication and exercise. </a:t>
            </a:r>
          </a:p>
          <a:p>
            <a:pPr marL="228600" indent="-228600">
              <a:lnSpc>
                <a:spcPct val="130000"/>
              </a:lnSpc>
              <a:buClr>
                <a:srgbClr val="000099"/>
              </a:buClr>
              <a:buFontTx/>
              <a:buBlip>
                <a:blip r:embed="rId4"/>
              </a:buBlip>
            </a:pPr>
            <a:endParaRPr lang="en-US" altLang="zh-TW" sz="2400" dirty="0"/>
          </a:p>
          <a:p>
            <a:pPr marL="228600" indent="-228600">
              <a:lnSpc>
                <a:spcPct val="130000"/>
              </a:lnSpc>
              <a:buClr>
                <a:srgbClr val="000099"/>
              </a:buClr>
              <a:buFontTx/>
              <a:buBlip>
                <a:blip r:embed="rId4"/>
              </a:buBlip>
            </a:pPr>
            <a:r>
              <a:rPr lang="en-US" altLang="zh-TW" sz="2400" dirty="0"/>
              <a:t>These results agree with the </a:t>
            </a:r>
            <a:r>
              <a:rPr lang="en-US" altLang="zh-TW" sz="2400" dirty="0" err="1"/>
              <a:t>Scheffé</a:t>
            </a:r>
            <a:r>
              <a:rPr lang="en-US" altLang="zh-TW" sz="2400" dirty="0"/>
              <a:t> analysis.</a:t>
            </a:r>
          </a:p>
          <a:p>
            <a:pPr marL="228600" indent="-228600">
              <a:lnSpc>
                <a:spcPct val="130000"/>
              </a:lnSpc>
              <a:buClr>
                <a:srgbClr val="000099"/>
              </a:buClr>
              <a:buFontTx/>
              <a:buBlip>
                <a:blip r:embed="rId4"/>
              </a:buBlip>
            </a:pPr>
            <a:endParaRPr lang="en-US" altLang="zh-TW" sz="2400" dirty="0"/>
          </a:p>
        </p:txBody>
      </p:sp>
      <p:graphicFrame>
        <p:nvGraphicFramePr>
          <p:cNvPr id="4" name="Object 3"/>
          <p:cNvGraphicFramePr>
            <a:graphicFrameLocks noChangeAspect="1"/>
          </p:cNvGraphicFramePr>
          <p:nvPr/>
        </p:nvGraphicFramePr>
        <p:xfrm>
          <a:off x="2220913" y="2836863"/>
          <a:ext cx="476250" cy="515937"/>
        </p:xfrm>
        <a:graphic>
          <a:graphicData uri="http://schemas.openxmlformats.org/presentationml/2006/ole">
            <mc:AlternateContent xmlns:mc="http://schemas.openxmlformats.org/markup-compatibility/2006">
              <mc:Choice xmlns:v="urn:schemas-microsoft-com:vml" Requires="v">
                <p:oleObj spid="_x0000_s26642" name="Equation" r:id="rId5" imgW="203040" imgH="241200" progId="">
                  <p:embed/>
                </p:oleObj>
              </mc:Choice>
              <mc:Fallback>
                <p:oleObj name="Equation" r:id="rId5" imgW="203040" imgH="24120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0913" y="2836863"/>
                        <a:ext cx="476250"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9"/>
          <p:cNvGraphicFramePr>
            <a:graphicFrameLocks noChangeAspect="1"/>
          </p:cNvGraphicFramePr>
          <p:nvPr/>
        </p:nvGraphicFramePr>
        <p:xfrm>
          <a:off x="3338513" y="2836863"/>
          <a:ext cx="506412" cy="515937"/>
        </p:xfrm>
        <a:graphic>
          <a:graphicData uri="http://schemas.openxmlformats.org/presentationml/2006/ole">
            <mc:AlternateContent xmlns:mc="http://schemas.openxmlformats.org/markup-compatibility/2006">
              <mc:Choice xmlns:v="urn:schemas-microsoft-com:vml" Requires="v">
                <p:oleObj spid="_x0000_s26643" name="Equation" r:id="rId7" imgW="215640" imgH="241200" progId="">
                  <p:embed/>
                </p:oleObj>
              </mc:Choice>
              <mc:Fallback>
                <p:oleObj name="Equation" r:id="rId7" imgW="215640" imgH="241200" progId="">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38513" y="2836863"/>
                        <a:ext cx="506412"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pPr>
              <a:defRPr/>
            </a:pPr>
            <a:fld id="{EFCC2D3A-43B1-499B-83A8-96B2BCD796D9}" type="slidenum">
              <a:rPr lang="en-US" altLang="zh-TW" smtClean="0"/>
              <a:pPr>
                <a:defRPr/>
              </a:pPr>
              <a:t>28</a:t>
            </a:fld>
            <a:endParaRPr lang="en-US" altLang="zh-TW"/>
          </a:p>
        </p:txBody>
      </p:sp>
      <p:pic>
        <p:nvPicPr>
          <p:cNvPr id="3" name="Picture 2"/>
          <p:cNvPicPr>
            <a:picLocks noChangeAspect="1" noChangeArrowheads="1"/>
          </p:cNvPicPr>
          <p:nvPr/>
        </p:nvPicPr>
        <p:blipFill>
          <a:blip r:embed="rId2" cstate="print">
            <a:clrChange>
              <a:clrFrom>
                <a:srgbClr val="FFFFFF"/>
              </a:clrFrom>
              <a:clrTo>
                <a:srgbClr val="FFFFFF">
                  <a:alpha val="0"/>
                </a:srgbClr>
              </a:clrTo>
            </a:clrChange>
            <a:lum bright="-40000" contrast="40000"/>
          </a:blip>
          <a:srcRect l="28125" t="38000" r="13750" b="12000"/>
          <a:stretch>
            <a:fillRect/>
          </a:stretch>
        </p:blipFill>
        <p:spPr bwMode="auto">
          <a:xfrm>
            <a:off x="0" y="1066800"/>
            <a:ext cx="8929118" cy="48006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pPr>
              <a:defRPr/>
            </a:pPr>
            <a:fld id="{EFCC2D3A-43B1-499B-83A8-96B2BCD796D9}" type="slidenum">
              <a:rPr lang="en-US" altLang="zh-TW" smtClean="0"/>
              <a:pPr>
                <a:defRPr/>
              </a:pPr>
              <a:t>29</a:t>
            </a:fld>
            <a:endParaRPr lang="en-US" altLang="zh-TW"/>
          </a:p>
        </p:txBody>
      </p:sp>
      <p:sp>
        <p:nvSpPr>
          <p:cNvPr id="3" name="矩形 2"/>
          <p:cNvSpPr/>
          <p:nvPr/>
        </p:nvSpPr>
        <p:spPr>
          <a:xfrm>
            <a:off x="533400" y="990600"/>
            <a:ext cx="8382000" cy="2308324"/>
          </a:xfrm>
          <a:prstGeom prst="rect">
            <a:avLst/>
          </a:prstGeom>
        </p:spPr>
        <p:txBody>
          <a:bodyPr wrap="square">
            <a:spAutoFit/>
          </a:bodyPr>
          <a:lstStyle/>
          <a:p>
            <a:r>
              <a:rPr lang="en-US" altLang="zh-TW" sz="2400" dirty="0"/>
              <a:t>A </a:t>
            </a:r>
            <a:r>
              <a:rPr lang="en-US" altLang="zh-TW" sz="2400" dirty="0" smtClean="0"/>
              <a:t>researcher wishes </a:t>
            </a:r>
            <a:r>
              <a:rPr lang="en-US" altLang="zh-TW" sz="2400" dirty="0"/>
              <a:t>to see whether there is any </a:t>
            </a:r>
            <a:r>
              <a:rPr lang="en-US" altLang="zh-TW" sz="2400" dirty="0" smtClean="0"/>
              <a:t> difference in the </a:t>
            </a:r>
            <a:r>
              <a:rPr lang="en-US" altLang="zh-TW" sz="2400" dirty="0"/>
              <a:t>weight gains of athletes following one </a:t>
            </a:r>
            <a:r>
              <a:rPr lang="en-US" altLang="zh-TW" sz="2400" dirty="0" smtClean="0"/>
              <a:t>of three </a:t>
            </a:r>
            <a:r>
              <a:rPr lang="en-US" altLang="zh-TW" sz="2400" dirty="0"/>
              <a:t>special diets. Athletes are </a:t>
            </a:r>
            <a:r>
              <a:rPr lang="en-US" altLang="zh-TW" sz="2400" dirty="0" smtClean="0"/>
              <a:t>randomly assigned </a:t>
            </a:r>
            <a:r>
              <a:rPr lang="en-US" altLang="zh-TW" sz="2400" dirty="0"/>
              <a:t>to three groups and placed on the </a:t>
            </a:r>
            <a:r>
              <a:rPr lang="en-US" altLang="zh-TW" sz="2400" dirty="0" smtClean="0"/>
              <a:t>diet for </a:t>
            </a:r>
            <a:r>
              <a:rPr lang="en-US" altLang="zh-TW" sz="2400" dirty="0"/>
              <a:t>6 weeks. The weight gains (in pounds) are </a:t>
            </a:r>
            <a:r>
              <a:rPr lang="en-US" altLang="zh-TW" sz="2400" dirty="0" smtClean="0"/>
              <a:t>shown </a:t>
            </a:r>
            <a:r>
              <a:rPr lang="en-US" altLang="zh-TW" sz="2400" dirty="0"/>
              <a:t>here. At a  0.05, can the researcher conclude that</a:t>
            </a:r>
          </a:p>
          <a:p>
            <a:r>
              <a:rPr lang="en-US" altLang="zh-TW" sz="2400" dirty="0"/>
              <a:t>there is a difference in the diets?</a:t>
            </a:r>
            <a:endParaRPr lang="zh-TW" altLang="en-US" sz="2400" dirty="0">
              <a:latin typeface="Times New Roman" panose="02020603050405020304" pitchFamily="18" charset="0"/>
              <a:cs typeface="Times New Roman" panose="02020603050405020304" pitchFamily="18" charset="0"/>
            </a:endParaRPr>
          </a:p>
        </p:txBody>
      </p:sp>
      <p:pic>
        <p:nvPicPr>
          <p:cNvPr id="5" name="圖片 4"/>
          <p:cNvPicPr>
            <a:picLocks noChangeAspect="1"/>
          </p:cNvPicPr>
          <p:nvPr/>
        </p:nvPicPr>
        <p:blipFill rotWithShape="1">
          <a:blip r:embed="rId2"/>
          <a:srcRect l="54093" t="50439" r="18860" b="25438"/>
          <a:stretch/>
        </p:blipFill>
        <p:spPr>
          <a:xfrm>
            <a:off x="1143000" y="3505199"/>
            <a:ext cx="3657600" cy="2174789"/>
          </a:xfrm>
          <a:prstGeom prst="rect">
            <a:avLst/>
          </a:prstGeom>
        </p:spPr>
      </p:pic>
    </p:spTree>
    <p:extLst>
      <p:ext uri="{BB962C8B-B14F-4D97-AF65-F5344CB8AC3E}">
        <p14:creationId xmlns:p14="http://schemas.microsoft.com/office/powerpoint/2010/main" val="450398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457200"/>
            <a:ext cx="8229600" cy="838200"/>
          </a:xfrm>
        </p:spPr>
        <p:txBody>
          <a:bodyPr/>
          <a:lstStyle/>
          <a:p>
            <a:pPr eaLnBrk="1" hangingPunct="1"/>
            <a:r>
              <a:rPr lang="en-US" altLang="zh-TW" smtClean="0">
                <a:ea typeface="新細明體" charset="-120"/>
              </a:rPr>
              <a:t>Chapter 12 Objectives</a:t>
            </a:r>
          </a:p>
        </p:txBody>
      </p:sp>
      <p:sp>
        <p:nvSpPr>
          <p:cNvPr id="23557" name="Slide Number Placeholder 6"/>
          <p:cNvSpPr>
            <a:spLocks noGrp="1"/>
          </p:cNvSpPr>
          <p:nvPr>
            <p:ph type="sldNum" sz="quarter" idx="11"/>
          </p:nvPr>
        </p:nvSpPr>
        <p:spPr/>
        <p:txBody>
          <a:bodyPr/>
          <a:lstStyle/>
          <a:p>
            <a:pPr>
              <a:defRPr/>
            </a:pPr>
            <a:fld id="{5BE943AF-1B73-40EE-986E-D48430EE5C9B}" type="slidenum">
              <a:rPr lang="en-US" altLang="zh-TW"/>
              <a:pPr>
                <a:defRPr/>
              </a:pPr>
              <a:t>3</a:t>
            </a:fld>
            <a:endParaRPr lang="en-US" altLang="zh-TW"/>
          </a:p>
        </p:txBody>
      </p:sp>
      <p:sp>
        <p:nvSpPr>
          <p:cNvPr id="37893" name="Rectangle 4"/>
          <p:cNvSpPr>
            <a:spLocks noChangeArrowheads="1"/>
          </p:cNvSpPr>
          <p:nvPr/>
        </p:nvSpPr>
        <p:spPr bwMode="auto">
          <a:xfrm>
            <a:off x="457200" y="1600200"/>
            <a:ext cx="8077200" cy="4724400"/>
          </a:xfrm>
          <a:prstGeom prst="rect">
            <a:avLst/>
          </a:prstGeom>
          <a:noFill/>
          <a:ln w="9525">
            <a:noFill/>
            <a:miter lim="800000"/>
            <a:headEnd/>
            <a:tailEnd/>
          </a:ln>
        </p:spPr>
        <p:txBody>
          <a:bodyPr/>
          <a:lstStyle/>
          <a:p>
            <a:pPr marL="514350" indent="-514350">
              <a:spcAft>
                <a:spcPts val="1200"/>
              </a:spcAft>
              <a:buFont typeface="Arial" charset="0"/>
              <a:buAutoNum type="arabicPeriod"/>
            </a:pPr>
            <a:r>
              <a:rPr lang="en-US" altLang="zh-TW" sz="2800" dirty="0">
                <a:latin typeface="Times New Roman" pitchFamily="18" charset="0"/>
                <a:cs typeface="Times New Roman" pitchFamily="18" charset="0"/>
              </a:rPr>
              <a:t>Use the one-way ANOVA technique to determine if there is a significant difference among three or more means.</a:t>
            </a:r>
          </a:p>
          <a:p>
            <a:pPr marL="514350" indent="-514350">
              <a:spcAft>
                <a:spcPts val="1200"/>
              </a:spcAft>
              <a:buFont typeface="Arial" charset="0"/>
              <a:buAutoNum type="arabicPeriod"/>
            </a:pPr>
            <a:r>
              <a:rPr lang="en-US" altLang="zh-TW" sz="2800" dirty="0">
                <a:latin typeface="Times New Roman" pitchFamily="18" charset="0"/>
                <a:cs typeface="Times New Roman" pitchFamily="18" charset="0"/>
              </a:rPr>
              <a:t>Determine which means differ, using the </a:t>
            </a:r>
            <a:r>
              <a:rPr lang="en-US" altLang="zh-TW" sz="2800" dirty="0" err="1">
                <a:latin typeface="Times New Roman" pitchFamily="18" charset="0"/>
                <a:cs typeface="Times New Roman" pitchFamily="18" charset="0"/>
              </a:rPr>
              <a:t>Scheffé</a:t>
            </a:r>
            <a:r>
              <a:rPr lang="en-US" altLang="zh-TW" sz="2800" dirty="0">
                <a:latin typeface="Times New Roman" pitchFamily="18" charset="0"/>
                <a:cs typeface="Times New Roman" pitchFamily="18" charset="0"/>
              </a:rPr>
              <a:t> or </a:t>
            </a:r>
            <a:r>
              <a:rPr lang="en-US" altLang="zh-TW" sz="2800" dirty="0" err="1">
                <a:latin typeface="Times New Roman" pitchFamily="18" charset="0"/>
                <a:cs typeface="Times New Roman" pitchFamily="18" charset="0"/>
              </a:rPr>
              <a:t>Tukey</a:t>
            </a:r>
            <a:r>
              <a:rPr lang="en-US" altLang="zh-TW" sz="2800" dirty="0">
                <a:latin typeface="Times New Roman" pitchFamily="18" charset="0"/>
                <a:cs typeface="Times New Roman" pitchFamily="18" charset="0"/>
              </a:rPr>
              <a:t> test if the null hypothesis is rejected in the ANOVA.</a:t>
            </a:r>
          </a:p>
          <a:p>
            <a:pPr marL="514350" indent="-514350">
              <a:spcAft>
                <a:spcPts val="1200"/>
              </a:spcAft>
              <a:buFont typeface="Arial" charset="0"/>
              <a:buAutoNum type="arabicPeriod"/>
            </a:pPr>
            <a:r>
              <a:rPr lang="en-US" altLang="zh-TW" sz="2800" dirty="0">
                <a:latin typeface="Times New Roman" pitchFamily="18" charset="0"/>
                <a:cs typeface="Times New Roman" pitchFamily="18" charset="0"/>
              </a:rPr>
              <a:t>Use the two-way ANOVA technique to determine if there is a significant difference in the main effects or interaction.</a:t>
            </a:r>
          </a:p>
          <a:p>
            <a:pPr marL="514350" indent="-514350">
              <a:spcAft>
                <a:spcPts val="1200"/>
              </a:spcAft>
              <a:buFont typeface="Arial" charset="0"/>
              <a:buAutoNum type="arabicPeriod"/>
            </a:pPr>
            <a:endParaRPr lang="en-US" altLang="zh-TW" sz="2800" dirty="0">
              <a:latin typeface="Times New Roman" pitchFamily="18" charset="0"/>
              <a:cs typeface="Times New Roman" pitchFamily="18" charset="0"/>
            </a:endParaRPr>
          </a:p>
          <a:p>
            <a:pPr marL="514350" indent="-514350"/>
            <a:endParaRPr lang="en-US" altLang="zh-TW"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pPr>
              <a:defRPr/>
            </a:pPr>
            <a:fld id="{EFCC2D3A-43B1-499B-83A8-96B2BCD796D9}" type="slidenum">
              <a:rPr lang="en-US" altLang="zh-TW" smtClean="0"/>
              <a:pPr>
                <a:defRPr/>
              </a:pPr>
              <a:t>30</a:t>
            </a:fld>
            <a:endParaRPr lang="en-US" altLang="zh-TW"/>
          </a:p>
        </p:txBody>
      </p:sp>
      <p:pic>
        <p:nvPicPr>
          <p:cNvPr id="3" name="圖片 2"/>
          <p:cNvPicPr>
            <a:picLocks noChangeAspect="1"/>
          </p:cNvPicPr>
          <p:nvPr/>
        </p:nvPicPr>
        <p:blipFill rotWithShape="1">
          <a:blip r:embed="rId2"/>
          <a:srcRect l="56286" t="61403" r="12281" b="28728"/>
          <a:stretch/>
        </p:blipFill>
        <p:spPr>
          <a:xfrm>
            <a:off x="228600" y="533400"/>
            <a:ext cx="5461000" cy="1143000"/>
          </a:xfrm>
          <a:prstGeom prst="rect">
            <a:avLst/>
          </a:prstGeom>
        </p:spPr>
      </p:pic>
      <p:pic>
        <p:nvPicPr>
          <p:cNvPr id="4" name="圖片 3"/>
          <p:cNvPicPr>
            <a:picLocks noChangeAspect="1"/>
          </p:cNvPicPr>
          <p:nvPr/>
        </p:nvPicPr>
        <p:blipFill rotWithShape="1">
          <a:blip r:embed="rId3"/>
          <a:srcRect l="15351" t="39474" r="51755" b="22149"/>
          <a:stretch/>
        </p:blipFill>
        <p:spPr>
          <a:xfrm>
            <a:off x="304800" y="1752600"/>
            <a:ext cx="5715000" cy="4445000"/>
          </a:xfrm>
          <a:prstGeom prst="rect">
            <a:avLst/>
          </a:prstGeom>
        </p:spPr>
      </p:pic>
    </p:spTree>
    <p:extLst>
      <p:ext uri="{BB962C8B-B14F-4D97-AF65-F5344CB8AC3E}">
        <p14:creationId xmlns:p14="http://schemas.microsoft.com/office/powerpoint/2010/main" val="3037760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pPr>
              <a:defRPr/>
            </a:pPr>
            <a:fld id="{EFCC2D3A-43B1-499B-83A8-96B2BCD796D9}" type="slidenum">
              <a:rPr lang="en-US" altLang="zh-TW" smtClean="0"/>
              <a:pPr>
                <a:defRPr/>
              </a:pPr>
              <a:t>31</a:t>
            </a:fld>
            <a:endParaRPr lang="en-US" altLang="zh-TW"/>
          </a:p>
        </p:txBody>
      </p:sp>
    </p:spTree>
    <p:extLst>
      <p:ext uri="{BB962C8B-B14F-4D97-AF65-F5344CB8AC3E}">
        <p14:creationId xmlns:p14="http://schemas.microsoft.com/office/powerpoint/2010/main" val="2454306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pPr eaLnBrk="1" fontAlgn="auto" hangingPunct="1">
              <a:spcAft>
                <a:spcPts val="0"/>
              </a:spcAft>
              <a:defRPr/>
            </a:pPr>
            <a:r>
              <a:rPr lang="en-US" altLang="zh-TW" dirty="0" smtClean="0"/>
              <a:t>Section 12-3</a:t>
            </a:r>
            <a:endParaRPr lang="zh-TW" altLang="en-US" dirty="0"/>
          </a:p>
        </p:txBody>
      </p:sp>
      <p:sp>
        <p:nvSpPr>
          <p:cNvPr id="71683" name="副標題 2"/>
          <p:cNvSpPr>
            <a:spLocks noGrp="1"/>
          </p:cNvSpPr>
          <p:nvPr>
            <p:ph type="subTitle" idx="1"/>
          </p:nvPr>
        </p:nvSpPr>
        <p:spPr>
          <a:xfrm>
            <a:off x="457200" y="4038600"/>
            <a:ext cx="8153400" cy="1752600"/>
          </a:xfrm>
        </p:spPr>
        <p:txBody>
          <a:bodyPr/>
          <a:lstStyle/>
          <a:p>
            <a:pPr marR="0" eaLnBrk="1" hangingPunct="1">
              <a:buClr>
                <a:srgbClr val="01181F"/>
              </a:buClr>
            </a:pPr>
            <a:r>
              <a:rPr lang="en-US" altLang="zh-TW" sz="4000" dirty="0" smtClean="0">
                <a:effectLst>
                  <a:outerShdw blurRad="38100" dist="38100" dir="2700000" algn="tl">
                    <a:srgbClr val="000000">
                      <a:alpha val="43137"/>
                    </a:srgbClr>
                  </a:outerShdw>
                </a:effectLst>
                <a:ea typeface="新細明體" charset="-120"/>
              </a:rPr>
              <a:t>Two-Way Analysis of Variance</a:t>
            </a:r>
            <a:endParaRPr lang="zh-TW" altLang="en-US" sz="3800" dirty="0" smtClean="0">
              <a:effectLst>
                <a:outerShdw blurRad="38100" dist="38100" dir="2700000" algn="tl">
                  <a:srgbClr val="000000">
                    <a:alpha val="43137"/>
                  </a:srgbClr>
                </a:outerShdw>
              </a:effectLst>
            </a:endParaRPr>
          </a:p>
        </p:txBody>
      </p:sp>
      <p:sp>
        <p:nvSpPr>
          <p:cNvPr id="5" name="投影片編號版面配置區 4"/>
          <p:cNvSpPr>
            <a:spLocks noGrp="1"/>
          </p:cNvSpPr>
          <p:nvPr>
            <p:ph type="sldNum" sz="quarter" idx="12"/>
          </p:nvPr>
        </p:nvSpPr>
        <p:spPr/>
        <p:txBody>
          <a:bodyPr/>
          <a:lstStyle/>
          <a:p>
            <a:pPr>
              <a:defRPr/>
            </a:pPr>
            <a:fld id="{1BDA9DDB-E940-4136-A609-A6F00B0756E4}" type="slidenum">
              <a:rPr lang="en-US" altLang="zh-TW"/>
              <a:pPr>
                <a:defRPr/>
              </a:pPr>
              <a:t>32</a:t>
            </a:fld>
            <a:endParaRPr lang="en-US" altLang="zh-TW"/>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ea typeface="新細明體" charset="-120"/>
              </a:rPr>
              <a:t>12-3 Two-Way Analysis of Variance</a:t>
            </a:r>
            <a:endParaRPr lang="zh-TW" altLang="en-US" dirty="0"/>
          </a:p>
        </p:txBody>
      </p:sp>
      <p:graphicFrame>
        <p:nvGraphicFramePr>
          <p:cNvPr id="5" name="內容版面配置區 4"/>
          <p:cNvGraphicFramePr>
            <a:graphicFrameLocks noGrp="1"/>
          </p:cNvGraphicFramePr>
          <p:nvPr>
            <p:ph idx="1"/>
          </p:nvPr>
        </p:nvGraphicFramePr>
        <p:xfrm>
          <a:off x="457200" y="1752600"/>
          <a:ext cx="8229600" cy="185420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r>
              <a:tr h="370840">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r>
              <a:tr h="370840">
                <a:tc>
                  <a:txBody>
                    <a:bodyPr/>
                    <a:lstStyle/>
                    <a:p>
                      <a:endParaRPr lang="zh-TW" altLang="en-US"/>
                    </a:p>
                  </a:txBody>
                  <a:tcPr/>
                </a:tc>
                <a:tc>
                  <a:txBody>
                    <a:bodyPr/>
                    <a:lstStyle/>
                    <a:p>
                      <a:endParaRPr lang="zh-TW" altLang="en-US" dirty="0"/>
                    </a:p>
                  </a:txBody>
                  <a:tcPr/>
                </a:tc>
                <a:tc>
                  <a:txBody>
                    <a:bodyPr/>
                    <a:lstStyle/>
                    <a:p>
                      <a:endParaRPr lang="zh-TW" altLang="en-US"/>
                    </a:p>
                  </a:txBody>
                  <a:tcPr/>
                </a:tc>
                <a:tc>
                  <a:txBody>
                    <a:bodyPr/>
                    <a:lstStyle/>
                    <a:p>
                      <a:endParaRPr lang="zh-TW" altLang="en-US"/>
                    </a:p>
                  </a:txBody>
                  <a:tcPr/>
                </a:tc>
              </a:tr>
              <a:tr h="370840">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a:p>
                  </a:txBody>
                  <a:tcPr/>
                </a:tc>
              </a:tr>
              <a:tr h="370840">
                <a:tc>
                  <a:txBody>
                    <a:bodyPr/>
                    <a:lstStyle/>
                    <a:p>
                      <a:endParaRPr lang="zh-TW" altLang="en-US"/>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tr>
            </a:tbl>
          </a:graphicData>
        </a:graphic>
      </p:graphicFrame>
      <p:sp>
        <p:nvSpPr>
          <p:cNvPr id="4" name="投影片編號版面配置區 3"/>
          <p:cNvSpPr>
            <a:spLocks noGrp="1"/>
          </p:cNvSpPr>
          <p:nvPr>
            <p:ph type="sldNum" sz="quarter" idx="11"/>
          </p:nvPr>
        </p:nvSpPr>
        <p:spPr/>
        <p:txBody>
          <a:bodyPr/>
          <a:lstStyle/>
          <a:p>
            <a:pPr>
              <a:defRPr/>
            </a:pPr>
            <a:fld id="{0DF9CEA2-5835-4A12-9988-1A1EDF788630}" type="slidenum">
              <a:rPr lang="en-US" altLang="zh-TW" smtClean="0"/>
              <a:pPr>
                <a:defRPr/>
              </a:pPr>
              <a:t>33</a:t>
            </a:fld>
            <a:endParaRPr lang="en-US" altLang="zh-TW"/>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572000" y="3581400"/>
            <a:ext cx="4419600" cy="2743200"/>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457200" y="552450"/>
            <a:ext cx="8229600" cy="666750"/>
          </a:xfrm>
        </p:spPr>
        <p:txBody>
          <a:bodyPr/>
          <a:lstStyle/>
          <a:p>
            <a:r>
              <a:rPr lang="en-US" altLang="zh-TW" dirty="0" smtClean="0">
                <a:ea typeface="新細明體" charset="-120"/>
              </a:rPr>
              <a:t>Example: Two-Way NOVA</a:t>
            </a:r>
            <a:endParaRPr lang="zh-TW" altLang="en-US" dirty="0"/>
          </a:p>
        </p:txBody>
      </p:sp>
      <p:sp>
        <p:nvSpPr>
          <p:cNvPr id="4" name="投影片編號版面配置區 3"/>
          <p:cNvSpPr>
            <a:spLocks noGrp="1"/>
          </p:cNvSpPr>
          <p:nvPr>
            <p:ph type="sldNum" sz="quarter" idx="11"/>
          </p:nvPr>
        </p:nvSpPr>
        <p:spPr/>
        <p:txBody>
          <a:bodyPr/>
          <a:lstStyle/>
          <a:p>
            <a:pPr>
              <a:defRPr/>
            </a:pPr>
            <a:fld id="{0DF9CEA2-5835-4A12-9988-1A1EDF788630}" type="slidenum">
              <a:rPr lang="en-US" altLang="zh-TW" smtClean="0"/>
              <a:pPr>
                <a:defRPr/>
              </a:pPr>
              <a:t>34</a:t>
            </a:fld>
            <a:endParaRPr lang="en-US" altLang="zh-TW"/>
          </a:p>
        </p:txBody>
      </p:sp>
      <p:graphicFrame>
        <p:nvGraphicFramePr>
          <p:cNvPr id="6" name="表格 5"/>
          <p:cNvGraphicFramePr>
            <a:graphicFrameLocks noGrp="1"/>
          </p:cNvGraphicFramePr>
          <p:nvPr/>
        </p:nvGraphicFramePr>
        <p:xfrm>
          <a:off x="4648201" y="3733800"/>
          <a:ext cx="4190999" cy="2380828"/>
        </p:xfrm>
        <a:graphic>
          <a:graphicData uri="http://schemas.openxmlformats.org/drawingml/2006/table">
            <a:tbl>
              <a:tblPr/>
              <a:tblGrid>
                <a:gridCol w="533399"/>
                <a:gridCol w="609600"/>
                <a:gridCol w="1524000"/>
                <a:gridCol w="1524000"/>
              </a:tblGrid>
              <a:tr h="284306">
                <a:tc rowSpan="2" gridSpan="2">
                  <a:txBody>
                    <a:bodyPr/>
                    <a:lstStyle/>
                    <a:p>
                      <a:pPr marR="133350">
                        <a:spcAft>
                          <a:spcPts val="0"/>
                        </a:spcAft>
                      </a:pPr>
                      <a:endParaRPr lang="en-US" sz="1900" dirty="0">
                        <a:latin typeface="Times New Roman"/>
                        <a:ea typeface="新細明體"/>
                        <a:cs typeface="Times New Roman"/>
                      </a:endParaRPr>
                    </a:p>
                  </a:txBody>
                  <a:tcPr marL="63969" marR="63969" marT="0" marB="0">
                    <a:lnL>
                      <a:noFill/>
                    </a:lnL>
                    <a:lnR>
                      <a:noFill/>
                    </a:lnR>
                    <a:lnT>
                      <a:noFill/>
                    </a:lnT>
                    <a:lnB>
                      <a:noFill/>
                    </a:lnB>
                  </a:tcPr>
                </a:tc>
                <a:tc rowSpan="2" hMerge="1">
                  <a:txBody>
                    <a:bodyPr/>
                    <a:lstStyle/>
                    <a:p>
                      <a:endParaRPr lang="zh-TW" altLang="en-US"/>
                    </a:p>
                  </a:txBody>
                  <a:tcPr/>
                </a:tc>
                <a:tc gridSpan="2">
                  <a:txBody>
                    <a:bodyPr/>
                    <a:lstStyle/>
                    <a:p>
                      <a:pPr marR="133350" algn="ctr">
                        <a:spcAft>
                          <a:spcPts val="0"/>
                        </a:spcAft>
                      </a:pPr>
                      <a:r>
                        <a:rPr lang="en-US" sz="2000" dirty="0">
                          <a:latin typeface="Times New Roman"/>
                          <a:ea typeface="新細明體"/>
                          <a:cs typeface="Times New Roman"/>
                        </a:rPr>
                        <a:t>Soil type</a:t>
                      </a:r>
                      <a:endParaRPr lang="zh-TW" sz="2000" dirty="0">
                        <a:latin typeface="Calibri"/>
                        <a:ea typeface="新細明體"/>
                        <a:cs typeface="Times New Roman"/>
                      </a:endParaRPr>
                    </a:p>
                  </a:txBody>
                  <a:tcPr marL="63969" marR="63969" marT="0" marB="0">
                    <a:lnL>
                      <a:noFill/>
                    </a:lnL>
                    <a:lnR>
                      <a:noFill/>
                    </a:lnR>
                    <a:lnT>
                      <a:noFill/>
                    </a:lnT>
                    <a:lnB>
                      <a:noFill/>
                    </a:lnB>
                  </a:tcPr>
                </a:tc>
                <a:tc hMerge="1">
                  <a:txBody>
                    <a:bodyPr/>
                    <a:lstStyle/>
                    <a:p>
                      <a:endParaRPr lang="zh-TW" altLang="en-US"/>
                    </a:p>
                  </a:txBody>
                  <a:tcPr/>
                </a:tc>
              </a:tr>
              <a:tr h="419352">
                <a:tc gridSpan="2" vMerge="1">
                  <a:txBody>
                    <a:bodyPr/>
                    <a:lstStyle/>
                    <a:p>
                      <a:endParaRPr lang="zh-TW" altLang="en-US"/>
                    </a:p>
                  </a:txBody>
                  <a:tcPr/>
                </a:tc>
                <a:tc hMerge="1" vMerge="1">
                  <a:txBody>
                    <a:bodyPr/>
                    <a:lstStyle/>
                    <a:p>
                      <a:endParaRPr lang="zh-TW" altLang="en-US"/>
                    </a:p>
                  </a:txBody>
                  <a:tcPr/>
                </a:tc>
                <a:tc>
                  <a:txBody>
                    <a:bodyPr/>
                    <a:lstStyle/>
                    <a:p>
                      <a:pPr marR="133350" algn="ctr">
                        <a:spcAft>
                          <a:spcPts val="0"/>
                        </a:spcAft>
                      </a:pPr>
                      <a:r>
                        <a:rPr lang="en-US" sz="2000" dirty="0">
                          <a:latin typeface="Times New Roman"/>
                          <a:ea typeface="新細明體"/>
                          <a:cs typeface="Times New Roman"/>
                        </a:rPr>
                        <a:t>I</a:t>
                      </a:r>
                      <a:endParaRPr lang="zh-TW" sz="2000" dirty="0">
                        <a:latin typeface="Calibri"/>
                        <a:ea typeface="新細明體"/>
                        <a:cs typeface="Times New Roman"/>
                      </a:endParaRPr>
                    </a:p>
                  </a:txBody>
                  <a:tcPr marL="63969" marR="6396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R="133350" algn="ctr">
                        <a:spcAft>
                          <a:spcPts val="0"/>
                        </a:spcAft>
                      </a:pPr>
                      <a:r>
                        <a:rPr lang="en-US" sz="2000">
                          <a:latin typeface="Times New Roman"/>
                          <a:ea typeface="新細明體"/>
                          <a:cs typeface="Times New Roman"/>
                        </a:rPr>
                        <a:t>II</a:t>
                      </a:r>
                      <a:endParaRPr lang="zh-TW" sz="2000">
                        <a:latin typeface="Calibri"/>
                        <a:ea typeface="新細明體"/>
                        <a:cs typeface="Times New Roman"/>
                      </a:endParaRPr>
                    </a:p>
                  </a:txBody>
                  <a:tcPr marL="63969" marR="63969" marT="0" marB="0">
                    <a:lnL>
                      <a:noFill/>
                    </a:lnL>
                    <a:lnR>
                      <a:noFill/>
                    </a:lnR>
                    <a:lnT>
                      <a:noFill/>
                    </a:lnT>
                    <a:lnB w="12700" cap="flat" cmpd="sng" algn="ctr">
                      <a:solidFill>
                        <a:srgbClr val="000000"/>
                      </a:solidFill>
                      <a:prstDash val="solid"/>
                      <a:round/>
                      <a:headEnd type="none" w="med" len="med"/>
                      <a:tailEnd type="none" w="med" len="med"/>
                    </a:lnB>
                  </a:tcPr>
                </a:tc>
              </a:tr>
              <a:tr h="826265">
                <a:tc rowSpan="2">
                  <a:txBody>
                    <a:bodyPr/>
                    <a:lstStyle/>
                    <a:p>
                      <a:pPr marL="71755" marR="133350" indent="127000">
                        <a:spcAft>
                          <a:spcPts val="0"/>
                        </a:spcAft>
                      </a:pPr>
                      <a:r>
                        <a:rPr lang="en-US" sz="2400" dirty="0">
                          <a:latin typeface="Times New Roman"/>
                          <a:ea typeface="新細明體"/>
                          <a:cs typeface="Times New Roman"/>
                        </a:rPr>
                        <a:t>Plant food  </a:t>
                      </a:r>
                      <a:endParaRPr lang="zh-TW" sz="2400" dirty="0">
                        <a:latin typeface="Calibri"/>
                        <a:ea typeface="新細明體"/>
                        <a:cs typeface="Times New Roman"/>
                      </a:endParaRPr>
                    </a:p>
                  </a:txBody>
                  <a:tcPr marL="63969" marR="63969" marT="0" marB="0" vert="vert270" anchor="ctr">
                    <a:lnL>
                      <a:noFill/>
                    </a:lnL>
                    <a:lnR>
                      <a:noFill/>
                    </a:lnR>
                    <a:lnT>
                      <a:noFill/>
                    </a:lnT>
                    <a:lnB>
                      <a:noFill/>
                    </a:lnB>
                  </a:tcPr>
                </a:tc>
                <a:tc>
                  <a:txBody>
                    <a:bodyPr/>
                    <a:lstStyle/>
                    <a:p>
                      <a:pPr marR="133350" indent="-40640" algn="r">
                        <a:spcAft>
                          <a:spcPts val="0"/>
                        </a:spcAft>
                      </a:pPr>
                      <a:r>
                        <a:rPr lang="en-US" sz="1900" dirty="0">
                          <a:latin typeface="Times New Roman"/>
                          <a:ea typeface="新細明體"/>
                          <a:cs typeface="Times New Roman"/>
                        </a:rPr>
                        <a:t>A1</a:t>
                      </a:r>
                      <a:endParaRPr lang="zh-TW" sz="1000" dirty="0">
                        <a:latin typeface="Calibri"/>
                        <a:ea typeface="新細明體"/>
                        <a:cs typeface="Times New Roman"/>
                      </a:endParaRPr>
                    </a:p>
                  </a:txBody>
                  <a:tcPr marL="63969" marR="63969"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R="133350" algn="ctr">
                        <a:spcAft>
                          <a:spcPts val="0"/>
                        </a:spcAft>
                      </a:pPr>
                      <a:r>
                        <a:rPr lang="en-US" sz="2000" dirty="0">
                          <a:latin typeface="Times New Roman"/>
                          <a:ea typeface="新細明體"/>
                          <a:cs typeface="Times New Roman"/>
                        </a:rPr>
                        <a:t>Group 1</a:t>
                      </a:r>
                      <a:endParaRPr lang="zh-TW" sz="2000" dirty="0">
                        <a:latin typeface="Calibri"/>
                        <a:ea typeface="新細明體"/>
                        <a:cs typeface="Times New Roman"/>
                      </a:endParaRPr>
                    </a:p>
                  </a:txBody>
                  <a:tcPr marL="63969" marR="63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R="133350" algn="ctr">
                        <a:spcAft>
                          <a:spcPts val="0"/>
                        </a:spcAft>
                      </a:pPr>
                      <a:r>
                        <a:rPr lang="en-US" sz="2000" dirty="0">
                          <a:latin typeface="Times New Roman"/>
                          <a:ea typeface="新細明體"/>
                          <a:cs typeface="Times New Roman"/>
                        </a:rPr>
                        <a:t>Group 2</a:t>
                      </a:r>
                      <a:endParaRPr lang="zh-TW" sz="2000" dirty="0">
                        <a:latin typeface="Calibri"/>
                        <a:ea typeface="新細明體"/>
                        <a:cs typeface="Times New Roman"/>
                      </a:endParaRPr>
                    </a:p>
                  </a:txBody>
                  <a:tcPr marL="63969" marR="63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r>
              <a:tr h="830411">
                <a:tc vMerge="1">
                  <a:txBody>
                    <a:bodyPr/>
                    <a:lstStyle/>
                    <a:p>
                      <a:endParaRPr lang="zh-TW" altLang="en-US"/>
                    </a:p>
                  </a:txBody>
                  <a:tcPr/>
                </a:tc>
                <a:tc>
                  <a:txBody>
                    <a:bodyPr/>
                    <a:lstStyle/>
                    <a:p>
                      <a:pPr marR="133350" indent="-40640" algn="r">
                        <a:spcAft>
                          <a:spcPts val="0"/>
                        </a:spcAft>
                      </a:pPr>
                      <a:r>
                        <a:rPr lang="en-US" sz="1900" dirty="0">
                          <a:latin typeface="Times New Roman"/>
                          <a:ea typeface="新細明體"/>
                          <a:cs typeface="Times New Roman"/>
                        </a:rPr>
                        <a:t>A2</a:t>
                      </a:r>
                      <a:endParaRPr lang="zh-TW" sz="1000" dirty="0">
                        <a:latin typeface="Calibri"/>
                        <a:ea typeface="新細明體"/>
                        <a:cs typeface="Times New Roman"/>
                      </a:endParaRPr>
                    </a:p>
                  </a:txBody>
                  <a:tcPr marL="63969" marR="63969"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R="133350" algn="ctr">
                        <a:spcAft>
                          <a:spcPts val="0"/>
                        </a:spcAft>
                      </a:pPr>
                      <a:r>
                        <a:rPr lang="en-US" sz="2000">
                          <a:latin typeface="Times New Roman"/>
                          <a:ea typeface="新細明體"/>
                          <a:cs typeface="Times New Roman"/>
                        </a:rPr>
                        <a:t>Group 3</a:t>
                      </a:r>
                      <a:endParaRPr lang="zh-TW" sz="2000">
                        <a:latin typeface="Calibri"/>
                        <a:ea typeface="新細明體"/>
                        <a:cs typeface="Times New Roman"/>
                      </a:endParaRPr>
                    </a:p>
                  </a:txBody>
                  <a:tcPr marL="63969" marR="63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R="133350" algn="ctr">
                        <a:spcAft>
                          <a:spcPts val="0"/>
                        </a:spcAft>
                      </a:pPr>
                      <a:r>
                        <a:rPr lang="en-US" sz="2000" dirty="0">
                          <a:latin typeface="Times New Roman"/>
                          <a:ea typeface="新細明體"/>
                          <a:cs typeface="Times New Roman"/>
                        </a:rPr>
                        <a:t>Group 4</a:t>
                      </a:r>
                      <a:endParaRPr lang="zh-TW" sz="2000" dirty="0">
                        <a:latin typeface="Calibri"/>
                        <a:ea typeface="新細明體"/>
                        <a:cs typeface="Times New Roman"/>
                      </a:endParaRPr>
                    </a:p>
                  </a:txBody>
                  <a:tcPr marL="63969" marR="63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bl>
          </a:graphicData>
        </a:graphic>
      </p:graphicFrame>
      <p:sp>
        <p:nvSpPr>
          <p:cNvPr id="8" name="文字方塊 7"/>
          <p:cNvSpPr txBox="1"/>
          <p:nvPr/>
        </p:nvSpPr>
        <p:spPr>
          <a:xfrm>
            <a:off x="533400" y="3886200"/>
            <a:ext cx="3733800" cy="209288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spcBef>
                <a:spcPts val="600"/>
              </a:spcBef>
            </a:pPr>
            <a:r>
              <a:rPr lang="en-US" altLang="zh-TW" sz="2200" b="1" dirty="0" smtClean="0">
                <a:latin typeface="Times New Roman" pitchFamily="18" charset="0"/>
                <a:cs typeface="Times New Roman" pitchFamily="18" charset="0"/>
              </a:rPr>
              <a:t>Two independent variables:</a:t>
            </a:r>
          </a:p>
          <a:p>
            <a:pPr>
              <a:spcBef>
                <a:spcPts val="600"/>
              </a:spcBef>
            </a:pPr>
            <a:r>
              <a:rPr lang="en-US" altLang="zh-TW" sz="2200" b="1" dirty="0" smtClean="0">
                <a:latin typeface="Times New Roman" pitchFamily="18" charset="0"/>
                <a:cs typeface="Times New Roman" pitchFamily="18" charset="0"/>
                <a:sym typeface="Wingdings" pitchFamily="2" charset="2"/>
              </a:rPr>
              <a:t>     </a:t>
            </a:r>
            <a:r>
              <a:rPr lang="en-US" altLang="zh-TW" sz="2200" dirty="0" smtClean="0">
                <a:latin typeface="Times New Roman" pitchFamily="18" charset="0"/>
                <a:cs typeface="Times New Roman" pitchFamily="18" charset="0"/>
                <a:sym typeface="Wingdings" pitchFamily="2" charset="2"/>
              </a:rPr>
              <a:t>the type of plant food</a:t>
            </a:r>
            <a:endParaRPr lang="en-US" altLang="zh-TW" sz="2200" b="1" dirty="0" smtClean="0">
              <a:latin typeface="Times New Roman" pitchFamily="18" charset="0"/>
              <a:cs typeface="Times New Roman" pitchFamily="18" charset="0"/>
              <a:sym typeface="Wingdings" pitchFamily="2" charset="2"/>
            </a:endParaRPr>
          </a:p>
          <a:p>
            <a:pPr>
              <a:spcBef>
                <a:spcPts val="600"/>
              </a:spcBef>
            </a:pPr>
            <a:r>
              <a:rPr lang="en-US" altLang="zh-TW" sz="2200" b="1" dirty="0" smtClean="0">
                <a:latin typeface="Times New Roman" pitchFamily="18" charset="0"/>
                <a:cs typeface="Times New Roman" pitchFamily="18" charset="0"/>
                <a:sym typeface="Wingdings" pitchFamily="2" charset="2"/>
              </a:rPr>
              <a:t>     </a:t>
            </a:r>
            <a:r>
              <a:rPr lang="en-US" altLang="zh-TW" sz="2200" dirty="0" smtClean="0">
                <a:latin typeface="Times New Roman" pitchFamily="18" charset="0"/>
                <a:cs typeface="Times New Roman" pitchFamily="18" charset="0"/>
                <a:sym typeface="Wingdings" pitchFamily="2" charset="2"/>
              </a:rPr>
              <a:t>the type of soil</a:t>
            </a:r>
            <a:endParaRPr lang="en-US" altLang="zh-TW" sz="2200" b="1" dirty="0" smtClean="0">
              <a:latin typeface="Times New Roman" pitchFamily="18" charset="0"/>
              <a:cs typeface="Times New Roman" pitchFamily="18" charset="0"/>
            </a:endParaRPr>
          </a:p>
          <a:p>
            <a:pPr>
              <a:spcBef>
                <a:spcPts val="600"/>
              </a:spcBef>
            </a:pPr>
            <a:r>
              <a:rPr lang="en-US" altLang="zh-TW" sz="2200" b="1" dirty="0" smtClean="0">
                <a:latin typeface="Times New Roman" pitchFamily="18" charset="0"/>
                <a:cs typeface="Times New Roman" pitchFamily="18" charset="0"/>
              </a:rPr>
              <a:t>One dependent variable:</a:t>
            </a:r>
          </a:p>
          <a:p>
            <a:pPr>
              <a:spcBef>
                <a:spcPts val="600"/>
              </a:spcBef>
            </a:pPr>
            <a:r>
              <a:rPr lang="en-US" altLang="zh-TW" sz="2200" dirty="0" smtClean="0">
                <a:latin typeface="Times New Roman" pitchFamily="18" charset="0"/>
                <a:cs typeface="Times New Roman" pitchFamily="18" charset="0"/>
                <a:sym typeface="Wingdings" pitchFamily="2" charset="2"/>
              </a:rPr>
              <a:t>     The plant growth</a:t>
            </a:r>
            <a:endParaRPr lang="en-US" altLang="zh-TW" sz="2200" dirty="0" smtClean="0">
              <a:latin typeface="Times New Roman" pitchFamily="18" charset="0"/>
              <a:cs typeface="Times New Roman" pitchFamily="18" charset="0"/>
            </a:endParaRPr>
          </a:p>
        </p:txBody>
      </p:sp>
      <p:sp>
        <p:nvSpPr>
          <p:cNvPr id="9" name="文字方塊 8"/>
          <p:cNvSpPr txBox="1"/>
          <p:nvPr/>
        </p:nvSpPr>
        <p:spPr>
          <a:xfrm>
            <a:off x="838200" y="1524000"/>
            <a:ext cx="7620000" cy="1620407"/>
          </a:xfrm>
          <a:prstGeom prst="rect">
            <a:avLst/>
          </a:prstGeom>
        </p:spPr>
        <p:style>
          <a:lnRef idx="1">
            <a:schemeClr val="accent2"/>
          </a:lnRef>
          <a:fillRef idx="2">
            <a:schemeClr val="accent2"/>
          </a:fillRef>
          <a:effectRef idx="1">
            <a:schemeClr val="accent2"/>
          </a:effectRef>
          <a:fontRef idx="minor">
            <a:schemeClr val="dk1"/>
          </a:fontRef>
        </p:style>
        <p:txBody>
          <a:bodyPr wrap="square" lIns="252000" tIns="144000" rIns="252000" bIns="144000" rtlCol="0">
            <a:spAutoFit/>
          </a:bodyPr>
          <a:lstStyle/>
          <a:p>
            <a:pPr>
              <a:lnSpc>
                <a:spcPct val="120000"/>
              </a:lnSpc>
            </a:pPr>
            <a:r>
              <a:rPr lang="en-US" altLang="zh-TW" sz="2400" dirty="0" smtClean="0">
                <a:latin typeface="Times New Roman" pitchFamily="18" charset="0"/>
                <a:cs typeface="Times New Roman" pitchFamily="18" charset="0"/>
              </a:rPr>
              <a:t>A research wishes to test the effects of two different types of plant food and two different types of soil on the growth of certain plants.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par>
                                <p:cTn id="13" presetID="4" presetClass="entr" presetSubtype="1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ox(in)">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895600" y="4191000"/>
            <a:ext cx="4343400" cy="2484000"/>
          </a:xfrm>
          <a:prstGeom prst="rect">
            <a:avLst/>
          </a:prstGeom>
          <a:solidFill>
            <a:schemeClr val="bg1">
              <a:lumMod val="8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title"/>
          </p:nvPr>
        </p:nvSpPr>
        <p:spPr>
          <a:xfrm>
            <a:off x="457200" y="552450"/>
            <a:ext cx="8229600" cy="590550"/>
          </a:xfrm>
        </p:spPr>
        <p:txBody>
          <a:bodyPr/>
          <a:lstStyle/>
          <a:p>
            <a:r>
              <a:rPr lang="en-US" altLang="zh-TW" dirty="0" smtClean="0">
                <a:ea typeface="新細明體" charset="-120"/>
              </a:rPr>
              <a:t>Example: Two-Way NOVA</a:t>
            </a:r>
            <a:endParaRPr lang="zh-TW" altLang="en-US" dirty="0"/>
          </a:p>
        </p:txBody>
      </p:sp>
      <p:sp>
        <p:nvSpPr>
          <p:cNvPr id="4" name="投影片編號版面配置區 3"/>
          <p:cNvSpPr>
            <a:spLocks noGrp="1"/>
          </p:cNvSpPr>
          <p:nvPr>
            <p:ph type="sldNum" sz="quarter" idx="11"/>
          </p:nvPr>
        </p:nvSpPr>
        <p:spPr/>
        <p:txBody>
          <a:bodyPr/>
          <a:lstStyle/>
          <a:p>
            <a:pPr>
              <a:defRPr/>
            </a:pPr>
            <a:fld id="{0DF9CEA2-5835-4A12-9988-1A1EDF788630}" type="slidenum">
              <a:rPr lang="en-US" altLang="zh-TW" smtClean="0"/>
              <a:pPr>
                <a:defRPr/>
              </a:pPr>
              <a:t>35</a:t>
            </a:fld>
            <a:endParaRPr lang="en-US" altLang="zh-TW"/>
          </a:p>
        </p:txBody>
      </p:sp>
      <p:graphicFrame>
        <p:nvGraphicFramePr>
          <p:cNvPr id="6" name="表格 5"/>
          <p:cNvGraphicFramePr>
            <a:graphicFrameLocks noGrp="1"/>
          </p:cNvGraphicFramePr>
          <p:nvPr/>
        </p:nvGraphicFramePr>
        <p:xfrm>
          <a:off x="2971800" y="4248572"/>
          <a:ext cx="4190999" cy="2380828"/>
        </p:xfrm>
        <a:graphic>
          <a:graphicData uri="http://schemas.openxmlformats.org/drawingml/2006/table">
            <a:tbl>
              <a:tblPr/>
              <a:tblGrid>
                <a:gridCol w="533399"/>
                <a:gridCol w="609600"/>
                <a:gridCol w="1524000"/>
                <a:gridCol w="1524000"/>
              </a:tblGrid>
              <a:tr h="284306">
                <a:tc rowSpan="2" gridSpan="2">
                  <a:txBody>
                    <a:bodyPr/>
                    <a:lstStyle/>
                    <a:p>
                      <a:pPr marR="133350">
                        <a:spcAft>
                          <a:spcPts val="0"/>
                        </a:spcAft>
                      </a:pPr>
                      <a:endParaRPr lang="en-US" sz="1900" dirty="0">
                        <a:latin typeface="Times New Roman"/>
                        <a:ea typeface="新細明體"/>
                        <a:cs typeface="Times New Roman"/>
                      </a:endParaRPr>
                    </a:p>
                  </a:txBody>
                  <a:tcPr marL="63969" marR="63969" marT="0" marB="0">
                    <a:lnL>
                      <a:noFill/>
                    </a:lnL>
                    <a:lnR>
                      <a:noFill/>
                    </a:lnR>
                    <a:lnT>
                      <a:noFill/>
                    </a:lnT>
                    <a:lnB>
                      <a:noFill/>
                    </a:lnB>
                  </a:tcPr>
                </a:tc>
                <a:tc rowSpan="2" hMerge="1">
                  <a:txBody>
                    <a:bodyPr/>
                    <a:lstStyle/>
                    <a:p>
                      <a:endParaRPr lang="zh-TW" altLang="en-US"/>
                    </a:p>
                  </a:txBody>
                  <a:tcPr/>
                </a:tc>
                <a:tc gridSpan="2">
                  <a:txBody>
                    <a:bodyPr/>
                    <a:lstStyle/>
                    <a:p>
                      <a:pPr marR="133350" algn="ctr">
                        <a:spcAft>
                          <a:spcPts val="0"/>
                        </a:spcAft>
                      </a:pPr>
                      <a:r>
                        <a:rPr lang="en-US" sz="2000" dirty="0">
                          <a:latin typeface="Times New Roman"/>
                          <a:ea typeface="新細明體"/>
                          <a:cs typeface="Times New Roman"/>
                        </a:rPr>
                        <a:t>Soil type</a:t>
                      </a:r>
                      <a:endParaRPr lang="zh-TW" sz="2000" dirty="0">
                        <a:latin typeface="Calibri"/>
                        <a:ea typeface="新細明體"/>
                        <a:cs typeface="Times New Roman"/>
                      </a:endParaRPr>
                    </a:p>
                  </a:txBody>
                  <a:tcPr marL="63969" marR="63969" marT="0" marB="0">
                    <a:lnL>
                      <a:noFill/>
                    </a:lnL>
                    <a:lnR>
                      <a:noFill/>
                    </a:lnR>
                    <a:lnT>
                      <a:noFill/>
                    </a:lnT>
                    <a:lnB>
                      <a:noFill/>
                    </a:lnB>
                  </a:tcPr>
                </a:tc>
                <a:tc hMerge="1">
                  <a:txBody>
                    <a:bodyPr/>
                    <a:lstStyle/>
                    <a:p>
                      <a:endParaRPr lang="zh-TW" altLang="en-US"/>
                    </a:p>
                  </a:txBody>
                  <a:tcPr/>
                </a:tc>
              </a:tr>
              <a:tr h="419352">
                <a:tc gridSpan="2" vMerge="1">
                  <a:txBody>
                    <a:bodyPr/>
                    <a:lstStyle/>
                    <a:p>
                      <a:endParaRPr lang="zh-TW" altLang="en-US"/>
                    </a:p>
                  </a:txBody>
                  <a:tcPr/>
                </a:tc>
                <a:tc hMerge="1" vMerge="1">
                  <a:txBody>
                    <a:bodyPr/>
                    <a:lstStyle/>
                    <a:p>
                      <a:endParaRPr lang="zh-TW" altLang="en-US"/>
                    </a:p>
                  </a:txBody>
                  <a:tcPr/>
                </a:tc>
                <a:tc>
                  <a:txBody>
                    <a:bodyPr/>
                    <a:lstStyle/>
                    <a:p>
                      <a:pPr marR="133350" algn="ctr">
                        <a:spcAft>
                          <a:spcPts val="0"/>
                        </a:spcAft>
                      </a:pPr>
                      <a:r>
                        <a:rPr lang="en-US" sz="2000" dirty="0">
                          <a:latin typeface="Times New Roman"/>
                          <a:ea typeface="新細明體"/>
                          <a:cs typeface="Times New Roman"/>
                        </a:rPr>
                        <a:t>I</a:t>
                      </a:r>
                      <a:endParaRPr lang="zh-TW" sz="2000" dirty="0">
                        <a:latin typeface="Calibri"/>
                        <a:ea typeface="新細明體"/>
                        <a:cs typeface="Times New Roman"/>
                      </a:endParaRPr>
                    </a:p>
                  </a:txBody>
                  <a:tcPr marL="63969" marR="63969"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R="133350" algn="ctr">
                        <a:spcAft>
                          <a:spcPts val="0"/>
                        </a:spcAft>
                      </a:pPr>
                      <a:r>
                        <a:rPr lang="en-US" sz="2000">
                          <a:latin typeface="Times New Roman"/>
                          <a:ea typeface="新細明體"/>
                          <a:cs typeface="Times New Roman"/>
                        </a:rPr>
                        <a:t>II</a:t>
                      </a:r>
                      <a:endParaRPr lang="zh-TW" sz="2000">
                        <a:latin typeface="Calibri"/>
                        <a:ea typeface="新細明體"/>
                        <a:cs typeface="Times New Roman"/>
                      </a:endParaRPr>
                    </a:p>
                  </a:txBody>
                  <a:tcPr marL="63969" marR="63969" marT="0" marB="0">
                    <a:lnL>
                      <a:noFill/>
                    </a:lnL>
                    <a:lnR>
                      <a:noFill/>
                    </a:lnR>
                    <a:lnT>
                      <a:noFill/>
                    </a:lnT>
                    <a:lnB w="12700" cap="flat" cmpd="sng" algn="ctr">
                      <a:solidFill>
                        <a:srgbClr val="000000"/>
                      </a:solidFill>
                      <a:prstDash val="solid"/>
                      <a:round/>
                      <a:headEnd type="none" w="med" len="med"/>
                      <a:tailEnd type="none" w="med" len="med"/>
                    </a:lnB>
                  </a:tcPr>
                </a:tc>
              </a:tr>
              <a:tr h="826265">
                <a:tc rowSpan="2">
                  <a:txBody>
                    <a:bodyPr/>
                    <a:lstStyle/>
                    <a:p>
                      <a:pPr marL="71755" marR="133350" indent="127000">
                        <a:spcAft>
                          <a:spcPts val="0"/>
                        </a:spcAft>
                      </a:pPr>
                      <a:r>
                        <a:rPr lang="en-US" sz="2400" dirty="0">
                          <a:latin typeface="Times New Roman"/>
                          <a:ea typeface="新細明體"/>
                          <a:cs typeface="Times New Roman"/>
                        </a:rPr>
                        <a:t>Plant food  </a:t>
                      </a:r>
                      <a:endParaRPr lang="zh-TW" sz="2400" dirty="0">
                        <a:latin typeface="Calibri"/>
                        <a:ea typeface="新細明體"/>
                        <a:cs typeface="Times New Roman"/>
                      </a:endParaRPr>
                    </a:p>
                  </a:txBody>
                  <a:tcPr marL="63969" marR="63969" marT="0" marB="0" vert="vert270" anchor="ctr">
                    <a:lnL>
                      <a:noFill/>
                    </a:lnL>
                    <a:lnR>
                      <a:noFill/>
                    </a:lnR>
                    <a:lnT>
                      <a:noFill/>
                    </a:lnT>
                    <a:lnB>
                      <a:noFill/>
                    </a:lnB>
                  </a:tcPr>
                </a:tc>
                <a:tc>
                  <a:txBody>
                    <a:bodyPr/>
                    <a:lstStyle/>
                    <a:p>
                      <a:pPr marR="133350" indent="-40640" algn="r">
                        <a:spcAft>
                          <a:spcPts val="0"/>
                        </a:spcAft>
                      </a:pPr>
                      <a:r>
                        <a:rPr lang="en-US" sz="1900" dirty="0">
                          <a:latin typeface="Times New Roman"/>
                          <a:ea typeface="新細明體"/>
                          <a:cs typeface="Times New Roman"/>
                        </a:rPr>
                        <a:t>A1</a:t>
                      </a:r>
                      <a:endParaRPr lang="zh-TW" sz="1000" dirty="0">
                        <a:latin typeface="Calibri"/>
                        <a:ea typeface="新細明體"/>
                        <a:cs typeface="Times New Roman"/>
                      </a:endParaRPr>
                    </a:p>
                  </a:txBody>
                  <a:tcPr marL="63969" marR="63969"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R="133350" algn="ctr">
                        <a:spcAft>
                          <a:spcPts val="0"/>
                        </a:spcAft>
                      </a:pPr>
                      <a:r>
                        <a:rPr lang="en-US" sz="2000" dirty="0">
                          <a:latin typeface="Times New Roman"/>
                          <a:ea typeface="新細明體"/>
                          <a:cs typeface="Times New Roman"/>
                        </a:rPr>
                        <a:t>Group 1</a:t>
                      </a:r>
                      <a:endParaRPr lang="zh-TW" sz="2000" dirty="0">
                        <a:latin typeface="Calibri"/>
                        <a:ea typeface="新細明體"/>
                        <a:cs typeface="Times New Roman"/>
                      </a:endParaRPr>
                    </a:p>
                  </a:txBody>
                  <a:tcPr marL="63969" marR="63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R="133350" algn="ctr">
                        <a:spcAft>
                          <a:spcPts val="0"/>
                        </a:spcAft>
                      </a:pPr>
                      <a:r>
                        <a:rPr lang="en-US" sz="2000" dirty="0">
                          <a:latin typeface="Times New Roman"/>
                          <a:ea typeface="新細明體"/>
                          <a:cs typeface="Times New Roman"/>
                        </a:rPr>
                        <a:t>Group 2</a:t>
                      </a:r>
                      <a:endParaRPr lang="zh-TW" sz="2000" dirty="0">
                        <a:latin typeface="Calibri"/>
                        <a:ea typeface="新細明體"/>
                        <a:cs typeface="Times New Roman"/>
                      </a:endParaRPr>
                    </a:p>
                  </a:txBody>
                  <a:tcPr marL="63969" marR="63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r>
              <a:tr h="830411">
                <a:tc vMerge="1">
                  <a:txBody>
                    <a:bodyPr/>
                    <a:lstStyle/>
                    <a:p>
                      <a:endParaRPr lang="zh-TW" altLang="en-US"/>
                    </a:p>
                  </a:txBody>
                  <a:tcPr/>
                </a:tc>
                <a:tc>
                  <a:txBody>
                    <a:bodyPr/>
                    <a:lstStyle/>
                    <a:p>
                      <a:pPr marR="133350" indent="-40640" algn="r">
                        <a:spcAft>
                          <a:spcPts val="0"/>
                        </a:spcAft>
                      </a:pPr>
                      <a:r>
                        <a:rPr lang="en-US" sz="1900" dirty="0">
                          <a:latin typeface="Times New Roman"/>
                          <a:ea typeface="新細明體"/>
                          <a:cs typeface="Times New Roman"/>
                        </a:rPr>
                        <a:t>A2</a:t>
                      </a:r>
                      <a:endParaRPr lang="zh-TW" sz="1000" dirty="0">
                        <a:latin typeface="Calibri"/>
                        <a:ea typeface="新細明體"/>
                        <a:cs typeface="Times New Roman"/>
                      </a:endParaRPr>
                    </a:p>
                  </a:txBody>
                  <a:tcPr marL="63969" marR="63969"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marR="133350" algn="ctr">
                        <a:spcAft>
                          <a:spcPts val="0"/>
                        </a:spcAft>
                      </a:pPr>
                      <a:r>
                        <a:rPr lang="en-US" sz="2000" dirty="0">
                          <a:latin typeface="Times New Roman"/>
                          <a:ea typeface="新細明體"/>
                          <a:cs typeface="Times New Roman"/>
                        </a:rPr>
                        <a:t>Group 3</a:t>
                      </a:r>
                      <a:endParaRPr lang="zh-TW" sz="2000" dirty="0">
                        <a:latin typeface="Calibri"/>
                        <a:ea typeface="新細明體"/>
                        <a:cs typeface="Times New Roman"/>
                      </a:endParaRPr>
                    </a:p>
                  </a:txBody>
                  <a:tcPr marL="63969" marR="63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R="133350" algn="ctr">
                        <a:spcAft>
                          <a:spcPts val="0"/>
                        </a:spcAft>
                      </a:pPr>
                      <a:r>
                        <a:rPr lang="en-US" sz="2000" dirty="0">
                          <a:latin typeface="Times New Roman"/>
                          <a:ea typeface="新細明體"/>
                          <a:cs typeface="Times New Roman"/>
                        </a:rPr>
                        <a:t>Group 4</a:t>
                      </a:r>
                      <a:endParaRPr lang="zh-TW" sz="2000" dirty="0">
                        <a:latin typeface="Calibri"/>
                        <a:ea typeface="新細明體"/>
                        <a:cs typeface="Times New Roman"/>
                      </a:endParaRPr>
                    </a:p>
                  </a:txBody>
                  <a:tcPr marL="63969" marR="639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bl>
          </a:graphicData>
        </a:graphic>
      </p:graphicFrame>
      <p:sp>
        <p:nvSpPr>
          <p:cNvPr id="8" name="文字方塊 7"/>
          <p:cNvSpPr txBox="1"/>
          <p:nvPr/>
        </p:nvSpPr>
        <p:spPr>
          <a:xfrm>
            <a:off x="457200" y="1143000"/>
            <a:ext cx="8229600" cy="2954655"/>
          </a:xfrm>
          <a:prstGeom prst="rect">
            <a:avLst/>
          </a:prstGeom>
          <a:noFill/>
        </p:spPr>
        <p:txBody>
          <a:bodyPr wrap="square" rtlCol="0">
            <a:spAutoFit/>
          </a:bodyPr>
          <a:lstStyle/>
          <a:p>
            <a:pPr>
              <a:spcBef>
                <a:spcPts val="1200"/>
              </a:spcBef>
            </a:pPr>
            <a:r>
              <a:rPr lang="en-US" altLang="zh-TW" sz="2400" b="1" dirty="0" smtClean="0"/>
              <a:t>Questions:</a:t>
            </a:r>
          </a:p>
          <a:p>
            <a:pPr marL="342900" indent="-342900">
              <a:spcBef>
                <a:spcPts val="1200"/>
              </a:spcBef>
              <a:buAutoNum type="arabicPeriod"/>
            </a:pPr>
            <a:r>
              <a:rPr lang="en-US" altLang="zh-TW" sz="2200" dirty="0" smtClean="0">
                <a:latin typeface="Times New Roman" pitchFamily="18" charset="0"/>
                <a:cs typeface="Times New Roman" pitchFamily="18" charset="0"/>
              </a:rPr>
              <a:t>Whether there is a difference in means of  heights of plants  growing </a:t>
            </a:r>
            <a:r>
              <a:rPr lang="en-US" altLang="zh-TW" sz="2200" b="1" dirty="0" smtClean="0">
                <a:latin typeface="Times New Roman" pitchFamily="18" charset="0"/>
                <a:cs typeface="Times New Roman" pitchFamily="18" charset="0"/>
              </a:rPr>
              <a:t>using different soil</a:t>
            </a:r>
            <a:r>
              <a:rPr lang="en-US" altLang="zh-TW" sz="2200" dirty="0" smtClean="0">
                <a:latin typeface="Times New Roman" pitchFamily="18" charset="0"/>
                <a:cs typeface="Times New Roman" pitchFamily="18" charset="0"/>
              </a:rPr>
              <a:t>?</a:t>
            </a:r>
          </a:p>
          <a:p>
            <a:pPr marL="342900" indent="-342900">
              <a:spcBef>
                <a:spcPts val="1200"/>
              </a:spcBef>
              <a:buFontTx/>
              <a:buAutoNum type="arabicPeriod"/>
            </a:pPr>
            <a:r>
              <a:rPr lang="en-US" altLang="zh-TW" sz="2200" dirty="0" smtClean="0">
                <a:latin typeface="Times New Roman" pitchFamily="18" charset="0"/>
                <a:cs typeface="Times New Roman" pitchFamily="18" charset="0"/>
              </a:rPr>
              <a:t>Whether there is a difference in means of  heights of plants growing </a:t>
            </a:r>
            <a:r>
              <a:rPr lang="en-US" altLang="zh-TW" sz="2200" b="1" dirty="0" smtClean="0">
                <a:latin typeface="Times New Roman" pitchFamily="18" charset="0"/>
                <a:cs typeface="Times New Roman" pitchFamily="18" charset="0"/>
              </a:rPr>
              <a:t>using different foods</a:t>
            </a:r>
            <a:r>
              <a:rPr lang="en-US" altLang="zh-TW" sz="2200" dirty="0" smtClean="0">
                <a:latin typeface="Times New Roman" pitchFamily="18" charset="0"/>
                <a:cs typeface="Times New Roman" pitchFamily="18" charset="0"/>
              </a:rPr>
              <a:t>?</a:t>
            </a:r>
          </a:p>
          <a:p>
            <a:pPr marL="342900" indent="-342900">
              <a:spcBef>
                <a:spcPts val="1200"/>
              </a:spcBef>
              <a:buFontTx/>
              <a:buAutoNum type="arabicPeriod"/>
            </a:pPr>
            <a:r>
              <a:rPr lang="en-US" altLang="zh-TW" sz="2200" dirty="0" smtClean="0">
                <a:latin typeface="Times New Roman" pitchFamily="18" charset="0"/>
                <a:cs typeface="Times New Roman" pitchFamily="18" charset="0"/>
              </a:rPr>
              <a:t>Whether there is an </a:t>
            </a:r>
            <a:r>
              <a:rPr lang="en-US" altLang="zh-TW" sz="2200" b="1" dirty="0" smtClean="0">
                <a:latin typeface="Times New Roman" pitchFamily="18" charset="0"/>
                <a:cs typeface="Times New Roman" pitchFamily="18" charset="0"/>
              </a:rPr>
              <a:t>interaction effect </a:t>
            </a:r>
            <a:r>
              <a:rPr lang="en-US" altLang="zh-TW" sz="2200" dirty="0" smtClean="0">
                <a:latin typeface="Times New Roman" pitchFamily="18" charset="0"/>
                <a:cs typeface="Times New Roman" pitchFamily="18" charset="0"/>
              </a:rPr>
              <a:t>between type of plant food used and type of soil used on plant growth?</a:t>
            </a:r>
            <a:endParaRPr lang="zh-TW" alt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2">
                <a:tint val="70000"/>
                <a:satMod val="130000"/>
              </a:schemeClr>
            </a:gs>
            <a:gs pos="43000">
              <a:schemeClr val="accent2">
                <a:tint val="44000"/>
                <a:satMod val="165000"/>
              </a:schemeClr>
            </a:gs>
            <a:gs pos="93000">
              <a:schemeClr val="accent2">
                <a:tint val="15000"/>
                <a:satMod val="165000"/>
              </a:schemeClr>
            </a:gs>
            <a:gs pos="100000">
              <a:schemeClr val="accent2">
                <a:tint val="5000"/>
                <a:satMod val="25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457200" y="704088"/>
            <a:ext cx="8305800" cy="743712"/>
          </a:xfrm>
        </p:spPr>
        <p:txBody>
          <a:bodyPr>
            <a:normAutofit/>
          </a:bodyPr>
          <a:lstStyle/>
          <a:p>
            <a:pPr algn="ctr"/>
            <a:r>
              <a:rPr lang="en-US" altLang="zh-TW" sz="4000" b="1" dirty="0" smtClean="0">
                <a:ea typeface="新細明體" charset="-120"/>
              </a:rPr>
              <a:t>Example: Two-Way NOVA</a:t>
            </a:r>
            <a:endParaRPr lang="zh-TW" altLang="en-US" sz="4000" b="1" dirty="0"/>
          </a:p>
        </p:txBody>
      </p:sp>
      <p:sp>
        <p:nvSpPr>
          <p:cNvPr id="4" name="投影片編號版面配置區 3"/>
          <p:cNvSpPr>
            <a:spLocks noGrp="1"/>
          </p:cNvSpPr>
          <p:nvPr>
            <p:ph type="sldNum" sz="quarter" idx="12"/>
          </p:nvPr>
        </p:nvSpPr>
        <p:spPr/>
        <p:txBody>
          <a:bodyPr/>
          <a:lstStyle/>
          <a:p>
            <a:pPr>
              <a:defRPr/>
            </a:pPr>
            <a:fld id="{0DF9CEA2-5835-4A12-9988-1A1EDF788630}" type="slidenum">
              <a:rPr lang="en-US" altLang="zh-TW" smtClean="0"/>
              <a:pPr>
                <a:defRPr/>
              </a:pPr>
              <a:t>36</a:t>
            </a:fld>
            <a:endParaRPr lang="en-US" altLang="zh-TW"/>
          </a:p>
        </p:txBody>
      </p:sp>
      <p:grpSp>
        <p:nvGrpSpPr>
          <p:cNvPr id="55" name="群組 54"/>
          <p:cNvGrpSpPr/>
          <p:nvPr/>
        </p:nvGrpSpPr>
        <p:grpSpPr>
          <a:xfrm>
            <a:off x="4648200" y="2057400"/>
            <a:ext cx="4191000" cy="3124200"/>
            <a:chOff x="228600" y="2057400"/>
            <a:chExt cx="4191000" cy="3124200"/>
          </a:xfrm>
        </p:grpSpPr>
        <p:grpSp>
          <p:nvGrpSpPr>
            <p:cNvPr id="5" name="Group 17"/>
            <p:cNvGrpSpPr>
              <a:grpSpLocks/>
            </p:cNvGrpSpPr>
            <p:nvPr/>
          </p:nvGrpSpPr>
          <p:grpSpPr bwMode="auto">
            <a:xfrm>
              <a:off x="228600" y="2057400"/>
              <a:ext cx="3810615" cy="3036888"/>
              <a:chOff x="144" y="1296"/>
              <a:chExt cx="2457" cy="1913"/>
            </a:xfrm>
          </p:grpSpPr>
          <p:sp>
            <p:nvSpPr>
              <p:cNvPr id="6" name="Line 4"/>
              <p:cNvSpPr>
                <a:spLocks noChangeShapeType="1"/>
              </p:cNvSpPr>
              <p:nvPr/>
            </p:nvSpPr>
            <p:spPr bwMode="auto">
              <a:xfrm>
                <a:off x="480" y="1296"/>
                <a:ext cx="0" cy="1680"/>
              </a:xfrm>
              <a:prstGeom prst="line">
                <a:avLst/>
              </a:prstGeom>
              <a:noFill/>
              <a:ln w="12700" cap="sq">
                <a:solidFill>
                  <a:schemeClr val="tx1"/>
                </a:solidFill>
                <a:round/>
                <a:headEnd/>
                <a:tailEnd/>
              </a:ln>
              <a:effectLst/>
            </p:spPr>
            <p:txBody>
              <a:bodyPr wrap="none" anchor="ctr"/>
              <a:lstStyle/>
              <a:p>
                <a:endParaRPr lang="zh-TW" altLang="en-US"/>
              </a:p>
            </p:txBody>
          </p:sp>
          <p:sp>
            <p:nvSpPr>
              <p:cNvPr id="7" name="Line 5"/>
              <p:cNvSpPr>
                <a:spLocks noChangeShapeType="1"/>
              </p:cNvSpPr>
              <p:nvPr/>
            </p:nvSpPr>
            <p:spPr bwMode="auto">
              <a:xfrm>
                <a:off x="480" y="2976"/>
                <a:ext cx="2121" cy="0"/>
              </a:xfrm>
              <a:prstGeom prst="line">
                <a:avLst/>
              </a:prstGeom>
              <a:noFill/>
              <a:ln w="12700" cap="sq">
                <a:solidFill>
                  <a:schemeClr val="tx1"/>
                </a:solidFill>
                <a:round/>
                <a:headEnd/>
                <a:tailEnd/>
              </a:ln>
              <a:effectLst/>
            </p:spPr>
            <p:txBody>
              <a:bodyPr wrap="none" anchor="ctr"/>
              <a:lstStyle/>
              <a:p>
                <a:endParaRPr lang="zh-TW" altLang="en-US"/>
              </a:p>
            </p:txBody>
          </p:sp>
          <p:sp>
            <p:nvSpPr>
              <p:cNvPr id="8" name="Line 6"/>
              <p:cNvSpPr>
                <a:spLocks noChangeShapeType="1"/>
              </p:cNvSpPr>
              <p:nvPr/>
            </p:nvSpPr>
            <p:spPr bwMode="auto">
              <a:xfrm>
                <a:off x="912" y="2928"/>
                <a:ext cx="0" cy="48"/>
              </a:xfrm>
              <a:prstGeom prst="line">
                <a:avLst/>
              </a:prstGeom>
              <a:noFill/>
              <a:ln w="12700" cap="sq">
                <a:solidFill>
                  <a:schemeClr val="tx1"/>
                </a:solidFill>
                <a:round/>
                <a:headEnd/>
                <a:tailEnd/>
              </a:ln>
              <a:effectLst/>
            </p:spPr>
            <p:txBody>
              <a:bodyPr wrap="none" anchor="ctr"/>
              <a:lstStyle/>
              <a:p>
                <a:endParaRPr lang="zh-TW" altLang="en-US"/>
              </a:p>
            </p:txBody>
          </p:sp>
          <p:sp>
            <p:nvSpPr>
              <p:cNvPr id="10" name="Line 8"/>
              <p:cNvSpPr>
                <a:spLocks noChangeShapeType="1"/>
              </p:cNvSpPr>
              <p:nvPr/>
            </p:nvSpPr>
            <p:spPr bwMode="auto">
              <a:xfrm>
                <a:off x="2016" y="2928"/>
                <a:ext cx="0" cy="48"/>
              </a:xfrm>
              <a:prstGeom prst="line">
                <a:avLst/>
              </a:prstGeom>
              <a:noFill/>
              <a:ln w="12700" cap="sq">
                <a:solidFill>
                  <a:schemeClr val="tx1"/>
                </a:solidFill>
                <a:round/>
                <a:headEnd/>
                <a:tailEnd/>
              </a:ln>
              <a:effectLst/>
            </p:spPr>
            <p:txBody>
              <a:bodyPr wrap="none" anchor="ctr"/>
              <a:lstStyle/>
              <a:p>
                <a:endParaRPr lang="zh-TW" altLang="en-US"/>
              </a:p>
            </p:txBody>
          </p:sp>
          <p:sp>
            <p:nvSpPr>
              <p:cNvPr id="11" name="Text Box 9"/>
              <p:cNvSpPr txBox="1">
                <a:spLocks noChangeArrowheads="1"/>
              </p:cNvSpPr>
              <p:nvPr/>
            </p:nvSpPr>
            <p:spPr bwMode="auto">
              <a:xfrm>
                <a:off x="672" y="2976"/>
                <a:ext cx="528" cy="233"/>
              </a:xfrm>
              <a:prstGeom prst="rect">
                <a:avLst/>
              </a:prstGeom>
              <a:noFill/>
              <a:ln w="12700" cap="sq">
                <a:noFill/>
                <a:miter lim="800000"/>
                <a:headEnd/>
                <a:tailEnd/>
              </a:ln>
              <a:effectLst/>
            </p:spPr>
            <p:txBody>
              <a:bodyPr wrap="square">
                <a:spAutoFit/>
              </a:bodyPr>
              <a:lstStyle/>
              <a:p>
                <a:pPr>
                  <a:spcBef>
                    <a:spcPct val="50000"/>
                  </a:spcBef>
                </a:pPr>
                <a:r>
                  <a:rPr lang="en-US" altLang="zh-TW" dirty="0" smtClean="0">
                    <a:latin typeface="Times New Roman" pitchFamily="18" charset="0"/>
                    <a:cs typeface="Times New Roman" pitchFamily="18" charset="0"/>
                  </a:rPr>
                  <a:t>Type I</a:t>
                </a:r>
                <a:endParaRPr lang="zh-TW" altLang="en-US" dirty="0">
                  <a:latin typeface="Times New Roman" pitchFamily="18" charset="0"/>
                  <a:cs typeface="Times New Roman" pitchFamily="18" charset="0"/>
                </a:endParaRPr>
              </a:p>
            </p:txBody>
          </p:sp>
          <p:sp>
            <p:nvSpPr>
              <p:cNvPr id="14" name="Text Box 12"/>
              <p:cNvSpPr txBox="1">
                <a:spLocks noChangeArrowheads="1"/>
              </p:cNvSpPr>
              <p:nvPr/>
            </p:nvSpPr>
            <p:spPr bwMode="auto">
              <a:xfrm>
                <a:off x="144" y="1536"/>
                <a:ext cx="310" cy="1280"/>
              </a:xfrm>
              <a:prstGeom prst="rect">
                <a:avLst/>
              </a:prstGeom>
              <a:noFill/>
              <a:ln w="12700" cap="sq">
                <a:noFill/>
                <a:miter lim="800000"/>
                <a:headEnd/>
                <a:tailEnd/>
              </a:ln>
              <a:effectLst/>
            </p:spPr>
            <p:txBody>
              <a:bodyPr vert="vert270">
                <a:spAutoFit/>
              </a:bodyPr>
              <a:lstStyle/>
              <a:p>
                <a:pPr>
                  <a:spcBef>
                    <a:spcPct val="50000"/>
                  </a:spcBef>
                </a:pPr>
                <a:r>
                  <a:rPr lang="en-US" altLang="zh-TW" sz="2000" b="1" dirty="0" smtClean="0">
                    <a:latin typeface="Times New Roman" pitchFamily="18" charset="0"/>
                    <a:cs typeface="Times New Roman" pitchFamily="18" charset="0"/>
                  </a:rPr>
                  <a:t>The plant growth</a:t>
                </a:r>
                <a:endParaRPr lang="zh-TW" altLang="en-US" sz="2000" b="1" dirty="0">
                  <a:latin typeface="Times New Roman" pitchFamily="18" charset="0"/>
                  <a:cs typeface="Times New Roman" pitchFamily="18" charset="0"/>
                </a:endParaRPr>
              </a:p>
            </p:txBody>
          </p:sp>
          <p:sp>
            <p:nvSpPr>
              <p:cNvPr id="15" name="Line 13"/>
              <p:cNvSpPr>
                <a:spLocks noChangeShapeType="1"/>
              </p:cNvSpPr>
              <p:nvPr/>
            </p:nvSpPr>
            <p:spPr bwMode="auto">
              <a:xfrm>
                <a:off x="768" y="1680"/>
                <a:ext cx="1248" cy="912"/>
              </a:xfrm>
              <a:prstGeom prst="line">
                <a:avLst/>
              </a:prstGeom>
              <a:noFill/>
              <a:ln w="25400" cap="sq">
                <a:solidFill>
                  <a:srgbClr val="C00000"/>
                </a:solidFill>
                <a:round/>
                <a:headEnd/>
                <a:tailEnd/>
              </a:ln>
              <a:effectLst/>
            </p:spPr>
            <p:txBody>
              <a:bodyPr wrap="none" anchor="ctr"/>
              <a:lstStyle/>
              <a:p>
                <a:endParaRPr lang="zh-TW" altLang="en-US"/>
              </a:p>
            </p:txBody>
          </p:sp>
          <p:sp>
            <p:nvSpPr>
              <p:cNvPr id="16" name="Line 14"/>
              <p:cNvSpPr>
                <a:spLocks noChangeShapeType="1"/>
              </p:cNvSpPr>
              <p:nvPr/>
            </p:nvSpPr>
            <p:spPr bwMode="auto">
              <a:xfrm flipV="1">
                <a:off x="912" y="1920"/>
                <a:ext cx="1056" cy="720"/>
              </a:xfrm>
              <a:prstGeom prst="line">
                <a:avLst/>
              </a:prstGeom>
              <a:noFill/>
              <a:ln w="25400" cap="sq">
                <a:solidFill>
                  <a:schemeClr val="tx1"/>
                </a:solidFill>
                <a:round/>
                <a:headEnd/>
                <a:tailEnd/>
              </a:ln>
              <a:effectLst/>
            </p:spPr>
            <p:txBody>
              <a:bodyPr wrap="none" anchor="ctr"/>
              <a:lstStyle/>
              <a:p>
                <a:endParaRPr lang="zh-TW" altLang="en-US"/>
              </a:p>
            </p:txBody>
          </p:sp>
        </p:grpSp>
        <p:sp>
          <p:nvSpPr>
            <p:cNvPr id="18" name="Text Box 16"/>
            <p:cNvSpPr txBox="1">
              <a:spLocks noChangeArrowheads="1"/>
            </p:cNvSpPr>
            <p:nvPr/>
          </p:nvSpPr>
          <p:spPr bwMode="auto">
            <a:xfrm>
              <a:off x="2971800" y="3810000"/>
              <a:ext cx="1219200" cy="338554"/>
            </a:xfrm>
            <a:prstGeom prst="rect">
              <a:avLst/>
            </a:prstGeom>
            <a:noFill/>
            <a:ln w="12700" cap="sq">
              <a:noFill/>
              <a:miter lim="800000"/>
              <a:headEnd/>
              <a:tailEnd/>
            </a:ln>
            <a:effectLst/>
          </p:spPr>
          <p:txBody>
            <a:bodyPr wrap="square">
              <a:spAutoFit/>
            </a:bodyPr>
            <a:lstStyle/>
            <a:p>
              <a:pPr algn="l">
                <a:spcBef>
                  <a:spcPct val="50000"/>
                </a:spcBef>
              </a:pPr>
              <a:r>
                <a:rPr lang="en-US" altLang="zh-TW" sz="1600" dirty="0" smtClean="0">
                  <a:latin typeface="Times New Roman" pitchFamily="18" charset="0"/>
                  <a:cs typeface="Times New Roman" pitchFamily="18" charset="0"/>
                </a:rPr>
                <a:t>Plant food I</a:t>
              </a:r>
              <a:endParaRPr lang="zh-TW" altLang="en-US" sz="1600" dirty="0">
                <a:latin typeface="Times New Roman" pitchFamily="18" charset="0"/>
                <a:cs typeface="Times New Roman" pitchFamily="18" charset="0"/>
              </a:endParaRPr>
            </a:p>
          </p:txBody>
        </p:sp>
        <p:sp>
          <p:nvSpPr>
            <p:cNvPr id="32" name="Text Box 16"/>
            <p:cNvSpPr txBox="1">
              <a:spLocks noChangeArrowheads="1"/>
            </p:cNvSpPr>
            <p:nvPr/>
          </p:nvSpPr>
          <p:spPr bwMode="auto">
            <a:xfrm>
              <a:off x="3048000" y="2861846"/>
              <a:ext cx="1219200" cy="338554"/>
            </a:xfrm>
            <a:prstGeom prst="rect">
              <a:avLst/>
            </a:prstGeom>
            <a:noFill/>
            <a:ln w="12700" cap="sq">
              <a:noFill/>
              <a:miter lim="800000"/>
              <a:headEnd/>
              <a:tailEnd/>
            </a:ln>
            <a:effectLst/>
          </p:spPr>
          <p:txBody>
            <a:bodyPr wrap="square">
              <a:spAutoFit/>
            </a:bodyPr>
            <a:lstStyle/>
            <a:p>
              <a:pPr algn="l">
                <a:spcBef>
                  <a:spcPct val="50000"/>
                </a:spcBef>
              </a:pPr>
              <a:r>
                <a:rPr lang="en-US" altLang="zh-TW" sz="1600" dirty="0" smtClean="0">
                  <a:latin typeface="Times New Roman" pitchFamily="18" charset="0"/>
                  <a:cs typeface="Times New Roman" pitchFamily="18" charset="0"/>
                </a:rPr>
                <a:t>Plant food II</a:t>
              </a:r>
              <a:endParaRPr lang="zh-TW" altLang="en-US" sz="1600" dirty="0">
                <a:latin typeface="Times New Roman" pitchFamily="18" charset="0"/>
                <a:cs typeface="Times New Roman" pitchFamily="18" charset="0"/>
              </a:endParaRPr>
            </a:p>
          </p:txBody>
        </p:sp>
        <p:sp>
          <p:nvSpPr>
            <p:cNvPr id="33" name="Text Box 11"/>
            <p:cNvSpPr txBox="1">
              <a:spLocks noChangeArrowheads="1"/>
            </p:cNvSpPr>
            <p:nvPr/>
          </p:nvSpPr>
          <p:spPr bwMode="auto">
            <a:xfrm>
              <a:off x="3733800" y="4781490"/>
              <a:ext cx="685800" cy="400110"/>
            </a:xfrm>
            <a:prstGeom prst="rect">
              <a:avLst/>
            </a:prstGeom>
            <a:noFill/>
            <a:ln w="12700" cap="sq">
              <a:noFill/>
              <a:miter lim="800000"/>
              <a:headEnd/>
              <a:tailEnd/>
            </a:ln>
            <a:effectLst/>
          </p:spPr>
          <p:txBody>
            <a:bodyPr wrap="square">
              <a:spAutoFit/>
            </a:bodyPr>
            <a:lstStyle/>
            <a:p>
              <a:pPr>
                <a:spcBef>
                  <a:spcPct val="50000"/>
                </a:spcBef>
              </a:pPr>
              <a:r>
                <a:rPr lang="en-US" altLang="zh-TW" sz="2000" b="1" dirty="0" smtClean="0">
                  <a:latin typeface="Times New Roman" pitchFamily="18" charset="0"/>
                  <a:cs typeface="Times New Roman" pitchFamily="18" charset="0"/>
                </a:rPr>
                <a:t>Soil </a:t>
              </a:r>
              <a:endParaRPr lang="zh-TW" altLang="en-US" sz="2000" b="1" dirty="0">
                <a:latin typeface="Times New Roman" pitchFamily="18" charset="0"/>
                <a:cs typeface="Times New Roman" pitchFamily="18" charset="0"/>
              </a:endParaRPr>
            </a:p>
          </p:txBody>
        </p:sp>
        <p:sp>
          <p:nvSpPr>
            <p:cNvPr id="34" name="Text Box 9"/>
            <p:cNvSpPr txBox="1">
              <a:spLocks noChangeArrowheads="1"/>
            </p:cNvSpPr>
            <p:nvPr/>
          </p:nvSpPr>
          <p:spPr bwMode="auto">
            <a:xfrm>
              <a:off x="2743200" y="4724400"/>
              <a:ext cx="914400" cy="369332"/>
            </a:xfrm>
            <a:prstGeom prst="rect">
              <a:avLst/>
            </a:prstGeom>
            <a:noFill/>
            <a:ln w="12700" cap="sq">
              <a:noFill/>
              <a:miter lim="800000"/>
              <a:headEnd/>
              <a:tailEnd/>
            </a:ln>
            <a:effectLst/>
          </p:spPr>
          <p:txBody>
            <a:bodyPr wrap="square">
              <a:spAutoFit/>
            </a:bodyPr>
            <a:lstStyle/>
            <a:p>
              <a:pPr>
                <a:spcBef>
                  <a:spcPct val="50000"/>
                </a:spcBef>
              </a:pPr>
              <a:r>
                <a:rPr lang="en-US" altLang="zh-TW" dirty="0" smtClean="0">
                  <a:latin typeface="Times New Roman" pitchFamily="18" charset="0"/>
                  <a:cs typeface="Times New Roman" pitchFamily="18" charset="0"/>
                </a:rPr>
                <a:t>Type II</a:t>
              </a:r>
              <a:endParaRPr lang="zh-TW" altLang="en-US" dirty="0">
                <a:latin typeface="Times New Roman" pitchFamily="18" charset="0"/>
                <a:cs typeface="Times New Roman" pitchFamily="18" charset="0"/>
              </a:endParaRPr>
            </a:p>
          </p:txBody>
        </p:sp>
      </p:grpSp>
      <p:grpSp>
        <p:nvGrpSpPr>
          <p:cNvPr id="56" name="群組 55"/>
          <p:cNvGrpSpPr/>
          <p:nvPr/>
        </p:nvGrpSpPr>
        <p:grpSpPr>
          <a:xfrm>
            <a:off x="152400" y="2038290"/>
            <a:ext cx="4114800" cy="3143310"/>
            <a:chOff x="4724400" y="2133600"/>
            <a:chExt cx="4114800" cy="3143310"/>
          </a:xfrm>
        </p:grpSpPr>
        <p:sp>
          <p:nvSpPr>
            <p:cNvPr id="19" name="Line 19"/>
            <p:cNvSpPr>
              <a:spLocks noChangeShapeType="1"/>
            </p:cNvSpPr>
            <p:nvPr/>
          </p:nvSpPr>
          <p:spPr bwMode="auto">
            <a:xfrm>
              <a:off x="5181600" y="2133600"/>
              <a:ext cx="0" cy="2667000"/>
            </a:xfrm>
            <a:prstGeom prst="line">
              <a:avLst/>
            </a:prstGeom>
            <a:noFill/>
            <a:ln w="12700" cap="sq">
              <a:solidFill>
                <a:schemeClr val="tx1"/>
              </a:solidFill>
              <a:round/>
              <a:headEnd/>
              <a:tailEnd/>
            </a:ln>
            <a:effectLst/>
          </p:spPr>
          <p:txBody>
            <a:bodyPr wrap="none" anchor="ctr"/>
            <a:lstStyle/>
            <a:p>
              <a:endParaRPr lang="zh-TW" altLang="en-US"/>
            </a:p>
          </p:txBody>
        </p:sp>
        <p:sp>
          <p:nvSpPr>
            <p:cNvPr id="20" name="Line 20"/>
            <p:cNvSpPr>
              <a:spLocks noChangeShapeType="1"/>
            </p:cNvSpPr>
            <p:nvPr/>
          </p:nvSpPr>
          <p:spPr bwMode="auto">
            <a:xfrm>
              <a:off x="5181600" y="4800600"/>
              <a:ext cx="3505200" cy="0"/>
            </a:xfrm>
            <a:prstGeom prst="line">
              <a:avLst/>
            </a:prstGeom>
            <a:noFill/>
            <a:ln w="12700" cap="sq">
              <a:solidFill>
                <a:schemeClr val="tx1"/>
              </a:solidFill>
              <a:round/>
              <a:headEnd/>
              <a:tailEnd/>
            </a:ln>
            <a:effectLst/>
          </p:spPr>
          <p:txBody>
            <a:bodyPr wrap="none" anchor="ctr"/>
            <a:lstStyle/>
            <a:p>
              <a:endParaRPr lang="zh-TW" altLang="en-US"/>
            </a:p>
          </p:txBody>
        </p:sp>
        <p:sp>
          <p:nvSpPr>
            <p:cNvPr id="21" name="Line 21"/>
            <p:cNvSpPr>
              <a:spLocks noChangeShapeType="1"/>
            </p:cNvSpPr>
            <p:nvPr/>
          </p:nvSpPr>
          <p:spPr bwMode="auto">
            <a:xfrm>
              <a:off x="5867400" y="4724400"/>
              <a:ext cx="0" cy="76200"/>
            </a:xfrm>
            <a:prstGeom prst="line">
              <a:avLst/>
            </a:prstGeom>
            <a:noFill/>
            <a:ln w="12700" cap="sq">
              <a:solidFill>
                <a:schemeClr val="tx1"/>
              </a:solidFill>
              <a:round/>
              <a:headEnd/>
              <a:tailEnd/>
            </a:ln>
            <a:effectLst/>
          </p:spPr>
          <p:txBody>
            <a:bodyPr wrap="none" anchor="ctr"/>
            <a:lstStyle/>
            <a:p>
              <a:endParaRPr lang="zh-TW" altLang="en-US"/>
            </a:p>
          </p:txBody>
        </p:sp>
        <p:sp>
          <p:nvSpPr>
            <p:cNvPr id="23" name="Line 23"/>
            <p:cNvSpPr>
              <a:spLocks noChangeShapeType="1"/>
            </p:cNvSpPr>
            <p:nvPr/>
          </p:nvSpPr>
          <p:spPr bwMode="auto">
            <a:xfrm>
              <a:off x="7620000" y="4724400"/>
              <a:ext cx="0" cy="76200"/>
            </a:xfrm>
            <a:prstGeom prst="line">
              <a:avLst/>
            </a:prstGeom>
            <a:noFill/>
            <a:ln w="12700" cap="sq">
              <a:solidFill>
                <a:schemeClr val="tx1"/>
              </a:solidFill>
              <a:round/>
              <a:headEnd/>
              <a:tailEnd/>
            </a:ln>
            <a:effectLst/>
          </p:spPr>
          <p:txBody>
            <a:bodyPr wrap="none" anchor="ctr"/>
            <a:lstStyle/>
            <a:p>
              <a:endParaRPr lang="zh-TW" altLang="en-US"/>
            </a:p>
          </p:txBody>
        </p:sp>
        <p:sp>
          <p:nvSpPr>
            <p:cNvPr id="28" name="Line 28"/>
            <p:cNvSpPr>
              <a:spLocks noChangeShapeType="1"/>
            </p:cNvSpPr>
            <p:nvPr/>
          </p:nvSpPr>
          <p:spPr bwMode="auto">
            <a:xfrm flipV="1">
              <a:off x="5867400" y="3962400"/>
              <a:ext cx="1752600" cy="381000"/>
            </a:xfrm>
            <a:prstGeom prst="line">
              <a:avLst/>
            </a:prstGeom>
            <a:noFill/>
            <a:ln w="25400" cap="sq">
              <a:solidFill>
                <a:srgbClr val="C00000"/>
              </a:solidFill>
              <a:round/>
              <a:headEnd/>
              <a:tailEnd/>
            </a:ln>
            <a:effectLst/>
          </p:spPr>
          <p:txBody>
            <a:bodyPr wrap="none" anchor="ctr"/>
            <a:lstStyle/>
            <a:p>
              <a:endParaRPr lang="zh-TW" altLang="en-US"/>
            </a:p>
          </p:txBody>
        </p:sp>
        <p:sp>
          <p:nvSpPr>
            <p:cNvPr id="29" name="Line 29"/>
            <p:cNvSpPr>
              <a:spLocks noChangeShapeType="1"/>
            </p:cNvSpPr>
            <p:nvPr/>
          </p:nvSpPr>
          <p:spPr bwMode="auto">
            <a:xfrm flipV="1">
              <a:off x="5867400" y="2743200"/>
              <a:ext cx="1752600" cy="990600"/>
            </a:xfrm>
            <a:prstGeom prst="line">
              <a:avLst/>
            </a:prstGeom>
            <a:noFill/>
            <a:ln w="25400" cap="sq">
              <a:solidFill>
                <a:schemeClr val="tx1"/>
              </a:solidFill>
              <a:round/>
              <a:headEnd/>
              <a:tailEnd/>
            </a:ln>
            <a:effectLst/>
          </p:spPr>
          <p:txBody>
            <a:bodyPr wrap="none" anchor="ctr"/>
            <a:lstStyle/>
            <a:p>
              <a:endParaRPr lang="zh-TW" altLang="en-US"/>
            </a:p>
          </p:txBody>
        </p:sp>
        <p:sp>
          <p:nvSpPr>
            <p:cNvPr id="36" name="Text Box 12"/>
            <p:cNvSpPr txBox="1">
              <a:spLocks noChangeArrowheads="1"/>
            </p:cNvSpPr>
            <p:nvPr/>
          </p:nvSpPr>
          <p:spPr bwMode="auto">
            <a:xfrm>
              <a:off x="4724400" y="2590800"/>
              <a:ext cx="492443" cy="2031325"/>
            </a:xfrm>
            <a:prstGeom prst="rect">
              <a:avLst/>
            </a:prstGeom>
            <a:noFill/>
            <a:ln w="12700" cap="sq">
              <a:noFill/>
              <a:miter lim="800000"/>
              <a:headEnd/>
              <a:tailEnd/>
            </a:ln>
            <a:effectLst/>
          </p:spPr>
          <p:txBody>
            <a:bodyPr vert="vert270">
              <a:spAutoFit/>
            </a:bodyPr>
            <a:lstStyle/>
            <a:p>
              <a:pPr>
                <a:spcBef>
                  <a:spcPct val="50000"/>
                </a:spcBef>
              </a:pPr>
              <a:r>
                <a:rPr lang="en-US" altLang="zh-TW" sz="2000" b="1" dirty="0" smtClean="0">
                  <a:latin typeface="Times New Roman" pitchFamily="18" charset="0"/>
                  <a:cs typeface="Times New Roman" pitchFamily="18" charset="0"/>
                </a:rPr>
                <a:t>The plant growth</a:t>
              </a:r>
              <a:endParaRPr lang="zh-TW" altLang="en-US" sz="2000" b="1" dirty="0">
                <a:latin typeface="Times New Roman" pitchFamily="18" charset="0"/>
                <a:cs typeface="Times New Roman" pitchFamily="18" charset="0"/>
              </a:endParaRPr>
            </a:p>
          </p:txBody>
        </p:sp>
        <p:sp>
          <p:nvSpPr>
            <p:cNvPr id="47" name="Text Box 9"/>
            <p:cNvSpPr txBox="1">
              <a:spLocks noChangeArrowheads="1"/>
            </p:cNvSpPr>
            <p:nvPr/>
          </p:nvSpPr>
          <p:spPr bwMode="auto">
            <a:xfrm>
              <a:off x="7086600" y="4800600"/>
              <a:ext cx="914400" cy="369332"/>
            </a:xfrm>
            <a:prstGeom prst="rect">
              <a:avLst/>
            </a:prstGeom>
            <a:noFill/>
            <a:ln w="12700" cap="sq">
              <a:noFill/>
              <a:miter lim="800000"/>
              <a:headEnd/>
              <a:tailEnd/>
            </a:ln>
            <a:effectLst/>
          </p:spPr>
          <p:txBody>
            <a:bodyPr wrap="square">
              <a:spAutoFit/>
            </a:bodyPr>
            <a:lstStyle/>
            <a:p>
              <a:pPr>
                <a:spcBef>
                  <a:spcPct val="50000"/>
                </a:spcBef>
              </a:pPr>
              <a:r>
                <a:rPr lang="en-US" altLang="zh-TW" dirty="0" smtClean="0">
                  <a:latin typeface="Times New Roman" pitchFamily="18" charset="0"/>
                  <a:cs typeface="Times New Roman" pitchFamily="18" charset="0"/>
                </a:rPr>
                <a:t>Type II</a:t>
              </a:r>
              <a:endParaRPr lang="zh-TW" altLang="en-US" dirty="0">
                <a:latin typeface="Times New Roman" pitchFamily="18" charset="0"/>
                <a:cs typeface="Times New Roman" pitchFamily="18" charset="0"/>
              </a:endParaRPr>
            </a:p>
          </p:txBody>
        </p:sp>
        <p:sp>
          <p:nvSpPr>
            <p:cNvPr id="48" name="Text Box 9"/>
            <p:cNvSpPr txBox="1">
              <a:spLocks noChangeArrowheads="1"/>
            </p:cNvSpPr>
            <p:nvPr/>
          </p:nvSpPr>
          <p:spPr bwMode="auto">
            <a:xfrm>
              <a:off x="5486400" y="4800600"/>
              <a:ext cx="914400" cy="369332"/>
            </a:xfrm>
            <a:prstGeom prst="rect">
              <a:avLst/>
            </a:prstGeom>
            <a:noFill/>
            <a:ln w="12700" cap="sq">
              <a:noFill/>
              <a:miter lim="800000"/>
              <a:headEnd/>
              <a:tailEnd/>
            </a:ln>
            <a:effectLst/>
          </p:spPr>
          <p:txBody>
            <a:bodyPr wrap="square">
              <a:spAutoFit/>
            </a:bodyPr>
            <a:lstStyle/>
            <a:p>
              <a:pPr>
                <a:spcBef>
                  <a:spcPct val="50000"/>
                </a:spcBef>
              </a:pPr>
              <a:r>
                <a:rPr lang="en-US" altLang="zh-TW" dirty="0" smtClean="0">
                  <a:latin typeface="Times New Roman" pitchFamily="18" charset="0"/>
                  <a:cs typeface="Times New Roman" pitchFamily="18" charset="0"/>
                </a:rPr>
                <a:t>Type I</a:t>
              </a:r>
              <a:endParaRPr lang="zh-TW" altLang="en-US" dirty="0">
                <a:latin typeface="Times New Roman" pitchFamily="18" charset="0"/>
                <a:cs typeface="Times New Roman" pitchFamily="18" charset="0"/>
              </a:endParaRPr>
            </a:p>
          </p:txBody>
        </p:sp>
        <p:sp>
          <p:nvSpPr>
            <p:cNvPr id="49" name="Text Box 11"/>
            <p:cNvSpPr txBox="1">
              <a:spLocks noChangeArrowheads="1"/>
            </p:cNvSpPr>
            <p:nvPr/>
          </p:nvSpPr>
          <p:spPr bwMode="auto">
            <a:xfrm>
              <a:off x="8077200" y="4876800"/>
              <a:ext cx="685800" cy="400110"/>
            </a:xfrm>
            <a:prstGeom prst="rect">
              <a:avLst/>
            </a:prstGeom>
            <a:noFill/>
            <a:ln w="12700" cap="sq">
              <a:noFill/>
              <a:miter lim="800000"/>
              <a:headEnd/>
              <a:tailEnd/>
            </a:ln>
            <a:effectLst/>
          </p:spPr>
          <p:txBody>
            <a:bodyPr wrap="square">
              <a:spAutoFit/>
            </a:bodyPr>
            <a:lstStyle/>
            <a:p>
              <a:pPr>
                <a:spcBef>
                  <a:spcPct val="50000"/>
                </a:spcBef>
              </a:pPr>
              <a:r>
                <a:rPr lang="en-US" altLang="zh-TW" sz="2000" b="1" dirty="0" smtClean="0">
                  <a:latin typeface="Times New Roman" pitchFamily="18" charset="0"/>
                  <a:cs typeface="Times New Roman" pitchFamily="18" charset="0"/>
                </a:rPr>
                <a:t>Soil </a:t>
              </a:r>
              <a:endParaRPr lang="zh-TW" altLang="en-US" sz="2000" b="1" dirty="0">
                <a:latin typeface="Times New Roman" pitchFamily="18" charset="0"/>
                <a:cs typeface="Times New Roman" pitchFamily="18" charset="0"/>
              </a:endParaRPr>
            </a:p>
          </p:txBody>
        </p:sp>
        <p:sp>
          <p:nvSpPr>
            <p:cNvPr id="50" name="Text Box 16"/>
            <p:cNvSpPr txBox="1">
              <a:spLocks noChangeArrowheads="1"/>
            </p:cNvSpPr>
            <p:nvPr/>
          </p:nvSpPr>
          <p:spPr bwMode="auto">
            <a:xfrm>
              <a:off x="7543800" y="3810000"/>
              <a:ext cx="1219200" cy="338554"/>
            </a:xfrm>
            <a:prstGeom prst="rect">
              <a:avLst/>
            </a:prstGeom>
            <a:noFill/>
            <a:ln w="12700" cap="sq">
              <a:noFill/>
              <a:miter lim="800000"/>
              <a:headEnd/>
              <a:tailEnd/>
            </a:ln>
            <a:effectLst/>
          </p:spPr>
          <p:txBody>
            <a:bodyPr wrap="square">
              <a:spAutoFit/>
            </a:bodyPr>
            <a:lstStyle/>
            <a:p>
              <a:pPr algn="l">
                <a:spcBef>
                  <a:spcPct val="50000"/>
                </a:spcBef>
              </a:pPr>
              <a:r>
                <a:rPr lang="en-US" altLang="zh-TW" sz="1600" dirty="0" smtClean="0">
                  <a:latin typeface="Times New Roman" pitchFamily="18" charset="0"/>
                  <a:cs typeface="Times New Roman" pitchFamily="18" charset="0"/>
                </a:rPr>
                <a:t>Plant food I</a:t>
              </a:r>
              <a:endParaRPr lang="zh-TW" altLang="en-US" sz="1600" dirty="0">
                <a:latin typeface="Times New Roman" pitchFamily="18" charset="0"/>
                <a:cs typeface="Times New Roman" pitchFamily="18" charset="0"/>
              </a:endParaRPr>
            </a:p>
          </p:txBody>
        </p:sp>
        <p:sp>
          <p:nvSpPr>
            <p:cNvPr id="51" name="Text Box 16"/>
            <p:cNvSpPr txBox="1">
              <a:spLocks noChangeArrowheads="1"/>
            </p:cNvSpPr>
            <p:nvPr/>
          </p:nvSpPr>
          <p:spPr bwMode="auto">
            <a:xfrm>
              <a:off x="7620000" y="2514600"/>
              <a:ext cx="1219200" cy="338554"/>
            </a:xfrm>
            <a:prstGeom prst="rect">
              <a:avLst/>
            </a:prstGeom>
            <a:noFill/>
            <a:ln w="12700" cap="sq">
              <a:noFill/>
              <a:miter lim="800000"/>
              <a:headEnd/>
              <a:tailEnd/>
            </a:ln>
            <a:effectLst/>
          </p:spPr>
          <p:txBody>
            <a:bodyPr wrap="square">
              <a:spAutoFit/>
            </a:bodyPr>
            <a:lstStyle/>
            <a:p>
              <a:pPr algn="l">
                <a:spcBef>
                  <a:spcPct val="50000"/>
                </a:spcBef>
              </a:pPr>
              <a:r>
                <a:rPr lang="en-US" altLang="zh-TW" sz="1600" dirty="0" smtClean="0">
                  <a:latin typeface="Times New Roman" pitchFamily="18" charset="0"/>
                  <a:cs typeface="Times New Roman" pitchFamily="18" charset="0"/>
                </a:rPr>
                <a:t>Plant food II</a:t>
              </a:r>
              <a:endParaRPr lang="zh-TW" altLang="en-US" sz="1600" dirty="0">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ox(in)">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ea typeface="新細明體" charset="-120"/>
              </a:rPr>
              <a:t>12-3 Two-Way Analysis of Variance</a:t>
            </a:r>
            <a:endParaRPr lang="zh-TW" altLang="en-US" dirty="0"/>
          </a:p>
        </p:txBody>
      </p:sp>
      <p:sp>
        <p:nvSpPr>
          <p:cNvPr id="3" name="內容版面配置區 2"/>
          <p:cNvSpPr>
            <a:spLocks noGrp="1"/>
          </p:cNvSpPr>
          <p:nvPr>
            <p:ph idx="1"/>
          </p:nvPr>
        </p:nvSpPr>
        <p:spPr/>
        <p:txBody>
          <a:bodyPr/>
          <a:lstStyle/>
          <a:p>
            <a:r>
              <a:rPr lang="en-US" altLang="zh-TW" dirty="0" smtClean="0"/>
              <a:t>The purposes of the two-way ANAVA</a:t>
            </a:r>
          </a:p>
          <a:p>
            <a:pPr lvl="1"/>
            <a:r>
              <a:rPr lang="en-US" altLang="zh-TW" dirty="0" smtClean="0"/>
              <a:t>To test the effects of two independent variables or factors on one dependent variable.</a:t>
            </a:r>
          </a:p>
          <a:p>
            <a:pPr lvl="1"/>
            <a:r>
              <a:rPr lang="en-US" altLang="zh-TW" dirty="0" smtClean="0"/>
              <a:t>To test the interaction effect of the two variables </a:t>
            </a:r>
          </a:p>
          <a:p>
            <a:pPr lvl="1"/>
            <a:endParaRPr lang="en-US" altLang="zh-TW" dirty="0" smtClean="0"/>
          </a:p>
          <a:p>
            <a:r>
              <a:rPr lang="en-US" altLang="zh-TW" dirty="0" smtClean="0"/>
              <a:t>Variables</a:t>
            </a:r>
          </a:p>
          <a:p>
            <a:pPr lvl="1"/>
            <a:r>
              <a:rPr lang="en-US" altLang="zh-TW" dirty="0" smtClean="0"/>
              <a:t>Two independent variables– categorical </a:t>
            </a:r>
          </a:p>
          <a:p>
            <a:pPr lvl="1"/>
            <a:r>
              <a:rPr lang="en-US" altLang="zh-TW" dirty="0" smtClean="0"/>
              <a:t>One dependent variable– continuous </a:t>
            </a:r>
            <a:endParaRPr lang="zh-TW" altLang="en-US" dirty="0"/>
          </a:p>
        </p:txBody>
      </p:sp>
      <p:sp>
        <p:nvSpPr>
          <p:cNvPr id="4" name="投影片編號版面配置區 3"/>
          <p:cNvSpPr>
            <a:spLocks noGrp="1"/>
          </p:cNvSpPr>
          <p:nvPr>
            <p:ph type="sldNum" sz="quarter" idx="11"/>
          </p:nvPr>
        </p:nvSpPr>
        <p:spPr/>
        <p:txBody>
          <a:bodyPr/>
          <a:lstStyle/>
          <a:p>
            <a:pPr>
              <a:defRPr/>
            </a:pPr>
            <a:fld id="{0DF9CEA2-5835-4A12-9988-1A1EDF788630}" type="slidenum">
              <a:rPr lang="en-US" altLang="zh-TW" smtClean="0"/>
              <a:pPr>
                <a:defRPr/>
              </a:pPr>
              <a:t>37</a:t>
            </a:fld>
            <a:endParaRPr lang="en-US" altLang="zh-TW"/>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609600"/>
            <a:ext cx="8229600" cy="990600"/>
          </a:xfrm>
        </p:spPr>
        <p:txBody>
          <a:bodyPr>
            <a:normAutofit fontScale="90000"/>
          </a:bodyPr>
          <a:lstStyle/>
          <a:p>
            <a:pPr eaLnBrk="1" fontAlgn="auto" hangingPunct="1">
              <a:spcAft>
                <a:spcPts val="0"/>
              </a:spcAft>
              <a:defRPr/>
            </a:pPr>
            <a:r>
              <a:rPr lang="en-US" altLang="zh-TW" smtClean="0">
                <a:ea typeface="新細明體" charset="-120"/>
              </a:rPr>
              <a:t>Two-Way Analysis of Variance</a:t>
            </a:r>
            <a:br>
              <a:rPr lang="en-US" altLang="zh-TW" smtClean="0">
                <a:ea typeface="新細明體" charset="-120"/>
              </a:rPr>
            </a:br>
            <a:endParaRPr lang="en-US" altLang="zh-TW" smtClean="0">
              <a:ea typeface="新細明體" charset="-120"/>
            </a:endParaRPr>
          </a:p>
        </p:txBody>
      </p:sp>
      <p:sp>
        <p:nvSpPr>
          <p:cNvPr id="11267" name="Rectangle 3"/>
          <p:cNvSpPr>
            <a:spLocks noGrp="1" noChangeArrowheads="1"/>
          </p:cNvSpPr>
          <p:nvPr>
            <p:ph idx="1"/>
          </p:nvPr>
        </p:nvSpPr>
        <p:spPr>
          <a:xfrm>
            <a:off x="685800" y="1219200"/>
            <a:ext cx="7772400" cy="4648200"/>
          </a:xfrm>
        </p:spPr>
        <p:txBody>
          <a:bodyPr>
            <a:normAutofit/>
          </a:bodyPr>
          <a:lstStyle/>
          <a:p>
            <a:pPr marL="274320" indent="-274320" eaLnBrk="1" fontAlgn="auto" hangingPunct="1">
              <a:lnSpc>
                <a:spcPct val="130000"/>
              </a:lnSpc>
              <a:spcAft>
                <a:spcPts val="0"/>
              </a:spcAft>
              <a:buClr>
                <a:schemeClr val="bg2">
                  <a:lumMod val="25000"/>
                </a:schemeClr>
              </a:buClr>
              <a:defRPr/>
            </a:pPr>
            <a:r>
              <a:rPr lang="en-US" dirty="0" smtClean="0">
                <a:latin typeface="Arial Unicode MS" pitchFamily="34" charset="-120"/>
                <a:ea typeface="Arial Unicode MS" pitchFamily="34" charset="-120"/>
                <a:cs typeface="Arial Unicode MS" pitchFamily="34" charset="-120"/>
              </a:rPr>
              <a:t>Variables or factors are changed between two </a:t>
            </a:r>
            <a:r>
              <a:rPr lang="en-US" b="1" dirty="0" smtClean="0">
                <a:solidFill>
                  <a:srgbClr val="000099"/>
                </a:solidFill>
                <a:effectLst>
                  <a:outerShdw blurRad="38100" dist="38100" dir="2700000" algn="tl">
                    <a:srgbClr val="000000">
                      <a:alpha val="43137"/>
                    </a:srgbClr>
                  </a:outerShdw>
                </a:effectLst>
                <a:latin typeface="Arial Unicode MS" pitchFamily="34" charset="-120"/>
                <a:ea typeface="Arial Unicode MS" pitchFamily="34" charset="-120"/>
                <a:cs typeface="Arial Unicode MS" pitchFamily="34" charset="-120"/>
              </a:rPr>
              <a:t>levels</a:t>
            </a:r>
            <a:r>
              <a:rPr lang="en-US" dirty="0" smtClean="0">
                <a:latin typeface="Arial Unicode MS" pitchFamily="34" charset="-120"/>
                <a:ea typeface="Arial Unicode MS" pitchFamily="34" charset="-120"/>
                <a:cs typeface="Arial Unicode MS" pitchFamily="34" charset="-120"/>
              </a:rPr>
              <a:t> (i.e., two different treatments).</a:t>
            </a:r>
          </a:p>
          <a:p>
            <a:pPr marL="274320" indent="-274320" eaLnBrk="1" fontAlgn="auto" hangingPunct="1">
              <a:lnSpc>
                <a:spcPct val="130000"/>
              </a:lnSpc>
              <a:spcAft>
                <a:spcPts val="0"/>
              </a:spcAft>
              <a:buClr>
                <a:schemeClr val="bg2">
                  <a:lumMod val="25000"/>
                </a:schemeClr>
              </a:buClr>
              <a:defRPr/>
            </a:pPr>
            <a:r>
              <a:rPr lang="en-US" dirty="0" smtClean="0">
                <a:latin typeface="Arial Unicode MS" pitchFamily="34" charset="-120"/>
                <a:ea typeface="Arial Unicode MS" pitchFamily="34" charset="-120"/>
                <a:cs typeface="Arial Unicode MS" pitchFamily="34" charset="-120"/>
              </a:rPr>
              <a:t>The groups for a two-way ANOVA are sometimes called </a:t>
            </a:r>
            <a:r>
              <a:rPr lang="en-US" b="1" dirty="0" smtClean="0">
                <a:solidFill>
                  <a:srgbClr val="000099"/>
                </a:solidFill>
                <a:effectLst>
                  <a:outerShdw blurRad="38100" dist="38100" dir="2700000" algn="tl">
                    <a:srgbClr val="000000">
                      <a:alpha val="43137"/>
                    </a:srgbClr>
                  </a:outerShdw>
                </a:effectLst>
                <a:latin typeface="Arial Unicode MS" pitchFamily="34" charset="-120"/>
                <a:ea typeface="Arial Unicode MS" pitchFamily="34" charset="-120"/>
                <a:cs typeface="Arial Unicode MS" pitchFamily="34" charset="-120"/>
              </a:rPr>
              <a:t>treatment groups</a:t>
            </a:r>
            <a:r>
              <a:rPr lang="en-US" dirty="0" smtClean="0">
                <a:latin typeface="Arial Unicode MS" pitchFamily="34" charset="-120"/>
                <a:ea typeface="Arial Unicode MS" pitchFamily="34" charset="-120"/>
                <a:cs typeface="Arial Unicode MS" pitchFamily="34" charset="-120"/>
              </a:rPr>
              <a:t>.</a:t>
            </a:r>
          </a:p>
          <a:p>
            <a:pPr marL="274320" indent="-274320" eaLnBrk="1" fontAlgn="auto" hangingPunct="1">
              <a:lnSpc>
                <a:spcPct val="130000"/>
              </a:lnSpc>
              <a:spcAft>
                <a:spcPts val="0"/>
              </a:spcAft>
              <a:buClr>
                <a:schemeClr val="bg2">
                  <a:lumMod val="25000"/>
                </a:schemeClr>
              </a:buClr>
              <a:defRPr/>
            </a:pPr>
            <a:r>
              <a:rPr lang="en-US" dirty="0" smtClean="0">
                <a:latin typeface="Arial Unicode MS" pitchFamily="34" charset="-120"/>
                <a:ea typeface="Arial Unicode MS" pitchFamily="34" charset="-120"/>
                <a:cs typeface="Arial Unicode MS" pitchFamily="34" charset="-120"/>
              </a:rPr>
              <a:t>A two-way ANOVA has several null hypotheses. There is one for each independent variable and one for the interaction.</a:t>
            </a:r>
          </a:p>
        </p:txBody>
      </p:sp>
      <p:sp>
        <p:nvSpPr>
          <p:cNvPr id="48133" name="Slide Number Placeholder 5"/>
          <p:cNvSpPr>
            <a:spLocks noGrp="1"/>
          </p:cNvSpPr>
          <p:nvPr>
            <p:ph type="sldNum" sz="quarter" idx="11"/>
          </p:nvPr>
        </p:nvSpPr>
        <p:spPr/>
        <p:txBody>
          <a:bodyPr/>
          <a:lstStyle/>
          <a:p>
            <a:pPr>
              <a:defRPr/>
            </a:pPr>
            <a:fld id="{8C89948D-97CE-4F7D-A0B7-C4BD7CF84396}" type="slidenum">
              <a:rPr lang="en-US" altLang="zh-TW"/>
              <a:pPr>
                <a:defRPr/>
              </a:pPr>
              <a:t>38</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pPr>
              <a:defRPr/>
            </a:pPr>
            <a:fld id="{EFCC2D3A-43B1-499B-83A8-96B2BCD796D9}" type="slidenum">
              <a:rPr lang="en-US" altLang="zh-TW" smtClean="0"/>
              <a:pPr>
                <a:defRPr/>
              </a:pPr>
              <a:t>39</a:t>
            </a:fld>
            <a:endParaRPr lang="en-US" altLang="zh-TW"/>
          </a:p>
        </p:txBody>
      </p:sp>
      <p:sp>
        <p:nvSpPr>
          <p:cNvPr id="3" name="Rectangle 8"/>
          <p:cNvSpPr>
            <a:spLocks noChangeArrowheads="1"/>
          </p:cNvSpPr>
          <p:nvPr/>
        </p:nvSpPr>
        <p:spPr bwMode="auto">
          <a:xfrm>
            <a:off x="609600" y="1066800"/>
            <a:ext cx="8001000" cy="646331"/>
          </a:xfrm>
          <a:prstGeom prst="rect">
            <a:avLst/>
          </a:prstGeom>
          <a:noFill/>
          <a:ln w="9525">
            <a:noFill/>
            <a:miter lim="800000"/>
            <a:headEnd/>
            <a:tailEnd/>
          </a:ln>
        </p:spPr>
        <p:txBody>
          <a:bodyPr>
            <a:spAutoFit/>
          </a:bodyPr>
          <a:lstStyle/>
          <a:p>
            <a:pPr algn="ctr">
              <a:buFont typeface="Wingdings" pitchFamily="2" charset="2"/>
              <a:buNone/>
            </a:pPr>
            <a:r>
              <a:rPr lang="en-US" altLang="zh-TW" sz="3600" b="1" dirty="0">
                <a:solidFill>
                  <a:srgbClr val="000066"/>
                </a:solidFill>
              </a:rPr>
              <a:t>Two-Way ANOVA Summary Table</a:t>
            </a:r>
          </a:p>
        </p:txBody>
      </p:sp>
      <p:graphicFrame>
        <p:nvGraphicFramePr>
          <p:cNvPr id="4" name="Table 6"/>
          <p:cNvGraphicFramePr>
            <a:graphicFrameLocks noGrp="1"/>
          </p:cNvGraphicFramePr>
          <p:nvPr/>
        </p:nvGraphicFramePr>
        <p:xfrm>
          <a:off x="609600" y="2057400"/>
          <a:ext cx="7924800" cy="3574289"/>
        </p:xfrm>
        <a:graphic>
          <a:graphicData uri="http://schemas.openxmlformats.org/drawingml/2006/table">
            <a:tbl>
              <a:tblPr/>
              <a:tblGrid>
                <a:gridCol w="2438400"/>
                <a:gridCol w="1447800"/>
                <a:gridCol w="1371600"/>
                <a:gridCol w="1524000"/>
                <a:gridCol w="1143000"/>
              </a:tblGrid>
              <a:tr h="1093788">
                <a:tc>
                  <a:txBody>
                    <a:bodyPr/>
                    <a:lstStyle/>
                    <a:p>
                      <a:pPr marL="0" marR="0" lvl="0" indent="0" algn="ctr" defTabSz="914400" rtl="0" eaLnBrk="1" fontAlgn="base" latinLnBrk="0" hangingPunct="1">
                        <a:lnSpc>
                          <a:spcPct val="120000"/>
                        </a:lnSpc>
                        <a:spcBef>
                          <a:spcPct val="0"/>
                        </a:spcBef>
                        <a:spcAft>
                          <a:spcPct val="0"/>
                        </a:spcAft>
                        <a:buClrTx/>
                        <a:buSzTx/>
                        <a:buFontTx/>
                        <a:buNone/>
                        <a:tabLst/>
                      </a:pPr>
                      <a:endParaRPr kumimoji="0" lang="en-US" altLang="zh-TW" sz="2400" b="1" i="0" u="none" strike="noStrike" cap="none" normalizeH="0" baseline="0" dirty="0" smtClean="0">
                        <a:ln>
                          <a:noFill/>
                        </a:ln>
                        <a:solidFill>
                          <a:schemeClr val="tx1"/>
                        </a:solidFill>
                        <a:effectLst/>
                        <a:latin typeface="Arial" charset="0"/>
                        <a:ea typeface="新細明體" charset="-120"/>
                      </a:endParaRP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TW" sz="2400" b="1" i="0" u="none" strike="noStrike" cap="none" normalizeH="0" baseline="0" dirty="0" smtClean="0">
                          <a:ln>
                            <a:noFill/>
                          </a:ln>
                          <a:solidFill>
                            <a:schemeClr val="tx1"/>
                          </a:solidFill>
                          <a:effectLst/>
                          <a:latin typeface="Arial" charset="0"/>
                          <a:ea typeface="新細明體" charset="-120"/>
                        </a:rPr>
                        <a:t>Source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TW" sz="2400" b="1" i="0" u="none" strike="noStrike" cap="none" normalizeH="0" baseline="0" dirty="0" smtClean="0">
                          <a:ln>
                            <a:noFill/>
                          </a:ln>
                          <a:solidFill>
                            <a:schemeClr val="tx1"/>
                          </a:solidFill>
                          <a:effectLst/>
                          <a:latin typeface="Arial" charset="0"/>
                          <a:ea typeface="新細明體" charset="-120"/>
                        </a:rPr>
                        <a:t>Sum of Squares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20000"/>
                        </a:lnSpc>
                        <a:spcBef>
                          <a:spcPct val="0"/>
                        </a:spcBef>
                        <a:spcAft>
                          <a:spcPct val="0"/>
                        </a:spcAft>
                        <a:buClrTx/>
                        <a:buSzTx/>
                        <a:buFontTx/>
                        <a:buNone/>
                        <a:tabLst/>
                      </a:pPr>
                      <a:endParaRPr kumimoji="0" lang="en-US" altLang="zh-TW" sz="2400" b="1" i="0" u="none" strike="noStrike" cap="none" normalizeH="0" baseline="0" dirty="0" smtClean="0">
                        <a:ln>
                          <a:noFill/>
                        </a:ln>
                        <a:solidFill>
                          <a:schemeClr val="tx1"/>
                        </a:solidFill>
                        <a:effectLst/>
                        <a:latin typeface="Arial" charset="0"/>
                        <a:ea typeface="新細明體" charset="-120"/>
                      </a:endParaRP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TW" sz="2400" b="1" i="0" u="none" strike="noStrike" cap="none" normalizeH="0" baseline="0" dirty="0" err="1" smtClean="0">
                          <a:ln>
                            <a:noFill/>
                          </a:ln>
                          <a:solidFill>
                            <a:schemeClr val="tx1"/>
                          </a:solidFill>
                          <a:effectLst/>
                          <a:latin typeface="Arial" charset="0"/>
                          <a:ea typeface="新細明體" charset="-120"/>
                        </a:rPr>
                        <a:t>d.f</a:t>
                      </a:r>
                      <a:r>
                        <a:rPr kumimoji="0" lang="en-US" altLang="zh-TW" sz="2400" b="1" i="0" u="none" strike="noStrike" cap="none" normalizeH="0" baseline="0" dirty="0" smtClean="0">
                          <a:ln>
                            <a:noFill/>
                          </a:ln>
                          <a:solidFill>
                            <a:schemeClr val="tx1"/>
                          </a:solidFill>
                          <a:effectLst/>
                          <a:latin typeface="Arial" charset="0"/>
                          <a:ea typeface="新細明體" charset="-12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TW" sz="2400" b="1" i="0" u="none" strike="noStrike" cap="none" normalizeH="0" baseline="0" smtClean="0">
                          <a:ln>
                            <a:noFill/>
                          </a:ln>
                          <a:solidFill>
                            <a:schemeClr val="tx1"/>
                          </a:solidFill>
                          <a:effectLst/>
                          <a:latin typeface="Arial" charset="0"/>
                          <a:ea typeface="新細明體" charset="-120"/>
                        </a:rPr>
                        <a:t>Mean</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TW" sz="2400" b="1" i="0" u="none" strike="noStrike" cap="none" normalizeH="0" baseline="0" smtClean="0">
                          <a:ln>
                            <a:noFill/>
                          </a:ln>
                          <a:solidFill>
                            <a:schemeClr val="tx1"/>
                          </a:solidFill>
                          <a:effectLst/>
                          <a:latin typeface="Arial" charset="0"/>
                          <a:ea typeface="新細明體" charset="-120"/>
                        </a:rPr>
                        <a:t>Squares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20000"/>
                        </a:lnSpc>
                        <a:spcBef>
                          <a:spcPct val="0"/>
                        </a:spcBef>
                        <a:spcAft>
                          <a:spcPct val="0"/>
                        </a:spcAft>
                        <a:buClrTx/>
                        <a:buSzTx/>
                        <a:buFontTx/>
                        <a:buNone/>
                        <a:tabLst/>
                      </a:pPr>
                      <a:endParaRPr kumimoji="0" lang="en-US" altLang="zh-TW" sz="2400" b="1" i="1" u="none" strike="noStrike" cap="none" normalizeH="0" baseline="0" dirty="0" smtClean="0">
                        <a:ln>
                          <a:noFill/>
                        </a:ln>
                        <a:solidFill>
                          <a:schemeClr val="tx1"/>
                        </a:solidFill>
                        <a:effectLst/>
                        <a:latin typeface="Arial" charset="0"/>
                        <a:ea typeface="新細明體" charset="-120"/>
                      </a:endParaRP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TW" sz="2400" b="1" i="1" u="none" strike="noStrike" cap="none" normalizeH="0" baseline="0" dirty="0" smtClean="0">
                          <a:ln>
                            <a:noFill/>
                          </a:ln>
                          <a:solidFill>
                            <a:schemeClr val="tx1"/>
                          </a:solidFill>
                          <a:effectLst/>
                          <a:latin typeface="Arial" charset="0"/>
                          <a:ea typeface="新細明體" charset="-12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1093788">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Factor A</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Factor B</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Interaction A </a:t>
                      </a:r>
                      <a:r>
                        <a:rPr kumimoji="0" lang="en-US" altLang="zh-TW" sz="2400" b="0" i="0" u="none" strike="noStrike" cap="none" normalizeH="0" baseline="0" dirty="0" smtClean="0">
                          <a:ln>
                            <a:noFill/>
                          </a:ln>
                          <a:solidFill>
                            <a:srgbClr val="000000"/>
                          </a:solidFill>
                          <a:effectLst/>
                          <a:latin typeface="Arial" charset="0"/>
                          <a:ea typeface="新細明體" charset="-120"/>
                          <a:cs typeface="Times New Roman" pitchFamily="18" charset="0"/>
                        </a:rPr>
                        <a:t>X</a:t>
                      </a: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 B</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Within (error)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    SS</a:t>
                      </a:r>
                      <a:r>
                        <a:rPr kumimoji="0" lang="en-US" altLang="zh-TW" sz="2400" b="0" i="0" u="none" strike="noStrike" kern="1200" cap="none" normalizeH="0" baseline="-25000" dirty="0" smtClean="0">
                          <a:ln>
                            <a:noFill/>
                          </a:ln>
                          <a:solidFill>
                            <a:srgbClr val="000000"/>
                          </a:solidFill>
                          <a:effectLst/>
                          <a:latin typeface="Times New Roman" pitchFamily="18" charset="0"/>
                          <a:ea typeface="新細明體" charset="-120"/>
                          <a:cs typeface="Times New Roman" pitchFamily="18" charset="0"/>
                        </a:rPr>
                        <a:t>A</a:t>
                      </a:r>
                    </a:p>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    SS</a:t>
                      </a:r>
                      <a:r>
                        <a:rPr kumimoji="0" lang="en-US" altLang="zh-TW" sz="2400" b="0" i="0" u="none" strike="noStrike" kern="1200" cap="none" normalizeH="0" baseline="-25000" dirty="0" smtClean="0">
                          <a:ln>
                            <a:noFill/>
                          </a:ln>
                          <a:solidFill>
                            <a:srgbClr val="000000"/>
                          </a:solidFill>
                          <a:effectLst/>
                          <a:latin typeface="Times New Roman" pitchFamily="18" charset="0"/>
                          <a:ea typeface="新細明體" charset="-120"/>
                          <a:cs typeface="Times New Roman" pitchFamily="18" charset="0"/>
                        </a:rPr>
                        <a:t>B</a:t>
                      </a:r>
                    </a:p>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    SS</a:t>
                      </a:r>
                      <a:r>
                        <a:rPr kumimoji="0" lang="en-US" altLang="zh-TW" sz="2400" b="0" i="0" u="none" strike="noStrike" kern="1200" cap="none" normalizeH="0" baseline="-25000" dirty="0" smtClean="0">
                          <a:ln>
                            <a:noFill/>
                          </a:ln>
                          <a:solidFill>
                            <a:srgbClr val="000000"/>
                          </a:solidFill>
                          <a:effectLst/>
                          <a:latin typeface="Times New Roman" pitchFamily="18" charset="0"/>
                          <a:ea typeface="新細明體" charset="-120"/>
                          <a:cs typeface="Times New Roman" pitchFamily="18" charset="0"/>
                        </a:rPr>
                        <a:t>A×B</a:t>
                      </a:r>
                      <a:endParaRPr kumimoji="0" lang="en-US" altLang="zh-TW" sz="2400" b="0" i="1" u="none" strike="noStrike" cap="none" normalizeH="0" baseline="-25000" dirty="0" smtClean="0">
                        <a:ln>
                          <a:noFill/>
                        </a:ln>
                        <a:solidFill>
                          <a:srgbClr val="000000"/>
                        </a:solidFill>
                        <a:effectLst/>
                        <a:latin typeface="Times New Roman" pitchFamily="18" charset="0"/>
                        <a:ea typeface="新細明體" charset="-120"/>
                        <a:cs typeface="Times New Roman" pitchFamily="18" charset="0"/>
                      </a:endParaRPr>
                    </a:p>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    SS</a:t>
                      </a:r>
                      <a:r>
                        <a:rPr kumimoji="0" lang="en-US" altLang="zh-TW" sz="2400" b="0" i="0" u="none" strike="noStrike" kern="1200" cap="none" normalizeH="0" baseline="-25000" dirty="0" smtClean="0">
                          <a:ln>
                            <a:noFill/>
                          </a:ln>
                          <a:solidFill>
                            <a:srgbClr val="000000"/>
                          </a:solidFill>
                          <a:effectLst/>
                          <a:latin typeface="Times New Roman" pitchFamily="18" charset="0"/>
                          <a:ea typeface="新細明體" charset="-120"/>
                          <a:cs typeface="Times New Roman" pitchFamily="18" charset="0"/>
                        </a:rPr>
                        <a:t>W</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TW" sz="2400" b="0" i="1" u="none" strike="noStrike" kern="1200" cap="none" normalizeH="0" baseline="0" dirty="0" smtClean="0">
                          <a:ln>
                            <a:noFill/>
                          </a:ln>
                          <a:solidFill>
                            <a:srgbClr val="000000"/>
                          </a:solidFill>
                          <a:effectLst/>
                          <a:latin typeface="Times New Roman" pitchFamily="18" charset="0"/>
                          <a:ea typeface="新細明體" charset="-120"/>
                          <a:cs typeface="Times New Roman" pitchFamily="18" charset="0"/>
                        </a:rPr>
                        <a:t>a</a:t>
                      </a: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-1</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TW" sz="2400" b="0" i="1"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b-1</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a:t>
                      </a:r>
                      <a:r>
                        <a:rPr kumimoji="0" lang="en-US" altLang="zh-TW" sz="2400" b="0" i="1" u="none" strike="noStrike" kern="1200" cap="none" normalizeH="0" baseline="0" dirty="0" smtClean="0">
                          <a:ln>
                            <a:noFill/>
                          </a:ln>
                          <a:solidFill>
                            <a:srgbClr val="000000"/>
                          </a:solidFill>
                          <a:effectLst/>
                          <a:latin typeface="Times New Roman" pitchFamily="18" charset="0"/>
                          <a:ea typeface="新細明體" charset="-120"/>
                          <a:cs typeface="Times New Roman" pitchFamily="18" charset="0"/>
                        </a:rPr>
                        <a:t>a</a:t>
                      </a: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-1)(</a:t>
                      </a:r>
                      <a:r>
                        <a:rPr kumimoji="0" lang="en-US" altLang="zh-TW" sz="2400" b="0" i="1" u="none" strike="noStrike" kern="1200" cap="none" normalizeH="0" baseline="0" dirty="0" smtClean="0">
                          <a:ln>
                            <a:noFill/>
                          </a:ln>
                          <a:solidFill>
                            <a:srgbClr val="000000"/>
                          </a:solidFill>
                          <a:effectLst/>
                          <a:latin typeface="Times New Roman" pitchFamily="18" charset="0"/>
                          <a:ea typeface="新細明體" charset="-120"/>
                          <a:cs typeface="Times New Roman" pitchFamily="18" charset="0"/>
                        </a:rPr>
                        <a:t>b</a:t>
                      </a: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-1)</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TW" sz="2400" b="0" i="1" u="none" strike="noStrike" cap="none" normalizeH="0" baseline="0" dirty="0" err="1" smtClean="0">
                          <a:ln>
                            <a:noFill/>
                          </a:ln>
                          <a:solidFill>
                            <a:srgbClr val="000000"/>
                          </a:solidFill>
                          <a:effectLst/>
                          <a:latin typeface="Times New Roman" pitchFamily="18" charset="0"/>
                          <a:ea typeface="新細明體" charset="-120"/>
                          <a:cs typeface="Times New Roman" pitchFamily="18" charset="0"/>
                        </a:rPr>
                        <a:t>ab</a:t>
                      </a: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a:t>
                      </a:r>
                      <a:r>
                        <a:rPr kumimoji="0" lang="en-US" altLang="zh-TW" sz="2400" b="0" i="1"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n</a:t>
                      </a: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    MS</a:t>
                      </a:r>
                      <a:r>
                        <a:rPr kumimoji="0" lang="en-US" altLang="zh-TW" sz="2400" b="0" i="0" u="none" strike="noStrike" cap="none" normalizeH="0" baseline="-25000" dirty="0" smtClean="0">
                          <a:ln>
                            <a:noFill/>
                          </a:ln>
                          <a:solidFill>
                            <a:srgbClr val="000000"/>
                          </a:solidFill>
                          <a:effectLst/>
                          <a:latin typeface="Times New Roman" pitchFamily="18" charset="0"/>
                          <a:ea typeface="新細明體" charset="-120"/>
                          <a:cs typeface="Times New Roman" pitchFamily="18" charset="0"/>
                        </a:rPr>
                        <a:t>A</a:t>
                      </a:r>
                      <a:endParaRPr kumimoji="0" lang="en-US" altLang="zh-TW" sz="2400" b="0" i="1" u="none" strike="noStrike" cap="none" normalizeH="0" baseline="-25000" dirty="0" smtClean="0">
                        <a:ln>
                          <a:noFill/>
                        </a:ln>
                        <a:solidFill>
                          <a:srgbClr val="000000"/>
                        </a:solidFill>
                        <a:effectLst/>
                        <a:latin typeface="Times New Roman" pitchFamily="18" charset="0"/>
                        <a:ea typeface="新細明體" charset="-120"/>
                        <a:cs typeface="Times New Roman" pitchFamily="18" charset="0"/>
                      </a:endParaRPr>
                    </a:p>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    MS</a:t>
                      </a:r>
                      <a:r>
                        <a:rPr kumimoji="0" lang="en-US" altLang="zh-TW" sz="2400" b="0" i="0" u="none" strike="noStrike" kern="1200" cap="none" normalizeH="0" baseline="-25000" dirty="0" smtClean="0">
                          <a:ln>
                            <a:noFill/>
                          </a:ln>
                          <a:solidFill>
                            <a:srgbClr val="000000"/>
                          </a:solidFill>
                          <a:effectLst/>
                          <a:latin typeface="Times New Roman" pitchFamily="18" charset="0"/>
                          <a:ea typeface="新細明體" charset="-120"/>
                          <a:cs typeface="Times New Roman" pitchFamily="18" charset="0"/>
                        </a:rPr>
                        <a:t>B</a:t>
                      </a:r>
                    </a:p>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    MS</a:t>
                      </a:r>
                      <a:r>
                        <a:rPr kumimoji="0" lang="en-US" altLang="zh-TW" sz="2400" b="0" i="0" u="none" strike="noStrike" kern="1200" cap="none" normalizeH="0" baseline="-25000" dirty="0" smtClean="0">
                          <a:ln>
                            <a:noFill/>
                          </a:ln>
                          <a:solidFill>
                            <a:srgbClr val="000000"/>
                          </a:solidFill>
                          <a:effectLst/>
                          <a:latin typeface="Times New Roman" pitchFamily="18" charset="0"/>
                          <a:ea typeface="新細明體" charset="-120"/>
                          <a:cs typeface="Times New Roman" pitchFamily="18" charset="0"/>
                        </a:rPr>
                        <a:t>A×B</a:t>
                      </a:r>
                    </a:p>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    MS</a:t>
                      </a:r>
                      <a:r>
                        <a:rPr kumimoji="0" lang="en-US" altLang="zh-TW" sz="2400" b="0" i="0" u="none" strike="noStrike" kern="1200" cap="none" normalizeH="0" baseline="-25000" dirty="0" smtClean="0">
                          <a:ln>
                            <a:noFill/>
                          </a:ln>
                          <a:solidFill>
                            <a:srgbClr val="000000"/>
                          </a:solidFill>
                          <a:effectLst/>
                          <a:latin typeface="Times New Roman" pitchFamily="18" charset="0"/>
                          <a:ea typeface="新細明體" charset="-120"/>
                          <a:cs typeface="Times New Roman" pitchFamily="18" charset="0"/>
                        </a:rPr>
                        <a:t>W</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TW" sz="2400" b="0" i="1"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    F</a:t>
                      </a:r>
                      <a:r>
                        <a:rPr kumimoji="0" lang="en-US" altLang="zh-TW" sz="2400" b="0" i="1" u="none" strike="noStrike" cap="none" normalizeH="0" baseline="-25000" dirty="0" smtClean="0">
                          <a:ln>
                            <a:noFill/>
                          </a:ln>
                          <a:solidFill>
                            <a:srgbClr val="000000"/>
                          </a:solidFill>
                          <a:effectLst/>
                          <a:latin typeface="Times New Roman" pitchFamily="18" charset="0"/>
                          <a:ea typeface="新細明體" charset="-120"/>
                          <a:cs typeface="Times New Roman" pitchFamily="18" charset="0"/>
                        </a:rPr>
                        <a:t>A</a:t>
                      </a:r>
                    </a:p>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TW" sz="2400" b="0" i="1"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    F</a:t>
                      </a:r>
                      <a:r>
                        <a:rPr kumimoji="0" lang="en-US" altLang="zh-TW" sz="2400" b="0" i="1" u="none" strike="noStrike" kern="1200" cap="none" normalizeH="0" baseline="-25000" dirty="0" smtClean="0">
                          <a:ln>
                            <a:noFill/>
                          </a:ln>
                          <a:solidFill>
                            <a:srgbClr val="000000"/>
                          </a:solidFill>
                          <a:effectLst/>
                          <a:latin typeface="Times New Roman" pitchFamily="18" charset="0"/>
                          <a:ea typeface="新細明體" charset="-120"/>
                          <a:cs typeface="Times New Roman" pitchFamily="18" charset="0"/>
                        </a:rPr>
                        <a:t>B</a:t>
                      </a:r>
                    </a:p>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TW" sz="2400" b="0" i="1"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    F</a:t>
                      </a:r>
                      <a:r>
                        <a:rPr kumimoji="0" lang="en-US" altLang="zh-TW" sz="2400" b="0" i="1" u="none" strike="noStrike" kern="1200" cap="none" normalizeH="0" baseline="-25000" dirty="0" smtClean="0">
                          <a:ln>
                            <a:noFill/>
                          </a:ln>
                          <a:solidFill>
                            <a:srgbClr val="000000"/>
                          </a:solidFill>
                          <a:effectLst/>
                          <a:latin typeface="Times New Roman" pitchFamily="18" charset="0"/>
                          <a:ea typeface="新細明體" charset="-120"/>
                          <a:cs typeface="Times New Roman" pitchFamily="18" charset="0"/>
                        </a:rPr>
                        <a:t>A×B</a:t>
                      </a:r>
                      <a:endParaRPr kumimoji="0" lang="en-US" altLang="zh-TW" sz="2400" b="0" i="1" u="none" strike="noStrike" cap="none" normalizeH="0" baseline="0" dirty="0" smtClean="0">
                        <a:ln>
                          <a:noFill/>
                        </a:ln>
                        <a:solidFill>
                          <a:srgbClr val="000000"/>
                        </a:solidFill>
                        <a:effectLst/>
                        <a:latin typeface="Times New Roman" pitchFamily="18" charset="0"/>
                        <a:ea typeface="新細明體" charset="-120"/>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633413">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Total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    SST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TW" sz="2400" b="0" i="1"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n</a:t>
                      </a: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endParaRPr kumimoji="0" lang="zh-TW" altLang="zh-TW" sz="2400" b="0" i="0" u="none" strike="noStrike" cap="none" normalizeH="0" baseline="0" smtClean="0">
                        <a:ln>
                          <a:noFill/>
                        </a:ln>
                        <a:solidFill>
                          <a:srgbClr val="000000"/>
                        </a:solidFill>
                        <a:effectLst/>
                        <a:latin typeface="Times New Roman" pitchFamily="18" charset="0"/>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endParaRPr kumimoji="0" lang="zh-TW" altLang="zh-TW" sz="2400" b="0" i="0" u="none" strike="noStrike" cap="none" normalizeH="0" baseline="0" dirty="0" smtClean="0">
                        <a:ln>
                          <a:noFill/>
                        </a:ln>
                        <a:solidFill>
                          <a:srgbClr val="000000"/>
                        </a:solidFill>
                        <a:effectLst/>
                        <a:latin typeface="Times New Roman" pitchFamily="18" charset="0"/>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圓角矩形 6"/>
          <p:cNvSpPr/>
          <p:nvPr/>
        </p:nvSpPr>
        <p:spPr>
          <a:xfrm>
            <a:off x="1676400" y="1066800"/>
            <a:ext cx="5562600" cy="7620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95782" tIns="47891" rIns="95782" bIns="47891" anchor="ctr"/>
          <a:lstStyle/>
          <a:p>
            <a:pPr algn="ctr">
              <a:defRPr/>
            </a:pPr>
            <a:r>
              <a:rPr lang="zh-TW" altLang="en-US" sz="2900" b="1" dirty="0" smtClean="0">
                <a:solidFill>
                  <a:srgbClr val="000000"/>
                </a:solidFill>
                <a:latin typeface="標楷體" pitchFamily="65" charset="-120"/>
                <a:ea typeface="標楷體" pitchFamily="65" charset="-120"/>
              </a:rPr>
              <a:t>變異數分析</a:t>
            </a:r>
            <a:endParaRPr lang="zh-TW" altLang="en-US" sz="2900" b="1" dirty="0">
              <a:solidFill>
                <a:srgbClr val="000000"/>
              </a:solidFill>
              <a:latin typeface="標楷體" pitchFamily="65" charset="-120"/>
              <a:ea typeface="標楷體" pitchFamily="65" charset="-120"/>
            </a:endParaRPr>
          </a:p>
        </p:txBody>
      </p:sp>
      <p:sp>
        <p:nvSpPr>
          <p:cNvPr id="8" name="Rectangle 2"/>
          <p:cNvSpPr>
            <a:spLocks noChangeArrowheads="1"/>
          </p:cNvSpPr>
          <p:nvPr/>
        </p:nvSpPr>
        <p:spPr bwMode="auto">
          <a:xfrm>
            <a:off x="914400" y="2362200"/>
            <a:ext cx="1905000" cy="990599"/>
          </a:xfrm>
          <a:prstGeom prst="rect">
            <a:avLst/>
          </a:prstGeom>
          <a:solidFill>
            <a:srgbClr val="FFCCFF"/>
          </a:solidFill>
          <a:ln w="15875">
            <a:solidFill>
              <a:srgbClr val="000000"/>
            </a:solidFill>
            <a:miter lim="800000"/>
            <a:headEnd/>
            <a:tailEnd/>
          </a:ln>
          <a:effectLst>
            <a:outerShdw blurRad="76200" dir="18900000" sy="23000" kx="-1200000" algn="bl" rotWithShape="0">
              <a:prstClr val="black">
                <a:alpha val="20000"/>
              </a:prstClr>
            </a:outerShdw>
          </a:effectLst>
        </p:spPr>
        <p:txBody>
          <a:bodyPr lIns="37709" tIns="28735" rIns="37709" bIns="28735"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1">
              <a:defRPr sz="1000"/>
            </a:pPr>
            <a:r>
              <a:rPr lang="zh-TW" altLang="en-US" sz="2100" b="1" dirty="0" smtClean="0">
                <a:solidFill>
                  <a:srgbClr val="000000"/>
                </a:solidFill>
                <a:latin typeface="標楷體" pitchFamily="65" charset="-120"/>
                <a:ea typeface="標楷體" pitchFamily="65" charset="-120"/>
              </a:rPr>
              <a:t>變異數分析的基本概念</a:t>
            </a:r>
          </a:p>
        </p:txBody>
      </p:sp>
      <p:sp>
        <p:nvSpPr>
          <p:cNvPr id="9" name="Rectangle 1"/>
          <p:cNvSpPr>
            <a:spLocks noChangeArrowheads="1"/>
          </p:cNvSpPr>
          <p:nvPr/>
        </p:nvSpPr>
        <p:spPr bwMode="auto">
          <a:xfrm>
            <a:off x="3429000" y="2362200"/>
            <a:ext cx="2057400" cy="990597"/>
          </a:xfrm>
          <a:prstGeom prst="rect">
            <a:avLst/>
          </a:prstGeom>
          <a:solidFill>
            <a:srgbClr val="002060"/>
          </a:solidFill>
          <a:ln w="15875">
            <a:solidFill>
              <a:srgbClr val="000000"/>
            </a:solidFill>
            <a:miter lim="800000"/>
            <a:headEnd/>
            <a:tailEnd/>
          </a:ln>
          <a:effectLst>
            <a:outerShdw blurRad="76200" dir="18900000" sy="23000" kx="-1200000" algn="bl" rotWithShape="0">
              <a:prstClr val="black">
                <a:alpha val="20000"/>
              </a:prstClr>
            </a:outerShdw>
          </a:effectLst>
        </p:spPr>
        <p:txBody>
          <a:bodyPr lIns="37709" tIns="28735" rIns="37709" bIns="28735"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1">
              <a:defRPr sz="1000"/>
            </a:pPr>
            <a:r>
              <a:rPr lang="zh-TW" altLang="en-US" sz="2100" b="1" dirty="0" smtClean="0">
                <a:solidFill>
                  <a:srgbClr val="FFFF00"/>
                </a:solidFill>
                <a:latin typeface="標楷體" pitchFamily="65" charset="-120"/>
                <a:ea typeface="標楷體" pitchFamily="65" charset="-120"/>
              </a:rPr>
              <a:t>單因子</a:t>
            </a:r>
            <a:endParaRPr lang="en-US" altLang="zh-TW" sz="2100" b="1" dirty="0" smtClean="0">
              <a:solidFill>
                <a:srgbClr val="FFFF00"/>
              </a:solidFill>
              <a:latin typeface="標楷體" pitchFamily="65" charset="-120"/>
              <a:ea typeface="標楷體" pitchFamily="65" charset="-120"/>
            </a:endParaRPr>
          </a:p>
          <a:p>
            <a:pPr algn="ctr" rtl="1">
              <a:defRPr sz="1000"/>
            </a:pPr>
            <a:r>
              <a:rPr lang="zh-TW" altLang="en-US" sz="2100" b="1" dirty="0" smtClean="0">
                <a:solidFill>
                  <a:srgbClr val="FFFF00"/>
                </a:solidFill>
                <a:latin typeface="標楷體" pitchFamily="65" charset="-120"/>
                <a:ea typeface="標楷體" pitchFamily="65" charset="-120"/>
              </a:rPr>
              <a:t>變異數分析</a:t>
            </a:r>
            <a:endParaRPr lang="en-US" altLang="zh-TW" sz="2100" b="1" dirty="0">
              <a:solidFill>
                <a:srgbClr val="FFFF00"/>
              </a:solidFill>
              <a:latin typeface="標楷體" pitchFamily="65" charset="-120"/>
              <a:ea typeface="標楷體" pitchFamily="65" charset="-120"/>
            </a:endParaRPr>
          </a:p>
        </p:txBody>
      </p:sp>
      <p:sp>
        <p:nvSpPr>
          <p:cNvPr id="10" name="Rectangle 3"/>
          <p:cNvSpPr>
            <a:spLocks noChangeArrowheads="1"/>
          </p:cNvSpPr>
          <p:nvPr/>
        </p:nvSpPr>
        <p:spPr bwMode="auto">
          <a:xfrm>
            <a:off x="1295400" y="3579811"/>
            <a:ext cx="1752600" cy="611189"/>
          </a:xfrm>
          <a:prstGeom prst="rect">
            <a:avLst/>
          </a:prstGeom>
          <a:solidFill>
            <a:schemeClr val="accent1">
              <a:lumMod val="20000"/>
              <a:lumOff val="80000"/>
            </a:schemeClr>
          </a:solidFill>
          <a:ln w="3175">
            <a:solidFill>
              <a:srgbClr val="000000"/>
            </a:solidFill>
            <a:miter lim="800000"/>
            <a:headEnd/>
            <a:tailEnd/>
          </a:ln>
          <a:effectLst>
            <a:innerShdw blurRad="63500" dist="50800" dir="2700000">
              <a:prstClr val="black">
                <a:alpha val="50000"/>
              </a:prstClr>
            </a:innerShdw>
          </a:effectLst>
        </p:spPr>
        <p:txBody>
          <a:bodyPr lIns="28735" tIns="28735" rIns="28735" bIns="28735"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1">
              <a:defRPr sz="1000"/>
            </a:pPr>
            <a:r>
              <a:rPr lang="zh-TW" altLang="en-US" sz="1900" b="1" dirty="0" smtClean="0">
                <a:solidFill>
                  <a:srgbClr val="000000"/>
                </a:solidFill>
                <a:latin typeface="標楷體" pitchFamily="65" charset="-120"/>
                <a:ea typeface="標楷體" pitchFamily="65" charset="-120"/>
              </a:rPr>
              <a:t>設立兩個假設</a:t>
            </a:r>
            <a:endParaRPr lang="zh-TW" altLang="en-US" sz="1900" b="1" dirty="0">
              <a:solidFill>
                <a:srgbClr val="000000"/>
              </a:solidFill>
              <a:latin typeface="標楷體" pitchFamily="65" charset="-120"/>
              <a:ea typeface="標楷體" pitchFamily="65" charset="-120"/>
            </a:endParaRPr>
          </a:p>
        </p:txBody>
      </p:sp>
      <p:sp>
        <p:nvSpPr>
          <p:cNvPr id="11" name="Rectangle 4"/>
          <p:cNvSpPr>
            <a:spLocks noChangeArrowheads="1"/>
          </p:cNvSpPr>
          <p:nvPr/>
        </p:nvSpPr>
        <p:spPr bwMode="auto">
          <a:xfrm>
            <a:off x="1295400" y="4419601"/>
            <a:ext cx="1752600" cy="609600"/>
          </a:xfrm>
          <a:prstGeom prst="rect">
            <a:avLst/>
          </a:prstGeom>
          <a:solidFill>
            <a:schemeClr val="accent1">
              <a:lumMod val="20000"/>
              <a:lumOff val="80000"/>
            </a:schemeClr>
          </a:solidFill>
          <a:ln w="3175">
            <a:solidFill>
              <a:srgbClr val="000000"/>
            </a:solidFill>
            <a:miter lim="800000"/>
            <a:headEnd/>
            <a:tailEnd/>
          </a:ln>
          <a:effectLst>
            <a:innerShdw blurRad="63500" dist="50800" dir="2700000">
              <a:prstClr val="black">
                <a:alpha val="50000"/>
              </a:prstClr>
            </a:innerShdw>
          </a:effectLst>
        </p:spPr>
        <p:txBody>
          <a:bodyPr lIns="28735" tIns="28735" rIns="28735" bIns="28735"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1">
              <a:defRPr sz="1000"/>
            </a:pPr>
            <a:r>
              <a:rPr lang="zh-TW" altLang="en-US" sz="1900" b="1" dirty="0" smtClean="0">
                <a:solidFill>
                  <a:srgbClr val="000000"/>
                </a:solidFill>
                <a:latin typeface="標楷體" pitchFamily="65" charset="-120"/>
                <a:ea typeface="標楷體" pitchFamily="65" charset="-120"/>
              </a:rPr>
              <a:t>檢定統計量</a:t>
            </a:r>
            <a:endParaRPr lang="zh-TW" altLang="en-US" sz="1900" b="1" dirty="0">
              <a:solidFill>
                <a:srgbClr val="000000"/>
              </a:solidFill>
              <a:latin typeface="標楷體" pitchFamily="65" charset="-120"/>
              <a:ea typeface="標楷體" pitchFamily="65" charset="-120"/>
            </a:endParaRPr>
          </a:p>
        </p:txBody>
      </p:sp>
      <p:sp>
        <p:nvSpPr>
          <p:cNvPr id="15" name="Rectangle 1"/>
          <p:cNvSpPr>
            <a:spLocks noChangeArrowheads="1"/>
          </p:cNvSpPr>
          <p:nvPr/>
        </p:nvSpPr>
        <p:spPr bwMode="auto">
          <a:xfrm>
            <a:off x="6018212" y="2362203"/>
            <a:ext cx="2058988" cy="990598"/>
          </a:xfrm>
          <a:prstGeom prst="rect">
            <a:avLst/>
          </a:prstGeom>
          <a:solidFill>
            <a:srgbClr val="002060"/>
          </a:solidFill>
          <a:ln w="15875">
            <a:solidFill>
              <a:srgbClr val="000000"/>
            </a:solidFill>
            <a:miter lim="800000"/>
            <a:headEnd/>
            <a:tailEnd/>
          </a:ln>
          <a:effectLst>
            <a:outerShdw blurRad="76200" dir="18900000" sy="23000" kx="-1200000" algn="bl" rotWithShape="0">
              <a:prstClr val="black">
                <a:alpha val="20000"/>
              </a:prstClr>
            </a:outerShdw>
          </a:effectLst>
        </p:spPr>
        <p:txBody>
          <a:bodyPr lIns="37709" tIns="28735" rIns="37709" bIns="28735"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1">
              <a:defRPr sz="1000"/>
            </a:pPr>
            <a:r>
              <a:rPr lang="zh-TW" altLang="en-US" sz="2100" b="1" dirty="0" smtClean="0">
                <a:solidFill>
                  <a:srgbClr val="FFFF00"/>
                </a:solidFill>
                <a:latin typeface="標楷體" pitchFamily="65" charset="-120"/>
                <a:ea typeface="標楷體" pitchFamily="65" charset="-120"/>
              </a:rPr>
              <a:t>二因子</a:t>
            </a:r>
            <a:endParaRPr lang="en-US" altLang="zh-TW" sz="2100" b="1" dirty="0" smtClean="0">
              <a:solidFill>
                <a:srgbClr val="FFFF00"/>
              </a:solidFill>
              <a:latin typeface="標楷體" pitchFamily="65" charset="-120"/>
              <a:ea typeface="標楷體" pitchFamily="65" charset="-120"/>
            </a:endParaRPr>
          </a:p>
          <a:p>
            <a:pPr algn="ctr" rtl="1">
              <a:defRPr sz="1000"/>
            </a:pPr>
            <a:r>
              <a:rPr lang="zh-TW" altLang="en-US" sz="2100" b="1" dirty="0" smtClean="0">
                <a:solidFill>
                  <a:srgbClr val="FFFF00"/>
                </a:solidFill>
                <a:latin typeface="標楷體" pitchFamily="65" charset="-120"/>
                <a:ea typeface="標楷體" pitchFamily="65" charset="-120"/>
              </a:rPr>
              <a:t>變異數分析</a:t>
            </a:r>
            <a:endParaRPr lang="en-US" altLang="zh-TW" sz="2100" b="1" dirty="0" smtClean="0">
              <a:solidFill>
                <a:srgbClr val="FFFF00"/>
              </a:solidFill>
              <a:latin typeface="標楷體" pitchFamily="65" charset="-120"/>
              <a:ea typeface="標楷體" pitchFamily="65" charset="-120"/>
            </a:endParaRPr>
          </a:p>
        </p:txBody>
      </p:sp>
      <p:cxnSp>
        <p:nvCxnSpPr>
          <p:cNvPr id="21" name="直線接點 20"/>
          <p:cNvCxnSpPr/>
          <p:nvPr/>
        </p:nvCxnSpPr>
        <p:spPr>
          <a:xfrm rot="5400000">
            <a:off x="-75405" y="4495005"/>
            <a:ext cx="2286002" cy="1592"/>
          </a:xfrm>
          <a:prstGeom prst="line">
            <a:avLst/>
          </a:prstGeom>
          <a:ln w="158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a:off x="1066800" y="4724400"/>
            <a:ext cx="228600" cy="1588"/>
          </a:xfrm>
          <a:prstGeom prst="line">
            <a:avLst/>
          </a:prstGeom>
          <a:ln w="158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a:off x="1066800" y="3884612"/>
            <a:ext cx="228600" cy="1588"/>
          </a:xfrm>
          <a:prstGeom prst="line">
            <a:avLst/>
          </a:prstGeom>
          <a:ln w="158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42" name="肘形接點 41"/>
          <p:cNvCxnSpPr>
            <a:stCxn id="7" idx="2"/>
            <a:endCxn id="9" idx="0"/>
          </p:cNvCxnSpPr>
          <p:nvPr/>
        </p:nvCxnSpPr>
        <p:spPr>
          <a:xfrm rot="5400000">
            <a:off x="4191000" y="2095500"/>
            <a:ext cx="533400" cy="1588"/>
          </a:xfrm>
          <a:prstGeom prst="bentConnector3">
            <a:avLst>
              <a:gd name="adj1" fmla="val 50000"/>
            </a:avLst>
          </a:prstGeom>
          <a:ln w="19050"/>
        </p:spPr>
        <p:style>
          <a:lnRef idx="2">
            <a:schemeClr val="dk1"/>
          </a:lnRef>
          <a:fillRef idx="0">
            <a:schemeClr val="dk1"/>
          </a:fillRef>
          <a:effectRef idx="1">
            <a:schemeClr val="dk1"/>
          </a:effectRef>
          <a:fontRef idx="minor">
            <a:schemeClr val="tx1"/>
          </a:fontRef>
        </p:style>
      </p:cxnSp>
      <p:cxnSp>
        <p:nvCxnSpPr>
          <p:cNvPr id="44" name="肘形接點 43"/>
          <p:cNvCxnSpPr>
            <a:stCxn id="7" idx="2"/>
            <a:endCxn id="15" idx="0"/>
          </p:cNvCxnSpPr>
          <p:nvPr/>
        </p:nvCxnSpPr>
        <p:spPr>
          <a:xfrm rot="16200000" flipH="1">
            <a:off x="5486002" y="800498"/>
            <a:ext cx="533403" cy="2590006"/>
          </a:xfrm>
          <a:prstGeom prst="bentConnector3">
            <a:avLst>
              <a:gd name="adj1" fmla="val 50000"/>
            </a:avLst>
          </a:prstGeom>
          <a:ln w="19050"/>
        </p:spPr>
        <p:style>
          <a:lnRef idx="2">
            <a:schemeClr val="dk1"/>
          </a:lnRef>
          <a:fillRef idx="0">
            <a:schemeClr val="dk1"/>
          </a:fillRef>
          <a:effectRef idx="1">
            <a:schemeClr val="dk1"/>
          </a:effectRef>
          <a:fontRef idx="minor">
            <a:schemeClr val="tx1"/>
          </a:fontRef>
        </p:style>
      </p:cxnSp>
      <p:sp>
        <p:nvSpPr>
          <p:cNvPr id="31" name="Rectangle 4"/>
          <p:cNvSpPr>
            <a:spLocks noChangeArrowheads="1"/>
          </p:cNvSpPr>
          <p:nvPr/>
        </p:nvSpPr>
        <p:spPr bwMode="auto">
          <a:xfrm>
            <a:off x="1295400" y="5334000"/>
            <a:ext cx="1752600" cy="608011"/>
          </a:xfrm>
          <a:prstGeom prst="rect">
            <a:avLst/>
          </a:prstGeom>
          <a:solidFill>
            <a:schemeClr val="accent1">
              <a:lumMod val="20000"/>
              <a:lumOff val="80000"/>
            </a:schemeClr>
          </a:solidFill>
          <a:ln w="3175">
            <a:solidFill>
              <a:srgbClr val="000000"/>
            </a:solidFill>
            <a:miter lim="800000"/>
            <a:headEnd/>
            <a:tailEnd/>
          </a:ln>
          <a:effectLst>
            <a:innerShdw blurRad="63500" dist="50800" dir="2700000">
              <a:prstClr val="black">
                <a:alpha val="50000"/>
              </a:prstClr>
            </a:innerShdw>
          </a:effectLst>
        </p:spPr>
        <p:txBody>
          <a:bodyPr lIns="28735" tIns="28735" rIns="28735" bIns="28735"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1">
              <a:defRPr sz="1000"/>
            </a:pPr>
            <a:r>
              <a:rPr lang="zh-TW" altLang="en-US" sz="1900" b="1" dirty="0" smtClean="0">
                <a:solidFill>
                  <a:srgbClr val="000000"/>
                </a:solidFill>
                <a:latin typeface="標楷體" pitchFamily="65" charset="-120"/>
                <a:ea typeface="標楷體" pitchFamily="65" charset="-120"/>
              </a:rPr>
              <a:t>決策法則</a:t>
            </a:r>
            <a:endParaRPr lang="zh-TW" altLang="en-US" sz="1900" b="1" dirty="0">
              <a:solidFill>
                <a:srgbClr val="000000"/>
              </a:solidFill>
              <a:latin typeface="標楷體" pitchFamily="65" charset="-120"/>
              <a:ea typeface="標楷體" pitchFamily="65" charset="-120"/>
            </a:endParaRPr>
          </a:p>
        </p:txBody>
      </p:sp>
      <p:cxnSp>
        <p:nvCxnSpPr>
          <p:cNvPr id="41" name="直線接點 40"/>
          <p:cNvCxnSpPr/>
          <p:nvPr/>
        </p:nvCxnSpPr>
        <p:spPr>
          <a:xfrm>
            <a:off x="1066800" y="5638800"/>
            <a:ext cx="228600" cy="1588"/>
          </a:xfrm>
          <a:prstGeom prst="line">
            <a:avLst/>
          </a:prstGeom>
          <a:ln w="158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57" name="肘形接點 56"/>
          <p:cNvCxnSpPr>
            <a:stCxn id="7" idx="2"/>
            <a:endCxn id="8" idx="0"/>
          </p:cNvCxnSpPr>
          <p:nvPr/>
        </p:nvCxnSpPr>
        <p:spPr>
          <a:xfrm rot="5400000">
            <a:off x="2895600" y="800100"/>
            <a:ext cx="533400" cy="2590800"/>
          </a:xfrm>
          <a:prstGeom prst="bentConnector3">
            <a:avLst>
              <a:gd name="adj1" fmla="val 50000"/>
            </a:avLst>
          </a:prstGeom>
          <a:ln w="19050"/>
        </p:spPr>
        <p:style>
          <a:lnRef idx="2">
            <a:schemeClr val="dk1"/>
          </a:lnRef>
          <a:fillRef idx="0">
            <a:schemeClr val="dk1"/>
          </a:fillRef>
          <a:effectRef idx="1">
            <a:schemeClr val="dk1"/>
          </a:effectRef>
          <a:fontRef idx="minor">
            <a:schemeClr val="tx1"/>
          </a:fontRef>
        </p:style>
      </p:cxnSp>
      <p:sp>
        <p:nvSpPr>
          <p:cNvPr id="61" name="投影片編號版面配置區 60"/>
          <p:cNvSpPr>
            <a:spLocks noGrp="1"/>
          </p:cNvSpPr>
          <p:nvPr>
            <p:ph type="sldNum" sz="quarter" idx="12"/>
          </p:nvPr>
        </p:nvSpPr>
        <p:spPr/>
        <p:txBody>
          <a:bodyPr/>
          <a:lstStyle/>
          <a:p>
            <a:pPr>
              <a:defRPr/>
            </a:pPr>
            <a:fld id="{8D50A2AD-63B7-476D-970C-2F9EC4E56167}" type="slidenum">
              <a:rPr lang="en-US" altLang="zh-TW" smtClean="0"/>
              <a:pPr>
                <a:defRPr/>
              </a:pPr>
              <a:t>4</a:t>
            </a:fld>
            <a:endParaRPr lang="en-US" altLang="zh-TW"/>
          </a:p>
        </p:txBody>
      </p:sp>
      <p:sp>
        <p:nvSpPr>
          <p:cNvPr id="28" name="Rectangle 3"/>
          <p:cNvSpPr>
            <a:spLocks noChangeArrowheads="1"/>
          </p:cNvSpPr>
          <p:nvPr/>
        </p:nvSpPr>
        <p:spPr bwMode="auto">
          <a:xfrm>
            <a:off x="3733800" y="3581400"/>
            <a:ext cx="1752600" cy="611189"/>
          </a:xfrm>
          <a:prstGeom prst="rect">
            <a:avLst/>
          </a:prstGeom>
          <a:solidFill>
            <a:schemeClr val="accent1">
              <a:lumMod val="20000"/>
              <a:lumOff val="80000"/>
            </a:schemeClr>
          </a:solidFill>
          <a:ln w="3175">
            <a:solidFill>
              <a:srgbClr val="000000"/>
            </a:solidFill>
            <a:miter lim="800000"/>
            <a:headEnd/>
            <a:tailEnd/>
          </a:ln>
          <a:effectLst>
            <a:innerShdw blurRad="63500" dist="50800" dir="2700000">
              <a:prstClr val="black">
                <a:alpha val="50000"/>
              </a:prstClr>
            </a:innerShdw>
          </a:effectLst>
        </p:spPr>
        <p:txBody>
          <a:bodyPr lIns="28735" tIns="28735" rIns="28735" bIns="28735" anchor="ctr"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1">
              <a:defRPr sz="1000"/>
            </a:pPr>
            <a:r>
              <a:rPr lang="zh-TW" altLang="en-US" sz="1900" b="1" dirty="0" smtClean="0">
                <a:solidFill>
                  <a:srgbClr val="000000"/>
                </a:solidFill>
                <a:latin typeface="標楷體" pitchFamily="65" charset="-120"/>
                <a:ea typeface="標楷體" pitchFamily="65" charset="-120"/>
              </a:rPr>
              <a:t>多重比較法</a:t>
            </a:r>
            <a:endParaRPr lang="zh-TW" altLang="en-US" sz="1900" b="1" dirty="0">
              <a:solidFill>
                <a:srgbClr val="000000"/>
              </a:solidFill>
              <a:latin typeface="標楷體" pitchFamily="65" charset="-120"/>
              <a:ea typeface="標楷體" pitchFamily="65" charset="-120"/>
            </a:endParaRPr>
          </a:p>
        </p:txBody>
      </p:sp>
      <p:cxnSp>
        <p:nvCxnSpPr>
          <p:cNvPr id="29" name="直線接點 28"/>
          <p:cNvCxnSpPr/>
          <p:nvPr/>
        </p:nvCxnSpPr>
        <p:spPr>
          <a:xfrm>
            <a:off x="3505200" y="3886201"/>
            <a:ext cx="228600" cy="1588"/>
          </a:xfrm>
          <a:prstGeom prst="line">
            <a:avLst/>
          </a:prstGeom>
          <a:ln w="15875">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rot="5400000">
            <a:off x="3238500" y="3619500"/>
            <a:ext cx="533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381000"/>
            <a:ext cx="8229600" cy="990600"/>
          </a:xfrm>
        </p:spPr>
        <p:txBody>
          <a:bodyPr/>
          <a:lstStyle/>
          <a:p>
            <a:pPr eaLnBrk="1" hangingPunct="1"/>
            <a:r>
              <a:rPr lang="en-US" altLang="zh-TW" dirty="0" smtClean="0">
                <a:ea typeface="新細明體" charset="-120"/>
              </a:rPr>
              <a:t>Assumptions for Two-Way ANOVA</a:t>
            </a:r>
          </a:p>
        </p:txBody>
      </p:sp>
      <p:sp>
        <p:nvSpPr>
          <p:cNvPr id="11267" name="Rectangle 3"/>
          <p:cNvSpPr>
            <a:spLocks noGrp="1" noChangeArrowheads="1"/>
          </p:cNvSpPr>
          <p:nvPr>
            <p:ph idx="1"/>
          </p:nvPr>
        </p:nvSpPr>
        <p:spPr>
          <a:xfrm>
            <a:off x="685800" y="1524000"/>
            <a:ext cx="8001000" cy="4495800"/>
          </a:xfrm>
        </p:spPr>
        <p:txBody>
          <a:bodyPr/>
          <a:lstStyle/>
          <a:p>
            <a:pPr marL="514350" indent="-514350" eaLnBrk="1" hangingPunct="1">
              <a:lnSpc>
                <a:spcPct val="130000"/>
              </a:lnSpc>
              <a:buClrTx/>
              <a:buSzPct val="100000"/>
              <a:buFont typeface="Arial" charset="0"/>
              <a:buAutoNum type="arabicPeriod"/>
            </a:pPr>
            <a:r>
              <a:rPr lang="en-US" altLang="zh-TW" dirty="0" smtClean="0">
                <a:latin typeface="Arial Unicode MS" pitchFamily="34" charset="-120"/>
                <a:ea typeface="Arial Unicode MS" pitchFamily="34" charset="-120"/>
                <a:cs typeface="Arial Unicode MS" pitchFamily="34" charset="-120"/>
              </a:rPr>
              <a:t>The populations from which the samples were obtained must be </a:t>
            </a:r>
            <a:r>
              <a:rPr lang="en-US" altLang="zh-TW" b="1" dirty="0" smtClean="0">
                <a:solidFill>
                  <a:srgbClr val="C00000"/>
                </a:solidFill>
                <a:latin typeface="Arial Unicode MS" pitchFamily="34" charset="-120"/>
                <a:ea typeface="Arial Unicode MS" pitchFamily="34" charset="-120"/>
                <a:cs typeface="Arial Unicode MS" pitchFamily="34" charset="-120"/>
              </a:rPr>
              <a:t>normally or approximately normally distributed</a:t>
            </a:r>
            <a:r>
              <a:rPr lang="en-US" altLang="zh-TW" dirty="0" smtClean="0">
                <a:latin typeface="Arial Unicode MS" pitchFamily="34" charset="-120"/>
                <a:ea typeface="Arial Unicode MS" pitchFamily="34" charset="-120"/>
                <a:cs typeface="Arial Unicode MS" pitchFamily="34" charset="-120"/>
              </a:rPr>
              <a:t>.</a:t>
            </a:r>
          </a:p>
          <a:p>
            <a:pPr marL="514350" indent="-514350" eaLnBrk="1" hangingPunct="1">
              <a:lnSpc>
                <a:spcPct val="130000"/>
              </a:lnSpc>
              <a:buClrTx/>
              <a:buSzPct val="100000"/>
              <a:buFont typeface="Arial" charset="0"/>
              <a:buAutoNum type="arabicPeriod"/>
            </a:pPr>
            <a:r>
              <a:rPr lang="en-US" altLang="zh-TW" dirty="0" smtClean="0">
                <a:latin typeface="Arial Unicode MS" pitchFamily="34" charset="-120"/>
                <a:ea typeface="Arial Unicode MS" pitchFamily="34" charset="-120"/>
                <a:cs typeface="Arial Unicode MS" pitchFamily="34" charset="-120"/>
              </a:rPr>
              <a:t>The samples must be independent.</a:t>
            </a:r>
          </a:p>
          <a:p>
            <a:pPr marL="514350" indent="-514350" eaLnBrk="1" hangingPunct="1">
              <a:lnSpc>
                <a:spcPct val="130000"/>
              </a:lnSpc>
              <a:buClrTx/>
              <a:buSzPct val="100000"/>
              <a:buFont typeface="Arial" charset="0"/>
              <a:buAutoNum type="arabicPeriod"/>
            </a:pPr>
            <a:r>
              <a:rPr lang="en-US" altLang="zh-TW" dirty="0" smtClean="0">
                <a:latin typeface="Arial Unicode MS" pitchFamily="34" charset="-120"/>
                <a:ea typeface="Arial Unicode MS" pitchFamily="34" charset="-120"/>
                <a:cs typeface="Arial Unicode MS" pitchFamily="34" charset="-120"/>
              </a:rPr>
              <a:t>The </a:t>
            </a:r>
            <a:r>
              <a:rPr lang="en-US" altLang="zh-TW" b="1" dirty="0" smtClean="0">
                <a:solidFill>
                  <a:srgbClr val="C00000"/>
                </a:solidFill>
                <a:latin typeface="Arial Unicode MS" pitchFamily="34" charset="-120"/>
                <a:ea typeface="Arial Unicode MS" pitchFamily="34" charset="-120"/>
                <a:cs typeface="Arial Unicode MS" pitchFamily="34" charset="-120"/>
              </a:rPr>
              <a:t>variances </a:t>
            </a:r>
            <a:r>
              <a:rPr lang="en-US" altLang="zh-TW" dirty="0" smtClean="0">
                <a:latin typeface="Arial Unicode MS" pitchFamily="34" charset="-120"/>
                <a:ea typeface="Arial Unicode MS" pitchFamily="34" charset="-120"/>
                <a:cs typeface="Arial Unicode MS" pitchFamily="34" charset="-120"/>
              </a:rPr>
              <a:t>of the populations from which the samples were selected must be </a:t>
            </a:r>
            <a:r>
              <a:rPr lang="en-US" altLang="zh-TW" b="1" dirty="0" smtClean="0">
                <a:solidFill>
                  <a:srgbClr val="C00000"/>
                </a:solidFill>
                <a:latin typeface="Arial Unicode MS" pitchFamily="34" charset="-120"/>
                <a:ea typeface="Arial Unicode MS" pitchFamily="34" charset="-120"/>
                <a:cs typeface="Arial Unicode MS" pitchFamily="34" charset="-120"/>
              </a:rPr>
              <a:t>equal</a:t>
            </a:r>
            <a:r>
              <a:rPr lang="en-US" altLang="zh-TW" dirty="0" smtClean="0">
                <a:latin typeface="Arial Unicode MS" pitchFamily="34" charset="-120"/>
                <a:ea typeface="Arial Unicode MS" pitchFamily="34" charset="-120"/>
                <a:cs typeface="Arial Unicode MS" pitchFamily="34" charset="-120"/>
              </a:rPr>
              <a:t>.</a:t>
            </a:r>
          </a:p>
          <a:p>
            <a:pPr marL="514350" indent="-514350" eaLnBrk="1" hangingPunct="1">
              <a:lnSpc>
                <a:spcPct val="130000"/>
              </a:lnSpc>
              <a:buClrTx/>
              <a:buSzPct val="100000"/>
              <a:buFont typeface="Arial" charset="0"/>
              <a:buAutoNum type="arabicPeriod"/>
            </a:pPr>
            <a:r>
              <a:rPr lang="en-US" altLang="zh-TW" dirty="0" smtClean="0">
                <a:latin typeface="Arial Unicode MS" pitchFamily="34" charset="-120"/>
                <a:ea typeface="Arial Unicode MS" pitchFamily="34" charset="-120"/>
                <a:cs typeface="Arial Unicode MS" pitchFamily="34" charset="-120"/>
              </a:rPr>
              <a:t>The groups must be </a:t>
            </a:r>
            <a:r>
              <a:rPr lang="en-US" altLang="zh-TW" b="1" dirty="0" smtClean="0">
                <a:solidFill>
                  <a:srgbClr val="C00000"/>
                </a:solidFill>
                <a:latin typeface="Arial Unicode MS" pitchFamily="34" charset="-120"/>
                <a:ea typeface="Arial Unicode MS" pitchFamily="34" charset="-120"/>
                <a:cs typeface="Arial Unicode MS" pitchFamily="34" charset="-120"/>
              </a:rPr>
              <a:t>equal in sample size</a:t>
            </a:r>
            <a:r>
              <a:rPr lang="en-US" altLang="zh-TW" dirty="0" smtClean="0">
                <a:latin typeface="Arial Unicode MS" pitchFamily="34" charset="-120"/>
                <a:ea typeface="Arial Unicode MS" pitchFamily="34" charset="-120"/>
                <a:cs typeface="Arial Unicode MS" pitchFamily="34" charset="-120"/>
              </a:rPr>
              <a:t>.</a:t>
            </a:r>
            <a:endParaRPr lang="en-US" altLang="zh-TW" sz="3600" dirty="0" smtClean="0">
              <a:latin typeface="Arial Unicode MS" pitchFamily="34" charset="-120"/>
              <a:ea typeface="Arial Unicode MS" pitchFamily="34" charset="-120"/>
              <a:cs typeface="Arial Unicode MS" pitchFamily="34" charset="-120"/>
            </a:endParaRPr>
          </a:p>
        </p:txBody>
      </p:sp>
      <p:sp>
        <p:nvSpPr>
          <p:cNvPr id="50181" name="Slide Number Placeholder 5"/>
          <p:cNvSpPr>
            <a:spLocks noGrp="1"/>
          </p:cNvSpPr>
          <p:nvPr>
            <p:ph type="sldNum" sz="quarter" idx="11"/>
          </p:nvPr>
        </p:nvSpPr>
        <p:spPr/>
        <p:txBody>
          <a:bodyPr/>
          <a:lstStyle/>
          <a:p>
            <a:pPr>
              <a:defRPr/>
            </a:pPr>
            <a:fld id="{078C84B5-F694-45D5-B98F-C1D91AA8771E}" type="slidenum">
              <a:rPr lang="en-US" altLang="zh-TW"/>
              <a:pPr>
                <a:defRPr/>
              </a:pPr>
              <a:t>40</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533400"/>
            <a:ext cx="8382000" cy="685800"/>
          </a:xfrm>
        </p:spPr>
        <p:txBody>
          <a:bodyPr/>
          <a:lstStyle/>
          <a:p>
            <a:pPr eaLnBrk="1" hangingPunct="1"/>
            <a:r>
              <a:rPr lang="en-US" altLang="zh-TW" sz="3600" smtClean="0">
                <a:ea typeface="新細明體" charset="-120"/>
              </a:rPr>
              <a:t>Example 12-5: Gasoline Consumption</a:t>
            </a:r>
          </a:p>
        </p:txBody>
      </p:sp>
      <p:sp>
        <p:nvSpPr>
          <p:cNvPr id="83971" name="Rectangle 3"/>
          <p:cNvSpPr>
            <a:spLocks noGrp="1" noChangeArrowheads="1"/>
          </p:cNvSpPr>
          <p:nvPr>
            <p:ph idx="1"/>
          </p:nvPr>
        </p:nvSpPr>
        <p:spPr>
          <a:xfrm>
            <a:off x="685800" y="1143000"/>
            <a:ext cx="8077200" cy="2743200"/>
          </a:xfrm>
        </p:spPr>
        <p:txBody>
          <a:bodyPr/>
          <a:lstStyle/>
          <a:p>
            <a:pPr marL="0" indent="0" eaLnBrk="1" hangingPunct="1">
              <a:lnSpc>
                <a:spcPct val="110000"/>
              </a:lnSpc>
              <a:buFont typeface="Wingdings" pitchFamily="2" charset="2"/>
              <a:buNone/>
            </a:pPr>
            <a:r>
              <a:rPr lang="en-US" altLang="zh-TW" sz="2200" dirty="0" smtClean="0">
                <a:latin typeface="Arial Unicode MS" pitchFamily="34" charset="-120"/>
                <a:ea typeface="Arial Unicode MS" pitchFamily="34" charset="-120"/>
                <a:cs typeface="Arial Unicode MS" pitchFamily="34" charset="-120"/>
              </a:rPr>
              <a:t>A researcher wishes to see whether the type of gasoline used and the type of automobile driven have any effect on gasoline consumption. Two types of gasoline, regular and high-octane, will be used, and two types of automobiles, two-wheel- and four-wheel-drive, will be used in each group. There will be two automobiles in each group, for a total of eight automobiles used. Use a two-way analysis of variance at </a:t>
            </a:r>
            <a:r>
              <a:rPr lang="el-GR" altLang="zh-TW" sz="2200" i="1" dirty="0" smtClean="0">
                <a:latin typeface="Arial Unicode MS" pitchFamily="34" charset="-120"/>
                <a:ea typeface="Arial Unicode MS" pitchFamily="34" charset="-120"/>
                <a:cs typeface="Arial Unicode MS" pitchFamily="34" charset="-120"/>
              </a:rPr>
              <a:t>α</a:t>
            </a:r>
            <a:r>
              <a:rPr lang="en-US" altLang="zh-TW" sz="2200" dirty="0" smtClean="0">
                <a:latin typeface="Arial Unicode MS" pitchFamily="34" charset="-120"/>
                <a:ea typeface="Arial Unicode MS" pitchFamily="34" charset="-120"/>
                <a:cs typeface="Arial Unicode MS" pitchFamily="34" charset="-120"/>
              </a:rPr>
              <a:t> = 0.05. </a:t>
            </a:r>
          </a:p>
        </p:txBody>
      </p:sp>
      <p:sp>
        <p:nvSpPr>
          <p:cNvPr id="52229" name="Slide Number Placeholder 10"/>
          <p:cNvSpPr>
            <a:spLocks noGrp="1"/>
          </p:cNvSpPr>
          <p:nvPr>
            <p:ph type="sldNum" sz="quarter" idx="11"/>
          </p:nvPr>
        </p:nvSpPr>
        <p:spPr/>
        <p:txBody>
          <a:bodyPr/>
          <a:lstStyle/>
          <a:p>
            <a:pPr>
              <a:defRPr/>
            </a:pPr>
            <a:fld id="{B5B1AE12-E5E6-4AFB-BA10-3EA36E0896A3}" type="slidenum">
              <a:rPr lang="en-US" altLang="zh-TW"/>
              <a:pPr>
                <a:defRPr/>
              </a:pPr>
              <a:t>41</a:t>
            </a:fld>
            <a:endParaRPr lang="en-US" altLang="zh-TW"/>
          </a:p>
        </p:txBody>
      </p:sp>
      <p:pic>
        <p:nvPicPr>
          <p:cNvPr id="83974" name="Picture 2"/>
          <p:cNvPicPr>
            <a:picLocks noChangeAspect="1" noChangeArrowheads="1"/>
          </p:cNvPicPr>
          <p:nvPr/>
        </p:nvPicPr>
        <p:blipFill>
          <a:blip r:embed="rId3" cstate="print">
            <a:clrChange>
              <a:clrFrom>
                <a:srgbClr val="FFFFFF"/>
              </a:clrFrom>
              <a:clrTo>
                <a:srgbClr val="FFFFFF">
                  <a:alpha val="0"/>
                </a:srgbClr>
              </a:clrTo>
            </a:clrChange>
            <a:lum bright="-30000" contrast="40000"/>
          </a:blip>
          <a:srcRect/>
          <a:stretch>
            <a:fillRect/>
          </a:stretch>
        </p:blipFill>
        <p:spPr bwMode="auto">
          <a:xfrm>
            <a:off x="1143000" y="3962400"/>
            <a:ext cx="6434137"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533400"/>
            <a:ext cx="8382000" cy="685800"/>
          </a:xfrm>
        </p:spPr>
        <p:txBody>
          <a:bodyPr/>
          <a:lstStyle/>
          <a:p>
            <a:pPr eaLnBrk="1" hangingPunct="1"/>
            <a:r>
              <a:rPr lang="en-US" altLang="zh-TW" sz="3600" smtClean="0">
                <a:ea typeface="新細明體" charset="-120"/>
              </a:rPr>
              <a:t>Example 12-5: Gasoline Consumption</a:t>
            </a:r>
          </a:p>
        </p:txBody>
      </p:sp>
      <p:sp>
        <p:nvSpPr>
          <p:cNvPr id="83971" name="Rectangle 3"/>
          <p:cNvSpPr>
            <a:spLocks noGrp="1" noChangeArrowheads="1"/>
          </p:cNvSpPr>
          <p:nvPr>
            <p:ph idx="1"/>
          </p:nvPr>
        </p:nvSpPr>
        <p:spPr>
          <a:xfrm>
            <a:off x="685800" y="1371600"/>
            <a:ext cx="7848600" cy="1936750"/>
          </a:xfrm>
        </p:spPr>
        <p:txBody>
          <a:bodyPr/>
          <a:lstStyle/>
          <a:p>
            <a:pPr marL="0" indent="0" eaLnBrk="1" hangingPunct="1">
              <a:buFont typeface="Wingdings" pitchFamily="2" charset="2"/>
              <a:buNone/>
            </a:pPr>
            <a:r>
              <a:rPr lang="en-US" altLang="zh-TW" sz="2200" dirty="0" smtClean="0">
                <a:ea typeface="Arial Unicode MS" pitchFamily="34" charset="-120"/>
                <a:cs typeface="Arial Unicode MS" pitchFamily="34" charset="-120"/>
              </a:rPr>
              <a:t>A researcher wishes to see </a:t>
            </a:r>
            <a:r>
              <a:rPr lang="en-US" altLang="zh-TW" sz="2200" dirty="0">
                <a:solidFill>
                  <a:srgbClr val="FF0000"/>
                </a:solidFill>
              </a:rPr>
              <a:t>whether the type of gasoline used and the type of automobile driven have any effect on gasoline consumption</a:t>
            </a:r>
            <a:r>
              <a:rPr lang="en-US" altLang="zh-TW" sz="2200" dirty="0" smtClean="0">
                <a:ea typeface="Arial Unicode MS" pitchFamily="34" charset="-120"/>
                <a:cs typeface="Arial Unicode MS" pitchFamily="34" charset="-120"/>
              </a:rPr>
              <a:t>. Two types of gasoline, regular and high-octane, will be used, and two types of automobiles, two-wheel- and four-wheel-drive, will be used in each group. </a:t>
            </a:r>
          </a:p>
        </p:txBody>
      </p:sp>
      <p:sp>
        <p:nvSpPr>
          <p:cNvPr id="52229" name="Slide Number Placeholder 10"/>
          <p:cNvSpPr>
            <a:spLocks noGrp="1"/>
          </p:cNvSpPr>
          <p:nvPr>
            <p:ph type="sldNum" sz="quarter" idx="11"/>
          </p:nvPr>
        </p:nvSpPr>
        <p:spPr/>
        <p:txBody>
          <a:bodyPr/>
          <a:lstStyle/>
          <a:p>
            <a:pPr>
              <a:defRPr/>
            </a:pPr>
            <a:fld id="{B5B1AE12-E5E6-4AFB-BA10-3EA36E0896A3}" type="slidenum">
              <a:rPr lang="en-US" altLang="zh-TW"/>
              <a:pPr>
                <a:defRPr/>
              </a:pPr>
              <a:t>42</a:t>
            </a:fld>
            <a:endParaRPr lang="en-US" altLang="zh-TW"/>
          </a:p>
        </p:txBody>
      </p:sp>
      <p:sp>
        <p:nvSpPr>
          <p:cNvPr id="3" name="文字方塊 2"/>
          <p:cNvSpPr txBox="1"/>
          <p:nvPr/>
        </p:nvSpPr>
        <p:spPr>
          <a:xfrm>
            <a:off x="457200" y="3342763"/>
            <a:ext cx="7391400" cy="3287393"/>
          </a:xfrm>
          <a:prstGeom prst="rect">
            <a:avLst/>
          </a:prstGeom>
          <a:solidFill>
            <a:schemeClr val="accent1">
              <a:lumMod val="20000"/>
              <a:lumOff val="80000"/>
            </a:schemeClr>
          </a:solidFill>
        </p:spPr>
        <p:txBody>
          <a:bodyPr wrap="square" lIns="252000" tIns="180000" rIns="252000" bIns="180000" rtlCol="0">
            <a:spAutoFit/>
          </a:bodyPr>
          <a:lstStyle/>
          <a:p>
            <a:r>
              <a:rPr lang="en-US" altLang="zh-TW" sz="2000" b="1" dirty="0" smtClean="0">
                <a:latin typeface="Times New Roman" panose="02020603050405020304" pitchFamily="18" charset="0"/>
                <a:cs typeface="Times New Roman" panose="02020603050405020304" pitchFamily="18" charset="0"/>
              </a:rPr>
              <a:t>Research question</a:t>
            </a:r>
            <a:r>
              <a:rPr lang="en-US" altLang="zh-TW" sz="2000" b="1" dirty="0">
                <a:latin typeface="Times New Roman" panose="02020603050405020304" pitchFamily="18" charset="0"/>
                <a:cs typeface="Times New Roman" panose="02020603050405020304" pitchFamily="18" charset="0"/>
              </a:rPr>
              <a:t>: </a:t>
            </a:r>
            <a:endParaRPr lang="en-US" altLang="zh-TW" sz="2000" b="1" dirty="0" smtClean="0">
              <a:latin typeface="Times New Roman" panose="02020603050405020304" pitchFamily="18" charset="0"/>
              <a:cs typeface="Times New Roman" panose="02020603050405020304" pitchFamily="18" charset="0"/>
            </a:endParaRPr>
          </a:p>
          <a:p>
            <a:r>
              <a:rPr lang="en-US" altLang="zh-TW" sz="2000" dirty="0" smtClean="0">
                <a:latin typeface="Times New Roman" panose="02020603050405020304" pitchFamily="18" charset="0"/>
                <a:cs typeface="Times New Roman" panose="02020603050405020304" pitchFamily="18" charset="0"/>
              </a:rPr>
              <a:t>Is </a:t>
            </a:r>
            <a:r>
              <a:rPr lang="en-US" altLang="zh-TW" sz="2000" dirty="0">
                <a:latin typeface="Times New Roman" panose="02020603050405020304" pitchFamily="18" charset="0"/>
                <a:cs typeface="Times New Roman" panose="02020603050405020304" pitchFamily="18" charset="0"/>
              </a:rPr>
              <a:t>there difference in </a:t>
            </a:r>
            <a:r>
              <a:rPr lang="en-US" altLang="zh-TW" sz="2000" b="1" i="1" u="sng" dirty="0">
                <a:latin typeface="Times New Roman" panose="02020603050405020304" pitchFamily="18" charset="0"/>
                <a:ea typeface="Arial Unicode MS" pitchFamily="34" charset="-120"/>
                <a:cs typeface="Times New Roman" panose="02020603050405020304" pitchFamily="18" charset="0"/>
              </a:rPr>
              <a:t>means of gasoline consumption</a:t>
            </a:r>
            <a:r>
              <a:rPr lang="en-US" altLang="zh-TW" sz="2000" dirty="0">
                <a:latin typeface="Times New Roman" panose="02020603050405020304" pitchFamily="18" charset="0"/>
                <a:ea typeface="Arial Unicode MS" pitchFamily="34" charset="-12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for </a:t>
            </a:r>
            <a:r>
              <a:rPr lang="en-US" altLang="zh-TW" sz="2000" dirty="0">
                <a:latin typeface="Times New Roman" panose="02020603050405020304" pitchFamily="18" charset="0"/>
                <a:cs typeface="Times New Roman" panose="02020603050405020304" pitchFamily="18" charset="0"/>
              </a:rPr>
              <a:t>differing </a:t>
            </a:r>
            <a:r>
              <a:rPr lang="en-US" altLang="zh-TW" sz="2000" dirty="0" smtClean="0">
                <a:solidFill>
                  <a:srgbClr val="FF0000"/>
                </a:solidFill>
                <a:latin typeface="Times New Roman" panose="02020603050405020304" pitchFamily="18" charset="0"/>
                <a:cs typeface="Times New Roman" panose="02020603050405020304" pitchFamily="18" charset="0"/>
              </a:rPr>
              <a:t>type of gasoline </a:t>
            </a:r>
            <a:r>
              <a:rPr lang="en-US" altLang="zh-TW" sz="2000" dirty="0" smtClean="0">
                <a:latin typeface="Times New Roman" panose="02020603050405020304" pitchFamily="18" charset="0"/>
                <a:cs typeface="Times New Roman" panose="02020603050405020304" pitchFamily="18" charset="0"/>
              </a:rPr>
              <a:t>and </a:t>
            </a:r>
            <a:r>
              <a:rPr lang="en-US" altLang="zh-TW" sz="2000" dirty="0" smtClean="0">
                <a:solidFill>
                  <a:srgbClr val="FF0000"/>
                </a:solidFill>
                <a:latin typeface="Times New Roman" panose="02020603050405020304" pitchFamily="18" charset="0"/>
                <a:cs typeface="Times New Roman" panose="02020603050405020304" pitchFamily="18" charset="0"/>
              </a:rPr>
              <a:t>type </a:t>
            </a:r>
            <a:r>
              <a:rPr lang="en-US" altLang="zh-TW" sz="2000" dirty="0">
                <a:solidFill>
                  <a:srgbClr val="FF0000"/>
                </a:solidFill>
                <a:latin typeface="Times New Roman" panose="02020603050405020304" pitchFamily="18" charset="0"/>
                <a:cs typeface="Times New Roman" panose="02020603050405020304" pitchFamily="18" charset="0"/>
              </a:rPr>
              <a:t>of </a:t>
            </a:r>
            <a:r>
              <a:rPr lang="en-US" altLang="zh-TW" sz="2000" dirty="0" smtClean="0">
                <a:solidFill>
                  <a:srgbClr val="FF0000"/>
                </a:solidFill>
                <a:latin typeface="Times New Roman" panose="02020603050405020304" pitchFamily="18" charset="0"/>
                <a:cs typeface="Times New Roman" panose="02020603050405020304" pitchFamily="18" charset="0"/>
              </a:rPr>
              <a:t>automobile</a:t>
            </a:r>
            <a:r>
              <a:rPr lang="en-US" altLang="zh-TW" sz="2000" dirty="0" smtClean="0">
                <a:latin typeface="Times New Roman" panose="02020603050405020304" pitchFamily="18" charset="0"/>
                <a:cs typeface="Times New Roman" panose="02020603050405020304" pitchFamily="18" charset="0"/>
              </a:rPr>
              <a:t>?</a:t>
            </a:r>
          </a:p>
          <a:p>
            <a:endParaRPr lang="en-US" altLang="zh-TW" sz="2000" dirty="0">
              <a:latin typeface="Times New Roman" panose="02020603050405020304" pitchFamily="18" charset="0"/>
              <a:cs typeface="Times New Roman" panose="02020603050405020304" pitchFamily="18" charset="0"/>
            </a:endParaRPr>
          </a:p>
          <a:p>
            <a:r>
              <a:rPr lang="en-US" altLang="zh-TW" sz="2000" b="1" dirty="0" smtClean="0">
                <a:latin typeface="Times New Roman" panose="02020603050405020304" pitchFamily="18" charset="0"/>
                <a:cs typeface="Times New Roman" panose="02020603050405020304" pitchFamily="18" charset="0"/>
              </a:rPr>
              <a:t>Two factors:</a:t>
            </a:r>
          </a:p>
          <a:p>
            <a:r>
              <a:rPr lang="en-US" altLang="zh-TW" sz="2000" dirty="0" smtClean="0">
                <a:latin typeface="Times New Roman" panose="02020603050405020304" pitchFamily="18" charset="0"/>
                <a:cs typeface="Times New Roman" panose="02020603050405020304" pitchFamily="18" charset="0"/>
              </a:rPr>
              <a:t>Factor A: </a:t>
            </a:r>
            <a:r>
              <a:rPr lang="en-US" altLang="zh-TW" sz="2000" b="1" dirty="0" smtClean="0">
                <a:solidFill>
                  <a:srgbClr val="C00000"/>
                </a:solidFill>
                <a:latin typeface="Times New Roman" panose="02020603050405020304" pitchFamily="18" charset="0"/>
                <a:cs typeface="Times New Roman" panose="02020603050405020304" pitchFamily="18" charset="0"/>
              </a:rPr>
              <a:t>type of gasoline</a:t>
            </a:r>
            <a:r>
              <a:rPr lang="en-US" altLang="zh-TW" sz="2000" dirty="0" smtClean="0">
                <a:latin typeface="Times New Roman" panose="02020603050405020304" pitchFamily="18" charset="0"/>
                <a:cs typeface="Times New Roman" panose="02020603050405020304" pitchFamily="18" charset="0"/>
              </a:rPr>
              <a:t>—</a:t>
            </a:r>
          </a:p>
          <a:p>
            <a:r>
              <a:rPr lang="en-US" altLang="zh-TW" sz="2000" dirty="0">
                <a:latin typeface="Times New Roman" panose="02020603050405020304" pitchFamily="18" charset="0"/>
                <a:cs typeface="Times New Roman" panose="02020603050405020304" pitchFamily="18" charset="0"/>
              </a:rPr>
              <a:t> </a:t>
            </a:r>
            <a:r>
              <a:rPr lang="en-US" altLang="zh-TW" sz="2000" dirty="0" smtClean="0">
                <a:latin typeface="Times New Roman" panose="02020603050405020304" pitchFamily="18" charset="0"/>
                <a:cs typeface="Times New Roman" panose="02020603050405020304" pitchFamily="18" charset="0"/>
              </a:rPr>
              <a:t>               </a:t>
            </a:r>
            <a:r>
              <a:rPr lang="en-US" altLang="zh-TW" sz="2000" b="1" i="1" u="sng" dirty="0" smtClean="0">
                <a:latin typeface="Times New Roman" panose="02020603050405020304" pitchFamily="18" charset="0"/>
                <a:cs typeface="Times New Roman" panose="02020603050405020304" pitchFamily="18" charset="0"/>
              </a:rPr>
              <a:t>two levels</a:t>
            </a:r>
            <a:r>
              <a:rPr lang="en-US" altLang="zh-TW" sz="2000" b="1" dirty="0" smtClean="0">
                <a:latin typeface="Times New Roman" panose="02020603050405020304" pitchFamily="18" charset="0"/>
                <a:cs typeface="Times New Roman" panose="02020603050405020304" pitchFamily="18" charset="0"/>
              </a:rPr>
              <a:t>: </a:t>
            </a:r>
            <a:r>
              <a:rPr lang="en-US" altLang="zh-TW" sz="2000" dirty="0" smtClean="0">
                <a:solidFill>
                  <a:srgbClr val="C00000"/>
                </a:solidFill>
                <a:latin typeface="Times New Roman" panose="02020603050405020304" pitchFamily="18" charset="0"/>
                <a:ea typeface="Arial Unicode MS" pitchFamily="34" charset="-120"/>
                <a:cs typeface="Times New Roman" panose="02020603050405020304" pitchFamily="18" charset="0"/>
              </a:rPr>
              <a:t>regular </a:t>
            </a:r>
            <a:r>
              <a:rPr lang="en-US" altLang="zh-TW" sz="2000" dirty="0" smtClean="0">
                <a:latin typeface="Times New Roman" panose="02020603050405020304" pitchFamily="18" charset="0"/>
                <a:ea typeface="Arial Unicode MS" pitchFamily="34" charset="-120"/>
                <a:cs typeface="Times New Roman" panose="02020603050405020304" pitchFamily="18" charset="0"/>
              </a:rPr>
              <a:t>and</a:t>
            </a:r>
            <a:r>
              <a:rPr lang="en-US" altLang="zh-TW" sz="2000" dirty="0" smtClean="0">
                <a:solidFill>
                  <a:srgbClr val="C00000"/>
                </a:solidFill>
                <a:latin typeface="Times New Roman" panose="02020603050405020304" pitchFamily="18" charset="0"/>
                <a:ea typeface="Arial Unicode MS" pitchFamily="34" charset="-120"/>
                <a:cs typeface="Times New Roman" panose="02020603050405020304" pitchFamily="18" charset="0"/>
              </a:rPr>
              <a:t> high-octane</a:t>
            </a:r>
            <a:endParaRPr lang="en-US" altLang="zh-TW" sz="2000" dirty="0" smtClean="0">
              <a:latin typeface="Times New Roman" panose="02020603050405020304" pitchFamily="18" charset="0"/>
              <a:cs typeface="Times New Roman" panose="02020603050405020304" pitchFamily="18" charset="0"/>
            </a:endParaRPr>
          </a:p>
          <a:p>
            <a:pPr>
              <a:spcBef>
                <a:spcPts val="1200"/>
              </a:spcBef>
            </a:pPr>
            <a:r>
              <a:rPr lang="en-US" altLang="zh-TW" sz="2000" dirty="0" smtClean="0">
                <a:latin typeface="Times New Roman" panose="02020603050405020304" pitchFamily="18" charset="0"/>
                <a:cs typeface="Times New Roman" panose="02020603050405020304" pitchFamily="18" charset="0"/>
              </a:rPr>
              <a:t>Factor B:</a:t>
            </a:r>
            <a:r>
              <a:rPr lang="en-US" altLang="zh-TW" sz="2000" dirty="0" smtClean="0">
                <a:solidFill>
                  <a:srgbClr val="FF0000"/>
                </a:solidFill>
                <a:latin typeface="Times New Roman" panose="02020603050405020304" pitchFamily="18" charset="0"/>
                <a:cs typeface="Times New Roman" panose="02020603050405020304" pitchFamily="18" charset="0"/>
              </a:rPr>
              <a:t> </a:t>
            </a:r>
            <a:r>
              <a:rPr lang="en-US" altLang="zh-TW" sz="2000" b="1" dirty="0">
                <a:solidFill>
                  <a:srgbClr val="C00000"/>
                </a:solidFill>
                <a:latin typeface="Times New Roman" panose="02020603050405020304" pitchFamily="18" charset="0"/>
                <a:cs typeface="Times New Roman" panose="02020603050405020304" pitchFamily="18" charset="0"/>
              </a:rPr>
              <a:t>type of automobile</a:t>
            </a:r>
            <a:r>
              <a:rPr lang="en-US" altLang="zh-TW" sz="2000" dirty="0" smtClean="0">
                <a:latin typeface="Times New Roman" panose="02020603050405020304" pitchFamily="18" charset="0"/>
                <a:cs typeface="Times New Roman" panose="02020603050405020304" pitchFamily="18" charset="0"/>
              </a:rPr>
              <a:t>—</a:t>
            </a:r>
            <a:endParaRPr lang="en-US" altLang="zh-TW" sz="2000" b="1" dirty="0" smtClean="0">
              <a:latin typeface="Times New Roman" panose="02020603050405020304" pitchFamily="18" charset="0"/>
              <a:cs typeface="Times New Roman" panose="02020603050405020304" pitchFamily="18" charset="0"/>
            </a:endParaRPr>
          </a:p>
          <a:p>
            <a:r>
              <a:rPr lang="en-US" altLang="zh-TW" sz="2000" b="1" i="1" dirty="0">
                <a:latin typeface="Times New Roman" panose="02020603050405020304" pitchFamily="18" charset="0"/>
                <a:cs typeface="Times New Roman" panose="02020603050405020304" pitchFamily="18" charset="0"/>
              </a:rPr>
              <a:t> </a:t>
            </a:r>
            <a:r>
              <a:rPr lang="en-US" altLang="zh-TW" sz="2000" b="1" i="1" dirty="0" smtClean="0">
                <a:latin typeface="Times New Roman" panose="02020603050405020304" pitchFamily="18" charset="0"/>
                <a:cs typeface="Times New Roman" panose="02020603050405020304" pitchFamily="18" charset="0"/>
              </a:rPr>
              <a:t>              </a:t>
            </a:r>
            <a:r>
              <a:rPr lang="en-US" altLang="zh-TW" sz="2000" b="1" i="1" u="sng" dirty="0" smtClean="0">
                <a:latin typeface="Times New Roman" panose="02020603050405020304" pitchFamily="18" charset="0"/>
                <a:cs typeface="Times New Roman" panose="02020603050405020304" pitchFamily="18" charset="0"/>
              </a:rPr>
              <a:t>two levels</a:t>
            </a:r>
            <a:r>
              <a:rPr lang="en-US" altLang="zh-TW" sz="2000" dirty="0" smtClean="0">
                <a:latin typeface="Times New Roman" panose="02020603050405020304" pitchFamily="18" charset="0"/>
                <a:cs typeface="Times New Roman" panose="02020603050405020304" pitchFamily="18" charset="0"/>
              </a:rPr>
              <a:t>: </a:t>
            </a:r>
            <a:r>
              <a:rPr lang="en-US" altLang="zh-TW" sz="2000" dirty="0" smtClean="0">
                <a:solidFill>
                  <a:srgbClr val="C00000"/>
                </a:solidFill>
                <a:latin typeface="Times New Roman" panose="02020603050405020304" pitchFamily="18" charset="0"/>
                <a:ea typeface="Arial Unicode MS" pitchFamily="34" charset="-120"/>
                <a:cs typeface="Times New Roman" panose="02020603050405020304" pitchFamily="18" charset="0"/>
              </a:rPr>
              <a:t>two-wheel- </a:t>
            </a:r>
            <a:r>
              <a:rPr lang="en-US" altLang="zh-TW" sz="2000" dirty="0">
                <a:latin typeface="Times New Roman" panose="02020603050405020304" pitchFamily="18" charset="0"/>
                <a:ea typeface="Arial Unicode MS" pitchFamily="34" charset="-120"/>
                <a:cs typeface="Times New Roman" panose="02020603050405020304" pitchFamily="18" charset="0"/>
              </a:rPr>
              <a:t>and</a:t>
            </a:r>
            <a:r>
              <a:rPr lang="en-US" altLang="zh-TW" sz="2000" dirty="0" smtClean="0">
                <a:solidFill>
                  <a:srgbClr val="C00000"/>
                </a:solidFill>
                <a:latin typeface="Times New Roman" panose="02020603050405020304" pitchFamily="18" charset="0"/>
                <a:ea typeface="Arial Unicode MS" pitchFamily="34" charset="-120"/>
                <a:cs typeface="Times New Roman" panose="02020603050405020304" pitchFamily="18" charset="0"/>
              </a:rPr>
              <a:t> four-wheel-drive</a:t>
            </a:r>
            <a:endParaRPr lang="en-US" altLang="zh-TW" sz="2000" dirty="0" smtClean="0">
              <a:latin typeface="Times New Roman" panose="02020603050405020304" pitchFamily="18" charset="0"/>
              <a:cs typeface="Times New Roman" panose="02020603050405020304" pitchFamily="18" charset="0"/>
            </a:endParaRPr>
          </a:p>
        </p:txBody>
      </p:sp>
      <p:pic>
        <p:nvPicPr>
          <p:cNvPr id="8" name="Picture 2"/>
          <p:cNvPicPr>
            <a:picLocks noChangeAspect="1" noChangeArrowheads="1"/>
          </p:cNvPicPr>
          <p:nvPr/>
        </p:nvPicPr>
        <p:blipFill rotWithShape="1">
          <a:blip r:embed="rId3" cstate="print">
            <a:clrChange>
              <a:clrFrom>
                <a:srgbClr val="FFFFFF"/>
              </a:clrFrom>
              <a:clrTo>
                <a:srgbClr val="FFFFFF">
                  <a:alpha val="0"/>
                </a:srgbClr>
              </a:clrTo>
            </a:clrChange>
            <a:lum bright="-30000" contrast="40000"/>
          </a:blip>
          <a:srcRect r="80851"/>
          <a:stretch/>
        </p:blipFill>
        <p:spPr bwMode="auto">
          <a:xfrm>
            <a:off x="5486400" y="4419600"/>
            <a:ext cx="685800" cy="1600200"/>
          </a:xfrm>
          <a:prstGeom prst="rect">
            <a:avLst/>
          </a:prstGeom>
          <a:solidFill>
            <a:srgbClr val="FFFFCC"/>
          </a:solidFill>
          <a:ln w="9525">
            <a:noFill/>
            <a:miter lim="800000"/>
            <a:headEnd/>
            <a:tailEnd/>
          </a:ln>
        </p:spPr>
      </p:pic>
      <p:pic>
        <p:nvPicPr>
          <p:cNvPr id="9" name="Picture 2"/>
          <p:cNvPicPr>
            <a:picLocks noChangeAspect="1" noChangeArrowheads="1"/>
          </p:cNvPicPr>
          <p:nvPr/>
        </p:nvPicPr>
        <p:blipFill rotWithShape="1">
          <a:blip r:embed="rId3" cstate="print">
            <a:clrChange>
              <a:clrFrom>
                <a:srgbClr val="FFFFFF"/>
              </a:clrFrom>
              <a:clrTo>
                <a:srgbClr val="FFFFFF">
                  <a:alpha val="0"/>
                </a:srgbClr>
              </a:clrTo>
            </a:clrChange>
            <a:lum bright="-30000" contrast="40000"/>
          </a:blip>
          <a:srcRect l="23405"/>
          <a:stretch/>
        </p:blipFill>
        <p:spPr bwMode="auto">
          <a:xfrm>
            <a:off x="6172200" y="4419600"/>
            <a:ext cx="2743200" cy="1600200"/>
          </a:xfrm>
          <a:prstGeom prst="rect">
            <a:avLst/>
          </a:prstGeom>
          <a:solidFill>
            <a:srgbClr val="FFFFCC"/>
          </a:solidFill>
          <a:ln w="9525">
            <a:noFill/>
            <a:miter lim="800000"/>
            <a:headEnd/>
            <a:tailEnd/>
          </a:ln>
        </p:spPr>
      </p:pic>
    </p:spTree>
    <p:extLst>
      <p:ext uri="{BB962C8B-B14F-4D97-AF65-F5344CB8AC3E}">
        <p14:creationId xmlns:p14="http://schemas.microsoft.com/office/powerpoint/2010/main" val="93939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57200" y="533400"/>
            <a:ext cx="8382000" cy="685800"/>
          </a:xfrm>
        </p:spPr>
        <p:txBody>
          <a:bodyPr/>
          <a:lstStyle/>
          <a:p>
            <a:pPr eaLnBrk="1" hangingPunct="1"/>
            <a:r>
              <a:rPr lang="en-US" altLang="zh-TW" sz="3600" smtClean="0">
                <a:ea typeface="新細明體" charset="-120"/>
              </a:rPr>
              <a:t>Example 12-5: Gasoline Consumption</a:t>
            </a:r>
          </a:p>
        </p:txBody>
      </p:sp>
      <p:sp>
        <p:nvSpPr>
          <p:cNvPr id="86019" name="Rectangle 3"/>
          <p:cNvSpPr>
            <a:spLocks noGrp="1" noChangeArrowheads="1"/>
          </p:cNvSpPr>
          <p:nvPr>
            <p:ph idx="1"/>
          </p:nvPr>
        </p:nvSpPr>
        <p:spPr>
          <a:xfrm>
            <a:off x="685800" y="1524000"/>
            <a:ext cx="8077200" cy="4800600"/>
          </a:xfrm>
        </p:spPr>
        <p:txBody>
          <a:bodyPr/>
          <a:lstStyle/>
          <a:p>
            <a:pPr eaLnBrk="1" hangingPunct="1">
              <a:buFont typeface="Wingdings" pitchFamily="2" charset="2"/>
              <a:buNone/>
            </a:pPr>
            <a:r>
              <a:rPr lang="en-US" altLang="zh-TW" sz="2400" b="1" dirty="0" smtClean="0">
                <a:latin typeface="Arial Unicode MS" pitchFamily="34" charset="-120"/>
                <a:ea typeface="Arial Unicode MS" pitchFamily="34" charset="-120"/>
                <a:cs typeface="Arial Unicode MS" pitchFamily="34" charset="-120"/>
              </a:rPr>
              <a:t>Step 1: State the hypotheses.</a:t>
            </a:r>
          </a:p>
          <a:p>
            <a:pPr eaLnBrk="1" hangingPunct="1">
              <a:buFont typeface="Wingdings" pitchFamily="2" charset="2"/>
              <a:buNone/>
            </a:pPr>
            <a:r>
              <a:rPr lang="en-US" altLang="zh-TW" sz="2400" dirty="0" smtClean="0">
                <a:latin typeface="Arial Unicode MS" pitchFamily="34" charset="-120"/>
                <a:ea typeface="Arial Unicode MS" pitchFamily="34" charset="-120"/>
                <a:cs typeface="Arial Unicode MS" pitchFamily="34" charset="-120"/>
              </a:rPr>
              <a:t>The hypotheses for the gasoline types are</a:t>
            </a:r>
          </a:p>
          <a:p>
            <a:pPr eaLnBrk="1" hangingPunct="1">
              <a:buFont typeface="Wingdings" pitchFamily="2" charset="2"/>
              <a:buNone/>
            </a:pPr>
            <a:endParaRPr lang="en-US" altLang="zh-TW" sz="2400" dirty="0" smtClean="0">
              <a:latin typeface="Arial Unicode MS" pitchFamily="34" charset="-120"/>
              <a:ea typeface="Arial Unicode MS" pitchFamily="34" charset="-120"/>
              <a:cs typeface="Arial Unicode MS" pitchFamily="34" charset="-120"/>
            </a:endParaRPr>
          </a:p>
          <a:p>
            <a:pPr eaLnBrk="1" hangingPunct="1">
              <a:buFont typeface="Wingdings" pitchFamily="2" charset="2"/>
              <a:buNone/>
            </a:pPr>
            <a:r>
              <a:rPr lang="en-US" altLang="zh-TW" sz="2400" i="1" dirty="0" smtClean="0">
                <a:latin typeface="Arial Unicode MS" pitchFamily="34" charset="-120"/>
                <a:ea typeface="Arial Unicode MS" pitchFamily="34" charset="-120"/>
                <a:cs typeface="Arial Unicode MS" pitchFamily="34" charset="-120"/>
              </a:rPr>
              <a:t>H</a:t>
            </a:r>
            <a:r>
              <a:rPr lang="en-US" altLang="zh-TW" sz="2400" baseline="-25000" dirty="0" smtClean="0">
                <a:latin typeface="Arial Unicode MS" pitchFamily="34" charset="-120"/>
                <a:ea typeface="Arial Unicode MS" pitchFamily="34" charset="-120"/>
                <a:cs typeface="Arial Unicode MS" pitchFamily="34" charset="-120"/>
              </a:rPr>
              <a:t>0</a:t>
            </a:r>
            <a:r>
              <a:rPr lang="en-US" altLang="zh-TW" sz="2400" dirty="0" smtClean="0">
                <a:latin typeface="Arial Unicode MS" pitchFamily="34" charset="-120"/>
                <a:ea typeface="Arial Unicode MS" pitchFamily="34" charset="-120"/>
                <a:cs typeface="Arial Unicode MS" pitchFamily="34" charset="-120"/>
              </a:rPr>
              <a:t>:</a:t>
            </a:r>
            <a:r>
              <a:rPr lang="en-US" altLang="zh-TW" sz="2400" i="1" dirty="0" smtClean="0">
                <a:latin typeface="Arial Unicode MS" pitchFamily="34" charset="-120"/>
                <a:ea typeface="Arial Unicode MS" pitchFamily="34" charset="-120"/>
                <a:cs typeface="Arial Unicode MS" pitchFamily="34" charset="-120"/>
              </a:rPr>
              <a:t> </a:t>
            </a:r>
            <a:r>
              <a:rPr lang="en-US" altLang="zh-TW" sz="2400" dirty="0" smtClean="0">
                <a:latin typeface="Arial Unicode MS" pitchFamily="34" charset="-120"/>
                <a:ea typeface="Arial Unicode MS" pitchFamily="34" charset="-120"/>
                <a:cs typeface="Arial Unicode MS" pitchFamily="34" charset="-120"/>
              </a:rPr>
              <a:t>There is no difference between the </a:t>
            </a:r>
            <a:r>
              <a:rPr lang="en-US" altLang="zh-TW" sz="2400" b="1" u="sng" dirty="0" smtClean="0">
                <a:latin typeface="Arial Unicode MS" pitchFamily="34" charset="-120"/>
                <a:ea typeface="Arial Unicode MS" pitchFamily="34" charset="-120"/>
                <a:cs typeface="Arial Unicode MS" pitchFamily="34" charset="-120"/>
              </a:rPr>
              <a:t>means of gasoline consumption</a:t>
            </a:r>
            <a:r>
              <a:rPr lang="en-US" altLang="zh-TW" sz="2400" dirty="0" smtClean="0">
                <a:latin typeface="Arial Unicode MS" pitchFamily="34" charset="-120"/>
                <a:ea typeface="Arial Unicode MS" pitchFamily="34" charset="-120"/>
                <a:cs typeface="Arial Unicode MS" pitchFamily="34" charset="-120"/>
              </a:rPr>
              <a:t> for </a:t>
            </a:r>
            <a:r>
              <a:rPr lang="en-US" altLang="zh-TW" sz="2400" b="1" u="sng" dirty="0" smtClean="0">
                <a:latin typeface="Arial Unicode MS" pitchFamily="34" charset="-120"/>
                <a:ea typeface="Arial Unicode MS" pitchFamily="34" charset="-120"/>
                <a:cs typeface="Arial Unicode MS" pitchFamily="34" charset="-120"/>
              </a:rPr>
              <a:t>two types of gasoline</a:t>
            </a:r>
            <a:r>
              <a:rPr lang="en-US" altLang="zh-TW" sz="2400" dirty="0" smtClean="0">
                <a:latin typeface="Arial Unicode MS" pitchFamily="34" charset="-120"/>
                <a:ea typeface="Arial Unicode MS" pitchFamily="34" charset="-120"/>
                <a:cs typeface="Arial Unicode MS" pitchFamily="34" charset="-120"/>
              </a:rPr>
              <a:t>.</a:t>
            </a:r>
          </a:p>
          <a:p>
            <a:pPr eaLnBrk="1" hangingPunct="1">
              <a:buFont typeface="Wingdings" pitchFamily="2" charset="2"/>
              <a:buNone/>
            </a:pPr>
            <a:endParaRPr lang="en-US" altLang="zh-TW" sz="2400" dirty="0" smtClean="0">
              <a:latin typeface="Arial Unicode MS" pitchFamily="34" charset="-120"/>
              <a:ea typeface="Arial Unicode MS" pitchFamily="34" charset="-120"/>
              <a:cs typeface="Arial Unicode MS" pitchFamily="34" charset="-120"/>
            </a:endParaRPr>
          </a:p>
          <a:p>
            <a:pPr eaLnBrk="1" hangingPunct="1">
              <a:buFont typeface="Wingdings" pitchFamily="2" charset="2"/>
              <a:buNone/>
            </a:pPr>
            <a:r>
              <a:rPr lang="en-US" altLang="zh-TW" sz="2400" i="1" dirty="0" smtClean="0">
                <a:latin typeface="Arial Unicode MS" pitchFamily="34" charset="-120"/>
                <a:ea typeface="Arial Unicode MS" pitchFamily="34" charset="-120"/>
                <a:cs typeface="Arial Unicode MS" pitchFamily="34" charset="-120"/>
              </a:rPr>
              <a:t>H</a:t>
            </a:r>
            <a:r>
              <a:rPr lang="en-US" altLang="zh-TW" sz="2400" baseline="-25000" dirty="0" smtClean="0">
                <a:latin typeface="Arial Unicode MS" pitchFamily="34" charset="-120"/>
                <a:ea typeface="Arial Unicode MS" pitchFamily="34" charset="-120"/>
                <a:cs typeface="Arial Unicode MS" pitchFamily="34" charset="-120"/>
              </a:rPr>
              <a:t>1</a:t>
            </a:r>
            <a:r>
              <a:rPr lang="en-US" altLang="zh-TW" sz="2400" dirty="0" smtClean="0">
                <a:latin typeface="Arial Unicode MS" pitchFamily="34" charset="-120"/>
                <a:ea typeface="Arial Unicode MS" pitchFamily="34" charset="-120"/>
                <a:cs typeface="Arial Unicode MS" pitchFamily="34" charset="-120"/>
              </a:rPr>
              <a:t>:</a:t>
            </a:r>
            <a:r>
              <a:rPr lang="en-US" altLang="zh-TW" sz="2400" i="1" dirty="0" smtClean="0">
                <a:latin typeface="Arial Unicode MS" pitchFamily="34" charset="-120"/>
                <a:ea typeface="Arial Unicode MS" pitchFamily="34" charset="-120"/>
                <a:cs typeface="Arial Unicode MS" pitchFamily="34" charset="-120"/>
              </a:rPr>
              <a:t> </a:t>
            </a:r>
            <a:r>
              <a:rPr lang="en-US" altLang="zh-TW" sz="2400" dirty="0" smtClean="0">
                <a:latin typeface="Arial Unicode MS" pitchFamily="34" charset="-120"/>
                <a:ea typeface="Arial Unicode MS" pitchFamily="34" charset="-120"/>
                <a:cs typeface="Arial Unicode MS" pitchFamily="34" charset="-120"/>
              </a:rPr>
              <a:t>There is a difference between the means of gasoline consumption for two types of gasoline.</a:t>
            </a:r>
          </a:p>
        </p:txBody>
      </p:sp>
      <p:sp>
        <p:nvSpPr>
          <p:cNvPr id="54277" name="Slide Number Placeholder 10"/>
          <p:cNvSpPr>
            <a:spLocks noGrp="1"/>
          </p:cNvSpPr>
          <p:nvPr>
            <p:ph type="sldNum" sz="quarter" idx="11"/>
          </p:nvPr>
        </p:nvSpPr>
        <p:spPr/>
        <p:txBody>
          <a:bodyPr/>
          <a:lstStyle/>
          <a:p>
            <a:pPr>
              <a:defRPr/>
            </a:pPr>
            <a:fld id="{BE4F79C1-D6C5-40CD-9E0D-DF26E8C84A72}" type="slidenum">
              <a:rPr lang="en-US" altLang="zh-TW"/>
              <a:pPr>
                <a:defRPr/>
              </a:pPr>
              <a:t>43</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6019">
                                            <p:txEl>
                                              <p:pRg st="3" end="3"/>
                                            </p:txEl>
                                          </p:spTgt>
                                        </p:tgtEl>
                                        <p:attrNameLst>
                                          <p:attrName>style.visibility</p:attrName>
                                        </p:attrNameLst>
                                      </p:cBhvr>
                                      <p:to>
                                        <p:strVal val="visible"/>
                                      </p:to>
                                    </p:set>
                                    <p:animEffect transition="in" filter="box(in)">
                                      <p:cBhvr>
                                        <p:cTn id="7" dur="500"/>
                                        <p:tgtEl>
                                          <p:spTgt spid="86019">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6019">
                                            <p:txEl>
                                              <p:pRg st="5" end="5"/>
                                            </p:txEl>
                                          </p:spTgt>
                                        </p:tgtEl>
                                        <p:attrNameLst>
                                          <p:attrName>style.visibility</p:attrName>
                                        </p:attrNameLst>
                                      </p:cBhvr>
                                      <p:to>
                                        <p:strVal val="visible"/>
                                      </p:to>
                                    </p:set>
                                    <p:animEffect transition="in" filter="box(in)">
                                      <p:cBhvr>
                                        <p:cTn id="10" dur="500"/>
                                        <p:tgtEl>
                                          <p:spTgt spid="860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57200" y="533400"/>
            <a:ext cx="8382000" cy="685800"/>
          </a:xfrm>
        </p:spPr>
        <p:txBody>
          <a:bodyPr/>
          <a:lstStyle/>
          <a:p>
            <a:pPr eaLnBrk="1" hangingPunct="1"/>
            <a:r>
              <a:rPr lang="en-US" altLang="zh-TW" sz="3600" smtClean="0">
                <a:ea typeface="新細明體" charset="-120"/>
              </a:rPr>
              <a:t>Example 12-5: Gasoline Consumption</a:t>
            </a:r>
          </a:p>
        </p:txBody>
      </p:sp>
      <p:sp>
        <p:nvSpPr>
          <p:cNvPr id="87043" name="Rectangle 3"/>
          <p:cNvSpPr>
            <a:spLocks noGrp="1" noChangeArrowheads="1"/>
          </p:cNvSpPr>
          <p:nvPr>
            <p:ph idx="1"/>
          </p:nvPr>
        </p:nvSpPr>
        <p:spPr>
          <a:xfrm>
            <a:off x="685800" y="1447800"/>
            <a:ext cx="8077200" cy="4343400"/>
          </a:xfrm>
        </p:spPr>
        <p:txBody>
          <a:bodyPr/>
          <a:lstStyle/>
          <a:p>
            <a:pPr eaLnBrk="1" hangingPunct="1">
              <a:buFont typeface="Wingdings" pitchFamily="2" charset="2"/>
              <a:buNone/>
            </a:pPr>
            <a:r>
              <a:rPr lang="en-US" altLang="zh-TW" sz="2400" b="1" dirty="0" smtClean="0">
                <a:latin typeface="Arial Unicode MS" pitchFamily="34" charset="-120"/>
                <a:ea typeface="Arial Unicode MS" pitchFamily="34" charset="-120"/>
                <a:cs typeface="Arial Unicode MS" pitchFamily="34" charset="-120"/>
              </a:rPr>
              <a:t>Step 1: State the hypotheses.</a:t>
            </a:r>
          </a:p>
          <a:p>
            <a:pPr eaLnBrk="1" hangingPunct="1">
              <a:buFont typeface="Wingdings" pitchFamily="2" charset="2"/>
              <a:buNone/>
            </a:pPr>
            <a:r>
              <a:rPr lang="en-US" altLang="zh-TW" sz="2400" dirty="0" smtClean="0">
                <a:latin typeface="Arial Unicode MS" pitchFamily="34" charset="-120"/>
                <a:ea typeface="Arial Unicode MS" pitchFamily="34" charset="-120"/>
                <a:cs typeface="Arial Unicode MS" pitchFamily="34" charset="-120"/>
              </a:rPr>
              <a:t>The hypotheses for the types of automobile driven are</a:t>
            </a:r>
          </a:p>
          <a:p>
            <a:pPr eaLnBrk="1" hangingPunct="1">
              <a:buFont typeface="Wingdings" pitchFamily="2" charset="2"/>
              <a:buNone/>
            </a:pPr>
            <a:endParaRPr lang="en-US" altLang="zh-TW" sz="2400" dirty="0" smtClean="0">
              <a:latin typeface="Arial Unicode MS" pitchFamily="34" charset="-120"/>
              <a:ea typeface="Arial Unicode MS" pitchFamily="34" charset="-120"/>
              <a:cs typeface="Arial Unicode MS" pitchFamily="34" charset="-120"/>
            </a:endParaRPr>
          </a:p>
          <a:p>
            <a:pPr eaLnBrk="1" hangingPunct="1">
              <a:buFont typeface="Wingdings" pitchFamily="2" charset="2"/>
              <a:buNone/>
            </a:pPr>
            <a:r>
              <a:rPr lang="en-US" altLang="zh-TW" sz="2400" i="1" dirty="0" smtClean="0">
                <a:latin typeface="Arial Unicode MS" pitchFamily="34" charset="-120"/>
                <a:ea typeface="Arial Unicode MS" pitchFamily="34" charset="-120"/>
                <a:cs typeface="Arial Unicode MS" pitchFamily="34" charset="-120"/>
              </a:rPr>
              <a:t>H</a:t>
            </a:r>
            <a:r>
              <a:rPr lang="en-US" altLang="zh-TW" sz="2400" baseline="-25000" dirty="0" smtClean="0">
                <a:latin typeface="Arial Unicode MS" pitchFamily="34" charset="-120"/>
                <a:ea typeface="Arial Unicode MS" pitchFamily="34" charset="-120"/>
                <a:cs typeface="Arial Unicode MS" pitchFamily="34" charset="-120"/>
              </a:rPr>
              <a:t>0</a:t>
            </a:r>
            <a:r>
              <a:rPr lang="en-US" altLang="zh-TW" sz="2400" dirty="0" smtClean="0">
                <a:latin typeface="Arial Unicode MS" pitchFamily="34" charset="-120"/>
                <a:ea typeface="Arial Unicode MS" pitchFamily="34" charset="-120"/>
                <a:cs typeface="Arial Unicode MS" pitchFamily="34" charset="-120"/>
              </a:rPr>
              <a:t>:</a:t>
            </a:r>
            <a:r>
              <a:rPr lang="en-US" altLang="zh-TW" sz="2400" i="1" dirty="0" smtClean="0">
                <a:latin typeface="Arial Unicode MS" pitchFamily="34" charset="-120"/>
                <a:ea typeface="Arial Unicode MS" pitchFamily="34" charset="-120"/>
                <a:cs typeface="Arial Unicode MS" pitchFamily="34" charset="-120"/>
              </a:rPr>
              <a:t> </a:t>
            </a:r>
            <a:r>
              <a:rPr lang="en-US" altLang="zh-TW" sz="2400" dirty="0" smtClean="0">
                <a:latin typeface="Arial Unicode MS" pitchFamily="34" charset="-120"/>
                <a:ea typeface="Arial Unicode MS" pitchFamily="34" charset="-120"/>
                <a:cs typeface="Arial Unicode MS" pitchFamily="34" charset="-120"/>
              </a:rPr>
              <a:t>There is no difference between the </a:t>
            </a:r>
            <a:r>
              <a:rPr lang="en-US" altLang="zh-TW" sz="2400" b="1" u="sng" dirty="0" smtClean="0">
                <a:latin typeface="Arial Unicode MS" pitchFamily="34" charset="-120"/>
                <a:ea typeface="Arial Unicode MS" pitchFamily="34" charset="-120"/>
                <a:cs typeface="Arial Unicode MS" pitchFamily="34" charset="-120"/>
              </a:rPr>
              <a:t>means of gasoline consumption</a:t>
            </a:r>
            <a:r>
              <a:rPr lang="en-US" altLang="zh-TW" sz="2400" dirty="0" smtClean="0">
                <a:latin typeface="Arial Unicode MS" pitchFamily="34" charset="-120"/>
                <a:ea typeface="Arial Unicode MS" pitchFamily="34" charset="-120"/>
                <a:cs typeface="Arial Unicode MS" pitchFamily="34" charset="-120"/>
              </a:rPr>
              <a:t> for </a:t>
            </a:r>
            <a:r>
              <a:rPr lang="en-US" altLang="zh-TW" sz="2400" b="1" u="sng" dirty="0" smtClean="0">
                <a:latin typeface="Arial Unicode MS" pitchFamily="34" charset="-120"/>
                <a:ea typeface="Arial Unicode MS" pitchFamily="34" charset="-120"/>
                <a:cs typeface="Arial Unicode MS" pitchFamily="34" charset="-120"/>
              </a:rPr>
              <a:t>two-wheel-drive and four-wheel-drive automobiles</a:t>
            </a:r>
            <a:r>
              <a:rPr lang="en-US" altLang="zh-TW" sz="2400" dirty="0" smtClean="0">
                <a:latin typeface="Arial Unicode MS" pitchFamily="34" charset="-120"/>
                <a:ea typeface="Arial Unicode MS" pitchFamily="34" charset="-120"/>
                <a:cs typeface="Arial Unicode MS" pitchFamily="34" charset="-120"/>
              </a:rPr>
              <a:t>.</a:t>
            </a:r>
          </a:p>
          <a:p>
            <a:pPr eaLnBrk="1" hangingPunct="1">
              <a:buFont typeface="Wingdings" pitchFamily="2" charset="2"/>
              <a:buNone/>
            </a:pPr>
            <a:endParaRPr lang="en-US" altLang="zh-TW" sz="2400" dirty="0" smtClean="0">
              <a:latin typeface="Arial Unicode MS" pitchFamily="34" charset="-120"/>
              <a:ea typeface="Arial Unicode MS" pitchFamily="34" charset="-120"/>
              <a:cs typeface="Arial Unicode MS" pitchFamily="34" charset="-120"/>
            </a:endParaRPr>
          </a:p>
          <a:p>
            <a:pPr eaLnBrk="1" hangingPunct="1">
              <a:buFont typeface="Wingdings" pitchFamily="2" charset="2"/>
              <a:buNone/>
            </a:pPr>
            <a:r>
              <a:rPr lang="en-US" altLang="zh-TW" sz="2400" i="1" dirty="0" smtClean="0">
                <a:latin typeface="Arial Unicode MS" pitchFamily="34" charset="-120"/>
                <a:ea typeface="Arial Unicode MS" pitchFamily="34" charset="-120"/>
                <a:cs typeface="Arial Unicode MS" pitchFamily="34" charset="-120"/>
              </a:rPr>
              <a:t>H</a:t>
            </a:r>
            <a:r>
              <a:rPr lang="en-US" altLang="zh-TW" sz="2400" baseline="-25000" dirty="0" smtClean="0">
                <a:latin typeface="Arial Unicode MS" pitchFamily="34" charset="-120"/>
                <a:ea typeface="Arial Unicode MS" pitchFamily="34" charset="-120"/>
                <a:cs typeface="Arial Unicode MS" pitchFamily="34" charset="-120"/>
              </a:rPr>
              <a:t>1</a:t>
            </a:r>
            <a:r>
              <a:rPr lang="en-US" altLang="zh-TW" sz="2400" dirty="0" smtClean="0">
                <a:latin typeface="Arial Unicode MS" pitchFamily="34" charset="-120"/>
                <a:ea typeface="Arial Unicode MS" pitchFamily="34" charset="-120"/>
                <a:cs typeface="Arial Unicode MS" pitchFamily="34" charset="-120"/>
              </a:rPr>
              <a:t>:</a:t>
            </a:r>
            <a:r>
              <a:rPr lang="en-US" altLang="zh-TW" sz="2400" i="1" dirty="0" smtClean="0">
                <a:latin typeface="Arial Unicode MS" pitchFamily="34" charset="-120"/>
                <a:ea typeface="Arial Unicode MS" pitchFamily="34" charset="-120"/>
                <a:cs typeface="Arial Unicode MS" pitchFamily="34" charset="-120"/>
              </a:rPr>
              <a:t> </a:t>
            </a:r>
            <a:r>
              <a:rPr lang="en-US" altLang="zh-TW" sz="2400" dirty="0" smtClean="0">
                <a:latin typeface="Arial Unicode MS" pitchFamily="34" charset="-120"/>
                <a:ea typeface="Arial Unicode MS" pitchFamily="34" charset="-120"/>
                <a:cs typeface="Arial Unicode MS" pitchFamily="34" charset="-120"/>
              </a:rPr>
              <a:t>There is a difference between the means of gasoline consumption for two-wheel-drive and four-wheel-drive automobiles.</a:t>
            </a:r>
          </a:p>
        </p:txBody>
      </p:sp>
      <p:sp>
        <p:nvSpPr>
          <p:cNvPr id="55301" name="Slide Number Placeholder 10"/>
          <p:cNvSpPr>
            <a:spLocks noGrp="1"/>
          </p:cNvSpPr>
          <p:nvPr>
            <p:ph type="sldNum" sz="quarter" idx="11"/>
          </p:nvPr>
        </p:nvSpPr>
        <p:spPr/>
        <p:txBody>
          <a:bodyPr/>
          <a:lstStyle/>
          <a:p>
            <a:pPr>
              <a:defRPr/>
            </a:pPr>
            <a:fld id="{A071C61C-F69A-4B7A-9F6E-89DD839B761F}" type="slidenum">
              <a:rPr lang="en-US" altLang="zh-TW"/>
              <a:pPr>
                <a:defRPr/>
              </a:pPr>
              <a:t>44</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7043">
                                            <p:txEl>
                                              <p:pRg st="3" end="3"/>
                                            </p:txEl>
                                          </p:spTgt>
                                        </p:tgtEl>
                                        <p:attrNameLst>
                                          <p:attrName>style.visibility</p:attrName>
                                        </p:attrNameLst>
                                      </p:cBhvr>
                                      <p:to>
                                        <p:strVal val="visible"/>
                                      </p:to>
                                    </p:set>
                                    <p:animEffect transition="in" filter="box(in)">
                                      <p:cBhvr>
                                        <p:cTn id="7" dur="500"/>
                                        <p:tgtEl>
                                          <p:spTgt spid="8704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7043">
                                            <p:txEl>
                                              <p:pRg st="5" end="5"/>
                                            </p:txEl>
                                          </p:spTgt>
                                        </p:tgtEl>
                                        <p:attrNameLst>
                                          <p:attrName>style.visibility</p:attrName>
                                        </p:attrNameLst>
                                      </p:cBhvr>
                                      <p:to>
                                        <p:strVal val="visible"/>
                                      </p:to>
                                    </p:set>
                                    <p:animEffect transition="in" filter="box(in)">
                                      <p:cBhvr>
                                        <p:cTn id="10" dur="500"/>
                                        <p:tgtEl>
                                          <p:spTgt spid="870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533400"/>
            <a:ext cx="8382000" cy="685800"/>
          </a:xfrm>
        </p:spPr>
        <p:txBody>
          <a:bodyPr/>
          <a:lstStyle/>
          <a:p>
            <a:pPr eaLnBrk="1" hangingPunct="1"/>
            <a:r>
              <a:rPr lang="en-US" altLang="zh-TW" sz="3600" smtClean="0">
                <a:ea typeface="新細明體" charset="-120"/>
              </a:rPr>
              <a:t>Example 12-5: Gasoline Consumption</a:t>
            </a:r>
          </a:p>
        </p:txBody>
      </p:sp>
      <p:sp>
        <p:nvSpPr>
          <p:cNvPr id="84995" name="Rectangle 3"/>
          <p:cNvSpPr>
            <a:spLocks noGrp="1" noChangeArrowheads="1"/>
          </p:cNvSpPr>
          <p:nvPr>
            <p:ph idx="1"/>
          </p:nvPr>
        </p:nvSpPr>
        <p:spPr>
          <a:xfrm>
            <a:off x="685800" y="1371600"/>
            <a:ext cx="8077200" cy="4953000"/>
          </a:xfrm>
        </p:spPr>
        <p:txBody>
          <a:bodyPr/>
          <a:lstStyle/>
          <a:p>
            <a:pPr eaLnBrk="1" hangingPunct="1">
              <a:buFont typeface="Wingdings" pitchFamily="2" charset="2"/>
              <a:buNone/>
            </a:pPr>
            <a:r>
              <a:rPr lang="en-US" altLang="zh-TW" sz="2400" b="1" dirty="0" smtClean="0">
                <a:latin typeface="Arial Unicode MS" pitchFamily="34" charset="-120"/>
                <a:ea typeface="Arial Unicode MS" pitchFamily="34" charset="-120"/>
                <a:cs typeface="Arial Unicode MS" pitchFamily="34" charset="-120"/>
              </a:rPr>
              <a:t>Step 1: State the hypotheses.</a:t>
            </a:r>
          </a:p>
          <a:p>
            <a:pPr eaLnBrk="1" hangingPunct="1">
              <a:buFont typeface="Wingdings" pitchFamily="2" charset="2"/>
              <a:buNone/>
            </a:pPr>
            <a:r>
              <a:rPr lang="en-US" altLang="zh-TW" sz="2400" dirty="0" smtClean="0">
                <a:latin typeface="Arial Unicode MS" pitchFamily="34" charset="-120"/>
                <a:ea typeface="Arial Unicode MS" pitchFamily="34" charset="-120"/>
                <a:cs typeface="Arial Unicode MS" pitchFamily="34" charset="-120"/>
              </a:rPr>
              <a:t>The hypotheses for the interaction are these:</a:t>
            </a:r>
          </a:p>
          <a:p>
            <a:pPr eaLnBrk="1" hangingPunct="1">
              <a:buFont typeface="Wingdings" pitchFamily="2" charset="2"/>
              <a:buNone/>
            </a:pPr>
            <a:endParaRPr lang="en-US" altLang="zh-TW" sz="2400" dirty="0" smtClean="0">
              <a:latin typeface="Arial Unicode MS" pitchFamily="34" charset="-120"/>
              <a:ea typeface="Arial Unicode MS" pitchFamily="34" charset="-120"/>
              <a:cs typeface="Arial Unicode MS" pitchFamily="34" charset="-120"/>
            </a:endParaRPr>
          </a:p>
          <a:p>
            <a:pPr eaLnBrk="1" hangingPunct="1">
              <a:buFont typeface="Wingdings" pitchFamily="2" charset="2"/>
              <a:buNone/>
            </a:pPr>
            <a:r>
              <a:rPr lang="en-US" altLang="zh-TW" sz="2400" i="1" dirty="0" smtClean="0">
                <a:latin typeface="Arial Unicode MS" pitchFamily="34" charset="-120"/>
                <a:ea typeface="Arial Unicode MS" pitchFamily="34" charset="-120"/>
                <a:cs typeface="Arial Unicode MS" pitchFamily="34" charset="-120"/>
              </a:rPr>
              <a:t>H</a:t>
            </a:r>
            <a:r>
              <a:rPr lang="en-US" altLang="zh-TW" sz="2400" baseline="-25000" dirty="0" smtClean="0">
                <a:latin typeface="Arial Unicode MS" pitchFamily="34" charset="-120"/>
                <a:ea typeface="Arial Unicode MS" pitchFamily="34" charset="-120"/>
                <a:cs typeface="Arial Unicode MS" pitchFamily="34" charset="-120"/>
              </a:rPr>
              <a:t>0</a:t>
            </a:r>
            <a:r>
              <a:rPr lang="en-US" altLang="zh-TW" sz="2400" dirty="0" smtClean="0">
                <a:latin typeface="Arial Unicode MS" pitchFamily="34" charset="-120"/>
                <a:ea typeface="Arial Unicode MS" pitchFamily="34" charset="-120"/>
                <a:cs typeface="Arial Unicode MS" pitchFamily="34" charset="-120"/>
              </a:rPr>
              <a:t>:</a:t>
            </a:r>
            <a:r>
              <a:rPr lang="en-US" altLang="zh-TW" sz="2400" i="1" dirty="0" smtClean="0">
                <a:latin typeface="Arial Unicode MS" pitchFamily="34" charset="-120"/>
                <a:ea typeface="Arial Unicode MS" pitchFamily="34" charset="-120"/>
                <a:cs typeface="Arial Unicode MS" pitchFamily="34" charset="-120"/>
              </a:rPr>
              <a:t> </a:t>
            </a:r>
            <a:r>
              <a:rPr lang="en-US" altLang="zh-TW" sz="2400" dirty="0" smtClean="0">
                <a:latin typeface="Arial Unicode MS" pitchFamily="34" charset="-120"/>
                <a:ea typeface="Arial Unicode MS" pitchFamily="34" charset="-120"/>
                <a:cs typeface="Arial Unicode MS" pitchFamily="34" charset="-120"/>
              </a:rPr>
              <a:t>There is no interaction effect </a:t>
            </a:r>
            <a:r>
              <a:rPr lang="en-US" altLang="zh-TW" sz="2400" b="1" u="sng" dirty="0" smtClean="0">
                <a:latin typeface="Arial Unicode MS" pitchFamily="34" charset="-120"/>
                <a:ea typeface="Arial Unicode MS" pitchFamily="34" charset="-120"/>
                <a:cs typeface="Arial Unicode MS" pitchFamily="34" charset="-120"/>
              </a:rPr>
              <a:t>between type of gasoline used and type of automobile</a:t>
            </a:r>
            <a:r>
              <a:rPr lang="en-US" altLang="zh-TW" sz="2400" dirty="0" smtClean="0">
                <a:latin typeface="Arial Unicode MS" pitchFamily="34" charset="-120"/>
                <a:ea typeface="Arial Unicode MS" pitchFamily="34" charset="-120"/>
                <a:cs typeface="Arial Unicode MS" pitchFamily="34" charset="-120"/>
              </a:rPr>
              <a:t> a person drives on </a:t>
            </a:r>
            <a:r>
              <a:rPr lang="en-US" altLang="zh-TW" sz="2400" b="1" u="sng" dirty="0" smtClean="0">
                <a:latin typeface="Arial Unicode MS" pitchFamily="34" charset="-120"/>
                <a:ea typeface="Arial Unicode MS" pitchFamily="34" charset="-120"/>
                <a:cs typeface="Arial Unicode MS" pitchFamily="34" charset="-120"/>
              </a:rPr>
              <a:t>gasoline consumption</a:t>
            </a:r>
            <a:r>
              <a:rPr lang="en-US" altLang="zh-TW" sz="2400" dirty="0" smtClean="0">
                <a:latin typeface="Arial Unicode MS" pitchFamily="34" charset="-120"/>
                <a:ea typeface="Arial Unicode MS" pitchFamily="34" charset="-120"/>
                <a:cs typeface="Arial Unicode MS" pitchFamily="34" charset="-120"/>
              </a:rPr>
              <a:t>.</a:t>
            </a:r>
          </a:p>
          <a:p>
            <a:pPr eaLnBrk="1" hangingPunct="1">
              <a:buFont typeface="Wingdings" pitchFamily="2" charset="2"/>
              <a:buNone/>
            </a:pPr>
            <a:endParaRPr lang="en-US" altLang="zh-TW" sz="2400" dirty="0" smtClean="0">
              <a:latin typeface="Arial Unicode MS" pitchFamily="34" charset="-120"/>
              <a:ea typeface="Arial Unicode MS" pitchFamily="34" charset="-120"/>
              <a:cs typeface="Arial Unicode MS" pitchFamily="34" charset="-120"/>
            </a:endParaRPr>
          </a:p>
          <a:p>
            <a:pPr eaLnBrk="1" hangingPunct="1">
              <a:buFont typeface="Wingdings" pitchFamily="2" charset="2"/>
              <a:buNone/>
            </a:pPr>
            <a:r>
              <a:rPr lang="en-US" altLang="zh-TW" sz="2400" i="1" dirty="0" smtClean="0">
                <a:latin typeface="Arial Unicode MS" pitchFamily="34" charset="-120"/>
                <a:ea typeface="Arial Unicode MS" pitchFamily="34" charset="-120"/>
                <a:cs typeface="Arial Unicode MS" pitchFamily="34" charset="-120"/>
              </a:rPr>
              <a:t>H</a:t>
            </a:r>
            <a:r>
              <a:rPr lang="en-US" altLang="zh-TW" sz="2400" baseline="-25000" dirty="0" smtClean="0">
                <a:latin typeface="Arial Unicode MS" pitchFamily="34" charset="-120"/>
                <a:ea typeface="Arial Unicode MS" pitchFamily="34" charset="-120"/>
                <a:cs typeface="Arial Unicode MS" pitchFamily="34" charset="-120"/>
              </a:rPr>
              <a:t>1</a:t>
            </a:r>
            <a:r>
              <a:rPr lang="en-US" altLang="zh-TW" sz="2400" dirty="0" smtClean="0">
                <a:latin typeface="Arial Unicode MS" pitchFamily="34" charset="-120"/>
                <a:ea typeface="Arial Unicode MS" pitchFamily="34" charset="-120"/>
                <a:cs typeface="Arial Unicode MS" pitchFamily="34" charset="-120"/>
              </a:rPr>
              <a:t>: There is an interaction effect between type of gasoline used and type of automobile a person drives on gasoline consumption.</a:t>
            </a:r>
          </a:p>
        </p:txBody>
      </p:sp>
      <p:sp>
        <p:nvSpPr>
          <p:cNvPr id="53253" name="Slide Number Placeholder 10"/>
          <p:cNvSpPr>
            <a:spLocks noGrp="1"/>
          </p:cNvSpPr>
          <p:nvPr>
            <p:ph type="sldNum" sz="quarter" idx="11"/>
          </p:nvPr>
        </p:nvSpPr>
        <p:spPr/>
        <p:txBody>
          <a:bodyPr/>
          <a:lstStyle/>
          <a:p>
            <a:pPr>
              <a:defRPr/>
            </a:pPr>
            <a:fld id="{AFE28630-8D3D-4EC7-99BF-2B64E667D1D6}" type="slidenum">
              <a:rPr lang="en-US" altLang="zh-TW"/>
              <a:pPr>
                <a:defRPr/>
              </a:pPr>
              <a:t>45</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4995">
                                            <p:txEl>
                                              <p:pRg st="3" end="3"/>
                                            </p:txEl>
                                          </p:spTgt>
                                        </p:tgtEl>
                                        <p:attrNameLst>
                                          <p:attrName>style.visibility</p:attrName>
                                        </p:attrNameLst>
                                      </p:cBhvr>
                                      <p:to>
                                        <p:strVal val="visible"/>
                                      </p:to>
                                    </p:set>
                                    <p:animEffect transition="in" filter="box(in)">
                                      <p:cBhvr>
                                        <p:cTn id="7" dur="500"/>
                                        <p:tgtEl>
                                          <p:spTgt spid="84995">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4995">
                                            <p:txEl>
                                              <p:pRg st="5" end="5"/>
                                            </p:txEl>
                                          </p:spTgt>
                                        </p:tgtEl>
                                        <p:attrNameLst>
                                          <p:attrName>style.visibility</p:attrName>
                                        </p:attrNameLst>
                                      </p:cBhvr>
                                      <p:to>
                                        <p:strVal val="visible"/>
                                      </p:to>
                                    </p:set>
                                    <p:animEffect transition="in" filter="box(in)">
                                      <p:cBhvr>
                                        <p:cTn id="10" dur="500"/>
                                        <p:tgtEl>
                                          <p:spTgt spid="849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57200" y="533400"/>
            <a:ext cx="8382000" cy="685800"/>
          </a:xfrm>
        </p:spPr>
        <p:txBody>
          <a:bodyPr/>
          <a:lstStyle/>
          <a:p>
            <a:pPr eaLnBrk="1" hangingPunct="1"/>
            <a:r>
              <a:rPr lang="en-US" altLang="zh-TW" sz="3600" smtClean="0">
                <a:ea typeface="新細明體" charset="-120"/>
              </a:rPr>
              <a:t>Example 12-5: Gasoline Consumption</a:t>
            </a:r>
          </a:p>
        </p:txBody>
      </p:sp>
      <p:sp>
        <p:nvSpPr>
          <p:cNvPr id="18437" name="Slide Number Placeholder 10"/>
          <p:cNvSpPr>
            <a:spLocks noGrp="1"/>
          </p:cNvSpPr>
          <p:nvPr>
            <p:ph type="sldNum" sz="quarter" idx="11"/>
          </p:nvPr>
        </p:nvSpPr>
        <p:spPr/>
        <p:txBody>
          <a:bodyPr/>
          <a:lstStyle/>
          <a:p>
            <a:pPr>
              <a:defRPr/>
            </a:pPr>
            <a:fld id="{BAD982EA-DA5E-4E61-BFCD-85ACD1C4043A}" type="slidenum">
              <a:rPr lang="en-US" altLang="zh-TW"/>
              <a:pPr>
                <a:defRPr/>
              </a:pPr>
              <a:t>46</a:t>
            </a:fld>
            <a:endParaRPr lang="en-US" altLang="zh-TW"/>
          </a:p>
        </p:txBody>
      </p:sp>
      <p:sp>
        <p:nvSpPr>
          <p:cNvPr id="9" name="Rectangle 8"/>
          <p:cNvSpPr>
            <a:spLocks noChangeArrowheads="1"/>
          </p:cNvSpPr>
          <p:nvPr/>
        </p:nvSpPr>
        <p:spPr bwMode="auto">
          <a:xfrm>
            <a:off x="609600" y="1484313"/>
            <a:ext cx="8001000" cy="4413516"/>
          </a:xfrm>
          <a:prstGeom prst="rect">
            <a:avLst/>
          </a:prstGeom>
          <a:noFill/>
          <a:ln w="9525">
            <a:noFill/>
            <a:miter lim="800000"/>
            <a:headEnd/>
            <a:tailEnd/>
          </a:ln>
        </p:spPr>
        <p:txBody>
          <a:bodyPr>
            <a:spAutoFit/>
          </a:bodyPr>
          <a:lstStyle/>
          <a:p>
            <a:pPr>
              <a:lnSpc>
                <a:spcPct val="130000"/>
              </a:lnSpc>
              <a:buFont typeface="Wingdings" pitchFamily="2" charset="2"/>
              <a:buNone/>
            </a:pPr>
            <a:r>
              <a:rPr lang="en-US" altLang="zh-TW" sz="2400" b="1" dirty="0">
                <a:latin typeface="Arial Unicode MS" pitchFamily="34" charset="-120"/>
                <a:ea typeface="Arial Unicode MS" pitchFamily="34" charset="-120"/>
                <a:cs typeface="Arial Unicode MS" pitchFamily="34" charset="-120"/>
              </a:rPr>
              <a:t>Step 2: Find the critical value for each.</a:t>
            </a:r>
          </a:p>
          <a:p>
            <a:pPr>
              <a:lnSpc>
                <a:spcPct val="130000"/>
              </a:lnSpc>
            </a:pPr>
            <a:r>
              <a:rPr lang="en-US" altLang="zh-TW" sz="2400" dirty="0">
                <a:latin typeface="Arial Unicode MS" pitchFamily="34" charset="-120"/>
                <a:ea typeface="Arial Unicode MS" pitchFamily="34" charset="-120"/>
                <a:cs typeface="Arial Unicode MS" pitchFamily="34" charset="-120"/>
              </a:rPr>
              <a:t>Since </a:t>
            </a:r>
            <a:r>
              <a:rPr lang="el-GR" altLang="zh-TW" sz="2400" i="1" dirty="0">
                <a:latin typeface="Arial Unicode MS" pitchFamily="34" charset="-120"/>
                <a:ea typeface="Arial Unicode MS" pitchFamily="34" charset="-120"/>
                <a:cs typeface="Arial Unicode MS" pitchFamily="34" charset="-120"/>
              </a:rPr>
              <a:t>α</a:t>
            </a:r>
            <a:r>
              <a:rPr lang="en-US" altLang="zh-TW" sz="2400" dirty="0">
                <a:latin typeface="Arial Unicode MS" pitchFamily="34" charset="-120"/>
                <a:ea typeface="Arial Unicode MS" pitchFamily="34" charset="-120"/>
                <a:cs typeface="Arial Unicode MS" pitchFamily="34" charset="-120"/>
              </a:rPr>
              <a:t> = 0.05, </a:t>
            </a:r>
            <a:r>
              <a:rPr lang="da-DK" altLang="zh-TW" sz="2400" dirty="0">
                <a:latin typeface="Arial Unicode MS" pitchFamily="34" charset="-120"/>
                <a:ea typeface="Arial Unicode MS" pitchFamily="34" charset="-120"/>
                <a:cs typeface="Arial Unicode MS" pitchFamily="34" charset="-120"/>
              </a:rPr>
              <a:t>d.f.N. = 1, and d.</a:t>
            </a:r>
            <a:r>
              <a:rPr lang="pt-BR" altLang="zh-TW" sz="2400" dirty="0">
                <a:latin typeface="Arial Unicode MS" pitchFamily="34" charset="-120"/>
                <a:ea typeface="Arial Unicode MS" pitchFamily="34" charset="-120"/>
                <a:cs typeface="Arial Unicode MS" pitchFamily="34" charset="-120"/>
              </a:rPr>
              <a:t>f.D. = 4 for each of the factors, </a:t>
            </a:r>
            <a:r>
              <a:rPr lang="en-US" altLang="zh-TW" sz="2400" dirty="0">
                <a:latin typeface="Arial Unicode MS" pitchFamily="34" charset="-120"/>
                <a:ea typeface="Arial Unicode MS" pitchFamily="34" charset="-120"/>
                <a:cs typeface="Arial Unicode MS" pitchFamily="34" charset="-120"/>
              </a:rPr>
              <a:t>the critical values are the same, obtained from Table H as</a:t>
            </a:r>
          </a:p>
          <a:p>
            <a:pPr>
              <a:lnSpc>
                <a:spcPct val="130000"/>
              </a:lnSpc>
            </a:pPr>
            <a:endParaRPr lang="en-US" altLang="zh-TW" sz="2400" dirty="0">
              <a:latin typeface="Arial Unicode MS" pitchFamily="34" charset="-120"/>
              <a:ea typeface="Arial Unicode MS" pitchFamily="34" charset="-120"/>
              <a:cs typeface="Arial Unicode MS" pitchFamily="34" charset="-120"/>
            </a:endParaRPr>
          </a:p>
          <a:p>
            <a:pPr>
              <a:lnSpc>
                <a:spcPct val="130000"/>
              </a:lnSpc>
              <a:buFont typeface="Wingdings" pitchFamily="2" charset="2"/>
              <a:buNone/>
            </a:pPr>
            <a:r>
              <a:rPr lang="en-US" altLang="zh-TW" sz="2400" b="1" dirty="0" smtClean="0">
                <a:latin typeface="Arial Unicode MS" pitchFamily="34" charset="-120"/>
                <a:ea typeface="Arial Unicode MS" pitchFamily="34" charset="-120"/>
                <a:cs typeface="Arial Unicode MS" pitchFamily="34" charset="-120"/>
              </a:rPr>
              <a:t>Step </a:t>
            </a:r>
            <a:r>
              <a:rPr lang="en-US" altLang="zh-TW" sz="2400" b="1" dirty="0">
                <a:latin typeface="Arial Unicode MS" pitchFamily="34" charset="-120"/>
                <a:ea typeface="Arial Unicode MS" pitchFamily="34" charset="-120"/>
                <a:cs typeface="Arial Unicode MS" pitchFamily="34" charset="-120"/>
              </a:rPr>
              <a:t>3: Find the test values.</a:t>
            </a:r>
          </a:p>
          <a:p>
            <a:pPr>
              <a:lnSpc>
                <a:spcPct val="130000"/>
              </a:lnSpc>
            </a:pPr>
            <a:r>
              <a:rPr lang="en-US" altLang="zh-TW" sz="2400" dirty="0">
                <a:latin typeface="Arial Unicode MS" pitchFamily="34" charset="-120"/>
                <a:ea typeface="Arial Unicode MS" pitchFamily="34" charset="-120"/>
                <a:cs typeface="Arial Unicode MS" pitchFamily="34" charset="-120"/>
              </a:rPr>
              <a:t>Since the computation is quite lengthy, we will use the summary table information obtained using statistics software such as Minitab.</a:t>
            </a:r>
          </a:p>
        </p:txBody>
      </p:sp>
      <p:graphicFrame>
        <p:nvGraphicFramePr>
          <p:cNvPr id="4" name="Object 8"/>
          <p:cNvGraphicFramePr>
            <a:graphicFrameLocks noChangeAspect="1"/>
          </p:cNvGraphicFramePr>
          <p:nvPr/>
        </p:nvGraphicFramePr>
        <p:xfrm>
          <a:off x="2895600" y="3124200"/>
          <a:ext cx="2033588" cy="458787"/>
        </p:xfrm>
        <a:graphic>
          <a:graphicData uri="http://schemas.openxmlformats.org/presentationml/2006/ole">
            <mc:AlternateContent xmlns:mc="http://schemas.openxmlformats.org/markup-compatibility/2006">
              <mc:Choice xmlns:v="urn:schemas-microsoft-com:vml" Requires="v">
                <p:oleObj spid="_x0000_s27658" name="Equation" r:id="rId4" imgW="723600" imgH="177480" progId="">
                  <p:embed/>
                </p:oleObj>
              </mc:Choice>
              <mc:Fallback>
                <p:oleObj name="Equation" r:id="rId4" imgW="723600" imgH="177480" progId="">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124200"/>
                        <a:ext cx="2033588" cy="45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pPr>
              <a:defRPr/>
            </a:pPr>
            <a:fld id="{EFCC2D3A-43B1-499B-83A8-96B2BCD796D9}" type="slidenum">
              <a:rPr lang="en-US" altLang="zh-TW" smtClean="0"/>
              <a:pPr>
                <a:defRPr/>
              </a:pPr>
              <a:t>47</a:t>
            </a:fld>
            <a:endParaRPr lang="en-US" altLang="zh-TW"/>
          </a:p>
        </p:txBody>
      </p:sp>
      <p:sp>
        <p:nvSpPr>
          <p:cNvPr id="3" name="Rectangle 8"/>
          <p:cNvSpPr>
            <a:spLocks noChangeArrowheads="1"/>
          </p:cNvSpPr>
          <p:nvPr/>
        </p:nvSpPr>
        <p:spPr bwMode="auto">
          <a:xfrm>
            <a:off x="609600" y="1066800"/>
            <a:ext cx="8001000" cy="646331"/>
          </a:xfrm>
          <a:prstGeom prst="rect">
            <a:avLst/>
          </a:prstGeom>
          <a:noFill/>
          <a:ln w="9525">
            <a:noFill/>
            <a:miter lim="800000"/>
            <a:headEnd/>
            <a:tailEnd/>
          </a:ln>
        </p:spPr>
        <p:txBody>
          <a:bodyPr>
            <a:spAutoFit/>
          </a:bodyPr>
          <a:lstStyle/>
          <a:p>
            <a:pPr algn="ctr">
              <a:buFont typeface="Wingdings" pitchFamily="2" charset="2"/>
              <a:buNone/>
            </a:pPr>
            <a:r>
              <a:rPr lang="en-US" altLang="zh-TW" sz="3600" b="1" dirty="0">
                <a:solidFill>
                  <a:srgbClr val="000066"/>
                </a:solidFill>
              </a:rPr>
              <a:t>Two-Way ANOVA Summary Table</a:t>
            </a:r>
          </a:p>
        </p:txBody>
      </p:sp>
      <p:graphicFrame>
        <p:nvGraphicFramePr>
          <p:cNvPr id="4" name="Table 6"/>
          <p:cNvGraphicFramePr>
            <a:graphicFrameLocks noGrp="1"/>
          </p:cNvGraphicFramePr>
          <p:nvPr/>
        </p:nvGraphicFramePr>
        <p:xfrm>
          <a:off x="609600" y="2057400"/>
          <a:ext cx="7924800" cy="3574289"/>
        </p:xfrm>
        <a:graphic>
          <a:graphicData uri="http://schemas.openxmlformats.org/drawingml/2006/table">
            <a:tbl>
              <a:tblPr/>
              <a:tblGrid>
                <a:gridCol w="2438400"/>
                <a:gridCol w="1447800"/>
                <a:gridCol w="1371600"/>
                <a:gridCol w="1524000"/>
                <a:gridCol w="1143000"/>
              </a:tblGrid>
              <a:tr h="1093788">
                <a:tc>
                  <a:txBody>
                    <a:bodyPr/>
                    <a:lstStyle/>
                    <a:p>
                      <a:pPr marL="0" marR="0" lvl="0" indent="0" algn="ctr" defTabSz="914400" rtl="0" eaLnBrk="1" fontAlgn="base" latinLnBrk="0" hangingPunct="1">
                        <a:lnSpc>
                          <a:spcPct val="120000"/>
                        </a:lnSpc>
                        <a:spcBef>
                          <a:spcPct val="0"/>
                        </a:spcBef>
                        <a:spcAft>
                          <a:spcPct val="0"/>
                        </a:spcAft>
                        <a:buClrTx/>
                        <a:buSzTx/>
                        <a:buFontTx/>
                        <a:buNone/>
                        <a:tabLst/>
                      </a:pPr>
                      <a:endParaRPr kumimoji="0" lang="en-US" altLang="zh-TW" sz="2400" b="1" i="0" u="none" strike="noStrike" cap="none" normalizeH="0" baseline="0" dirty="0" smtClean="0">
                        <a:ln>
                          <a:noFill/>
                        </a:ln>
                        <a:solidFill>
                          <a:schemeClr val="tx1"/>
                        </a:solidFill>
                        <a:effectLst/>
                        <a:latin typeface="Arial" charset="0"/>
                        <a:ea typeface="新細明體" charset="-120"/>
                      </a:endParaRP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TW" sz="2400" b="1" i="0" u="none" strike="noStrike" cap="none" normalizeH="0" baseline="0" dirty="0" smtClean="0">
                          <a:ln>
                            <a:noFill/>
                          </a:ln>
                          <a:solidFill>
                            <a:schemeClr val="tx1"/>
                          </a:solidFill>
                          <a:effectLst/>
                          <a:latin typeface="Arial" charset="0"/>
                          <a:ea typeface="新細明體" charset="-120"/>
                        </a:rPr>
                        <a:t>Source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TW" sz="2400" b="1" i="0" u="none" strike="noStrike" cap="none" normalizeH="0" baseline="0" dirty="0" smtClean="0">
                          <a:ln>
                            <a:noFill/>
                          </a:ln>
                          <a:solidFill>
                            <a:schemeClr val="tx1"/>
                          </a:solidFill>
                          <a:effectLst/>
                          <a:latin typeface="Arial" charset="0"/>
                          <a:ea typeface="新細明體" charset="-120"/>
                        </a:rPr>
                        <a:t>Sum of Squares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20000"/>
                        </a:lnSpc>
                        <a:spcBef>
                          <a:spcPct val="0"/>
                        </a:spcBef>
                        <a:spcAft>
                          <a:spcPct val="0"/>
                        </a:spcAft>
                        <a:buClrTx/>
                        <a:buSzTx/>
                        <a:buFontTx/>
                        <a:buNone/>
                        <a:tabLst/>
                      </a:pPr>
                      <a:endParaRPr kumimoji="0" lang="en-US" altLang="zh-TW" sz="2400" b="1" i="0" u="none" strike="noStrike" cap="none" normalizeH="0" baseline="0" dirty="0" smtClean="0">
                        <a:ln>
                          <a:noFill/>
                        </a:ln>
                        <a:solidFill>
                          <a:schemeClr val="tx1"/>
                        </a:solidFill>
                        <a:effectLst/>
                        <a:latin typeface="Arial" charset="0"/>
                        <a:ea typeface="新細明體" charset="-120"/>
                      </a:endParaRP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TW" sz="2400" b="1" i="0" u="none" strike="noStrike" cap="none" normalizeH="0" baseline="0" dirty="0" err="1" smtClean="0">
                          <a:ln>
                            <a:noFill/>
                          </a:ln>
                          <a:solidFill>
                            <a:schemeClr val="tx1"/>
                          </a:solidFill>
                          <a:effectLst/>
                          <a:latin typeface="Arial" charset="0"/>
                          <a:ea typeface="新細明體" charset="-120"/>
                        </a:rPr>
                        <a:t>d.f</a:t>
                      </a:r>
                      <a:r>
                        <a:rPr kumimoji="0" lang="en-US" altLang="zh-TW" sz="2400" b="1" i="0" u="none" strike="noStrike" cap="none" normalizeH="0" baseline="0" dirty="0" smtClean="0">
                          <a:ln>
                            <a:noFill/>
                          </a:ln>
                          <a:solidFill>
                            <a:schemeClr val="tx1"/>
                          </a:solidFill>
                          <a:effectLst/>
                          <a:latin typeface="Arial" charset="0"/>
                          <a:ea typeface="新細明體" charset="-12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TW" sz="2400" b="1" i="0" u="none" strike="noStrike" cap="none" normalizeH="0" baseline="0" smtClean="0">
                          <a:ln>
                            <a:noFill/>
                          </a:ln>
                          <a:solidFill>
                            <a:schemeClr val="tx1"/>
                          </a:solidFill>
                          <a:effectLst/>
                          <a:latin typeface="Arial" charset="0"/>
                          <a:ea typeface="新細明體" charset="-120"/>
                        </a:rPr>
                        <a:t>Mean</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TW" sz="2400" b="1" i="0" u="none" strike="noStrike" cap="none" normalizeH="0" baseline="0" smtClean="0">
                          <a:ln>
                            <a:noFill/>
                          </a:ln>
                          <a:solidFill>
                            <a:schemeClr val="tx1"/>
                          </a:solidFill>
                          <a:effectLst/>
                          <a:latin typeface="Arial" charset="0"/>
                          <a:ea typeface="新細明體" charset="-120"/>
                        </a:rPr>
                        <a:t>Squares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20000"/>
                        </a:lnSpc>
                        <a:spcBef>
                          <a:spcPct val="0"/>
                        </a:spcBef>
                        <a:spcAft>
                          <a:spcPct val="0"/>
                        </a:spcAft>
                        <a:buClrTx/>
                        <a:buSzTx/>
                        <a:buFontTx/>
                        <a:buNone/>
                        <a:tabLst/>
                      </a:pPr>
                      <a:endParaRPr kumimoji="0" lang="en-US" altLang="zh-TW" sz="2400" b="1" i="1" u="none" strike="noStrike" cap="none" normalizeH="0" baseline="0" dirty="0" smtClean="0">
                        <a:ln>
                          <a:noFill/>
                        </a:ln>
                        <a:solidFill>
                          <a:schemeClr val="tx1"/>
                        </a:solidFill>
                        <a:effectLst/>
                        <a:latin typeface="Arial" charset="0"/>
                        <a:ea typeface="新細明體" charset="-120"/>
                      </a:endParaRP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TW" sz="2400" b="1" i="1" u="none" strike="noStrike" cap="none" normalizeH="0" baseline="0" dirty="0" smtClean="0">
                          <a:ln>
                            <a:noFill/>
                          </a:ln>
                          <a:solidFill>
                            <a:schemeClr val="tx1"/>
                          </a:solidFill>
                          <a:effectLst/>
                          <a:latin typeface="Arial" charset="0"/>
                          <a:ea typeface="新細明體" charset="-12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1093788">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Factor A</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Factor B</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Interaction A </a:t>
                      </a:r>
                      <a:r>
                        <a:rPr kumimoji="0" lang="en-US" altLang="zh-TW" sz="2400" b="0" i="0" u="none" strike="noStrike" cap="none" normalizeH="0" baseline="0" dirty="0" smtClean="0">
                          <a:ln>
                            <a:noFill/>
                          </a:ln>
                          <a:solidFill>
                            <a:srgbClr val="000000"/>
                          </a:solidFill>
                          <a:effectLst/>
                          <a:latin typeface="Arial" charset="0"/>
                          <a:ea typeface="新細明體" charset="-120"/>
                          <a:cs typeface="Times New Roman" pitchFamily="18" charset="0"/>
                        </a:rPr>
                        <a:t>X</a:t>
                      </a: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 B</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Within (error)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    SS</a:t>
                      </a:r>
                      <a:r>
                        <a:rPr kumimoji="0" lang="en-US" altLang="zh-TW" sz="2400" b="0" i="0" u="none" strike="noStrike" kern="1200" cap="none" normalizeH="0" baseline="-25000" dirty="0" smtClean="0">
                          <a:ln>
                            <a:noFill/>
                          </a:ln>
                          <a:solidFill>
                            <a:srgbClr val="000000"/>
                          </a:solidFill>
                          <a:effectLst/>
                          <a:latin typeface="Times New Roman" pitchFamily="18" charset="0"/>
                          <a:ea typeface="新細明體" charset="-120"/>
                          <a:cs typeface="Times New Roman" pitchFamily="18" charset="0"/>
                        </a:rPr>
                        <a:t>A</a:t>
                      </a:r>
                    </a:p>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    SS</a:t>
                      </a:r>
                      <a:r>
                        <a:rPr kumimoji="0" lang="en-US" altLang="zh-TW" sz="2400" b="0" i="0" u="none" strike="noStrike" kern="1200" cap="none" normalizeH="0" baseline="-25000" dirty="0" smtClean="0">
                          <a:ln>
                            <a:noFill/>
                          </a:ln>
                          <a:solidFill>
                            <a:srgbClr val="000000"/>
                          </a:solidFill>
                          <a:effectLst/>
                          <a:latin typeface="Times New Roman" pitchFamily="18" charset="0"/>
                          <a:ea typeface="新細明體" charset="-120"/>
                          <a:cs typeface="Times New Roman" pitchFamily="18" charset="0"/>
                        </a:rPr>
                        <a:t>B</a:t>
                      </a:r>
                    </a:p>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    SS</a:t>
                      </a:r>
                      <a:r>
                        <a:rPr kumimoji="0" lang="en-US" altLang="zh-TW" sz="2400" b="0" i="0" u="none" strike="noStrike" kern="1200" cap="none" normalizeH="0" baseline="-25000" dirty="0" smtClean="0">
                          <a:ln>
                            <a:noFill/>
                          </a:ln>
                          <a:solidFill>
                            <a:srgbClr val="000000"/>
                          </a:solidFill>
                          <a:effectLst/>
                          <a:latin typeface="Times New Roman" pitchFamily="18" charset="0"/>
                          <a:ea typeface="新細明體" charset="-120"/>
                          <a:cs typeface="Times New Roman" pitchFamily="18" charset="0"/>
                        </a:rPr>
                        <a:t>A×B</a:t>
                      </a:r>
                      <a:endParaRPr kumimoji="0" lang="en-US" altLang="zh-TW" sz="2400" b="0" i="1" u="none" strike="noStrike" cap="none" normalizeH="0" baseline="-25000" dirty="0" smtClean="0">
                        <a:ln>
                          <a:noFill/>
                        </a:ln>
                        <a:solidFill>
                          <a:srgbClr val="000000"/>
                        </a:solidFill>
                        <a:effectLst/>
                        <a:latin typeface="Times New Roman" pitchFamily="18" charset="0"/>
                        <a:ea typeface="新細明體" charset="-120"/>
                        <a:cs typeface="Times New Roman" pitchFamily="18" charset="0"/>
                      </a:endParaRPr>
                    </a:p>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    SS</a:t>
                      </a:r>
                      <a:r>
                        <a:rPr kumimoji="0" lang="en-US" altLang="zh-TW" sz="2400" b="0" i="0" u="none" strike="noStrike" kern="1200" cap="none" normalizeH="0" baseline="-25000" dirty="0" smtClean="0">
                          <a:ln>
                            <a:noFill/>
                          </a:ln>
                          <a:solidFill>
                            <a:srgbClr val="000000"/>
                          </a:solidFill>
                          <a:effectLst/>
                          <a:latin typeface="Times New Roman" pitchFamily="18" charset="0"/>
                          <a:ea typeface="新細明體" charset="-120"/>
                          <a:cs typeface="Times New Roman" pitchFamily="18" charset="0"/>
                        </a:rPr>
                        <a:t>W</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TW" sz="2400" b="0" i="1" u="none" strike="noStrike" kern="1200" cap="none" normalizeH="0" baseline="0" dirty="0" smtClean="0">
                          <a:ln>
                            <a:noFill/>
                          </a:ln>
                          <a:solidFill>
                            <a:srgbClr val="000000"/>
                          </a:solidFill>
                          <a:effectLst/>
                          <a:latin typeface="Times New Roman" pitchFamily="18" charset="0"/>
                          <a:ea typeface="新細明體" charset="-120"/>
                          <a:cs typeface="Times New Roman" pitchFamily="18" charset="0"/>
                        </a:rPr>
                        <a:t>a</a:t>
                      </a: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-1</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TW" sz="2400" b="0" i="1"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b-1</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a:t>
                      </a:r>
                      <a:r>
                        <a:rPr kumimoji="0" lang="en-US" altLang="zh-TW" sz="2400" b="0" i="1" u="none" strike="noStrike" kern="1200" cap="none" normalizeH="0" baseline="0" dirty="0" smtClean="0">
                          <a:ln>
                            <a:noFill/>
                          </a:ln>
                          <a:solidFill>
                            <a:srgbClr val="000000"/>
                          </a:solidFill>
                          <a:effectLst/>
                          <a:latin typeface="Times New Roman" pitchFamily="18" charset="0"/>
                          <a:ea typeface="新細明體" charset="-120"/>
                          <a:cs typeface="Times New Roman" pitchFamily="18" charset="0"/>
                        </a:rPr>
                        <a:t>a</a:t>
                      </a: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-1)(</a:t>
                      </a:r>
                      <a:r>
                        <a:rPr kumimoji="0" lang="en-US" altLang="zh-TW" sz="2400" b="0" i="1" u="none" strike="noStrike" kern="1200" cap="none" normalizeH="0" baseline="0" dirty="0" smtClean="0">
                          <a:ln>
                            <a:noFill/>
                          </a:ln>
                          <a:solidFill>
                            <a:srgbClr val="000000"/>
                          </a:solidFill>
                          <a:effectLst/>
                          <a:latin typeface="Times New Roman" pitchFamily="18" charset="0"/>
                          <a:ea typeface="新細明體" charset="-120"/>
                          <a:cs typeface="Times New Roman" pitchFamily="18" charset="0"/>
                        </a:rPr>
                        <a:t>b</a:t>
                      </a: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-1)</a:t>
                      </a:r>
                    </a:p>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TW" sz="2400" b="0" i="1" u="none" strike="noStrike" cap="none" normalizeH="0" baseline="0" dirty="0" err="1" smtClean="0">
                          <a:ln>
                            <a:noFill/>
                          </a:ln>
                          <a:solidFill>
                            <a:srgbClr val="000000"/>
                          </a:solidFill>
                          <a:effectLst/>
                          <a:latin typeface="Times New Roman" pitchFamily="18" charset="0"/>
                          <a:ea typeface="新細明體" charset="-120"/>
                          <a:cs typeface="Times New Roman" pitchFamily="18" charset="0"/>
                        </a:rPr>
                        <a:t>ab</a:t>
                      </a: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a:t>
                      </a:r>
                      <a:r>
                        <a:rPr kumimoji="0" lang="en-US" altLang="zh-TW" sz="2400" b="0" i="1"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n</a:t>
                      </a: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    MS</a:t>
                      </a:r>
                      <a:r>
                        <a:rPr kumimoji="0" lang="en-US" altLang="zh-TW" sz="2400" b="0" i="0" u="none" strike="noStrike" cap="none" normalizeH="0" baseline="-25000" dirty="0" smtClean="0">
                          <a:ln>
                            <a:noFill/>
                          </a:ln>
                          <a:solidFill>
                            <a:srgbClr val="000000"/>
                          </a:solidFill>
                          <a:effectLst/>
                          <a:latin typeface="Times New Roman" pitchFamily="18" charset="0"/>
                          <a:ea typeface="新細明體" charset="-120"/>
                          <a:cs typeface="Times New Roman" pitchFamily="18" charset="0"/>
                        </a:rPr>
                        <a:t>A</a:t>
                      </a:r>
                      <a:endParaRPr kumimoji="0" lang="en-US" altLang="zh-TW" sz="2400" b="0" i="1" u="none" strike="noStrike" cap="none" normalizeH="0" baseline="-25000" dirty="0" smtClean="0">
                        <a:ln>
                          <a:noFill/>
                        </a:ln>
                        <a:solidFill>
                          <a:srgbClr val="000000"/>
                        </a:solidFill>
                        <a:effectLst/>
                        <a:latin typeface="Times New Roman" pitchFamily="18" charset="0"/>
                        <a:ea typeface="新細明體" charset="-120"/>
                        <a:cs typeface="Times New Roman" pitchFamily="18" charset="0"/>
                      </a:endParaRPr>
                    </a:p>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    MS</a:t>
                      </a:r>
                      <a:r>
                        <a:rPr kumimoji="0" lang="en-US" altLang="zh-TW" sz="2400" b="0" i="0" u="none" strike="noStrike" kern="1200" cap="none" normalizeH="0" baseline="-25000" dirty="0" smtClean="0">
                          <a:ln>
                            <a:noFill/>
                          </a:ln>
                          <a:solidFill>
                            <a:srgbClr val="000000"/>
                          </a:solidFill>
                          <a:effectLst/>
                          <a:latin typeface="Times New Roman" pitchFamily="18" charset="0"/>
                          <a:ea typeface="新細明體" charset="-120"/>
                          <a:cs typeface="Times New Roman" pitchFamily="18" charset="0"/>
                        </a:rPr>
                        <a:t>B</a:t>
                      </a:r>
                    </a:p>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    MS</a:t>
                      </a:r>
                      <a:r>
                        <a:rPr kumimoji="0" lang="en-US" altLang="zh-TW" sz="2400" b="0" i="0" u="none" strike="noStrike" kern="1200" cap="none" normalizeH="0" baseline="-25000" dirty="0" smtClean="0">
                          <a:ln>
                            <a:noFill/>
                          </a:ln>
                          <a:solidFill>
                            <a:srgbClr val="000000"/>
                          </a:solidFill>
                          <a:effectLst/>
                          <a:latin typeface="Times New Roman" pitchFamily="18" charset="0"/>
                          <a:ea typeface="新細明體" charset="-120"/>
                          <a:cs typeface="Times New Roman" pitchFamily="18" charset="0"/>
                        </a:rPr>
                        <a:t>A×B</a:t>
                      </a:r>
                    </a:p>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    MS</a:t>
                      </a:r>
                      <a:r>
                        <a:rPr kumimoji="0" lang="en-US" altLang="zh-TW" sz="2400" b="0" i="0" u="none" strike="noStrike" kern="1200" cap="none" normalizeH="0" baseline="-25000" dirty="0" smtClean="0">
                          <a:ln>
                            <a:noFill/>
                          </a:ln>
                          <a:solidFill>
                            <a:srgbClr val="000000"/>
                          </a:solidFill>
                          <a:effectLst/>
                          <a:latin typeface="Times New Roman" pitchFamily="18" charset="0"/>
                          <a:ea typeface="新細明體" charset="-120"/>
                          <a:cs typeface="Times New Roman" pitchFamily="18" charset="0"/>
                        </a:rPr>
                        <a:t>W</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TW" sz="2400" b="0" i="1"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    F</a:t>
                      </a:r>
                      <a:r>
                        <a:rPr kumimoji="0" lang="en-US" altLang="zh-TW" sz="2400" b="0" i="1" u="none" strike="noStrike" cap="none" normalizeH="0" baseline="-25000" dirty="0" smtClean="0">
                          <a:ln>
                            <a:noFill/>
                          </a:ln>
                          <a:solidFill>
                            <a:srgbClr val="000000"/>
                          </a:solidFill>
                          <a:effectLst/>
                          <a:latin typeface="Times New Roman" pitchFamily="18" charset="0"/>
                          <a:ea typeface="新細明體" charset="-120"/>
                          <a:cs typeface="Times New Roman" pitchFamily="18" charset="0"/>
                        </a:rPr>
                        <a:t>A</a:t>
                      </a:r>
                    </a:p>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TW" sz="2400" b="0" i="1"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    F</a:t>
                      </a:r>
                      <a:r>
                        <a:rPr kumimoji="0" lang="en-US" altLang="zh-TW" sz="2400" b="0" i="1" u="none" strike="noStrike" kern="1200" cap="none" normalizeH="0" baseline="-25000" dirty="0" smtClean="0">
                          <a:ln>
                            <a:noFill/>
                          </a:ln>
                          <a:solidFill>
                            <a:srgbClr val="000000"/>
                          </a:solidFill>
                          <a:effectLst/>
                          <a:latin typeface="Times New Roman" pitchFamily="18" charset="0"/>
                          <a:ea typeface="新細明體" charset="-120"/>
                          <a:cs typeface="Times New Roman" pitchFamily="18" charset="0"/>
                        </a:rPr>
                        <a:t>B</a:t>
                      </a:r>
                    </a:p>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TW" sz="2400" b="0" i="1"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    F</a:t>
                      </a:r>
                      <a:r>
                        <a:rPr kumimoji="0" lang="en-US" altLang="zh-TW" sz="2400" b="0" i="1" u="none" strike="noStrike" kern="1200" cap="none" normalizeH="0" baseline="-25000" dirty="0" smtClean="0">
                          <a:ln>
                            <a:noFill/>
                          </a:ln>
                          <a:solidFill>
                            <a:srgbClr val="000000"/>
                          </a:solidFill>
                          <a:effectLst/>
                          <a:latin typeface="Times New Roman" pitchFamily="18" charset="0"/>
                          <a:ea typeface="新細明體" charset="-120"/>
                          <a:cs typeface="Times New Roman" pitchFamily="18" charset="0"/>
                        </a:rPr>
                        <a:t>A×B</a:t>
                      </a:r>
                      <a:endParaRPr kumimoji="0" lang="en-US" altLang="zh-TW" sz="2400" b="0" i="1" u="none" strike="noStrike" cap="none" normalizeH="0" baseline="0" dirty="0" smtClean="0">
                        <a:ln>
                          <a:noFill/>
                        </a:ln>
                        <a:solidFill>
                          <a:srgbClr val="000000"/>
                        </a:solidFill>
                        <a:effectLst/>
                        <a:latin typeface="Times New Roman" pitchFamily="18" charset="0"/>
                        <a:ea typeface="新細明體" charset="-120"/>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633413">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Total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    SST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0" lang="en-US" altLang="zh-TW" sz="2400" b="0" i="1"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n</a:t>
                      </a:r>
                      <a:r>
                        <a:rPr kumimoji="0" lang="en-US" altLang="zh-TW" sz="2400" b="0" i="0" u="none" strike="noStrike" cap="none" normalizeH="0" baseline="0" dirty="0" smtClean="0">
                          <a:ln>
                            <a:noFill/>
                          </a:ln>
                          <a:solidFill>
                            <a:srgbClr val="000000"/>
                          </a:solidFill>
                          <a:effectLst/>
                          <a:latin typeface="Times New Roman" pitchFamily="18" charset="0"/>
                          <a:ea typeface="新細明體" charset="-120"/>
                          <a:cs typeface="Times New Roman" pitchFamily="18"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endParaRPr kumimoji="0" lang="zh-TW" altLang="zh-TW" sz="2400" b="0" i="0" u="none" strike="noStrike" cap="none" normalizeH="0" baseline="0" smtClean="0">
                        <a:ln>
                          <a:noFill/>
                        </a:ln>
                        <a:solidFill>
                          <a:srgbClr val="000000"/>
                        </a:solidFill>
                        <a:effectLst/>
                        <a:latin typeface="Times New Roman" pitchFamily="18" charset="0"/>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20000"/>
                        </a:lnSpc>
                        <a:spcBef>
                          <a:spcPct val="0"/>
                        </a:spcBef>
                        <a:spcAft>
                          <a:spcPct val="0"/>
                        </a:spcAft>
                        <a:buClrTx/>
                        <a:buSzTx/>
                        <a:buFontTx/>
                        <a:buNone/>
                        <a:tabLst/>
                      </a:pPr>
                      <a:endParaRPr kumimoji="0" lang="zh-TW" altLang="zh-TW" sz="2400" b="0" i="0" u="none" strike="noStrike" cap="none" normalizeH="0" baseline="0" dirty="0" smtClean="0">
                        <a:ln>
                          <a:noFill/>
                        </a:ln>
                        <a:solidFill>
                          <a:srgbClr val="000000"/>
                        </a:solidFill>
                        <a:effectLst/>
                        <a:latin typeface="Times New Roman" pitchFamily="18" charset="0"/>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533400"/>
            <a:ext cx="8382000" cy="685800"/>
          </a:xfrm>
        </p:spPr>
        <p:txBody>
          <a:bodyPr/>
          <a:lstStyle/>
          <a:p>
            <a:pPr eaLnBrk="1" hangingPunct="1"/>
            <a:r>
              <a:rPr lang="en-US" altLang="zh-TW" sz="3600" dirty="0" smtClean="0">
                <a:ea typeface="新細明體" charset="-120"/>
              </a:rPr>
              <a:t>Example 12-5: Gasoline Consumption</a:t>
            </a:r>
          </a:p>
        </p:txBody>
      </p:sp>
      <p:sp>
        <p:nvSpPr>
          <p:cNvPr id="56324" name="Slide Number Placeholder 10"/>
          <p:cNvSpPr>
            <a:spLocks noGrp="1"/>
          </p:cNvSpPr>
          <p:nvPr>
            <p:ph type="sldNum" sz="quarter" idx="11"/>
          </p:nvPr>
        </p:nvSpPr>
        <p:spPr/>
        <p:txBody>
          <a:bodyPr/>
          <a:lstStyle/>
          <a:p>
            <a:pPr>
              <a:defRPr/>
            </a:pPr>
            <a:fld id="{EF0EB63F-D42A-49DE-A789-1EC642384791}" type="slidenum">
              <a:rPr lang="en-US" altLang="zh-TW"/>
              <a:pPr>
                <a:defRPr/>
              </a:pPr>
              <a:t>48</a:t>
            </a:fld>
            <a:endParaRPr lang="en-US" altLang="zh-TW"/>
          </a:p>
        </p:txBody>
      </p:sp>
      <p:sp>
        <p:nvSpPr>
          <p:cNvPr id="88069" name="Rectangle 8"/>
          <p:cNvSpPr>
            <a:spLocks noChangeArrowheads="1"/>
          </p:cNvSpPr>
          <p:nvPr/>
        </p:nvSpPr>
        <p:spPr bwMode="auto">
          <a:xfrm>
            <a:off x="609600" y="1519238"/>
            <a:ext cx="8001000" cy="461962"/>
          </a:xfrm>
          <a:prstGeom prst="rect">
            <a:avLst/>
          </a:prstGeom>
          <a:noFill/>
          <a:ln w="9525">
            <a:noFill/>
            <a:miter lim="800000"/>
            <a:headEnd/>
            <a:tailEnd/>
          </a:ln>
        </p:spPr>
        <p:txBody>
          <a:bodyPr>
            <a:spAutoFit/>
          </a:bodyPr>
          <a:lstStyle/>
          <a:p>
            <a:pPr>
              <a:buFont typeface="Wingdings" pitchFamily="2" charset="2"/>
              <a:buNone/>
            </a:pPr>
            <a:r>
              <a:rPr lang="en-US" altLang="zh-TW" sz="2400" b="1"/>
              <a:t>Two-Way ANOVA Summary Table</a:t>
            </a:r>
          </a:p>
        </p:txBody>
      </p:sp>
      <p:graphicFrame>
        <p:nvGraphicFramePr>
          <p:cNvPr id="7" name="Table 6"/>
          <p:cNvGraphicFramePr>
            <a:graphicFrameLocks noGrp="1"/>
          </p:cNvGraphicFramePr>
          <p:nvPr/>
        </p:nvGraphicFramePr>
        <p:xfrm>
          <a:off x="609600" y="2057400"/>
          <a:ext cx="7924800" cy="3281681"/>
        </p:xfrm>
        <a:graphic>
          <a:graphicData uri="http://schemas.openxmlformats.org/drawingml/2006/table">
            <a:tbl>
              <a:tblPr/>
              <a:tblGrid>
                <a:gridCol w="2438400"/>
                <a:gridCol w="1447800"/>
                <a:gridCol w="1371600"/>
                <a:gridCol w="1524000"/>
                <a:gridCol w="1143000"/>
              </a:tblGrid>
              <a:tr h="10937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2400" b="1" i="0" u="none" strike="noStrike" cap="none" normalizeH="0" baseline="0" dirty="0" smtClean="0">
                        <a:ln>
                          <a:noFill/>
                        </a:ln>
                        <a:solidFill>
                          <a:schemeClr val="tx1"/>
                        </a:solidFill>
                        <a:effectLst/>
                        <a:latin typeface="Arial" charset="0"/>
                        <a:ea typeface="新細明體" charset="-12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dirty="0" smtClean="0">
                          <a:ln>
                            <a:noFill/>
                          </a:ln>
                          <a:solidFill>
                            <a:schemeClr val="tx1"/>
                          </a:solidFill>
                          <a:effectLst/>
                          <a:latin typeface="Arial" charset="0"/>
                          <a:ea typeface="新細明體" charset="-120"/>
                        </a:rPr>
                        <a:t>Source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smtClean="0">
                          <a:ln>
                            <a:noFill/>
                          </a:ln>
                          <a:solidFill>
                            <a:schemeClr val="tx1"/>
                          </a:solidFill>
                          <a:effectLst/>
                          <a:latin typeface="Arial" charset="0"/>
                          <a:ea typeface="新細明體" charset="-120"/>
                        </a:rPr>
                        <a:t>Sum of Squares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2400" b="1" i="0" u="none" strike="noStrike" cap="none" normalizeH="0" baseline="0" dirty="0" smtClean="0">
                        <a:ln>
                          <a:noFill/>
                        </a:ln>
                        <a:solidFill>
                          <a:schemeClr val="tx1"/>
                        </a:solidFill>
                        <a:effectLst/>
                        <a:latin typeface="Arial" charset="0"/>
                        <a:ea typeface="新細明體" charset="-12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dirty="0" err="1" smtClean="0">
                          <a:ln>
                            <a:noFill/>
                          </a:ln>
                          <a:solidFill>
                            <a:schemeClr val="tx1"/>
                          </a:solidFill>
                          <a:effectLst/>
                          <a:latin typeface="Arial" charset="0"/>
                          <a:ea typeface="新細明體" charset="-120"/>
                        </a:rPr>
                        <a:t>d.f</a:t>
                      </a:r>
                      <a:r>
                        <a:rPr kumimoji="0" lang="en-US" altLang="zh-TW" sz="2400" b="1" i="0" u="none" strike="noStrike" cap="none" normalizeH="0" baseline="0" dirty="0" smtClean="0">
                          <a:ln>
                            <a:noFill/>
                          </a:ln>
                          <a:solidFill>
                            <a:schemeClr val="tx1"/>
                          </a:solidFill>
                          <a:effectLst/>
                          <a:latin typeface="Arial" charset="0"/>
                          <a:ea typeface="新細明體" charset="-120"/>
                        </a:rPr>
                        <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smtClean="0">
                          <a:ln>
                            <a:noFill/>
                          </a:ln>
                          <a:solidFill>
                            <a:schemeClr val="tx1"/>
                          </a:solidFill>
                          <a:effectLst/>
                          <a:latin typeface="Arial" charset="0"/>
                          <a:ea typeface="新細明體" charset="-120"/>
                        </a:rPr>
                        <a:t>Mean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1" i="0" u="none" strike="noStrike" cap="none" normalizeH="0" baseline="0" smtClean="0">
                          <a:ln>
                            <a:noFill/>
                          </a:ln>
                          <a:solidFill>
                            <a:schemeClr val="tx1"/>
                          </a:solidFill>
                          <a:effectLst/>
                          <a:latin typeface="Arial" charset="0"/>
                          <a:ea typeface="新細明體" charset="-120"/>
                        </a:rPr>
                        <a:t>Squares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TW" sz="2400" b="1" i="1" u="none" strike="noStrike" cap="none" normalizeH="0" baseline="0" dirty="0" smtClean="0">
                        <a:ln>
                          <a:noFill/>
                        </a:ln>
                        <a:solidFill>
                          <a:schemeClr val="tx1"/>
                        </a:solidFill>
                        <a:effectLst/>
                        <a:latin typeface="Arial" charset="0"/>
                        <a:ea typeface="新細明體" charset="-12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1" i="1" u="none" strike="noStrike" cap="none" normalizeH="0" baseline="0" dirty="0" smtClean="0">
                          <a:ln>
                            <a:noFill/>
                          </a:ln>
                          <a:solidFill>
                            <a:schemeClr val="tx1"/>
                          </a:solidFill>
                          <a:effectLst/>
                          <a:latin typeface="Arial" charset="0"/>
                          <a:ea typeface="新細明體" charset="-12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10937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Times New Roman" pitchFamily="18" charset="0"/>
                          <a:ea typeface="新細明體" charset="-120"/>
                          <a:cs typeface="Times New Roman" pitchFamily="18" charset="0"/>
                        </a:rPr>
                        <a:t>Gasoline A</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Times New Roman" pitchFamily="18" charset="0"/>
                          <a:ea typeface="新細明體" charset="-120"/>
                          <a:cs typeface="Times New Roman" pitchFamily="18" charset="0"/>
                        </a:rPr>
                        <a:t>Automobile B</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Times New Roman" pitchFamily="18" charset="0"/>
                          <a:ea typeface="新細明體" charset="-120"/>
                          <a:cs typeface="Times New Roman" pitchFamily="18" charset="0"/>
                        </a:rPr>
                        <a:t>Interaction A </a:t>
                      </a:r>
                      <a:r>
                        <a:rPr kumimoji="0" lang="en-US" altLang="zh-TW" sz="2400" b="0" i="0" u="none" strike="noStrike" cap="none" normalizeH="0" baseline="0" smtClean="0">
                          <a:ln>
                            <a:noFill/>
                          </a:ln>
                          <a:solidFill>
                            <a:srgbClr val="000000"/>
                          </a:solidFill>
                          <a:effectLst/>
                          <a:latin typeface="Arial" charset="0"/>
                          <a:ea typeface="新細明體" charset="-120"/>
                          <a:cs typeface="Times New Roman" pitchFamily="18" charset="0"/>
                        </a:rPr>
                        <a:t>X</a:t>
                      </a:r>
                      <a:r>
                        <a:rPr kumimoji="0" lang="en-US" altLang="zh-TW" sz="2400" b="0" i="0" u="none" strike="noStrike" cap="none" normalizeH="0" baseline="0" smtClean="0">
                          <a:ln>
                            <a:noFill/>
                          </a:ln>
                          <a:solidFill>
                            <a:srgbClr val="000000"/>
                          </a:solidFill>
                          <a:effectLst/>
                          <a:latin typeface="Times New Roman" pitchFamily="18" charset="0"/>
                          <a:ea typeface="新細明體" charset="-120"/>
                          <a:cs typeface="Times New Roman" pitchFamily="18" charset="0"/>
                        </a:rPr>
                        <a:t> B</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Times New Roman" pitchFamily="18" charset="0"/>
                          <a:ea typeface="新細明體" charset="-120"/>
                          <a:cs typeface="Times New Roman" pitchFamily="18" charset="0"/>
                        </a:rPr>
                        <a:t>Within (error)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Times New Roman" pitchFamily="18" charset="0"/>
                          <a:ea typeface="新細明體" charset="-120"/>
                          <a:cs typeface="Times New Roman" pitchFamily="18" charset="0"/>
                        </a:rPr>
                        <a:t>    3.920</a:t>
                      </a:r>
                      <a:endParaRPr kumimoji="0" lang="en-US" altLang="zh-TW" sz="2400" b="0" i="1" u="none" strike="noStrike" cap="none" normalizeH="0" baseline="-25000" smtClean="0">
                        <a:ln>
                          <a:noFill/>
                        </a:ln>
                        <a:solidFill>
                          <a:srgbClr val="000000"/>
                        </a:solidFill>
                        <a:effectLst/>
                        <a:latin typeface="Times New Roman" pitchFamily="18" charset="0"/>
                        <a:ea typeface="新細明體" charset="-12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Times New Roman" pitchFamily="18" charset="0"/>
                          <a:ea typeface="新細明體" charset="-120"/>
                          <a:cs typeface="Times New Roman" pitchFamily="18" charset="0"/>
                        </a:rPr>
                        <a:t>    9.680</a:t>
                      </a:r>
                      <a:endParaRPr kumimoji="0" lang="en-US" altLang="zh-TW" sz="2400" b="0" i="1" u="none" strike="noStrike" cap="none" normalizeH="0" baseline="-25000" smtClean="0">
                        <a:ln>
                          <a:noFill/>
                        </a:ln>
                        <a:solidFill>
                          <a:srgbClr val="000000"/>
                        </a:solidFill>
                        <a:effectLst/>
                        <a:latin typeface="Times New Roman" pitchFamily="18" charset="0"/>
                        <a:ea typeface="新細明體" charset="-12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Times New Roman" pitchFamily="18" charset="0"/>
                          <a:ea typeface="新細明體" charset="-120"/>
                          <a:cs typeface="Times New Roman" pitchFamily="18" charset="0"/>
                        </a:rPr>
                        <a:t>  54.080</a:t>
                      </a:r>
                      <a:endParaRPr kumimoji="0" lang="en-US" altLang="zh-TW" sz="2400" b="0" i="1" u="none" strike="noStrike" cap="none" normalizeH="0" baseline="-25000" smtClean="0">
                        <a:ln>
                          <a:noFill/>
                        </a:ln>
                        <a:solidFill>
                          <a:srgbClr val="000000"/>
                        </a:solidFill>
                        <a:effectLst/>
                        <a:latin typeface="Times New Roman" pitchFamily="18" charset="0"/>
                        <a:ea typeface="新細明體" charset="-12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Times New Roman" pitchFamily="18" charset="0"/>
                          <a:ea typeface="新細明體" charset="-120"/>
                          <a:cs typeface="Times New Roman" pitchFamily="18" charset="0"/>
                        </a:rPr>
                        <a:t>    3.300</a:t>
                      </a:r>
                      <a:endParaRPr kumimoji="0" lang="en-US" altLang="zh-TW" sz="2400" b="0" i="1" u="none" strike="noStrike" cap="none" normalizeH="0" baseline="-25000" smtClean="0">
                        <a:ln>
                          <a:noFill/>
                        </a:ln>
                        <a:solidFill>
                          <a:srgbClr val="000000"/>
                        </a:solidFill>
                        <a:effectLst/>
                        <a:latin typeface="Times New Roman" pitchFamily="18" charset="0"/>
                        <a:ea typeface="新細明體" charset="-120"/>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Times New Roman" pitchFamily="18" charset="0"/>
                          <a:ea typeface="新細明體" charset="-120"/>
                          <a:cs typeface="Times New Roman" pitchFamily="18" charset="0"/>
                        </a:rPr>
                        <a:t>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Times New Roman" pitchFamily="18" charset="0"/>
                          <a:ea typeface="新細明體" charset="-120"/>
                          <a:cs typeface="Times New Roman" pitchFamily="18" charset="0"/>
                        </a:rPr>
                        <a:t>1</a:t>
                      </a:r>
                      <a:endParaRPr kumimoji="0" lang="en-US" altLang="zh-TW" sz="2400" b="0" i="1" u="none" strike="noStrike" cap="none" normalizeH="0" baseline="0" smtClean="0">
                        <a:ln>
                          <a:noFill/>
                        </a:ln>
                        <a:solidFill>
                          <a:srgbClr val="000000"/>
                        </a:solidFill>
                        <a:effectLst/>
                        <a:latin typeface="Times New Roman" pitchFamily="18" charset="0"/>
                        <a:ea typeface="新細明體" charset="-12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Times New Roman" pitchFamily="18" charset="0"/>
                          <a:ea typeface="新細明體" charset="-120"/>
                          <a:cs typeface="Times New Roman" pitchFamily="18" charset="0"/>
                        </a:rPr>
                        <a:t>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Times New Roman" pitchFamily="18" charset="0"/>
                          <a:ea typeface="新細明體" charset="-120"/>
                          <a:cs typeface="Times New Roman" pitchFamily="18"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Times New Roman" pitchFamily="18" charset="0"/>
                          <a:ea typeface="新細明體" charset="-120"/>
                          <a:cs typeface="Times New Roman" pitchFamily="18" charset="0"/>
                        </a:rPr>
                        <a:t>    3.920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Times New Roman" pitchFamily="18" charset="0"/>
                          <a:ea typeface="新細明體" charset="-120"/>
                          <a:cs typeface="Times New Roman" pitchFamily="18" charset="0"/>
                        </a:rPr>
                        <a:t>    9.680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Times New Roman" pitchFamily="18" charset="0"/>
                          <a:ea typeface="新細明體" charset="-120"/>
                          <a:cs typeface="Times New Roman" pitchFamily="18" charset="0"/>
                        </a:rPr>
                        <a:t>  54.080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Times New Roman" pitchFamily="18" charset="0"/>
                          <a:ea typeface="新細明體" charset="-120"/>
                          <a:cs typeface="Times New Roman" pitchFamily="18" charset="0"/>
                        </a:rPr>
                        <a:t>    0.825</a:t>
                      </a:r>
                      <a:endParaRPr kumimoji="0" lang="en-US" altLang="zh-TW" sz="2400" b="0" i="1" u="none" strike="noStrike" cap="none" normalizeH="0" baseline="0" smtClean="0">
                        <a:ln>
                          <a:noFill/>
                        </a:ln>
                        <a:solidFill>
                          <a:srgbClr val="000000"/>
                        </a:solidFill>
                        <a:effectLst/>
                        <a:latin typeface="Times New Roman" pitchFamily="18" charset="0"/>
                        <a:ea typeface="新細明體" charset="-120"/>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Times New Roman" pitchFamily="18" charset="0"/>
                          <a:ea typeface="新細明體" charset="-120"/>
                          <a:cs typeface="Times New Roman" pitchFamily="18" charset="0"/>
                        </a:rPr>
                        <a:t>  4.752</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Times New Roman" pitchFamily="18" charset="0"/>
                          <a:ea typeface="新細明體" charset="-120"/>
                          <a:cs typeface="Times New Roman" pitchFamily="18" charset="0"/>
                        </a:rPr>
                        <a:t>11.733</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Times New Roman" pitchFamily="18" charset="0"/>
                          <a:ea typeface="新細明體" charset="-120"/>
                          <a:cs typeface="Times New Roman" pitchFamily="18" charset="0"/>
                        </a:rPr>
                        <a:t>65.552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r>
              <a:tr h="6334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Arial" charset="0"/>
                          <a:ea typeface="新細明體" charset="-120"/>
                        </a:rPr>
                        <a:t>Total</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Times New Roman" pitchFamily="18" charset="0"/>
                          <a:ea typeface="新細明體" charset="-120"/>
                          <a:cs typeface="Times New Roman" pitchFamily="18" charset="0"/>
                        </a:rPr>
                        <a:t>  70.890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TW" sz="2400" b="0" i="0" u="none" strike="noStrike" cap="none" normalizeH="0" baseline="0" smtClean="0">
                          <a:ln>
                            <a:noFill/>
                          </a:ln>
                          <a:solidFill>
                            <a:srgbClr val="000000"/>
                          </a:solidFill>
                          <a:effectLst/>
                          <a:latin typeface="Times New Roman" pitchFamily="18" charset="0"/>
                          <a:ea typeface="新細明體" charset="-120"/>
                          <a:cs typeface="Times New Roman" pitchFamily="18" charset="0"/>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zh-TW" sz="2400" b="0" i="0" u="none" strike="noStrike" cap="none" normalizeH="0" baseline="0" smtClean="0">
                        <a:ln>
                          <a:noFill/>
                        </a:ln>
                        <a:solidFill>
                          <a:srgbClr val="000000"/>
                        </a:solidFill>
                        <a:effectLst/>
                        <a:latin typeface="Times New Roman" pitchFamily="18" charset="0"/>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zh-TW" sz="2400" b="0" i="0" u="none" strike="noStrike" cap="none" normalizeH="0" baseline="0" dirty="0" smtClean="0">
                        <a:ln>
                          <a:noFill/>
                        </a:ln>
                        <a:solidFill>
                          <a:srgbClr val="000000"/>
                        </a:solidFill>
                        <a:effectLst/>
                        <a:latin typeface="Times New Roman" pitchFamily="18" charset="0"/>
                        <a:cs typeface="Times New Roman" pitchFamily="18"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533400"/>
            <a:ext cx="8382000" cy="685800"/>
          </a:xfrm>
        </p:spPr>
        <p:txBody>
          <a:bodyPr/>
          <a:lstStyle/>
          <a:p>
            <a:pPr eaLnBrk="1" hangingPunct="1"/>
            <a:r>
              <a:rPr lang="en-US" altLang="zh-TW" sz="3600" dirty="0" smtClean="0">
                <a:ea typeface="新細明體" charset="-120"/>
              </a:rPr>
              <a:t>Example 12-5: Gasoline Consumption</a:t>
            </a:r>
          </a:p>
        </p:txBody>
      </p:sp>
      <p:sp>
        <p:nvSpPr>
          <p:cNvPr id="28675" name="Rectangle 3"/>
          <p:cNvSpPr>
            <a:spLocks noGrp="1" noChangeArrowheads="1"/>
          </p:cNvSpPr>
          <p:nvPr>
            <p:ph idx="1"/>
          </p:nvPr>
        </p:nvSpPr>
        <p:spPr>
          <a:xfrm>
            <a:off x="609600" y="1295400"/>
            <a:ext cx="8077200" cy="5181600"/>
          </a:xfrm>
        </p:spPr>
        <p:txBody>
          <a:bodyPr/>
          <a:lstStyle/>
          <a:p>
            <a:pPr eaLnBrk="1" hangingPunct="1">
              <a:buFont typeface="Wingdings" pitchFamily="2" charset="2"/>
              <a:buNone/>
              <a:defRPr/>
            </a:pPr>
            <a:r>
              <a:rPr lang="en-US" altLang="zh-TW" sz="2400" b="1" dirty="0" smtClean="0">
                <a:latin typeface="Arial Unicode MS" pitchFamily="34" charset="-120"/>
                <a:ea typeface="Arial Unicode MS" pitchFamily="34" charset="-120"/>
                <a:cs typeface="Arial Unicode MS" pitchFamily="34" charset="-120"/>
              </a:rPr>
              <a:t>Step 4: Make the decision.</a:t>
            </a:r>
          </a:p>
          <a:p>
            <a:pPr indent="-6350" eaLnBrk="1" hangingPunct="1">
              <a:buFont typeface="Wingdings" pitchFamily="2" charset="2"/>
              <a:buNone/>
              <a:defRPr/>
            </a:pPr>
            <a:r>
              <a:rPr lang="en-US" altLang="zh-TW" sz="2400" dirty="0" smtClean="0">
                <a:latin typeface="Arial Unicode MS" pitchFamily="34" charset="-120"/>
                <a:ea typeface="Arial Unicode MS" pitchFamily="34" charset="-120"/>
                <a:cs typeface="Arial Unicode MS" pitchFamily="34" charset="-120"/>
              </a:rPr>
              <a:t>Since </a:t>
            </a:r>
            <a:r>
              <a:rPr lang="en-US" altLang="zh-TW" sz="2400" i="1" dirty="0" smtClean="0">
                <a:latin typeface="Arial Unicode MS" pitchFamily="34" charset="-120"/>
                <a:ea typeface="Arial Unicode MS" pitchFamily="34" charset="-120"/>
                <a:cs typeface="Arial Unicode MS" pitchFamily="34" charset="-120"/>
              </a:rPr>
              <a:t>F</a:t>
            </a:r>
            <a:r>
              <a:rPr lang="en-US" altLang="zh-TW" sz="2400" i="1" baseline="-25000" dirty="0" smtClean="0">
                <a:latin typeface="Arial Unicode MS" pitchFamily="34" charset="-120"/>
                <a:ea typeface="Arial Unicode MS" pitchFamily="34" charset="-120"/>
                <a:cs typeface="Arial Unicode MS" pitchFamily="34" charset="-120"/>
              </a:rPr>
              <a:t>B</a:t>
            </a:r>
            <a:r>
              <a:rPr lang="en-US" altLang="zh-TW" sz="2400" i="1" dirty="0" smtClean="0">
                <a:latin typeface="Arial Unicode MS" pitchFamily="34" charset="-120"/>
                <a:ea typeface="Arial Unicode MS" pitchFamily="34" charset="-120"/>
                <a:cs typeface="Arial Unicode MS" pitchFamily="34" charset="-120"/>
              </a:rPr>
              <a:t> </a:t>
            </a:r>
            <a:r>
              <a:rPr lang="en-US" altLang="zh-TW" sz="2400" dirty="0" smtClean="0">
                <a:latin typeface="Arial Unicode MS" pitchFamily="34" charset="-120"/>
                <a:ea typeface="Arial Unicode MS" pitchFamily="34" charset="-120"/>
                <a:cs typeface="Arial Unicode MS" pitchFamily="34" charset="-120"/>
              </a:rPr>
              <a:t>= 11.733 and </a:t>
            </a:r>
            <a:r>
              <a:rPr lang="en-US" altLang="zh-TW" sz="2400" i="1" dirty="0" smtClean="0">
                <a:latin typeface="Arial Unicode MS" pitchFamily="34" charset="-120"/>
                <a:ea typeface="Arial Unicode MS" pitchFamily="34" charset="-120"/>
                <a:cs typeface="Arial Unicode MS" pitchFamily="34" charset="-120"/>
              </a:rPr>
              <a:t>F</a:t>
            </a:r>
            <a:r>
              <a:rPr lang="en-US" altLang="zh-TW" sz="2400" i="1" baseline="-25000" dirty="0" smtClean="0">
                <a:latin typeface="Arial Unicode MS" pitchFamily="34" charset="-120"/>
                <a:ea typeface="Arial Unicode MS" pitchFamily="34" charset="-120"/>
                <a:cs typeface="Arial Unicode MS" pitchFamily="34" charset="-120"/>
              </a:rPr>
              <a:t>AXB</a:t>
            </a:r>
            <a:r>
              <a:rPr lang="en-US" altLang="zh-TW" sz="2400" dirty="0" smtClean="0">
                <a:latin typeface="Arial Unicode MS" pitchFamily="34" charset="-120"/>
                <a:ea typeface="Arial Unicode MS" pitchFamily="34" charset="-120"/>
                <a:cs typeface="Arial Unicode MS" pitchFamily="34" charset="-120"/>
              </a:rPr>
              <a:t> = 65.552 are greater than the critical value 7.71, the null hypotheses concerning the type of automobile driven and the interaction effect should be rejected.</a:t>
            </a:r>
          </a:p>
          <a:p>
            <a:pPr eaLnBrk="1" hangingPunct="1">
              <a:buFont typeface="Wingdings" pitchFamily="2" charset="2"/>
              <a:buNone/>
              <a:defRPr/>
            </a:pPr>
            <a:endParaRPr lang="en-US" altLang="zh-TW" sz="2400" b="1" dirty="0" smtClean="0">
              <a:latin typeface="Arial Unicode MS" pitchFamily="34" charset="-120"/>
              <a:ea typeface="Arial Unicode MS" pitchFamily="34" charset="-120"/>
              <a:cs typeface="Arial Unicode MS" pitchFamily="34" charset="-120"/>
            </a:endParaRPr>
          </a:p>
          <a:p>
            <a:pPr eaLnBrk="1" hangingPunct="1">
              <a:buFont typeface="Wingdings" pitchFamily="2" charset="2"/>
              <a:buNone/>
              <a:defRPr/>
            </a:pPr>
            <a:r>
              <a:rPr lang="en-US" altLang="zh-TW" sz="2400" b="1" dirty="0" smtClean="0">
                <a:latin typeface="Arial Unicode MS" pitchFamily="34" charset="-120"/>
                <a:ea typeface="Arial Unicode MS" pitchFamily="34" charset="-120"/>
                <a:cs typeface="Arial Unicode MS" pitchFamily="34" charset="-120"/>
              </a:rPr>
              <a:t>Step 5: Summarize the results.</a:t>
            </a:r>
          </a:p>
          <a:p>
            <a:pPr indent="-6350" eaLnBrk="1" hangingPunct="1">
              <a:buFont typeface="Wingdings" pitchFamily="2" charset="2"/>
              <a:buNone/>
              <a:defRPr/>
            </a:pPr>
            <a:r>
              <a:rPr lang="en-US" altLang="zh-TW" sz="2400" dirty="0" smtClean="0">
                <a:latin typeface="Arial Unicode MS" pitchFamily="34" charset="-120"/>
                <a:ea typeface="Arial Unicode MS" pitchFamily="34" charset="-120"/>
                <a:cs typeface="Arial Unicode MS" pitchFamily="34" charset="-120"/>
              </a:rPr>
              <a:t>Since the null hypothesis for the interaction effect was rejected, it can be concluded that the combination of type of gasoline and type of automobile does affect gasoline consumption.</a:t>
            </a:r>
          </a:p>
          <a:p>
            <a:pPr eaLnBrk="1" hangingPunct="1">
              <a:buFont typeface="Wingdings" pitchFamily="2" charset="2"/>
              <a:buNone/>
              <a:defRPr/>
            </a:pPr>
            <a:endParaRPr lang="en-US" altLang="zh-TW" sz="2400" b="1" dirty="0" smtClean="0">
              <a:latin typeface="Arial Unicode MS" pitchFamily="34" charset="-120"/>
              <a:ea typeface="Arial Unicode MS" pitchFamily="34" charset="-120"/>
              <a:cs typeface="Arial Unicode MS" pitchFamily="34" charset="-120"/>
            </a:endParaRPr>
          </a:p>
        </p:txBody>
      </p:sp>
      <p:sp>
        <p:nvSpPr>
          <p:cNvPr id="57349" name="Slide Number Placeholder 10"/>
          <p:cNvSpPr>
            <a:spLocks noGrp="1"/>
          </p:cNvSpPr>
          <p:nvPr>
            <p:ph type="sldNum" sz="quarter" idx="11"/>
          </p:nvPr>
        </p:nvSpPr>
        <p:spPr/>
        <p:txBody>
          <a:bodyPr/>
          <a:lstStyle/>
          <a:p>
            <a:pPr>
              <a:defRPr/>
            </a:pPr>
            <a:fld id="{9D4C89D3-EE0A-403D-A9ED-538F96065C6B}" type="slidenum">
              <a:rPr lang="en-US" altLang="zh-TW"/>
              <a:pPr>
                <a:defRPr/>
              </a:pPr>
              <a:t>49</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pPr eaLnBrk="1" fontAlgn="auto" hangingPunct="1">
              <a:spcAft>
                <a:spcPts val="0"/>
              </a:spcAft>
              <a:defRPr/>
            </a:pPr>
            <a:r>
              <a:rPr lang="en-US" altLang="zh-TW" dirty="0" smtClean="0"/>
              <a:t>Section 12-2</a:t>
            </a:r>
            <a:endParaRPr lang="zh-TW" altLang="en-US" dirty="0"/>
          </a:p>
        </p:txBody>
      </p:sp>
      <p:sp>
        <p:nvSpPr>
          <p:cNvPr id="71683" name="副標題 2"/>
          <p:cNvSpPr>
            <a:spLocks noGrp="1"/>
          </p:cNvSpPr>
          <p:nvPr>
            <p:ph type="subTitle" idx="1"/>
          </p:nvPr>
        </p:nvSpPr>
        <p:spPr>
          <a:xfrm>
            <a:off x="457200" y="4038600"/>
            <a:ext cx="8153400" cy="1752600"/>
          </a:xfrm>
        </p:spPr>
        <p:txBody>
          <a:bodyPr/>
          <a:lstStyle/>
          <a:p>
            <a:pPr marR="0" eaLnBrk="1" hangingPunct="1">
              <a:buClr>
                <a:srgbClr val="01181F"/>
              </a:buClr>
            </a:pPr>
            <a:r>
              <a:rPr lang="en-US" altLang="zh-TW" sz="3800" smtClean="0"/>
              <a:t>The Scheffé Test and the Tukey Test</a:t>
            </a:r>
            <a:endParaRPr lang="zh-TW" altLang="en-US" sz="3800" smtClean="0"/>
          </a:p>
        </p:txBody>
      </p:sp>
      <p:sp>
        <p:nvSpPr>
          <p:cNvPr id="5" name="投影片編號版面配置區 4"/>
          <p:cNvSpPr>
            <a:spLocks noGrp="1"/>
          </p:cNvSpPr>
          <p:nvPr>
            <p:ph type="sldNum" sz="quarter" idx="12"/>
          </p:nvPr>
        </p:nvSpPr>
        <p:spPr/>
        <p:txBody>
          <a:bodyPr/>
          <a:lstStyle/>
          <a:p>
            <a:pPr>
              <a:defRPr/>
            </a:pPr>
            <a:fld id="{1BDA9DDB-E940-4136-A609-A6F00B0756E4}" type="slidenum">
              <a:rPr lang="en-US" altLang="zh-TW"/>
              <a:pPr>
                <a:defRPr/>
              </a:pPr>
              <a:t>5</a:t>
            </a:fld>
            <a:endParaRPr lang="en-US" altLang="zh-TW"/>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381000"/>
            <a:ext cx="8229600" cy="819150"/>
          </a:xfrm>
        </p:spPr>
        <p:txBody>
          <a:bodyPr/>
          <a:lstStyle/>
          <a:p>
            <a:pPr algn="l"/>
            <a:r>
              <a:rPr lang="en-US" altLang="zh-TW" dirty="0" smtClean="0"/>
              <a:t>Main effect of Example 12-5</a:t>
            </a:r>
            <a:endParaRPr lang="zh-TW" altLang="en-US" dirty="0"/>
          </a:p>
        </p:txBody>
      </p:sp>
      <p:sp>
        <p:nvSpPr>
          <p:cNvPr id="4" name="投影片編號版面配置區 3"/>
          <p:cNvSpPr>
            <a:spLocks noGrp="1"/>
          </p:cNvSpPr>
          <p:nvPr>
            <p:ph type="sldNum" sz="quarter" idx="11"/>
          </p:nvPr>
        </p:nvSpPr>
        <p:spPr/>
        <p:txBody>
          <a:bodyPr/>
          <a:lstStyle/>
          <a:p>
            <a:pPr>
              <a:defRPr/>
            </a:pPr>
            <a:fld id="{0DF9CEA2-5835-4A12-9988-1A1EDF788630}" type="slidenum">
              <a:rPr lang="en-US" altLang="zh-TW" smtClean="0"/>
              <a:pPr>
                <a:defRPr/>
              </a:pPr>
              <a:t>50</a:t>
            </a:fld>
            <a:endParaRPr lang="en-US" altLang="zh-TW"/>
          </a:p>
        </p:txBody>
      </p:sp>
      <p:graphicFrame>
        <p:nvGraphicFramePr>
          <p:cNvPr id="5" name="表格 4"/>
          <p:cNvGraphicFramePr>
            <a:graphicFrameLocks noGrp="1"/>
          </p:cNvGraphicFramePr>
          <p:nvPr/>
        </p:nvGraphicFramePr>
        <p:xfrm>
          <a:off x="1371600" y="1219200"/>
          <a:ext cx="7010400" cy="2698620"/>
        </p:xfrm>
        <a:graphic>
          <a:graphicData uri="http://schemas.openxmlformats.org/drawingml/2006/table">
            <a:tbl>
              <a:tblPr/>
              <a:tblGrid>
                <a:gridCol w="1143000"/>
                <a:gridCol w="2819400"/>
                <a:gridCol w="3048000"/>
              </a:tblGrid>
              <a:tr h="501779">
                <a:tc rowSpan="2">
                  <a:txBody>
                    <a:bodyPr/>
                    <a:lstStyle/>
                    <a:p>
                      <a:pPr marR="133350" algn="ctr">
                        <a:spcAft>
                          <a:spcPts val="0"/>
                        </a:spcAft>
                      </a:pPr>
                      <a:r>
                        <a:rPr lang="en-US" sz="2000" dirty="0">
                          <a:latin typeface="Times New Roman"/>
                          <a:ea typeface="新細明體"/>
                          <a:cs typeface="Times New Roman"/>
                        </a:rPr>
                        <a:t>Gas</a:t>
                      </a:r>
                      <a:endParaRPr lang="zh-TW" sz="1100" dirty="0">
                        <a:latin typeface="Calibri"/>
                        <a:ea typeface="新細明體"/>
                        <a:cs typeface="Times New Roman"/>
                      </a:endParaRPr>
                    </a:p>
                  </a:txBody>
                  <a:tcPr marL="67692" marR="67692"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R="133350" algn="ctr">
                        <a:spcBef>
                          <a:spcPts val="600"/>
                        </a:spcBef>
                        <a:spcAft>
                          <a:spcPts val="0"/>
                        </a:spcAft>
                      </a:pPr>
                      <a:r>
                        <a:rPr lang="en-US" sz="2000" dirty="0">
                          <a:latin typeface="Times New Roman"/>
                          <a:ea typeface="新細明體"/>
                          <a:cs typeface="Times New Roman"/>
                        </a:rPr>
                        <a:t>Type of automobile</a:t>
                      </a:r>
                      <a:endParaRPr lang="zh-TW" sz="1100" dirty="0">
                        <a:latin typeface="Calibri"/>
                        <a:ea typeface="新細明體"/>
                        <a:cs typeface="Times New Roman"/>
                      </a:endParaRPr>
                    </a:p>
                  </a:txBody>
                  <a:tcPr marL="67692" marR="676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TW" altLang="en-US"/>
                    </a:p>
                  </a:txBody>
                  <a:tcPr/>
                </a:tc>
              </a:tr>
              <a:tr h="443756">
                <a:tc vMerge="1">
                  <a:txBody>
                    <a:bodyPr/>
                    <a:lstStyle/>
                    <a:p>
                      <a:endParaRPr lang="zh-TW" altLang="en-US"/>
                    </a:p>
                  </a:txBody>
                  <a:tcPr/>
                </a:tc>
                <a:tc>
                  <a:txBody>
                    <a:bodyPr/>
                    <a:lstStyle/>
                    <a:p>
                      <a:pPr marR="133350" algn="ctr">
                        <a:spcBef>
                          <a:spcPts val="600"/>
                        </a:spcBef>
                        <a:spcAft>
                          <a:spcPts val="0"/>
                        </a:spcAft>
                      </a:pPr>
                      <a:r>
                        <a:rPr lang="en-US" sz="2000" dirty="0">
                          <a:latin typeface="Times New Roman"/>
                          <a:ea typeface="新細明體"/>
                          <a:cs typeface="Times New Roman"/>
                        </a:rPr>
                        <a:t>Two-wheel drive</a:t>
                      </a:r>
                      <a:endParaRPr lang="zh-TW" sz="1100" dirty="0">
                        <a:latin typeface="Calibri"/>
                        <a:ea typeface="新細明體"/>
                        <a:cs typeface="Times New Roman"/>
                      </a:endParaRPr>
                    </a:p>
                  </a:txBody>
                  <a:tcPr marL="67692" marR="676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133350" algn="ctr">
                        <a:spcBef>
                          <a:spcPts val="600"/>
                        </a:spcBef>
                        <a:spcAft>
                          <a:spcPts val="0"/>
                        </a:spcAft>
                      </a:pPr>
                      <a:r>
                        <a:rPr lang="en-US" sz="2000" dirty="0">
                          <a:latin typeface="Times New Roman"/>
                          <a:ea typeface="新細明體"/>
                          <a:cs typeface="Times New Roman"/>
                        </a:rPr>
                        <a:t>four-wheel drive</a:t>
                      </a:r>
                      <a:endParaRPr lang="zh-TW" sz="1100" dirty="0">
                        <a:latin typeface="Calibri"/>
                        <a:ea typeface="新細明體"/>
                        <a:cs typeface="Times New Roman"/>
                      </a:endParaRPr>
                    </a:p>
                  </a:txBody>
                  <a:tcPr marL="67692" marR="676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74349">
                <a:tc>
                  <a:txBody>
                    <a:bodyPr/>
                    <a:lstStyle/>
                    <a:p>
                      <a:pPr marR="133350" indent="-40640">
                        <a:spcAft>
                          <a:spcPts val="0"/>
                        </a:spcAft>
                      </a:pPr>
                      <a:r>
                        <a:rPr lang="en-US" sz="2000" dirty="0">
                          <a:latin typeface="Times New Roman"/>
                          <a:ea typeface="新細明體"/>
                          <a:cs typeface="Times New Roman"/>
                        </a:rPr>
                        <a:t>Regular</a:t>
                      </a:r>
                      <a:endParaRPr lang="zh-TW" sz="1100" dirty="0">
                        <a:latin typeface="Calibri"/>
                        <a:ea typeface="新細明體"/>
                        <a:cs typeface="Times New Roman"/>
                      </a:endParaRPr>
                    </a:p>
                  </a:txBody>
                  <a:tcPr marL="67692" marR="676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133350" algn="ctr">
                        <a:spcAft>
                          <a:spcPts val="0"/>
                        </a:spcAft>
                      </a:pPr>
                      <a:endParaRPr lang="en-US" sz="2000" dirty="0">
                        <a:latin typeface="Times New Roman"/>
                        <a:ea typeface="新細明體"/>
                        <a:cs typeface="Times New Roman"/>
                      </a:endParaRPr>
                    </a:p>
                  </a:txBody>
                  <a:tcPr marL="67692" marR="676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marR="133350" algn="ctr">
                        <a:spcAft>
                          <a:spcPts val="0"/>
                        </a:spcAft>
                      </a:pPr>
                      <a:endParaRPr lang="en-US" sz="2000" dirty="0">
                        <a:latin typeface="Times New Roman"/>
                        <a:ea typeface="新細明體"/>
                        <a:cs typeface="Times New Roman"/>
                      </a:endParaRPr>
                    </a:p>
                  </a:txBody>
                  <a:tcPr marL="67692" marR="676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r>
              <a:tr h="878736">
                <a:tc>
                  <a:txBody>
                    <a:bodyPr/>
                    <a:lstStyle/>
                    <a:p>
                      <a:pPr marR="133350" indent="-40640">
                        <a:spcAft>
                          <a:spcPts val="0"/>
                        </a:spcAft>
                      </a:pPr>
                      <a:r>
                        <a:rPr lang="en-US" sz="2000">
                          <a:latin typeface="Times New Roman"/>
                          <a:ea typeface="新細明體"/>
                          <a:cs typeface="Times New Roman"/>
                        </a:rPr>
                        <a:t>High-</a:t>
                      </a:r>
                      <a:endParaRPr lang="zh-TW" sz="1100">
                        <a:latin typeface="Calibri"/>
                        <a:ea typeface="新細明體"/>
                        <a:cs typeface="Times New Roman"/>
                      </a:endParaRPr>
                    </a:p>
                  </a:txBody>
                  <a:tcPr marL="67692" marR="676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R="133350" algn="ctr">
                        <a:spcAft>
                          <a:spcPts val="0"/>
                        </a:spcAft>
                      </a:pPr>
                      <a:endParaRPr lang="en-US" sz="2000">
                        <a:latin typeface="Times New Roman"/>
                        <a:ea typeface="新細明體"/>
                        <a:cs typeface="Times New Roman"/>
                      </a:endParaRPr>
                    </a:p>
                  </a:txBody>
                  <a:tcPr marL="67692" marR="676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marR="133350" algn="ctr">
                        <a:spcAft>
                          <a:spcPts val="0"/>
                        </a:spcAft>
                      </a:pPr>
                      <a:endParaRPr lang="en-US" sz="2000" dirty="0">
                        <a:latin typeface="Times New Roman"/>
                        <a:ea typeface="新細明體"/>
                        <a:cs typeface="Times New Roman"/>
                      </a:endParaRPr>
                    </a:p>
                  </a:txBody>
                  <a:tcPr marL="67692" marR="676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bl>
          </a:graphicData>
        </a:graphic>
      </p:graphicFrame>
      <p:graphicFrame>
        <p:nvGraphicFramePr>
          <p:cNvPr id="133124" name="Object 4"/>
          <p:cNvGraphicFramePr>
            <a:graphicFrameLocks noChangeAspect="1"/>
          </p:cNvGraphicFramePr>
          <p:nvPr/>
        </p:nvGraphicFramePr>
        <p:xfrm>
          <a:off x="2743200" y="2165639"/>
          <a:ext cx="2514600" cy="644236"/>
        </p:xfrm>
        <a:graphic>
          <a:graphicData uri="http://schemas.openxmlformats.org/presentationml/2006/ole">
            <mc:AlternateContent xmlns:mc="http://schemas.openxmlformats.org/markup-compatibility/2006">
              <mc:Choice xmlns:v="urn:schemas-microsoft-com:vml" Requires="v">
                <p:oleObj spid="_x0000_s133153" name="Equation" r:id="rId3" imgW="1320227" imgH="342751" progId="Equation.3">
                  <p:embed/>
                </p:oleObj>
              </mc:Choice>
              <mc:Fallback>
                <p:oleObj name="Equation" r:id="rId3" imgW="1320227" imgH="342751"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165639"/>
                        <a:ext cx="2514600" cy="644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23" name="Object 3"/>
          <p:cNvGraphicFramePr>
            <a:graphicFrameLocks noChangeAspect="1"/>
          </p:cNvGraphicFramePr>
          <p:nvPr/>
        </p:nvGraphicFramePr>
        <p:xfrm>
          <a:off x="5638800" y="2219325"/>
          <a:ext cx="2601595" cy="647700"/>
        </p:xfrm>
        <a:graphic>
          <a:graphicData uri="http://schemas.openxmlformats.org/presentationml/2006/ole">
            <mc:AlternateContent xmlns:mc="http://schemas.openxmlformats.org/markup-compatibility/2006">
              <mc:Choice xmlns:v="urn:schemas-microsoft-com:vml" Requires="v">
                <p:oleObj spid="_x0000_s133154" name="Equation" r:id="rId5" imgW="1308100" imgH="330200" progId="Equation.3">
                  <p:embed/>
                </p:oleObj>
              </mc:Choice>
              <mc:Fallback>
                <p:oleObj name="Equation" r:id="rId5" imgW="1308100" imgH="330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2219325"/>
                        <a:ext cx="260159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22" name="Object 2"/>
          <p:cNvGraphicFramePr>
            <a:graphicFrameLocks noChangeAspect="1"/>
          </p:cNvGraphicFramePr>
          <p:nvPr/>
        </p:nvGraphicFramePr>
        <p:xfrm>
          <a:off x="2667000" y="3133725"/>
          <a:ext cx="2662162" cy="676275"/>
        </p:xfrm>
        <a:graphic>
          <a:graphicData uri="http://schemas.openxmlformats.org/presentationml/2006/ole">
            <mc:AlternateContent xmlns:mc="http://schemas.openxmlformats.org/markup-compatibility/2006">
              <mc:Choice xmlns:v="urn:schemas-microsoft-com:vml" Requires="v">
                <p:oleObj spid="_x0000_s133155" name="Equation" r:id="rId7" imgW="1295400" imgH="330200" progId="Equation.3">
                  <p:embed/>
                </p:oleObj>
              </mc:Choice>
              <mc:Fallback>
                <p:oleObj name="Equation" r:id="rId7" imgW="1295400" imgH="33020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3133725"/>
                        <a:ext cx="2662162"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21" name="Object 1"/>
          <p:cNvGraphicFramePr>
            <a:graphicFrameLocks noChangeAspect="1"/>
          </p:cNvGraphicFramePr>
          <p:nvPr/>
        </p:nvGraphicFramePr>
        <p:xfrm>
          <a:off x="5638800" y="3133725"/>
          <a:ext cx="2580005" cy="647700"/>
        </p:xfrm>
        <a:graphic>
          <a:graphicData uri="http://schemas.openxmlformats.org/presentationml/2006/ole">
            <mc:AlternateContent xmlns:mc="http://schemas.openxmlformats.org/markup-compatibility/2006">
              <mc:Choice xmlns:v="urn:schemas-microsoft-com:vml" Requires="v">
                <p:oleObj spid="_x0000_s133156" name="Equation" r:id="rId9" imgW="1295400" imgH="330200" progId="Equation.3">
                  <p:embed/>
                </p:oleObj>
              </mc:Choice>
              <mc:Fallback>
                <p:oleObj name="Equation" r:id="rId9" imgW="1295400" imgH="330200" progId="Equation.3">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8800" y="3133725"/>
                        <a:ext cx="258000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4" name="Picture 2"/>
          <p:cNvPicPr>
            <a:picLocks noChangeAspect="1" noChangeArrowheads="1"/>
          </p:cNvPicPr>
          <p:nvPr/>
        </p:nvPicPr>
        <p:blipFill>
          <a:blip r:embed="rId11" cstate="print">
            <a:duotone>
              <a:prstClr val="black"/>
              <a:schemeClr val="accent1">
                <a:tint val="45000"/>
                <a:satMod val="400000"/>
              </a:schemeClr>
            </a:duotone>
          </a:blip>
          <a:srcRect l="28111" t="8333" r="18009" b="15625"/>
          <a:stretch>
            <a:fillRect/>
          </a:stretch>
        </p:blipFill>
        <p:spPr bwMode="auto">
          <a:xfrm>
            <a:off x="1676400" y="4114800"/>
            <a:ext cx="5715000" cy="2743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vertical)">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pPr>
              <a:defRPr/>
            </a:pPr>
            <a:fld id="{0DF9CEA2-5835-4A12-9988-1A1EDF788630}" type="slidenum">
              <a:rPr lang="en-US" altLang="zh-TW" smtClean="0"/>
              <a:pPr>
                <a:defRPr/>
              </a:pPr>
              <a:t>51</a:t>
            </a:fld>
            <a:endParaRPr lang="en-US" altLang="zh-TW"/>
          </a:p>
        </p:txBody>
      </p:sp>
      <p:pic>
        <p:nvPicPr>
          <p:cNvPr id="141314" name="Picture 2"/>
          <p:cNvPicPr>
            <a:picLocks noChangeAspect="1" noChangeArrowheads="1"/>
          </p:cNvPicPr>
          <p:nvPr/>
        </p:nvPicPr>
        <p:blipFill>
          <a:blip r:embed="rId2" cstate="print"/>
          <a:srcRect l="18875" t="17708" r="3368" b="45834"/>
          <a:stretch>
            <a:fillRect/>
          </a:stretch>
        </p:blipFill>
        <p:spPr bwMode="auto">
          <a:xfrm>
            <a:off x="457200" y="84699"/>
            <a:ext cx="7772400" cy="2048901"/>
          </a:xfrm>
          <a:prstGeom prst="rect">
            <a:avLst/>
          </a:prstGeom>
          <a:noFill/>
          <a:ln w="9525">
            <a:noFill/>
            <a:miter lim="800000"/>
            <a:headEnd/>
            <a:tailEnd/>
          </a:ln>
        </p:spPr>
      </p:pic>
      <p:pic>
        <p:nvPicPr>
          <p:cNvPr id="141315" name="Picture 3"/>
          <p:cNvPicPr>
            <a:picLocks noChangeAspect="1" noChangeArrowheads="1"/>
          </p:cNvPicPr>
          <p:nvPr/>
        </p:nvPicPr>
        <p:blipFill>
          <a:blip r:embed="rId3" cstate="print"/>
          <a:srcRect l="18960" t="54167" r="3148" b="19792"/>
          <a:stretch>
            <a:fillRect/>
          </a:stretch>
        </p:blipFill>
        <p:spPr bwMode="auto">
          <a:xfrm>
            <a:off x="1066800" y="2133600"/>
            <a:ext cx="7391400" cy="1575564"/>
          </a:xfrm>
          <a:prstGeom prst="rect">
            <a:avLst/>
          </a:prstGeom>
          <a:noFill/>
          <a:ln w="9525">
            <a:noFill/>
            <a:miter lim="800000"/>
            <a:headEnd/>
            <a:tailEnd/>
          </a:ln>
        </p:spPr>
      </p:pic>
      <p:pic>
        <p:nvPicPr>
          <p:cNvPr id="141316" name="Picture 4"/>
          <p:cNvPicPr>
            <a:picLocks noChangeAspect="1" noChangeArrowheads="1"/>
          </p:cNvPicPr>
          <p:nvPr/>
        </p:nvPicPr>
        <p:blipFill>
          <a:blip r:embed="rId4" cstate="print">
            <a:duotone>
              <a:prstClr val="black"/>
              <a:schemeClr val="accent1">
                <a:tint val="45000"/>
                <a:satMod val="400000"/>
              </a:schemeClr>
            </a:duotone>
          </a:blip>
          <a:srcRect l="18961" t="34375" r="31259" b="26042"/>
          <a:stretch>
            <a:fillRect/>
          </a:stretch>
        </p:blipFill>
        <p:spPr bwMode="auto">
          <a:xfrm>
            <a:off x="1066800" y="3962400"/>
            <a:ext cx="6477000"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pPr>
              <a:defRPr/>
            </a:pPr>
            <a:fld id="{0102A3FE-11EA-4294-89CC-0835DE21B0AA}" type="slidenum">
              <a:rPr lang="en-US" altLang="zh-TW" smtClean="0"/>
              <a:pPr>
                <a:defRPr/>
              </a:pPr>
              <a:t>52</a:t>
            </a:fld>
            <a:endParaRPr lang="en-US" altLang="zh-TW"/>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914400"/>
            <a:ext cx="8229600" cy="990600"/>
          </a:xfrm>
        </p:spPr>
        <p:txBody>
          <a:bodyPr>
            <a:normAutofit fontScale="90000"/>
          </a:bodyPr>
          <a:lstStyle/>
          <a:p>
            <a:pPr eaLnBrk="1" fontAlgn="auto" hangingPunct="1">
              <a:spcAft>
                <a:spcPts val="0"/>
              </a:spcAft>
              <a:defRPr/>
            </a:pPr>
            <a:r>
              <a:rPr lang="en-US" altLang="zh-TW" dirty="0" smtClean="0">
                <a:ea typeface="新細明體" charset="-120"/>
              </a:rPr>
              <a:t>12-2 The </a:t>
            </a:r>
            <a:r>
              <a:rPr lang="en-US" altLang="zh-TW" dirty="0" err="1" smtClean="0">
                <a:ea typeface="新細明體" charset="-120"/>
              </a:rPr>
              <a:t>Scheffé</a:t>
            </a:r>
            <a:r>
              <a:rPr lang="en-US" altLang="zh-TW" dirty="0" smtClean="0">
                <a:ea typeface="新細明體" charset="-120"/>
              </a:rPr>
              <a:t> Test and the </a:t>
            </a:r>
            <a:r>
              <a:rPr lang="en-US" altLang="zh-TW" dirty="0" err="1" smtClean="0">
                <a:ea typeface="新細明體" charset="-120"/>
              </a:rPr>
              <a:t>Tukey</a:t>
            </a:r>
            <a:r>
              <a:rPr lang="en-US" altLang="zh-TW" dirty="0" smtClean="0">
                <a:ea typeface="新細明體" charset="-120"/>
              </a:rPr>
              <a:t> Test</a:t>
            </a:r>
            <a:br>
              <a:rPr lang="en-US" altLang="zh-TW" dirty="0" smtClean="0">
                <a:ea typeface="新細明體" charset="-120"/>
              </a:rPr>
            </a:br>
            <a:endParaRPr lang="en-US" altLang="zh-TW" dirty="0" smtClean="0">
              <a:ea typeface="新細明體" charset="-120"/>
            </a:endParaRPr>
          </a:p>
        </p:txBody>
      </p:sp>
      <p:sp>
        <p:nvSpPr>
          <p:cNvPr id="11267" name="Rectangle 3"/>
          <p:cNvSpPr>
            <a:spLocks noGrp="1" noChangeArrowheads="1"/>
          </p:cNvSpPr>
          <p:nvPr>
            <p:ph idx="1"/>
          </p:nvPr>
        </p:nvSpPr>
        <p:spPr>
          <a:xfrm>
            <a:off x="685800" y="1752600"/>
            <a:ext cx="7772400" cy="4648200"/>
          </a:xfrm>
        </p:spPr>
        <p:txBody>
          <a:bodyPr>
            <a:normAutofit/>
          </a:bodyPr>
          <a:lstStyle/>
          <a:p>
            <a:pPr marL="274320" indent="-274320" eaLnBrk="1" fontAlgn="auto" hangingPunct="1">
              <a:lnSpc>
                <a:spcPct val="130000"/>
              </a:lnSpc>
              <a:spcBef>
                <a:spcPts val="1200"/>
              </a:spcBef>
              <a:spcAft>
                <a:spcPts val="0"/>
              </a:spcAft>
              <a:buClr>
                <a:schemeClr val="bg2">
                  <a:lumMod val="25000"/>
                </a:schemeClr>
              </a:buClr>
              <a:defRPr/>
            </a:pPr>
            <a:r>
              <a:rPr lang="en-US" altLang="zh-TW" dirty="0" smtClean="0"/>
              <a:t>When the null hypothesis is rejected using the </a:t>
            </a:r>
            <a:r>
              <a:rPr lang="en-US" altLang="zh-TW" i="1" dirty="0" smtClean="0"/>
              <a:t>F </a:t>
            </a:r>
            <a:r>
              <a:rPr lang="en-US" altLang="zh-TW" dirty="0" smtClean="0"/>
              <a:t>test, the researcher may want to know where the difference among the means is. </a:t>
            </a:r>
          </a:p>
          <a:p>
            <a:pPr marL="274320" indent="-274320" eaLnBrk="1" fontAlgn="auto" hangingPunct="1">
              <a:lnSpc>
                <a:spcPct val="130000"/>
              </a:lnSpc>
              <a:spcBef>
                <a:spcPts val="1200"/>
              </a:spcBef>
              <a:spcAft>
                <a:spcPts val="0"/>
              </a:spcAft>
              <a:buClr>
                <a:schemeClr val="bg2">
                  <a:lumMod val="25000"/>
                </a:schemeClr>
              </a:buClr>
              <a:defRPr/>
            </a:pPr>
            <a:r>
              <a:rPr lang="en-US" altLang="zh-TW" dirty="0" smtClean="0"/>
              <a:t>The </a:t>
            </a:r>
            <a:r>
              <a:rPr lang="en-US" altLang="zh-TW" b="1" dirty="0" err="1" smtClean="0">
                <a:solidFill>
                  <a:srgbClr val="000099"/>
                </a:solidFill>
                <a:effectLst>
                  <a:outerShdw blurRad="38100" dist="38100" dir="2700000" algn="tl">
                    <a:srgbClr val="C0C0C0"/>
                  </a:outerShdw>
                </a:effectLst>
              </a:rPr>
              <a:t>Scheffé</a:t>
            </a:r>
            <a:r>
              <a:rPr lang="en-US" altLang="zh-TW" b="1" dirty="0" smtClean="0">
                <a:solidFill>
                  <a:srgbClr val="000099"/>
                </a:solidFill>
                <a:effectLst>
                  <a:outerShdw blurRad="38100" dist="38100" dir="2700000" algn="tl">
                    <a:srgbClr val="C0C0C0"/>
                  </a:outerShdw>
                </a:effectLst>
              </a:rPr>
              <a:t> test </a:t>
            </a:r>
            <a:r>
              <a:rPr lang="en-US" altLang="zh-TW" dirty="0" smtClean="0"/>
              <a:t>and the </a:t>
            </a:r>
            <a:r>
              <a:rPr lang="en-US" altLang="zh-TW" b="1" dirty="0" err="1" smtClean="0">
                <a:solidFill>
                  <a:srgbClr val="000099"/>
                </a:solidFill>
                <a:effectLst>
                  <a:outerShdw blurRad="38100" dist="38100" dir="2700000" algn="tl">
                    <a:srgbClr val="C0C0C0"/>
                  </a:outerShdw>
                </a:effectLst>
              </a:rPr>
              <a:t>Tukey</a:t>
            </a:r>
            <a:r>
              <a:rPr lang="en-US" altLang="zh-TW" b="1" dirty="0" smtClean="0">
                <a:solidFill>
                  <a:srgbClr val="000099"/>
                </a:solidFill>
                <a:effectLst>
                  <a:outerShdw blurRad="38100" dist="38100" dir="2700000" algn="tl">
                    <a:srgbClr val="C0C0C0"/>
                  </a:outerShdw>
                </a:effectLst>
              </a:rPr>
              <a:t> test </a:t>
            </a:r>
            <a:r>
              <a:rPr lang="en-US" altLang="zh-TW" dirty="0" smtClean="0"/>
              <a:t>are</a:t>
            </a:r>
            <a:r>
              <a:rPr lang="en-US" altLang="zh-TW" i="1" dirty="0" smtClean="0"/>
              <a:t> </a:t>
            </a:r>
            <a:r>
              <a:rPr lang="en-US" altLang="zh-TW" dirty="0" smtClean="0"/>
              <a:t>procedures to determine where the significant differences in the means lie after the ANOVA procedure has been performed. </a:t>
            </a:r>
            <a:endParaRPr lang="en-US" altLang="zh-TW" i="1" dirty="0" smtClean="0"/>
          </a:p>
        </p:txBody>
      </p:sp>
      <p:sp>
        <p:nvSpPr>
          <p:cNvPr id="40965" name="Slide Number Placeholder 5"/>
          <p:cNvSpPr>
            <a:spLocks noGrp="1"/>
          </p:cNvSpPr>
          <p:nvPr>
            <p:ph type="sldNum" sz="quarter" idx="11"/>
          </p:nvPr>
        </p:nvSpPr>
        <p:spPr/>
        <p:txBody>
          <a:bodyPr/>
          <a:lstStyle/>
          <a:p>
            <a:pPr>
              <a:defRPr/>
            </a:pPr>
            <a:fld id="{2A36BBC0-0147-4D5A-980A-0E556A0A3564}" type="slidenum">
              <a:rPr lang="en-US" altLang="zh-TW"/>
              <a:pPr>
                <a:defRPr/>
              </a:pPr>
              <a:t>6</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57200" y="609600"/>
            <a:ext cx="8229600" cy="838200"/>
          </a:xfrm>
        </p:spPr>
        <p:txBody>
          <a:bodyPr>
            <a:normAutofit/>
          </a:bodyPr>
          <a:lstStyle/>
          <a:p>
            <a:pPr eaLnBrk="1" fontAlgn="auto" hangingPunct="1">
              <a:spcAft>
                <a:spcPts val="0"/>
              </a:spcAft>
              <a:defRPr/>
            </a:pPr>
            <a:r>
              <a:rPr lang="en-US" altLang="zh-TW" dirty="0" smtClean="0">
                <a:latin typeface="+mn-lt"/>
                <a:ea typeface="新細明體" charset="-120"/>
              </a:rPr>
              <a:t>The </a:t>
            </a:r>
            <a:r>
              <a:rPr lang="en-US" altLang="zh-TW" dirty="0" err="1" smtClean="0">
                <a:latin typeface="+mn-lt"/>
                <a:ea typeface="新細明體" charset="-120"/>
              </a:rPr>
              <a:t>Scheffé</a:t>
            </a:r>
            <a:r>
              <a:rPr lang="en-US" altLang="zh-TW" dirty="0" smtClean="0">
                <a:latin typeface="+mn-lt"/>
                <a:ea typeface="新細明體" charset="-120"/>
              </a:rPr>
              <a:t> Test</a:t>
            </a:r>
          </a:p>
        </p:txBody>
      </p:sp>
      <p:sp>
        <p:nvSpPr>
          <p:cNvPr id="11267" name="Rectangle 3"/>
          <p:cNvSpPr>
            <a:spLocks noGrp="1" noChangeArrowheads="1"/>
          </p:cNvSpPr>
          <p:nvPr>
            <p:ph idx="1"/>
          </p:nvPr>
        </p:nvSpPr>
        <p:spPr>
          <a:xfrm>
            <a:off x="685800" y="1905000"/>
            <a:ext cx="7772400" cy="2971800"/>
          </a:xfrm>
        </p:spPr>
        <p:txBody>
          <a:bodyPr>
            <a:normAutofit/>
          </a:bodyPr>
          <a:lstStyle/>
          <a:p>
            <a:pPr marL="274320" indent="-274320" eaLnBrk="1" fontAlgn="auto" hangingPunct="1">
              <a:spcAft>
                <a:spcPts val="0"/>
              </a:spcAft>
              <a:buClr>
                <a:schemeClr val="bg2">
                  <a:lumMod val="25000"/>
                </a:schemeClr>
              </a:buClr>
              <a:defRPr/>
            </a:pPr>
            <a:r>
              <a:rPr lang="en-US" dirty="0" smtClean="0"/>
              <a:t>In order to conduct the </a:t>
            </a:r>
            <a:r>
              <a:rPr lang="en-US" b="1" dirty="0" err="1" smtClean="0">
                <a:solidFill>
                  <a:srgbClr val="000099"/>
                </a:solidFill>
                <a:effectLst>
                  <a:outerShdw blurRad="38100" dist="38100" dir="2700000" algn="tl">
                    <a:srgbClr val="000000">
                      <a:alpha val="43137"/>
                    </a:srgbClr>
                  </a:outerShdw>
                </a:effectLst>
              </a:rPr>
              <a:t>Scheffé</a:t>
            </a:r>
            <a:r>
              <a:rPr lang="en-US" b="1" dirty="0" smtClean="0">
                <a:solidFill>
                  <a:srgbClr val="000099"/>
                </a:solidFill>
                <a:effectLst>
                  <a:outerShdw blurRad="38100" dist="38100" dir="2700000" algn="tl">
                    <a:srgbClr val="000000">
                      <a:alpha val="43137"/>
                    </a:srgbClr>
                  </a:outerShdw>
                </a:effectLst>
              </a:rPr>
              <a:t> test</a:t>
            </a:r>
            <a:r>
              <a:rPr lang="en-US" dirty="0" smtClean="0"/>
              <a:t>, one must compare the two means at a time, using all possible combinations of means.</a:t>
            </a:r>
          </a:p>
          <a:p>
            <a:pPr marL="274320" indent="-274320" eaLnBrk="1" fontAlgn="auto" hangingPunct="1">
              <a:spcAft>
                <a:spcPts val="0"/>
              </a:spcAft>
              <a:buClr>
                <a:schemeClr val="bg2">
                  <a:lumMod val="25000"/>
                </a:schemeClr>
              </a:buClr>
              <a:defRPr/>
            </a:pPr>
            <a:r>
              <a:rPr lang="en-US" dirty="0" smtClean="0"/>
              <a:t>For example, if there are three means, the following comparisons must be done:</a:t>
            </a:r>
            <a:endParaRPr lang="en-US" dirty="0"/>
          </a:p>
        </p:txBody>
      </p:sp>
      <p:sp>
        <p:nvSpPr>
          <p:cNvPr id="8198" name="Slide Number Placeholder 5"/>
          <p:cNvSpPr>
            <a:spLocks noGrp="1"/>
          </p:cNvSpPr>
          <p:nvPr>
            <p:ph type="sldNum" sz="quarter" idx="11"/>
          </p:nvPr>
        </p:nvSpPr>
        <p:spPr/>
        <p:txBody>
          <a:bodyPr/>
          <a:lstStyle/>
          <a:p>
            <a:pPr>
              <a:defRPr/>
            </a:pPr>
            <a:fld id="{16606DB3-64C8-4079-BBC6-F22167C8AF48}" type="slidenum">
              <a:rPr lang="en-US" altLang="zh-TW"/>
              <a:pPr>
                <a:defRPr/>
              </a:pPr>
              <a:t>7</a:t>
            </a:fld>
            <a:endParaRPr lang="en-US" altLang="zh-TW"/>
          </a:p>
        </p:txBody>
      </p:sp>
      <p:graphicFrame>
        <p:nvGraphicFramePr>
          <p:cNvPr id="4" name="Object 8"/>
          <p:cNvGraphicFramePr>
            <a:graphicFrameLocks noChangeAspect="1"/>
          </p:cNvGraphicFramePr>
          <p:nvPr/>
        </p:nvGraphicFramePr>
        <p:xfrm>
          <a:off x="1066800" y="5029200"/>
          <a:ext cx="6800850" cy="533400"/>
        </p:xfrm>
        <a:graphic>
          <a:graphicData uri="http://schemas.openxmlformats.org/presentationml/2006/ole">
            <mc:AlternateContent xmlns:mc="http://schemas.openxmlformats.org/markup-compatibility/2006">
              <mc:Choice xmlns:v="urn:schemas-microsoft-com:vml" Requires="v">
                <p:oleObj spid="_x0000_s17418" name="Equation" r:id="rId3" imgW="2819160" imgH="241200" progId="">
                  <p:embed/>
                </p:oleObj>
              </mc:Choice>
              <mc:Fallback>
                <p:oleObj name="Equation" r:id="rId3" imgW="2819160" imgH="241200" progId="">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5029200"/>
                        <a:ext cx="68008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4" name="Rectangle 2"/>
          <p:cNvSpPr>
            <a:spLocks noGrp="1" noChangeArrowheads="1"/>
          </p:cNvSpPr>
          <p:nvPr>
            <p:ph type="title"/>
          </p:nvPr>
        </p:nvSpPr>
        <p:spPr>
          <a:xfrm>
            <a:off x="457200" y="609600"/>
            <a:ext cx="8229600" cy="762000"/>
          </a:xfrm>
        </p:spPr>
        <p:txBody>
          <a:bodyPr>
            <a:normAutofit/>
          </a:bodyPr>
          <a:lstStyle/>
          <a:p>
            <a:pPr eaLnBrk="1" fontAlgn="auto" hangingPunct="1">
              <a:spcAft>
                <a:spcPts val="0"/>
              </a:spcAft>
              <a:defRPr/>
            </a:pPr>
            <a:r>
              <a:rPr lang="en-US" altLang="zh-TW" dirty="0" smtClean="0">
                <a:ea typeface="新細明體" charset="-120"/>
              </a:rPr>
              <a:t>Formula for the </a:t>
            </a:r>
            <a:r>
              <a:rPr lang="en-US" altLang="zh-TW" dirty="0" err="1" smtClean="0">
                <a:ea typeface="新細明體" charset="-120"/>
              </a:rPr>
              <a:t>Scheffé</a:t>
            </a:r>
            <a:r>
              <a:rPr lang="en-US" altLang="zh-TW" dirty="0" smtClean="0">
                <a:ea typeface="新細明體" charset="-120"/>
              </a:rPr>
              <a:t> Test</a:t>
            </a:r>
          </a:p>
        </p:txBody>
      </p:sp>
      <p:sp>
        <p:nvSpPr>
          <p:cNvPr id="18441" name="Rectangle 3"/>
          <p:cNvSpPr>
            <a:spLocks noGrp="1" noChangeArrowheads="1"/>
          </p:cNvSpPr>
          <p:nvPr>
            <p:ph idx="1"/>
          </p:nvPr>
        </p:nvSpPr>
        <p:spPr>
          <a:xfrm>
            <a:off x="685800" y="3733800"/>
            <a:ext cx="7772400" cy="2133600"/>
          </a:xfrm>
        </p:spPr>
        <p:txBody>
          <a:bodyPr/>
          <a:lstStyle/>
          <a:p>
            <a:pPr marL="0" indent="0" eaLnBrk="1" hangingPunct="1">
              <a:lnSpc>
                <a:spcPct val="150000"/>
              </a:lnSpc>
              <a:buFont typeface="Wingdings" pitchFamily="2" charset="2"/>
              <a:buNone/>
            </a:pPr>
            <a:r>
              <a:rPr lang="en-US" altLang="zh-TW" dirty="0" smtClean="0"/>
              <a:t>where       and</a:t>
            </a:r>
            <a:r>
              <a:rPr lang="zh-TW" altLang="en-US" dirty="0" smtClean="0"/>
              <a:t>  </a:t>
            </a:r>
            <a:r>
              <a:rPr lang="en-US" altLang="zh-TW" i="1" dirty="0" smtClean="0"/>
              <a:t>     </a:t>
            </a:r>
            <a:r>
              <a:rPr lang="en-US" altLang="zh-TW" dirty="0" smtClean="0"/>
              <a:t>are the means of the samples being compared, </a:t>
            </a:r>
            <a:r>
              <a:rPr lang="en-US" altLang="zh-TW" i="1" dirty="0" smtClean="0"/>
              <a:t>     </a:t>
            </a:r>
            <a:r>
              <a:rPr lang="en-US" altLang="zh-TW" dirty="0" smtClean="0"/>
              <a:t>and </a:t>
            </a:r>
            <a:r>
              <a:rPr lang="en-US" altLang="zh-TW" i="1" dirty="0" smtClean="0"/>
              <a:t>    </a:t>
            </a:r>
            <a:r>
              <a:rPr lang="en-US" altLang="zh-TW" dirty="0" smtClean="0"/>
              <a:t>are the respective sample sizes, and the within-group variance is         or </a:t>
            </a:r>
            <a:r>
              <a:rPr lang="en-US" altLang="zh-TW" i="1" dirty="0" smtClean="0"/>
              <a:t>MSW</a:t>
            </a:r>
            <a:r>
              <a:rPr lang="en-US" altLang="zh-TW" dirty="0" smtClean="0"/>
              <a:t>.</a:t>
            </a:r>
          </a:p>
        </p:txBody>
      </p:sp>
      <p:sp>
        <p:nvSpPr>
          <p:cNvPr id="9227" name="Slide Number Placeholder 5"/>
          <p:cNvSpPr>
            <a:spLocks noGrp="1"/>
          </p:cNvSpPr>
          <p:nvPr>
            <p:ph type="sldNum" sz="quarter" idx="11"/>
          </p:nvPr>
        </p:nvSpPr>
        <p:spPr/>
        <p:txBody>
          <a:bodyPr/>
          <a:lstStyle/>
          <a:p>
            <a:pPr>
              <a:defRPr/>
            </a:pPr>
            <a:fld id="{99D2AA59-E5A6-4797-A35B-2750DE18AAB0}" type="slidenum">
              <a:rPr lang="en-US" altLang="zh-TW"/>
              <a:pPr>
                <a:defRPr/>
              </a:pPr>
              <a:t>8</a:t>
            </a:fld>
            <a:endParaRPr lang="en-US" altLang="zh-TW"/>
          </a:p>
        </p:txBody>
      </p:sp>
      <p:graphicFrame>
        <p:nvGraphicFramePr>
          <p:cNvPr id="4" name="Object 8"/>
          <p:cNvGraphicFramePr>
            <a:graphicFrameLocks noChangeAspect="1"/>
          </p:cNvGraphicFramePr>
          <p:nvPr/>
        </p:nvGraphicFramePr>
        <p:xfrm>
          <a:off x="2438400" y="1600200"/>
          <a:ext cx="4114800" cy="1444625"/>
        </p:xfrm>
        <a:graphic>
          <a:graphicData uri="http://schemas.openxmlformats.org/presentationml/2006/ole">
            <mc:AlternateContent xmlns:mc="http://schemas.openxmlformats.org/markup-compatibility/2006">
              <mc:Choice xmlns:v="urn:schemas-microsoft-com:vml" Requires="v">
                <p:oleObj spid="_x0000_s18486" name="Equation" r:id="rId3" imgW="1523880" imgH="583920" progId="">
                  <p:embed/>
                </p:oleObj>
              </mc:Choice>
              <mc:Fallback>
                <p:oleObj name="Equation" r:id="rId3" imgW="1523880" imgH="583920" progId="">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600200"/>
                        <a:ext cx="4114800" cy="1444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p:cNvGraphicFramePr>
            <a:graphicFrameLocks noChangeAspect="1"/>
          </p:cNvGraphicFramePr>
          <p:nvPr/>
        </p:nvGraphicFramePr>
        <p:xfrm>
          <a:off x="5486400" y="4953001"/>
          <a:ext cx="577850" cy="670418"/>
        </p:xfrm>
        <a:graphic>
          <a:graphicData uri="http://schemas.openxmlformats.org/presentationml/2006/ole">
            <mc:AlternateContent xmlns:mc="http://schemas.openxmlformats.org/markup-compatibility/2006">
              <mc:Choice xmlns:v="urn:schemas-microsoft-com:vml" Requires="v">
                <p:oleObj spid="_x0000_s18487" name="Equation" r:id="rId5" imgW="190440" imgH="241200" progId="">
                  <p:embed/>
                </p:oleObj>
              </mc:Choice>
              <mc:Fallback>
                <p:oleObj name="Equation" r:id="rId5" imgW="190440" imgH="24120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4953001"/>
                        <a:ext cx="577850" cy="6704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物件 11"/>
          <p:cNvGraphicFramePr>
            <a:graphicFrameLocks noChangeAspect="1"/>
          </p:cNvGraphicFramePr>
          <p:nvPr/>
        </p:nvGraphicFramePr>
        <p:xfrm>
          <a:off x="1676400" y="3892550"/>
          <a:ext cx="420688" cy="527050"/>
        </p:xfrm>
        <a:graphic>
          <a:graphicData uri="http://schemas.openxmlformats.org/presentationml/2006/ole">
            <mc:AlternateContent xmlns:mc="http://schemas.openxmlformats.org/markup-compatibility/2006">
              <mc:Choice xmlns:v="urn:schemas-microsoft-com:vml" Requires="v">
                <p:oleObj spid="_x0000_s18488" name="Equation" r:id="rId7" imgW="203040" imgH="241200" progId="Equation.3">
                  <p:embed/>
                </p:oleObj>
              </mc:Choice>
              <mc:Fallback>
                <p:oleObj name="Equation" r:id="rId7" imgW="203040" imgH="24120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3892550"/>
                        <a:ext cx="420688"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9"/>
          <p:cNvGraphicFramePr>
            <a:graphicFrameLocks noChangeAspect="1"/>
          </p:cNvGraphicFramePr>
          <p:nvPr/>
        </p:nvGraphicFramePr>
        <p:xfrm>
          <a:off x="2752725" y="3886200"/>
          <a:ext cx="447675" cy="554038"/>
        </p:xfrm>
        <a:graphic>
          <a:graphicData uri="http://schemas.openxmlformats.org/presentationml/2006/ole">
            <mc:AlternateContent xmlns:mc="http://schemas.openxmlformats.org/markup-compatibility/2006">
              <mc:Choice xmlns:v="urn:schemas-microsoft-com:vml" Requires="v">
                <p:oleObj spid="_x0000_s18489" name="Equation" r:id="rId9" imgW="215640" imgH="253800" progId="Equation.3">
                  <p:embed/>
                </p:oleObj>
              </mc:Choice>
              <mc:Fallback>
                <p:oleObj name="Equation" r:id="rId9" imgW="215640" imgH="253800" progId="Equation.3">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52725" y="3886200"/>
                        <a:ext cx="447675" cy="554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2" name="Object 10"/>
          <p:cNvGraphicFramePr>
            <a:graphicFrameLocks noChangeAspect="1"/>
          </p:cNvGraphicFramePr>
          <p:nvPr/>
        </p:nvGraphicFramePr>
        <p:xfrm>
          <a:off x="2351088" y="4529137"/>
          <a:ext cx="315912" cy="500063"/>
        </p:xfrm>
        <a:graphic>
          <a:graphicData uri="http://schemas.openxmlformats.org/presentationml/2006/ole">
            <mc:AlternateContent xmlns:mc="http://schemas.openxmlformats.org/markup-compatibility/2006">
              <mc:Choice xmlns:v="urn:schemas-microsoft-com:vml" Requires="v">
                <p:oleObj spid="_x0000_s18490" name="Equation" r:id="rId11" imgW="152280" imgH="228600" progId="Equation.3">
                  <p:embed/>
                </p:oleObj>
              </mc:Choice>
              <mc:Fallback>
                <p:oleObj name="Equation" r:id="rId11" imgW="152280" imgH="228600" progId="Equation.3">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51088" y="4529137"/>
                        <a:ext cx="315912"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43" name="Object 11"/>
          <p:cNvGraphicFramePr>
            <a:graphicFrameLocks noChangeAspect="1"/>
          </p:cNvGraphicFramePr>
          <p:nvPr/>
        </p:nvGraphicFramePr>
        <p:xfrm>
          <a:off x="3302000" y="4495800"/>
          <a:ext cx="368300" cy="527050"/>
        </p:xfrm>
        <a:graphic>
          <a:graphicData uri="http://schemas.openxmlformats.org/presentationml/2006/ole">
            <mc:AlternateContent xmlns:mc="http://schemas.openxmlformats.org/markup-compatibility/2006">
              <mc:Choice xmlns:v="urn:schemas-microsoft-com:vml" Requires="v">
                <p:oleObj spid="_x0000_s18491" name="Equation" r:id="rId13" imgW="177480" imgH="241200" progId="Equation.3">
                  <p:embed/>
                </p:oleObj>
              </mc:Choice>
              <mc:Fallback>
                <p:oleObj name="Equation" r:id="rId13" imgW="177480" imgH="241200" progId="Equation.3">
                  <p:embed/>
                  <p:pic>
                    <p:nvPicPr>
                      <p:cNvPr id="0"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02000" y="4495800"/>
                        <a:ext cx="36830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文字方塊 10"/>
          <p:cNvSpPr txBox="1"/>
          <p:nvPr/>
        </p:nvSpPr>
        <p:spPr>
          <a:xfrm>
            <a:off x="3048000" y="3257490"/>
            <a:ext cx="739305" cy="400110"/>
          </a:xfrm>
          <a:prstGeom prst="rect">
            <a:avLst/>
          </a:prstGeom>
          <a:noFill/>
        </p:spPr>
        <p:txBody>
          <a:bodyPr wrap="none" rtlCol="0">
            <a:spAutoFit/>
          </a:bodyPr>
          <a:lstStyle/>
          <a:p>
            <a:r>
              <a:rPr lang="en-US" altLang="zh-TW" sz="2000" i="1" dirty="0" smtClean="0">
                <a:latin typeface="Times New Roman" pitchFamily="18" charset="0"/>
                <a:cs typeface="Times New Roman" pitchFamily="18" charset="0"/>
              </a:rPr>
              <a:t>MSW</a:t>
            </a:r>
            <a:endParaRPr lang="zh-TW" altLang="en-US" sz="2000" i="1" dirty="0">
              <a:latin typeface="Times New Roman" pitchFamily="18" charset="0"/>
              <a:cs typeface="Times New Roman" pitchFamily="18" charset="0"/>
            </a:endParaRPr>
          </a:p>
        </p:txBody>
      </p:sp>
      <p:sp>
        <p:nvSpPr>
          <p:cNvPr id="13" name="橢圓 12"/>
          <p:cNvSpPr/>
          <p:nvPr/>
        </p:nvSpPr>
        <p:spPr>
          <a:xfrm>
            <a:off x="3200400" y="2362200"/>
            <a:ext cx="609600" cy="6096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 name="直線單箭頭接點 14"/>
          <p:cNvCxnSpPr>
            <a:stCxn id="13" idx="4"/>
            <a:endCxn id="11" idx="0"/>
          </p:cNvCxnSpPr>
          <p:nvPr/>
        </p:nvCxnSpPr>
        <p:spPr>
          <a:xfrm flipH="1">
            <a:off x="3417653" y="2971800"/>
            <a:ext cx="87547" cy="285690"/>
          </a:xfrm>
          <a:prstGeom prst="straightConnector1">
            <a:avLst/>
          </a:prstGeom>
          <a:ln w="19050">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57200" y="609600"/>
            <a:ext cx="8229600" cy="990600"/>
          </a:xfrm>
        </p:spPr>
        <p:txBody>
          <a:bodyPr>
            <a:normAutofit fontScale="90000"/>
          </a:bodyPr>
          <a:lstStyle/>
          <a:p>
            <a:pPr eaLnBrk="1" fontAlgn="auto" hangingPunct="1">
              <a:spcAft>
                <a:spcPts val="0"/>
              </a:spcAft>
              <a:defRPr/>
            </a:pPr>
            <a:r>
              <a:rPr lang="en-US" altLang="zh-TW" i="1" smtClean="0">
                <a:ea typeface="新細明體" charset="-120"/>
              </a:rPr>
              <a:t>F</a:t>
            </a:r>
            <a:r>
              <a:rPr lang="en-US" altLang="zh-TW" smtClean="0">
                <a:ea typeface="新細明體" charset="-120"/>
              </a:rPr>
              <a:t> Value for the Scheffé Test</a:t>
            </a:r>
            <a:br>
              <a:rPr lang="en-US" altLang="zh-TW" smtClean="0">
                <a:ea typeface="新細明體" charset="-120"/>
              </a:rPr>
            </a:br>
            <a:endParaRPr lang="en-US" altLang="zh-TW" smtClean="0">
              <a:ea typeface="新細明體" charset="-120"/>
            </a:endParaRPr>
          </a:p>
        </p:txBody>
      </p:sp>
      <p:sp>
        <p:nvSpPr>
          <p:cNvPr id="11267" name="Rectangle 3"/>
          <p:cNvSpPr>
            <a:spLocks noGrp="1" noChangeArrowheads="1"/>
          </p:cNvSpPr>
          <p:nvPr>
            <p:ph idx="1"/>
          </p:nvPr>
        </p:nvSpPr>
        <p:spPr>
          <a:xfrm>
            <a:off x="533400" y="1371600"/>
            <a:ext cx="7772400" cy="1676400"/>
          </a:xfrm>
        </p:spPr>
        <p:txBody>
          <a:bodyPr>
            <a:noAutofit/>
          </a:bodyPr>
          <a:lstStyle/>
          <a:p>
            <a:pPr marL="274320" indent="-274320" eaLnBrk="1" fontAlgn="auto" hangingPunct="1">
              <a:lnSpc>
                <a:spcPct val="150000"/>
              </a:lnSpc>
              <a:spcAft>
                <a:spcPts val="0"/>
              </a:spcAft>
              <a:buClr>
                <a:schemeClr val="bg2">
                  <a:lumMod val="25000"/>
                </a:schemeClr>
              </a:buClr>
              <a:defRPr/>
            </a:pPr>
            <a:r>
              <a:rPr lang="en-US" altLang="zh-TW" sz="2400" dirty="0" smtClean="0"/>
              <a:t>To find the </a:t>
            </a:r>
            <a:r>
              <a:rPr lang="en-US" altLang="zh-TW" sz="2400" b="1" dirty="0" smtClean="0">
                <a:solidFill>
                  <a:srgbClr val="C00000"/>
                </a:solidFill>
              </a:rPr>
              <a:t>critical value </a:t>
            </a:r>
            <a:r>
              <a:rPr lang="en-US" altLang="zh-TW" sz="2400" b="1" i="1" dirty="0" smtClean="0">
                <a:solidFill>
                  <a:srgbClr val="C00000"/>
                </a:solidFill>
              </a:rPr>
              <a:t>F</a:t>
            </a:r>
            <a:r>
              <a:rPr lang="en-US" altLang="zh-TW" sz="2400" b="1" i="1" dirty="0" smtClean="0">
                <a:solidFill>
                  <a:srgbClr val="C00000"/>
                </a:solidFill>
                <a:sym typeface="Symbol" pitchFamily="18" charset="2"/>
              </a:rPr>
              <a:t></a:t>
            </a:r>
            <a:r>
              <a:rPr lang="en-US" altLang="zh-TW" sz="2400" b="1" i="1" dirty="0" smtClean="0">
                <a:solidFill>
                  <a:srgbClr val="C00000"/>
                </a:solidFill>
              </a:rPr>
              <a:t>  </a:t>
            </a:r>
            <a:r>
              <a:rPr lang="en-US" altLang="zh-TW" sz="2400" b="1" dirty="0" smtClean="0">
                <a:solidFill>
                  <a:srgbClr val="C00000"/>
                </a:solidFill>
              </a:rPr>
              <a:t>for the </a:t>
            </a:r>
            <a:r>
              <a:rPr lang="en-US" altLang="zh-TW" sz="2400" b="1" dirty="0" err="1" smtClean="0">
                <a:solidFill>
                  <a:srgbClr val="C00000"/>
                </a:solidFill>
              </a:rPr>
              <a:t>Scheffé</a:t>
            </a:r>
            <a:r>
              <a:rPr lang="en-US" altLang="zh-TW" sz="2400" b="1" dirty="0" smtClean="0">
                <a:solidFill>
                  <a:srgbClr val="C00000"/>
                </a:solidFill>
              </a:rPr>
              <a:t> test</a:t>
            </a:r>
            <a:r>
              <a:rPr lang="en-US" altLang="zh-TW" sz="2400" dirty="0" smtClean="0"/>
              <a:t>, multiply the critical value for the </a:t>
            </a:r>
            <a:r>
              <a:rPr lang="en-US" altLang="zh-TW" sz="2400" i="1" dirty="0" smtClean="0"/>
              <a:t>F</a:t>
            </a:r>
            <a:r>
              <a:rPr lang="en-US" altLang="zh-TW" sz="2400" dirty="0" smtClean="0"/>
              <a:t> test by </a:t>
            </a:r>
            <a:r>
              <a:rPr lang="en-US" altLang="zh-TW" sz="2400" i="1" dirty="0" smtClean="0"/>
              <a:t>k </a:t>
            </a:r>
            <a:r>
              <a:rPr lang="en-US" altLang="zh-TW" sz="2400" dirty="0" smtClean="0">
                <a:sym typeface="Symbol" pitchFamily="18" charset="2"/>
              </a:rPr>
              <a:t> </a:t>
            </a:r>
            <a:r>
              <a:rPr lang="en-US" altLang="zh-TW" sz="2400" dirty="0" smtClean="0"/>
              <a:t>1:</a:t>
            </a:r>
          </a:p>
          <a:p>
            <a:pPr marL="274320" indent="-274320" eaLnBrk="1" fontAlgn="auto" hangingPunct="1">
              <a:lnSpc>
                <a:spcPct val="150000"/>
              </a:lnSpc>
              <a:spcAft>
                <a:spcPts val="0"/>
              </a:spcAft>
              <a:buClr>
                <a:schemeClr val="bg2">
                  <a:lumMod val="25000"/>
                </a:schemeClr>
              </a:buClr>
              <a:buFont typeface="Wingdings" pitchFamily="2" charset="2"/>
              <a:buNone/>
              <a:defRPr/>
            </a:pPr>
            <a:endParaRPr lang="en-US" altLang="zh-TW" sz="2400" dirty="0" smtClean="0"/>
          </a:p>
          <a:p>
            <a:pPr marL="274320" indent="-274320" eaLnBrk="1" fontAlgn="auto" hangingPunct="1">
              <a:lnSpc>
                <a:spcPct val="150000"/>
              </a:lnSpc>
              <a:spcAft>
                <a:spcPts val="0"/>
              </a:spcAft>
              <a:buClr>
                <a:schemeClr val="bg2">
                  <a:lumMod val="25000"/>
                </a:schemeClr>
              </a:buClr>
              <a:buFont typeface="Wingdings" pitchFamily="2" charset="2"/>
              <a:buNone/>
              <a:defRPr/>
            </a:pPr>
            <a:r>
              <a:rPr lang="en-US" altLang="zh-TW" sz="2400" dirty="0" smtClean="0"/>
              <a:t>	</a:t>
            </a:r>
          </a:p>
          <a:p>
            <a:pPr marL="274320" indent="-274320" eaLnBrk="1" fontAlgn="auto" hangingPunct="1">
              <a:lnSpc>
                <a:spcPct val="150000"/>
              </a:lnSpc>
              <a:spcAft>
                <a:spcPts val="0"/>
              </a:spcAft>
              <a:buClr>
                <a:schemeClr val="bg2">
                  <a:lumMod val="25000"/>
                </a:schemeClr>
              </a:buClr>
              <a:defRPr/>
            </a:pPr>
            <a:r>
              <a:rPr lang="en-US" altLang="zh-TW" sz="2400" dirty="0" smtClean="0"/>
              <a:t>There is a significant difference between the two means being compared when </a:t>
            </a:r>
            <a:r>
              <a:rPr lang="en-US" altLang="zh-TW" sz="2400" i="1" dirty="0" smtClean="0"/>
              <a:t>F</a:t>
            </a:r>
            <a:r>
              <a:rPr lang="en-US" altLang="zh-TW" sz="2400" i="1" baseline="-25000" dirty="0" smtClean="0"/>
              <a:t>s</a:t>
            </a:r>
            <a:r>
              <a:rPr lang="en-US" altLang="zh-TW" sz="2400" dirty="0" smtClean="0"/>
              <a:t> is greater than </a:t>
            </a:r>
            <a:r>
              <a:rPr lang="en-US" altLang="zh-TW" sz="2400" i="1" dirty="0" smtClean="0"/>
              <a:t>F</a:t>
            </a:r>
            <a:r>
              <a:rPr lang="en-US" altLang="zh-TW" sz="2400" i="1" dirty="0" smtClean="0">
                <a:sym typeface="Symbol" pitchFamily="18" charset="2"/>
              </a:rPr>
              <a:t></a:t>
            </a:r>
            <a:r>
              <a:rPr lang="en-US" altLang="zh-TW" sz="2400" dirty="0" smtClean="0">
                <a:sym typeface="Symbol" pitchFamily="18" charset="2"/>
              </a:rPr>
              <a:t>.</a:t>
            </a:r>
            <a:endParaRPr lang="en-US" altLang="zh-TW" sz="2400" dirty="0" smtClean="0"/>
          </a:p>
        </p:txBody>
      </p:sp>
      <p:sp>
        <p:nvSpPr>
          <p:cNvPr id="10246" name="Slide Number Placeholder 5"/>
          <p:cNvSpPr>
            <a:spLocks noGrp="1"/>
          </p:cNvSpPr>
          <p:nvPr>
            <p:ph type="sldNum" sz="quarter" idx="11"/>
          </p:nvPr>
        </p:nvSpPr>
        <p:spPr/>
        <p:txBody>
          <a:bodyPr/>
          <a:lstStyle/>
          <a:p>
            <a:pPr>
              <a:defRPr/>
            </a:pPr>
            <a:fld id="{823C6468-F1F7-429F-9808-1A2945D709C8}" type="slidenum">
              <a:rPr lang="en-US" altLang="zh-TW"/>
              <a:pPr>
                <a:defRPr/>
              </a:pPr>
              <a:t>9</a:t>
            </a:fld>
            <a:endParaRPr lang="en-US" altLang="zh-TW"/>
          </a:p>
        </p:txBody>
      </p:sp>
      <p:graphicFrame>
        <p:nvGraphicFramePr>
          <p:cNvPr id="4" name="Object 8"/>
          <p:cNvGraphicFramePr>
            <a:graphicFrameLocks noChangeAspect="1"/>
          </p:cNvGraphicFramePr>
          <p:nvPr/>
        </p:nvGraphicFramePr>
        <p:xfrm>
          <a:off x="2590800" y="3200400"/>
          <a:ext cx="3086100" cy="628650"/>
        </p:xfrm>
        <a:graphic>
          <a:graphicData uri="http://schemas.openxmlformats.org/presentationml/2006/ole">
            <mc:AlternateContent xmlns:mc="http://schemas.openxmlformats.org/markup-compatibility/2006">
              <mc:Choice xmlns:v="urn:schemas-microsoft-com:vml" Requires="v">
                <p:oleObj spid="_x0000_s19466" name="Equation" r:id="rId3" imgW="1143000" imgH="253800" progId="">
                  <p:embed/>
                </p:oleObj>
              </mc:Choice>
              <mc:Fallback>
                <p:oleObj name="Equation" r:id="rId3" imgW="1143000" imgH="253800" progId="">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200400"/>
                        <a:ext cx="3086100"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線">
  <a:themeElements>
    <a:clrScheme name="流線">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線">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線">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線">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線">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8634</TotalTime>
  <Words>2438</Words>
  <Application>Microsoft Office PowerPoint</Application>
  <PresentationFormat>如螢幕大小 (4:3)</PresentationFormat>
  <Paragraphs>431</Paragraphs>
  <Slides>52</Slides>
  <Notes>23</Notes>
  <HiddenSlides>0</HiddenSlides>
  <MMClips>0</MMClips>
  <ScaleCrop>false</ScaleCrop>
  <HeadingPairs>
    <vt:vector size="8" baseType="variant">
      <vt:variant>
        <vt:lpstr>使用字型</vt:lpstr>
      </vt:variant>
      <vt:variant>
        <vt:i4>12</vt:i4>
      </vt:variant>
      <vt:variant>
        <vt:lpstr>佈景主題</vt:lpstr>
      </vt:variant>
      <vt:variant>
        <vt:i4>1</vt:i4>
      </vt:variant>
      <vt:variant>
        <vt:lpstr>內嵌 OLE 伺服程式</vt:lpstr>
      </vt:variant>
      <vt:variant>
        <vt:i4>1</vt:i4>
      </vt:variant>
      <vt:variant>
        <vt:lpstr>投影片標題</vt:lpstr>
      </vt:variant>
      <vt:variant>
        <vt:i4>52</vt:i4>
      </vt:variant>
    </vt:vector>
  </HeadingPairs>
  <TitlesOfParts>
    <vt:vector size="66" baseType="lpstr">
      <vt:lpstr>Arial Unicode MS</vt:lpstr>
      <vt:lpstr>微軟正黑體</vt:lpstr>
      <vt:lpstr>新細明體</vt:lpstr>
      <vt:lpstr>標楷體</vt:lpstr>
      <vt:lpstr>Arial</vt:lpstr>
      <vt:lpstr>Calibri</vt:lpstr>
      <vt:lpstr>Constantia</vt:lpstr>
      <vt:lpstr>Symbol</vt:lpstr>
      <vt:lpstr>Times New Roman</vt:lpstr>
      <vt:lpstr>Verdana</vt:lpstr>
      <vt:lpstr>Wingdings</vt:lpstr>
      <vt:lpstr>Wingdings 2</vt:lpstr>
      <vt:lpstr>流線</vt:lpstr>
      <vt:lpstr>Equation</vt:lpstr>
      <vt:lpstr>Chapter 12</vt:lpstr>
      <vt:lpstr>Chapter 12 Overview</vt:lpstr>
      <vt:lpstr>Chapter 12 Objectives</vt:lpstr>
      <vt:lpstr>PowerPoint 簡報</vt:lpstr>
      <vt:lpstr>Section 12-2</vt:lpstr>
      <vt:lpstr>12-2 The Scheffé Test and the Tukey Test </vt:lpstr>
      <vt:lpstr>The Scheffé Test</vt:lpstr>
      <vt:lpstr>Formula for the Scheffé Test</vt:lpstr>
      <vt:lpstr>F Value for the Scheffé Test </vt:lpstr>
      <vt:lpstr>Example: Lowering Blood Pressure</vt:lpstr>
      <vt:lpstr>Example: Lowering Blood Pressure</vt:lpstr>
      <vt:lpstr>Example: Lowering Blood Pressure</vt:lpstr>
      <vt:lpstr>Example: Lowering Blood Pressure</vt:lpstr>
      <vt:lpstr>Example: Lowering Blood Pressure</vt:lpstr>
      <vt:lpstr>Example: Lowering Blood Pressure</vt:lpstr>
      <vt:lpstr>Example: Lowering Blood Pressure</vt:lpstr>
      <vt:lpstr>Example: Lowering Blood Pressure</vt:lpstr>
      <vt:lpstr>Example: Lowering Blood Pressure</vt:lpstr>
      <vt:lpstr>Example: Lowering Blood Pressure</vt:lpstr>
      <vt:lpstr>PowerPoint 簡報</vt:lpstr>
      <vt:lpstr>An Additional Note</vt:lpstr>
      <vt:lpstr>The Tukey Test</vt:lpstr>
      <vt:lpstr>Formula for the Tukey Test </vt:lpstr>
      <vt:lpstr>Example: Lowering Blood Pressure</vt:lpstr>
      <vt:lpstr>Example: Lowering Blood Pressure</vt:lpstr>
      <vt:lpstr>Example: Lowering Blood Pressure</vt:lpstr>
      <vt:lpstr>Example: Lowering Blood Pressure</vt:lpstr>
      <vt:lpstr>PowerPoint 簡報</vt:lpstr>
      <vt:lpstr>PowerPoint 簡報</vt:lpstr>
      <vt:lpstr>PowerPoint 簡報</vt:lpstr>
      <vt:lpstr>PowerPoint 簡報</vt:lpstr>
      <vt:lpstr>Section 12-3</vt:lpstr>
      <vt:lpstr>12-3 Two-Way Analysis of Variance</vt:lpstr>
      <vt:lpstr>Example: Two-Way NOVA</vt:lpstr>
      <vt:lpstr>Example: Two-Way NOVA</vt:lpstr>
      <vt:lpstr>Example: Two-Way NOVA</vt:lpstr>
      <vt:lpstr>12-3 Two-Way Analysis of Variance</vt:lpstr>
      <vt:lpstr>Two-Way Analysis of Variance </vt:lpstr>
      <vt:lpstr>PowerPoint 簡報</vt:lpstr>
      <vt:lpstr>Assumptions for Two-Way ANOVA</vt:lpstr>
      <vt:lpstr>Example 12-5: Gasoline Consumption</vt:lpstr>
      <vt:lpstr>Example 12-5: Gasoline Consumption</vt:lpstr>
      <vt:lpstr>Example 12-5: Gasoline Consumption</vt:lpstr>
      <vt:lpstr>Example 12-5: Gasoline Consumption</vt:lpstr>
      <vt:lpstr>Example 12-5: Gasoline Consumption</vt:lpstr>
      <vt:lpstr>Example 12-5: Gasoline Consumption</vt:lpstr>
      <vt:lpstr>PowerPoint 簡報</vt:lpstr>
      <vt:lpstr>Example 12-5: Gasoline Consumption</vt:lpstr>
      <vt:lpstr>Example 12-5: Gasoline Consumption</vt:lpstr>
      <vt:lpstr>Main effect of Example 12-5</vt:lpstr>
      <vt:lpstr>PowerPoint 簡報</vt:lpstr>
      <vt:lpstr>PowerPoint 簡報</vt:lpstr>
    </vt:vector>
  </TitlesOfParts>
  <Company>MCC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creator>WJChang</dc:creator>
  <cp:lastModifiedBy>WJChang</cp:lastModifiedBy>
  <cp:revision>873</cp:revision>
  <cp:lastPrinted>2017-05-12T01:06:42Z</cp:lastPrinted>
  <dcterms:created xsi:type="dcterms:W3CDTF">2006-01-20T03:22:46Z</dcterms:created>
  <dcterms:modified xsi:type="dcterms:W3CDTF">2017-05-12T01:08:13Z</dcterms:modified>
</cp:coreProperties>
</file>