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1" r:id="rId5"/>
    <p:sldId id="264" r:id="rId6"/>
    <p:sldId id="265" r:id="rId7"/>
    <p:sldId id="269" r:id="rId8"/>
    <p:sldId id="263" r:id="rId9"/>
    <p:sldId id="267" r:id="rId10"/>
    <p:sldId id="268" r:id="rId11"/>
    <p:sldId id="260" r:id="rId12"/>
    <p:sldId id="258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8" d="100"/>
          <a:sy n="88" d="100"/>
        </p:scale>
        <p:origin x="49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3273F-3B9B-48DF-BE20-29EE37637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8E3586-45DF-49CC-86F9-D286CB60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DF9BE-9954-451A-834F-626BBD5D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3EF404-6ACD-4BDB-9094-CF0C7B02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B69E1-62EB-44EE-9069-AC48EDA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187AC-9050-4E93-B8CA-F333412D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1E939-3A83-4E29-BAC2-903C2772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C5F69-4DDB-42FE-99CC-23826A69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CD36E-44EE-4D40-8E3E-3C34CBDB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249444-1360-4EE6-8558-6A934D9C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2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999566-65E0-4A22-8965-AB269317A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AEB28E-8D0B-4F8E-8F3D-080CCF56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1E390-3EDD-4601-98B4-ED93198C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A9C7AF-4B75-4805-8EF2-05CBF973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178A4-151C-4E2C-A7F8-F1F98C30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7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9CB37-27C8-42B0-AB5F-749AFDC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2F413-4E7B-4BBE-8E17-9E3A6454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BA335-4B83-43C5-AFB9-918FD224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172F90-8F7E-45F7-885B-24DF11A0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A5060-ADFE-4206-8C9F-F800DCA4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6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FC302-93C4-40F3-BC5F-F785224A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43A73F-0883-43A9-965B-3EE60F1C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D81E9-24FD-42EC-8868-03DA9CB1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892767-4E31-478F-A0E5-9A523C15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30B0D-598F-419E-A76C-0F5A3BD4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E2161-9AA2-42BB-A822-30C2E7B4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C24744-A370-465A-B01B-8C6A9ED67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6B7610-66F5-40AF-B281-DE095EE8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3795ED-0818-4E5A-ABF1-96AAFC3C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8D33C3-BEE2-4327-94F9-7BED5956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8DCD5E-996C-41B8-83A2-04410EF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6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E994D-1977-4A44-9448-DD8FED3E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D8481-CD52-449D-8D50-5A433697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A10079-90FA-47D4-9340-06B914F0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3D9DF9-64EF-40DC-A2EC-90A45CB9B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3103C3-3E9F-474C-A747-E1541B537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341ED6-76A9-4D77-99C0-7FE7E525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1BCAFE-F172-4317-BB5C-2BD0FD79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527808-8D3C-493A-A45E-C4089819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614B3-E4A9-4F84-9141-C25F833B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811226-9ED4-44CB-B0E5-3ACFE872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22D669-191A-4D87-A233-33EC1598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5440AA-FF25-4B75-AC47-98D313DD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9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160F4E-8C7A-4133-A79F-615A9667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B96C66-B34D-4174-BEE0-AEF36BA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89CF96-AF3C-4A60-AE9E-77832BAE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02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173B2-19A0-43F3-8D33-A0F5B277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34412-E6D7-43A3-BB71-C3C01901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0D6FE4-A69D-4B94-AE6C-07A3A221D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8DADD-FDC3-40ED-A712-FA761FF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4960E9-6497-4277-9FF1-FFC756BF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AB24E-E7B1-4B60-8C46-4F31059F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28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A00D8-8EBA-44AA-94CB-2FFBCF91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F17959-ABED-4F58-883B-AD0EAEBC2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F05781-C2E1-4CAC-8FC2-64D9E07C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2512F6-F44B-49C0-B7F2-B43264B3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E82510-34A9-4535-BE13-60260EC0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833D37-248A-4533-BC55-F932DE19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9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203B7D-CB1B-4AA2-AA0E-51886958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2F89EF-94BE-49B0-8253-D212949D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5B67A-CBFE-4CD3-AD2C-6498345B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501D3-CFC8-4917-9125-231CE9D103FD}" type="datetimeFigureOut">
              <a:rPr lang="zh-TW" altLang="en-US" smtClean="0"/>
              <a:t>2018/12/4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204AF-DB48-4FBF-8607-C9D9E19E0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A5D77F-AABC-45DD-B0DE-D37465F0C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85FB-C0E9-4CAF-8CE2-0BB1EFC8E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B41F3-394D-4496-8129-901A4C382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1294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社群研討會 </a:t>
            </a:r>
            <a:r>
              <a:rPr lang="en-US" altLang="zh-TW" dirty="0"/>
              <a:t>APP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FD4-14F6-471B-93B3-2F4EB606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562542"/>
          </a:xfrm>
        </p:spPr>
        <p:txBody>
          <a:bodyPr>
            <a:normAutofit/>
          </a:bodyPr>
          <a:lstStyle/>
          <a:p>
            <a:endParaRPr kumimoji="1"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B0544222 </a:t>
            </a:r>
            <a:r>
              <a:rPr kumimoji="1"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李丞翊</a:t>
            </a:r>
            <a:endParaRPr kumimoji="1"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B0544246 </a:t>
            </a:r>
            <a:r>
              <a:rPr kumimoji="1"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劉怡萱</a:t>
            </a:r>
            <a:endParaRPr kumimoji="1"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B05442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</a:t>
            </a:r>
            <a:r>
              <a:rPr kumimoji="1"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曾柔慈</a:t>
            </a:r>
            <a:endParaRPr kumimoji="1"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B0544255 </a:t>
            </a:r>
            <a:r>
              <a:rPr kumimoji="1"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許懿傑</a:t>
            </a:r>
            <a:endParaRPr kumimoji="1"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B0544257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謝承曄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33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83EF470-74BD-4C50-BB87-88189C235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723832"/>
              </p:ext>
            </p:extLst>
          </p:nvPr>
        </p:nvGraphicFramePr>
        <p:xfrm>
          <a:off x="513807" y="487941"/>
          <a:ext cx="11164386" cy="58821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9480">
                  <a:extLst>
                    <a:ext uri="{9D8B030D-6E8A-4147-A177-3AD203B41FA5}">
                      <a16:colId xmlns:a16="http://schemas.microsoft.com/office/drawing/2014/main" val="2915851985"/>
                    </a:ext>
                  </a:extLst>
                </a:gridCol>
                <a:gridCol w="4562453">
                  <a:extLst>
                    <a:ext uri="{9D8B030D-6E8A-4147-A177-3AD203B41FA5}">
                      <a16:colId xmlns:a16="http://schemas.microsoft.com/office/drawing/2014/main" val="1303823873"/>
                    </a:ext>
                  </a:extLst>
                </a:gridCol>
                <a:gridCol w="4562453">
                  <a:extLst>
                    <a:ext uri="{9D8B030D-6E8A-4147-A177-3AD203B41FA5}">
                      <a16:colId xmlns:a16="http://schemas.microsoft.com/office/drawing/2014/main" val="2985903518"/>
                    </a:ext>
                  </a:extLst>
                </a:gridCol>
              </a:tblGrid>
              <a:tr h="3443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電子票券驗證作業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622885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使用案例描述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01955" algn="l"/>
                        </a:tabLs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與會人員、工作人員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進行票券驗證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40805"/>
                  </a:ext>
                </a:extLst>
              </a:tr>
              <a:tr h="172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主要參與者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與會人員、工作人員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12515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利害關係人與目標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使用者：完成票券驗證進入會場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工作人員：能夠快速通關，加速排隊動線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29627"/>
                  </a:ext>
                </a:extLst>
              </a:tr>
              <a:tr h="172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4441"/>
                  </a:ext>
                </a:extLst>
              </a:tr>
              <a:tr h="172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與會人員掃描二維碼判斷入場身份，進入會場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54581"/>
                  </a:ext>
                </a:extLst>
              </a:tr>
              <a:tr h="27549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主要成功情節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圖示，進入 社群研討會系統並登入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選擇參加的研討會並點選出示二維碼按鍵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工作人員掃描二維碼並驗證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顯示該使用者身份並成功通關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 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系統開啟登入輸入畫面，並讀取登入資訊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系統開啟該場研討會畫面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系統讀取使用者點選出示二維碼按鍵，出現二維碼至畫面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系統掃描使用者的二維碼，向資料庫做驗證，取得伺服器回應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顯示成功訊息顯示畫面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若是驗證失敗，會將失敗訊息傳至該工作人員畫面，系統跳出視窗並要求重新掃描。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將該使用者資訊傳至工作人員手機畫面</a:t>
                      </a: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val="2854118940"/>
                  </a:ext>
                </a:extLst>
              </a:tr>
              <a:tr h="860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例外情節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*a.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如果研發工程師進入維護狀態：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1.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暫停掃描驗證票券動作，讓管理者進行維護工作，顯示系統維護訊息。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有人沒帶手機或手機沒電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765"/>
                  </a:ext>
                </a:extLst>
              </a:tr>
              <a:tr h="172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其他需求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9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8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AADF41-C159-4864-9171-AEB7279DB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00626"/>
              </p:ext>
            </p:extLst>
          </p:nvPr>
        </p:nvGraphicFramePr>
        <p:xfrm>
          <a:off x="627019" y="674370"/>
          <a:ext cx="10937962" cy="55092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8118">
                  <a:extLst>
                    <a:ext uri="{9D8B030D-6E8A-4147-A177-3AD203B41FA5}">
                      <a16:colId xmlns:a16="http://schemas.microsoft.com/office/drawing/2014/main" val="1903912213"/>
                    </a:ext>
                  </a:extLst>
                </a:gridCol>
                <a:gridCol w="4469922">
                  <a:extLst>
                    <a:ext uri="{9D8B030D-6E8A-4147-A177-3AD203B41FA5}">
                      <a16:colId xmlns:a16="http://schemas.microsoft.com/office/drawing/2014/main" val="2768857718"/>
                    </a:ext>
                  </a:extLst>
                </a:gridCol>
                <a:gridCol w="4469922">
                  <a:extLst>
                    <a:ext uri="{9D8B030D-6E8A-4147-A177-3AD203B41FA5}">
                      <a16:colId xmlns:a16="http://schemas.microsoft.com/office/drawing/2014/main" val="573421257"/>
                    </a:ext>
                  </a:extLst>
                </a:gridCol>
              </a:tblGrid>
              <a:tr h="455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提問</a:t>
                      </a:r>
                      <a:r>
                        <a:rPr lang="zh-TW" alt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互動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14676"/>
                  </a:ext>
                </a:extLst>
              </a:tr>
              <a:tr h="455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使用案例描述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01955" algn="l"/>
                        </a:tabLs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與會人員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與講者透過匿名訊息提問並回答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6468"/>
                  </a:ext>
                </a:extLst>
              </a:tr>
              <a:tr h="455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主要參與者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與會人員、講者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19195"/>
                  </a:ext>
                </a:extLst>
              </a:tr>
              <a:tr h="455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利害關係人與目標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使用者：能夠匿名性提問問題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講者：能夠檢視與會人員所提問的問題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15343"/>
                  </a:ext>
                </a:extLst>
              </a:tr>
              <a:tr h="455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系統的該場提問訊息框，並且無提問紀錄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72312"/>
                  </a:ext>
                </a:extLst>
              </a:tr>
              <a:tr h="455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系統給予使用者會員權限，在該議程提問訊息框，輸入提問訊息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26441"/>
                  </a:ext>
                </a:extLst>
              </a:tr>
              <a:tr h="18200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主要成功情節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圖示，進入 社群研討會系統並登入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選擇參加的研討會並進入該場議程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使用者輸入提問的訊息並點選傳送按鍵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講者：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接收匿名的提問訊息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輸入講者的答案並點選傳送按鍵，完成回答動作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10488"/>
                  </a:ext>
                </a:extLst>
              </a:tr>
              <a:tr h="6825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例外情節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*a.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如果研發工程師進入維護狀態：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1.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暫停提問回覆動作，讓管理者進行維護工作，顯示系統維護訊息。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9345"/>
                  </a:ext>
                </a:extLst>
              </a:tr>
              <a:tr h="227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其他需求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4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716F52B3-534F-4663-AC82-7BBA04DE8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17032"/>
              </p:ext>
            </p:extLst>
          </p:nvPr>
        </p:nvGraphicFramePr>
        <p:xfrm>
          <a:off x="653143" y="259080"/>
          <a:ext cx="10885714" cy="6339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8574">
                  <a:extLst>
                    <a:ext uri="{9D8B030D-6E8A-4147-A177-3AD203B41FA5}">
                      <a16:colId xmlns:a16="http://schemas.microsoft.com/office/drawing/2014/main" val="318415349"/>
                    </a:ext>
                  </a:extLst>
                </a:gridCol>
                <a:gridCol w="4448570">
                  <a:extLst>
                    <a:ext uri="{9D8B030D-6E8A-4147-A177-3AD203B41FA5}">
                      <a16:colId xmlns:a16="http://schemas.microsoft.com/office/drawing/2014/main" val="1069458343"/>
                    </a:ext>
                  </a:extLst>
                </a:gridCol>
                <a:gridCol w="4448570">
                  <a:extLst>
                    <a:ext uri="{9D8B030D-6E8A-4147-A177-3AD203B41FA5}">
                      <a16:colId xmlns:a16="http://schemas.microsoft.com/office/drawing/2014/main" val="2531864127"/>
                    </a:ext>
                  </a:extLst>
                </a:gridCol>
              </a:tblGrid>
              <a:tr h="2238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研討會基本資料作業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01183"/>
                  </a:ext>
                </a:extLst>
              </a:tr>
              <a:tr h="2238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使用案例描述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01955" algn="l"/>
                        </a:tabLs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將該場研討會相關資訊放置該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介面裡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84104"/>
                  </a:ext>
                </a:extLst>
              </a:tr>
              <a:tr h="2146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主要參與者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、系統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97290"/>
                  </a:ext>
                </a:extLst>
              </a:tr>
              <a:tr h="2238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利害關係人與目標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使用者：能夠將研討會資訊放置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63204"/>
                  </a:ext>
                </a:extLst>
              </a:tr>
              <a:tr h="2146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系統的該場研討會無相關資訊紀錄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91621"/>
                  </a:ext>
                </a:extLst>
              </a:tr>
              <a:tr h="429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系統給予使用者編輯權限，上傳相關研討會基本資料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正確新增、修改或刪除研討會基本資料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60443"/>
                  </a:ext>
                </a:extLst>
              </a:tr>
              <a:tr h="4078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主要成功情節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圖示，進入 社群研討會系統並登入，選擇該場研討會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使用者輸入研討會基本資料包括票券價錢、舉辦地點、舉辦時間、所有議程資料（講者、主題、地點、時間）、贊助廠商資料等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使用者輸入資料並點選上傳按鍵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如果要進行刪除，選取刪除按鍵，並依據研討會編號進行查詢，讀取所要刪除之研討會紀錄。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如果要進行修改，選取修改按鈕，並依據研討會編號進行查詢，讀取所要修改之研討會紀錄。修改完，按確認鍵或取消鍵。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系統開啟新增研討會基本資料畫面。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所輸入研討會基本資料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選取上傳按鈕，系統將新研討會資料存入資料庫，並自動給予新的研討會編號。如果按取消鍵，則回至新增畫面，按離開鍵則將新研討會資料存入資料庫，回到研討會基本茲了作業畫面。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根據輸入欄位資料，搜索研討會資料，並顯示在畫面。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4.2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出現確認訊息視窗，按確認進行刪除動作，按取消不做刪除動作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回到研討會基本資料作業畫面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5.1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根據輸入欄位資料，搜索研討會資料，並顯示在畫面。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5.2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選取儲存鍵，儲存研討會資料，如果取消鍵，則回到研討會基本資料作業畫面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extLst>
                  <a:ext uri="{0D108BD9-81ED-4DB2-BD59-A6C34878D82A}">
                    <a16:rowId xmlns:a16="http://schemas.microsoft.com/office/drawing/2014/main" val="376403282"/>
                  </a:ext>
                </a:extLst>
              </a:tr>
              <a:tr h="2238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例外情節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*a.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如果有欄位無法輸入，或資料無法上傳，系統需要顯示警告訊息並終止輸入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55553"/>
                  </a:ext>
                </a:extLst>
              </a:tr>
              <a:tr h="2146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其他需求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2941" marR="4294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1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62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A6B4E-20D9-4DD7-9E1D-C8E47B80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59A733-1778-4F9B-A9C5-26CD0A9B7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7FE68-72A5-4EC1-BA80-3F46744D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457"/>
            <a:ext cx="10515600" cy="763482"/>
          </a:xfrm>
        </p:spPr>
        <p:txBody>
          <a:bodyPr>
            <a:noAutofit/>
          </a:bodyPr>
          <a:lstStyle/>
          <a:p>
            <a:pPr algn="ctr"/>
            <a:b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b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F5D07C20-D741-4326-94DB-07B20582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983889"/>
          </a:xfrm>
        </p:spPr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     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145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7FE68-72A5-4EC1-BA80-3F46744D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67"/>
            <a:ext cx="10515600" cy="763482"/>
          </a:xfrm>
        </p:spPr>
        <p:txBody>
          <a:bodyPr>
            <a:noAutofit/>
          </a:bodyPr>
          <a:lstStyle/>
          <a:p>
            <a:pPr algn="ctr"/>
            <a:b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  <a:b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0735D19F-FE23-4F24-BACA-A7D301E3F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027025"/>
              </p:ext>
            </p:extLst>
          </p:nvPr>
        </p:nvGraphicFramePr>
        <p:xfrm>
          <a:off x="838200" y="1009892"/>
          <a:ext cx="10622280" cy="5760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07527">
                  <a:extLst>
                    <a:ext uri="{9D8B030D-6E8A-4147-A177-3AD203B41FA5}">
                      <a16:colId xmlns:a16="http://schemas.microsoft.com/office/drawing/2014/main" val="1197616535"/>
                    </a:ext>
                  </a:extLst>
                </a:gridCol>
                <a:gridCol w="6414753">
                  <a:extLst>
                    <a:ext uri="{9D8B030D-6E8A-4147-A177-3AD203B41FA5}">
                      <a16:colId xmlns:a16="http://schemas.microsoft.com/office/drawing/2014/main" val="2500748327"/>
                    </a:ext>
                  </a:extLst>
                </a:gridCol>
              </a:tblGrid>
              <a:tr h="38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2000" kern="0" spc="36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837442"/>
                  </a:ext>
                </a:extLst>
              </a:tr>
              <a:tr h="18950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主辦單位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建立研討會活動資訊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修改研討會活動資訊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查詢研討會活動資訊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刪除研討會活動資訊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能夠利用電子票券快速通關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能夠即時推播相關消息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能夠取得該場與會人員的資料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能夠了解該場地地圖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能夠即時管理售票的庫存狀況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54839"/>
                  </a:ext>
                </a:extLst>
              </a:tr>
              <a:tr h="16940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與會人員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能夠了解各個研討會的所有資訊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包含 每個研討會的活動內容、地點、講師、時間等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選定行程後 能夠取得欲參加的活動的相關資料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(ex: 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當天講師上台的簡報檔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能夠購買該場研討會門票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能夠交換電子名片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能夠匿名向講者提問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能夠自訂個人的專屬行程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能夠投遞履歷給贊助廠商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554533"/>
                  </a:ext>
                </a:extLst>
              </a:tr>
              <a:tr h="488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講者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能夠與會人員交流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能夠分享該場簡報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447701"/>
                  </a:ext>
                </a:extLst>
              </a:tr>
              <a:tr h="488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贊助廠商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能夠向與會人員徵才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能夠提供與會人員填寫線上問卷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402230"/>
                  </a:ext>
                </a:extLst>
              </a:tr>
              <a:tr h="488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研發工程師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使系統順利運作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提供客製化服務</a:t>
                      </a:r>
                      <a:endParaRPr lang="en-US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0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03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7FE68-72A5-4EC1-BA80-3F46744D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748"/>
            <a:ext cx="10515600" cy="763482"/>
          </a:xfrm>
        </p:spPr>
        <p:txBody>
          <a:bodyPr>
            <a:noAutofit/>
          </a:bodyPr>
          <a:lstStyle/>
          <a:p>
            <a:pPr algn="ctr"/>
            <a:b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  <a:b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AEAD1605-DABB-4674-8FF5-4CC6DF99B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818878"/>
              </p:ext>
            </p:extLst>
          </p:nvPr>
        </p:nvGraphicFramePr>
        <p:xfrm>
          <a:off x="944732" y="1334200"/>
          <a:ext cx="10515600" cy="4846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673707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54758854"/>
                    </a:ext>
                  </a:extLst>
                </a:gridCol>
              </a:tblGrid>
              <a:tr h="196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2262"/>
                  </a:ext>
                </a:extLst>
              </a:tr>
              <a:tr h="3647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使用者能夠使用會員登入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使用者能夠註冊帳戶成為會員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使用者能夠修改會員基本資料、密碼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會員能夠檢視會員資料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會員能夠增刪改查自己專屬的活動議程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會員間能夠互相交換電子名片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建立公司資料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 .  APP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研發工程師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驗證公司資料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主辦單位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公司負責人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查改公司資料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主辦單位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公司負責人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18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登入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工作人員名單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工作人員建立活動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工作人員編輯活動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工作人員編輯工作人員權限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會員驗證登入作業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會員註冊作業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檢視與修改會員資料作業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建立會員的活動行程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5 .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交換電子名片作業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公司註冊作業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公司編輯作業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8 . 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編輯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8286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7FE68-72A5-4EC1-BA80-3F46744D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748"/>
            <a:ext cx="10515600" cy="763482"/>
          </a:xfrm>
        </p:spPr>
        <p:txBody>
          <a:bodyPr>
            <a:noAutofit/>
          </a:bodyPr>
          <a:lstStyle/>
          <a:p>
            <a:pPr algn="ctr"/>
            <a:b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  <a:b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AEAD1605-DABB-4674-8FF5-4CC6DF99B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12032"/>
              </p:ext>
            </p:extLst>
          </p:nvPr>
        </p:nvGraphicFramePr>
        <p:xfrm>
          <a:off x="944732" y="1334200"/>
          <a:ext cx="10515600" cy="457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673707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54758854"/>
                    </a:ext>
                  </a:extLst>
                </a:gridCol>
              </a:tblGrid>
              <a:tr h="196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2262"/>
                  </a:ext>
                </a:extLst>
              </a:tr>
              <a:tr h="2483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工作人員推播一般資訊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工作人員推播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即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時資訊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贊助商徵才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與會人員投遞履歷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贊助商提供線上問卷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與會人員填寫線上問卷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與會人員與講者提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問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21 .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能夠讓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講者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和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與會會員的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互動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22 .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能夠讓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講者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上傳報告的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簡報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23 .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能夠讓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與會會員取得簡報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與會會員進入會場的身分驗證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工作人員於會場進行票券驗證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推播資訊作業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徵才作業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線上問卷作業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13 .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提問互動作業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14 .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上傳下載會議相關資料作業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15 .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電子票券驗證作業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8286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7FE68-72A5-4EC1-BA80-3F46744D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748"/>
            <a:ext cx="10515600" cy="763482"/>
          </a:xfrm>
        </p:spPr>
        <p:txBody>
          <a:bodyPr>
            <a:noAutofit/>
          </a:bodyPr>
          <a:lstStyle/>
          <a:p>
            <a:pPr algn="ctr"/>
            <a:b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  <a:b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AEAD1605-DABB-4674-8FF5-4CC6DF99B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692350"/>
              </p:ext>
            </p:extLst>
          </p:nvPr>
        </p:nvGraphicFramePr>
        <p:xfrm>
          <a:off x="1375954" y="1515291"/>
          <a:ext cx="9422674" cy="3764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67045">
                  <a:extLst>
                    <a:ext uri="{9D8B030D-6E8A-4147-A177-3AD203B41FA5}">
                      <a16:colId xmlns:a16="http://schemas.microsoft.com/office/drawing/2014/main" val="3467370777"/>
                    </a:ext>
                  </a:extLst>
                </a:gridCol>
                <a:gridCol w="4955629">
                  <a:extLst>
                    <a:ext uri="{9D8B030D-6E8A-4147-A177-3AD203B41FA5}">
                      <a16:colId xmlns:a16="http://schemas.microsoft.com/office/drawing/2014/main" val="3654758854"/>
                    </a:ext>
                  </a:extLst>
                </a:gridCol>
              </a:tblGrid>
              <a:tr h="400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2262"/>
                  </a:ext>
                </a:extLst>
              </a:tr>
              <a:tr h="3307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26 .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建立門票資訊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27.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購買門票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 . APP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把門票收入給主辦單位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29.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贊助研討會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30. APP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把門票收入給主辦單位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31.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與會人員票券退票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工作人員判斷退票規則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33.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退款至與會人員戶頭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34.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工作人員查看票券庫存狀況</a:t>
                      </a:r>
                    </a:p>
                    <a:p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購買票券作業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17 .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贊助會議作業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退票款作業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分析庫存狀況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8286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94C1D-7954-4CE0-BC08-B68F297D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81" y="76835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81E81-64BF-4926-A7DF-4A7C20D68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0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7FE68-72A5-4EC1-BA80-3F46744D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330"/>
            <a:ext cx="10515600" cy="763482"/>
          </a:xfrm>
        </p:spPr>
        <p:txBody>
          <a:bodyPr>
            <a:noAutofit/>
          </a:bodyPr>
          <a:lstStyle/>
          <a:p>
            <a:pPr algn="ctr"/>
            <a:b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F3407C9-0927-403A-BDD6-8C8F6C73A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140076"/>
              </p:ext>
            </p:extLst>
          </p:nvPr>
        </p:nvGraphicFramePr>
        <p:xfrm>
          <a:off x="1027612" y="401902"/>
          <a:ext cx="10136776" cy="60541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33583">
                  <a:extLst>
                    <a:ext uri="{9D8B030D-6E8A-4147-A177-3AD203B41FA5}">
                      <a16:colId xmlns:a16="http://schemas.microsoft.com/office/drawing/2014/main" val="2798451088"/>
                    </a:ext>
                  </a:extLst>
                </a:gridCol>
                <a:gridCol w="3700107">
                  <a:extLst>
                    <a:ext uri="{9D8B030D-6E8A-4147-A177-3AD203B41FA5}">
                      <a16:colId xmlns:a16="http://schemas.microsoft.com/office/drawing/2014/main" val="3559535928"/>
                    </a:ext>
                  </a:extLst>
                </a:gridCol>
                <a:gridCol w="3903086">
                  <a:extLst>
                    <a:ext uri="{9D8B030D-6E8A-4147-A177-3AD203B41FA5}">
                      <a16:colId xmlns:a16="http://schemas.microsoft.com/office/drawing/2014/main" val="1803748546"/>
                    </a:ext>
                  </a:extLst>
                </a:gridCol>
              </a:tblGrid>
              <a:tr h="196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會員註冊作業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08420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使用案例描述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與會人員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一般會員，以使用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01842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主要參與者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29537"/>
                  </a:ext>
                </a:extLst>
              </a:tr>
              <a:tr h="392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利害關係人與目標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使用者：進入系統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研發工程師：能夠檢視會員註冊情形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45882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即將使用手機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圖示進入系統，並且無登入紀錄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69368"/>
                  </a:ext>
                </a:extLst>
              </a:tr>
              <a:tr h="196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系統給予使用者會員權限，正確紀錄新會員之帳號、密碼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01755"/>
                  </a:ext>
                </a:extLst>
              </a:tr>
              <a:tr h="255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主要成功情節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圖示，進入 社群研討會系統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使用者點選登入主畫面中之會員註冊按鍵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使用者輸入會員帳號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(email)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、密碼、姓名、性別並點選註冊按鍵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啟動登入主畫面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啟動註冊頁面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接收到使用者填寫會員帳號、密碼、姓名、性別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進行會員表單格式檢查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送出註冊請求至伺服端，並取得伺服端回應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顯示註冊成功訊息顯示畫面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如果輸入會員帳號經檢查發現重複，系統跳出視窗要求重新輸入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871541509"/>
                  </a:ext>
                </a:extLst>
              </a:tr>
              <a:tr h="11773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例外情節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*a.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如果研發工程師進入維護狀態：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1.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暫停填寫會員表單，讓管理者進行維護工作，顯示系統維護訊息。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2.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如果輸入會員帳號、密碼及性別後，系統跳出視窗顯示未連接到網路，使用者需要開啟網路或重新連線，直到連線確定為止。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46411"/>
                  </a:ext>
                </a:extLst>
              </a:tr>
              <a:tr h="392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其他需求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會員帳號必須符合</a:t>
                      </a: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密碼必須符合安全規定，長度至少超過</a:t>
                      </a: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0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2AE14-3879-4CC0-93D2-1AF00AB1F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12657"/>
              </p:ext>
            </p:extLst>
          </p:nvPr>
        </p:nvGraphicFramePr>
        <p:xfrm>
          <a:off x="914401" y="502918"/>
          <a:ext cx="10363198" cy="58107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3122">
                  <a:extLst>
                    <a:ext uri="{9D8B030D-6E8A-4147-A177-3AD203B41FA5}">
                      <a16:colId xmlns:a16="http://schemas.microsoft.com/office/drawing/2014/main" val="2372945184"/>
                    </a:ext>
                  </a:extLst>
                </a:gridCol>
                <a:gridCol w="4235038">
                  <a:extLst>
                    <a:ext uri="{9D8B030D-6E8A-4147-A177-3AD203B41FA5}">
                      <a16:colId xmlns:a16="http://schemas.microsoft.com/office/drawing/2014/main" val="2772856393"/>
                    </a:ext>
                  </a:extLst>
                </a:gridCol>
                <a:gridCol w="4235038">
                  <a:extLst>
                    <a:ext uri="{9D8B030D-6E8A-4147-A177-3AD203B41FA5}">
                      <a16:colId xmlns:a16="http://schemas.microsoft.com/office/drawing/2014/main" val="3188262651"/>
                    </a:ext>
                  </a:extLst>
                </a:gridCol>
              </a:tblGrid>
              <a:tr h="562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en-US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會員驗證登入作業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81328"/>
                  </a:ext>
                </a:extLst>
              </a:tr>
              <a:tr h="374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使用案例描述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01955" algn="l"/>
                        </a:tabLs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已經註冊會員者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能夠使用會員登入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19219"/>
                  </a:ext>
                </a:extLst>
              </a:tr>
              <a:tr h="374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主要參與者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99835"/>
                  </a:ext>
                </a:extLst>
              </a:tr>
              <a:tr h="374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利害關係人與目標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使用者：進入系統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02136"/>
                  </a:ext>
                </a:extLst>
              </a:tr>
              <a:tr h="374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使用者已經完成註冊，成為會員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0775"/>
                  </a:ext>
                </a:extLst>
              </a:tr>
              <a:tr h="374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使用者通過會員驗證，正式登入會員系統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28238"/>
                  </a:ext>
                </a:extLst>
              </a:tr>
              <a:tr h="2249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主要成功情節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參與者：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圖示，進入 社群研討會系統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使用者輸入帳號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使用者輸入密碼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使用者輸入驗證碼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使用者確定登入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系統：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系統開啟登入輸入畫面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 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讀取登入資訊，並驗證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84977"/>
                  </a:ext>
                </a:extLst>
              </a:tr>
              <a:tr h="749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例外情節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5a. </a:t>
                      </a:r>
                      <a:r>
                        <a:rPr 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如果使用者登入失敗、驗證碼錯誤、或該使用者還未註冊會員，則系統會自動導回會員登入的首頁重新輸入，並且系統會重新給一組驗證碼。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28031"/>
                  </a:ext>
                </a:extLst>
              </a:tr>
              <a:tr h="374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其他需求</a:t>
                      </a:r>
                      <a:endParaRPr lang="zh-TW" sz="1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4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8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1769</Words>
  <Application>Microsoft Office PowerPoint</Application>
  <PresentationFormat>寬螢幕</PresentationFormat>
  <Paragraphs>289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</vt:lpstr>
      <vt:lpstr>Arial</vt:lpstr>
      <vt:lpstr>Calibri</vt:lpstr>
      <vt:lpstr>Calibri Light</vt:lpstr>
      <vt:lpstr>Wingdings</vt:lpstr>
      <vt:lpstr>Office 佈景主題</vt:lpstr>
      <vt:lpstr>社群研討會 APP </vt:lpstr>
      <vt:lpstr> 目錄 </vt:lpstr>
      <vt:lpstr> 利害關係人目標表 </vt:lpstr>
      <vt:lpstr> 事件表 </vt:lpstr>
      <vt:lpstr> 事件表 </vt:lpstr>
      <vt:lpstr> 事件表 </vt:lpstr>
      <vt:lpstr>使用案例</vt:lpstr>
      <vt:lpstr>  </vt:lpstr>
      <vt:lpstr>PowerPoint 簡報</vt:lpstr>
      <vt:lpstr>PowerPoint 簡報</vt:lpstr>
      <vt:lpstr>PowerPoint 簡報</vt:lpstr>
      <vt:lpstr>PowerPoint 簡報</vt:lpstr>
      <vt:lpstr>報告結束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柔慈 曾</dc:creator>
  <cp:lastModifiedBy>柔慈 曾</cp:lastModifiedBy>
  <cp:revision>27</cp:revision>
  <dcterms:created xsi:type="dcterms:W3CDTF">2018-12-04T12:49:28Z</dcterms:created>
  <dcterms:modified xsi:type="dcterms:W3CDTF">2018-12-05T02:50:01Z</dcterms:modified>
</cp:coreProperties>
</file>