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media1.m4a" ContentType="audio/unknown"/>
  <Override PartName="/ppt/media/media2.m4a" ContentType="audio/unknown"/>
  <Override PartName="/ppt/media/media3.m4a" ContentType="audio/unknown"/>
  <Override PartName="/ppt/media/media4.m4a" ContentType="audio/unknown"/>
  <Override PartName="/ppt/media/media5.m4a" ContentType="audio/unknown"/>
  <Override PartName="/ppt/media/media6.m4a" ContentType="audio/unknown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rgbClr val="375A7D"/>
          </a:solidFill>
        </a:fill>
      </a:tcStyle>
    </a:wholeTbl>
    <a:band2H>
      <a:tcTxStyle b="def" i="def"/>
      <a:tcStyle>
        <a:tcBdr/>
        <a:fill>
          <a:solidFill>
            <a:srgbClr val="3B749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rgbClr val="53D5FD"/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53D5FD"/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53D5FD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A0A0A">
              <a:alpha val="92000"/>
            </a:srgbClr>
          </a:solidFill>
        </a:fill>
      </a:tcStyle>
    </a:band2H>
    <a:firstCo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635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635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EDFF">
              <a:alpha val="24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2">
              <a:satOff val="-5186"/>
              <a:lumOff val="-1238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satOff val="-5186"/>
              <a:lumOff val="-2840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D6D6D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080">
              <a:alpha val="3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1B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D26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chemeClr val="accent2">
            <a:satOff val="44164"/>
            <a:lumOff val="14231"/>
          </a:schemeClr>
        </a:fontRef>
        <a:schemeClr val="accent2">
          <a:satOff val="44164"/>
          <a:lumOff val="14231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60400" y="4292600"/>
            <a:ext cx="11684000" cy="2222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660400" y="3416300"/>
            <a:ext cx="11684000" cy="88900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/>
          <p:nvPr>
            <p:ph type="pic" sz="half" idx="13"/>
          </p:nvPr>
        </p:nvSpPr>
        <p:spPr>
          <a:xfrm>
            <a:off x="6502400" y="4879052"/>
            <a:ext cx="6502400" cy="48768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143918632_1620x1622.jpeg"/>
          <p:cNvSpPr/>
          <p:nvPr>
            <p:ph type="pic" sz="half" idx="14"/>
          </p:nvPr>
        </p:nvSpPr>
        <p:spPr>
          <a:xfrm>
            <a:off x="6502400" y="0"/>
            <a:ext cx="6502400" cy="4876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Image"/>
          <p:cNvSpPr/>
          <p:nvPr>
            <p:ph type="pic" idx="15"/>
          </p:nvPr>
        </p:nvSpPr>
        <p:spPr>
          <a:xfrm>
            <a:off x="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4" name="“Type a quote here.”"/>
          <p:cNvSpPr txBox="1"/>
          <p:nvPr>
            <p:ph type="body" sz="quarter" idx="14"/>
          </p:nvPr>
        </p:nvSpPr>
        <p:spPr>
          <a:xfrm>
            <a:off x="1270000" y="4248150"/>
            <a:ext cx="10464800" cy="723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–Johnny Appleseed"/>
          <p:cNvSpPr txBox="1"/>
          <p:nvPr>
            <p:ph type="body" sz="quarter" idx="13"/>
          </p:nvPr>
        </p:nvSpPr>
        <p:spPr>
          <a:xfrm>
            <a:off x="1270000" y="2959100"/>
            <a:ext cx="10464800" cy="520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13" name="“Type a quote here.”"/>
          <p:cNvSpPr txBox="1"/>
          <p:nvPr>
            <p:ph type="body" sz="quarter" idx="14"/>
          </p:nvPr>
        </p:nvSpPr>
        <p:spPr>
          <a:xfrm>
            <a:off x="1270000" y="1346200"/>
            <a:ext cx="10464800" cy="723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4" name="Image"/>
          <p:cNvSpPr/>
          <p:nvPr>
            <p:ph type="pic" idx="15"/>
          </p:nvPr>
        </p:nvSpPr>
        <p:spPr>
          <a:xfrm>
            <a:off x="-19050" y="3613150"/>
            <a:ext cx="13004800" cy="613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60400" y="1003300"/>
            <a:ext cx="11684000" cy="1460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60400" y="508000"/>
            <a:ext cx="11684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mage"/>
          <p:cNvSpPr/>
          <p:nvPr>
            <p:ph type="pic" idx="13"/>
          </p:nvPr>
        </p:nvSpPr>
        <p:spPr>
          <a:xfrm>
            <a:off x="0" y="2717800"/>
            <a:ext cx="13004800" cy="7035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660400" y="1003300"/>
            <a:ext cx="11684000" cy="1460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660400" y="508000"/>
            <a:ext cx="11684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xfrm>
            <a:off x="660400" y="3759200"/>
            <a:ext cx="11684000" cy="2222500"/>
          </a:xfrm>
          <a:prstGeom prst="rect">
            <a:avLst/>
          </a:prstGeom>
        </p:spPr>
        <p:txBody>
          <a:bodyPr anchor="ctr"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Image"/>
          <p:cNvSpPr/>
          <p:nvPr>
            <p:ph type="pic" idx="13"/>
          </p:nvPr>
        </p:nvSpPr>
        <p:spPr>
          <a:xfrm>
            <a:off x="6496050" y="635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" name="Title Text"/>
          <p:cNvSpPr txBox="1"/>
          <p:nvPr>
            <p:ph type="title"/>
          </p:nvPr>
        </p:nvSpPr>
        <p:spPr>
          <a:xfrm>
            <a:off x="546100" y="4305300"/>
            <a:ext cx="5410200" cy="2984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/>
          </p:nvPr>
        </p:nvSpPr>
        <p:spPr>
          <a:xfrm>
            <a:off x="546100" y="3429000"/>
            <a:ext cx="5410200" cy="889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Image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660400" y="609600"/>
            <a:ext cx="5080000" cy="1854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half" idx="1"/>
          </p:nvPr>
        </p:nvSpPr>
        <p:spPr>
          <a:xfrm>
            <a:off x="660400" y="2819400"/>
            <a:ext cx="5080000" cy="60579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3200"/>
              </a:spcBef>
              <a:defRPr sz="3000"/>
            </a:lvl1pPr>
            <a:lvl2pPr marL="787400" indent="-393700">
              <a:spcBef>
                <a:spcPts val="3200"/>
              </a:spcBef>
              <a:defRPr sz="3000"/>
            </a:lvl2pPr>
            <a:lvl3pPr marL="1181100" indent="-393700">
              <a:spcBef>
                <a:spcPts val="3200"/>
              </a:spcBef>
              <a:defRPr sz="3000"/>
            </a:lvl3pPr>
            <a:lvl4pPr marL="1574800" indent="-393700">
              <a:spcBef>
                <a:spcPts val="3200"/>
              </a:spcBef>
              <a:defRPr sz="3000"/>
            </a:lvl4pPr>
            <a:lvl5pPr marL="1968500" indent="-393700">
              <a:spcBef>
                <a:spcPts val="320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ody Level One…"/>
          <p:cNvSpPr txBox="1"/>
          <p:nvPr>
            <p:ph type="body" idx="1"/>
          </p:nvPr>
        </p:nvSpPr>
        <p:spPr>
          <a:xfrm>
            <a:off x="660400" y="1511300"/>
            <a:ext cx="11684000" cy="6718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60400" y="609600"/>
            <a:ext cx="11684000" cy="142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0400" y="2019300"/>
            <a:ext cx="11684000" cy="671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897" y="9258299"/>
            <a:ext cx="352045" cy="419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titleStyle>
    <p:bodyStyle>
      <a:lvl1pPr marL="4699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9398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14097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18796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23495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28194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32893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37592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42291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audio" Target="../media/media1.m4a"/><Relationship Id="rId3" Type="http://schemas.microsoft.com/office/2007/relationships/media" Target="../media/media1.m4a"/><Relationship Id="rId4" Type="http://schemas.openxmlformats.org/officeDocument/2006/relationships/image" Target="../media/image1.png"/><Relationship Id="rId5" Type="http://schemas.openxmlformats.org/officeDocument/2006/relationships/audio" Target="../media/media2.m4a"/><Relationship Id="rId6" Type="http://schemas.microsoft.com/office/2007/relationships/media" Target="../media/media2.m4a"/><Relationship Id="rId7" Type="http://schemas.openxmlformats.org/officeDocument/2006/relationships/audio" Target="../media/media3.m4a"/><Relationship Id="rId8" Type="http://schemas.microsoft.com/office/2007/relationships/media" Target="../media/media3.m4a"/><Relationship Id="rId9" Type="http://schemas.openxmlformats.org/officeDocument/2006/relationships/audio" Target="../media/media4.m4a"/><Relationship Id="rId10" Type="http://schemas.microsoft.com/office/2007/relationships/media" Target="../media/media4.m4a"/><Relationship Id="rId11" Type="http://schemas.openxmlformats.org/officeDocument/2006/relationships/audio" Target="../media/media5.m4a"/><Relationship Id="rId12" Type="http://schemas.microsoft.com/office/2007/relationships/media" Target="../media/media5.m4a"/><Relationship Id="rId13" Type="http://schemas.openxmlformats.org/officeDocument/2006/relationships/audio" Target="../media/media6.m4a"/><Relationship Id="rId14" Type="http://schemas.microsoft.com/office/2007/relationships/media" Target="../media/media6.m4a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人生哲學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pc="1392" sz="8700"/>
            </a:lvl1pPr>
          </a:lstStyle>
          <a:p>
            <a:pPr/>
            <a:r>
              <a:t>人生哲學</a:t>
            </a:r>
          </a:p>
        </p:txBody>
      </p:sp>
      <p:sp>
        <p:nvSpPr>
          <p:cNvPr id="140" name="B0544255 許懿傑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B0544255 許懿傑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A2."/>
          <p:cNvSpPr txBox="1"/>
          <p:nvPr>
            <p:ph type="title"/>
          </p:nvPr>
        </p:nvSpPr>
        <p:spPr>
          <a:xfrm>
            <a:off x="660400" y="264632"/>
            <a:ext cx="11684000" cy="22225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A2.</a:t>
            </a:r>
          </a:p>
        </p:txBody>
      </p:sp>
      <p:sp>
        <p:nvSpPr>
          <p:cNvPr id="167" name="哲學…"/>
          <p:cNvSpPr txBox="1"/>
          <p:nvPr/>
        </p:nvSpPr>
        <p:spPr>
          <a:xfrm>
            <a:off x="660400" y="2257279"/>
            <a:ext cx="11684000" cy="6280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332993">
              <a:defRPr cap="all" spc="456" sz="2850"/>
            </a:pPr>
            <a:r>
              <a:t>哲學</a:t>
            </a:r>
          </a:p>
          <a:p>
            <a:pPr defTabSz="332993">
              <a:defRPr cap="all" spc="456" sz="2850"/>
            </a:pPr>
            <a:r>
              <a:t>探討相信、信念、信仰</a:t>
            </a:r>
          </a:p>
          <a:p>
            <a:pPr defTabSz="332993">
              <a:defRPr cap="all" spc="456" sz="2850"/>
            </a:pPr>
            <a:r>
              <a:t>對人類而言是怎麼回事</a:t>
            </a:r>
          </a:p>
          <a:p>
            <a:pPr defTabSz="332993">
              <a:defRPr cap="all" spc="456" sz="2850"/>
            </a:pPr>
          </a:p>
          <a:p>
            <a:pPr defTabSz="332993">
              <a:defRPr cap="all" spc="456" sz="2850"/>
            </a:pPr>
            <a:r>
              <a:t>分辨這三種的不同</a:t>
            </a:r>
          </a:p>
          <a:p>
            <a:pPr defTabSz="332993">
              <a:defRPr cap="all" spc="456" sz="2850"/>
            </a:pPr>
          </a:p>
          <a:p>
            <a:pPr defTabSz="332993">
              <a:defRPr cap="all" spc="456" sz="2850"/>
            </a:pPr>
            <a:r>
              <a:t>人理性思考的一種展現</a:t>
            </a:r>
          </a:p>
          <a:p>
            <a:pPr defTabSz="332993">
              <a:defRPr cap="all" spc="456" sz="2850"/>
            </a:pPr>
            <a:r>
              <a:t>人怎麼看待、理解這個世界、自己、環境、所有事物的學問</a:t>
            </a:r>
          </a:p>
          <a:p>
            <a:pPr defTabSz="332993">
              <a:defRPr cap="all" spc="456" sz="2850"/>
            </a:pPr>
          </a:p>
          <a:p>
            <a:pPr defTabSz="332993">
              <a:defRPr cap="all" spc="456" sz="2850"/>
            </a:pPr>
            <a:r>
              <a:t>顛覆自己相信的信念</a:t>
            </a:r>
          </a:p>
          <a:p>
            <a:pPr defTabSz="332993">
              <a:defRPr cap="all" spc="456" sz="2850"/>
            </a:pPr>
            <a:r>
              <a:t>質疑自己所相信的是否有問題</a:t>
            </a:r>
          </a:p>
          <a:p>
            <a:pPr defTabSz="332993">
              <a:defRPr cap="all" spc="456" sz="2850"/>
            </a:pPr>
            <a:r>
              <a:t>進而衍伸我相信什麼或是什麼是我的信念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Q3.讀過許多不同文化的哲學觀念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 spc="847" sz="5300"/>
            </a:pPr>
            <a:r>
              <a:t>Q3.讀過許多不同文化的哲學觀念</a:t>
            </a:r>
          </a:p>
          <a:p>
            <a:pPr algn="ctr">
              <a:defRPr spc="847" sz="5300"/>
            </a:pPr>
            <a:r>
              <a:t>是否有自己認同與不認同的觀點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3."/>
          <p:cNvSpPr txBox="1"/>
          <p:nvPr>
            <p:ph type="title"/>
          </p:nvPr>
        </p:nvSpPr>
        <p:spPr>
          <a:xfrm>
            <a:off x="660400" y="264632"/>
            <a:ext cx="11684000" cy="22225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A3.</a:t>
            </a:r>
          </a:p>
        </p:txBody>
      </p:sp>
      <p:sp>
        <p:nvSpPr>
          <p:cNvPr id="172" name="見山是山、見山不是山、見山還是山…"/>
          <p:cNvSpPr txBox="1"/>
          <p:nvPr/>
        </p:nvSpPr>
        <p:spPr>
          <a:xfrm>
            <a:off x="660400" y="2257279"/>
            <a:ext cx="11684000" cy="6280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332993">
              <a:defRPr cap="all" spc="456" sz="2850"/>
            </a:pPr>
            <a:r>
              <a:t>見山是山、見山不是山、見山還是山</a:t>
            </a:r>
          </a:p>
          <a:p>
            <a:pPr defTabSz="332993">
              <a:defRPr cap="all" spc="456" sz="2850"/>
            </a:pPr>
          </a:p>
          <a:p>
            <a:pPr defTabSz="332993">
              <a:defRPr cap="all" spc="456" sz="2850"/>
            </a:pPr>
            <a:r>
              <a:t>看到事物的本身</a:t>
            </a:r>
          </a:p>
          <a:p>
            <a:pPr defTabSz="332993">
              <a:defRPr cap="all" spc="456" sz="2850"/>
            </a:pPr>
            <a:r>
              <a:t>對於事物能否相信</a:t>
            </a:r>
          </a:p>
          <a:p>
            <a:pPr defTabSz="332993">
              <a:defRPr cap="all" spc="456" sz="2850"/>
            </a:pPr>
            <a:r>
              <a:t>看到的是否為事物的全部</a:t>
            </a:r>
          </a:p>
          <a:p>
            <a:pPr defTabSz="332993">
              <a:defRPr cap="all" spc="456" sz="2850"/>
            </a:pPr>
            <a:r>
              <a:t>事物能讓我們可以知道什麼</a:t>
            </a:r>
          </a:p>
          <a:p>
            <a:pPr defTabSz="332993">
              <a:defRPr cap="all" spc="456" sz="2850"/>
            </a:pPr>
          </a:p>
          <a:p>
            <a:pPr defTabSz="332993">
              <a:defRPr cap="all" spc="456" sz="2850"/>
            </a:pPr>
            <a:r>
              <a:t>我們跟事物的關係當中能讓我們了解什麼</a:t>
            </a:r>
          </a:p>
          <a:p>
            <a:pPr defTabSz="332993">
              <a:defRPr cap="all" spc="456" sz="2850"/>
            </a:pPr>
            <a:r>
              <a:t>試圖走進去 再走出來</a:t>
            </a:r>
          </a:p>
          <a:p>
            <a:pPr defTabSz="332993">
              <a:defRPr cap="all" spc="456" sz="2850"/>
            </a:pPr>
            <a:r>
              <a:t>探索思想背後 是否是世界的真理、真相</a:t>
            </a:r>
          </a:p>
          <a:p>
            <a:pPr defTabSz="332993">
              <a:defRPr cap="all" spc="456" sz="2850"/>
            </a:pPr>
            <a:r>
              <a:t>世界還有其他的可能與突破</a:t>
            </a:r>
          </a:p>
          <a:p>
            <a:pPr defTabSz="332993">
              <a:defRPr cap="all" spc="456" sz="2850"/>
            </a:pPr>
            <a:r>
              <a:t>相同與不同之間 構成世界的豐富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Q4.哲學與文學的關聯性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Q4.哲學與文學的關聯性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A4."/>
          <p:cNvSpPr txBox="1"/>
          <p:nvPr>
            <p:ph type="title"/>
          </p:nvPr>
        </p:nvSpPr>
        <p:spPr>
          <a:xfrm>
            <a:off x="660400" y="264632"/>
            <a:ext cx="11684000" cy="22225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A4.</a:t>
            </a:r>
          </a:p>
        </p:txBody>
      </p:sp>
      <p:sp>
        <p:nvSpPr>
          <p:cNvPr id="177" name="哲學 屬於思維 (理智+情感…"/>
          <p:cNvSpPr txBox="1"/>
          <p:nvPr/>
        </p:nvSpPr>
        <p:spPr>
          <a:xfrm>
            <a:off x="660400" y="1912992"/>
            <a:ext cx="11684000" cy="6969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297941">
              <a:defRPr cap="all" spc="408" sz="2550"/>
            </a:pPr>
            <a:r>
              <a:t>哲學 屬於思維 (理智+情感</a:t>
            </a:r>
          </a:p>
          <a:p>
            <a:pPr defTabSz="297941">
              <a:defRPr cap="all" spc="408" sz="2550"/>
            </a:pPr>
            <a:r>
              <a:t>文學 屬於人類情感層面</a:t>
            </a:r>
          </a:p>
          <a:p>
            <a:pPr defTabSz="297941">
              <a:defRPr cap="all" spc="408" sz="2550"/>
            </a:pPr>
          </a:p>
          <a:p>
            <a:pPr defTabSz="297941">
              <a:defRPr cap="all" spc="408" sz="2550"/>
            </a:pPr>
            <a:r>
              <a:t>哲學認為符號 表達清晰明瞭</a:t>
            </a:r>
          </a:p>
          <a:p>
            <a:pPr defTabSz="297941">
              <a:defRPr cap="all" spc="408" sz="2550"/>
            </a:pPr>
            <a:r>
              <a:t>文學中強調美 意境的美</a:t>
            </a:r>
          </a:p>
          <a:p>
            <a:pPr defTabSz="297941">
              <a:defRPr cap="all" spc="408" sz="2550"/>
            </a:pPr>
          </a:p>
          <a:p>
            <a:pPr defTabSz="297941">
              <a:defRPr cap="all" spc="408" sz="2550"/>
            </a:pPr>
            <a:r>
              <a:t>語言背後代表的是思維</a:t>
            </a:r>
          </a:p>
          <a:p>
            <a:pPr defTabSz="297941">
              <a:defRPr cap="all" spc="408" sz="2550"/>
            </a:pPr>
          </a:p>
          <a:p>
            <a:pPr defTabSz="297941">
              <a:defRPr cap="all" spc="408" sz="2550"/>
            </a:pPr>
            <a:r>
              <a:t>共同的</a:t>
            </a:r>
          </a:p>
          <a:p>
            <a:pPr defTabSz="297941">
              <a:defRPr cap="all" spc="408" sz="2550"/>
            </a:pPr>
            <a:r>
              <a:t>都是用人類的語言、心靈、符號去傳達世界</a:t>
            </a:r>
          </a:p>
          <a:p>
            <a:pPr defTabSz="297941">
              <a:defRPr cap="all" spc="408" sz="2550"/>
            </a:pPr>
          </a:p>
          <a:p>
            <a:pPr defTabSz="297941">
              <a:defRPr cap="all" spc="408" sz="2550"/>
            </a:pPr>
            <a:r>
              <a:t>不同的</a:t>
            </a:r>
          </a:p>
          <a:p>
            <a:pPr defTabSz="297941">
              <a:defRPr cap="all" spc="408" sz="2550"/>
            </a:pPr>
            <a:r>
              <a:t>價值的優先順序</a:t>
            </a:r>
          </a:p>
          <a:p>
            <a:pPr defTabSz="297941">
              <a:defRPr cap="all" spc="408" sz="2550"/>
            </a:pPr>
            <a:r>
              <a:t>文學在乎美的價值</a:t>
            </a:r>
          </a:p>
          <a:p>
            <a:pPr defTabSz="297941">
              <a:defRPr cap="all" spc="408" sz="2550"/>
            </a:pPr>
            <a:r>
              <a:t>哲學注重思維的清晰與明瞭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Q5.七個形容詞形容自己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Q5.七個形容詞形容自己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A5."/>
          <p:cNvSpPr txBox="1"/>
          <p:nvPr>
            <p:ph type="title"/>
          </p:nvPr>
        </p:nvSpPr>
        <p:spPr>
          <a:xfrm>
            <a:off x="660400" y="264632"/>
            <a:ext cx="11684000" cy="22225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A5.</a:t>
            </a:r>
          </a:p>
        </p:txBody>
      </p:sp>
      <p:sp>
        <p:nvSpPr>
          <p:cNvPr id="182" name="風 (輕巧…"/>
          <p:cNvSpPr txBox="1"/>
          <p:nvPr/>
        </p:nvSpPr>
        <p:spPr>
          <a:xfrm>
            <a:off x="660400" y="2257279"/>
            <a:ext cx="11684000" cy="6280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566674">
              <a:defRPr cap="all" spc="776" sz="4850"/>
            </a:pPr>
            <a:r>
              <a:t>風 (輕巧</a:t>
            </a:r>
          </a:p>
          <a:p>
            <a:pPr defTabSz="566674">
              <a:defRPr cap="all" spc="776" sz="4850"/>
            </a:pPr>
            <a:r>
              <a:t>自由的 (心靈與靈魂可接受</a:t>
            </a:r>
          </a:p>
          <a:p>
            <a:pPr defTabSz="566674">
              <a:defRPr cap="all" spc="776" sz="4850"/>
            </a:pPr>
            <a:r>
              <a:t>好奇的 (對事物的求知</a:t>
            </a:r>
          </a:p>
          <a:p>
            <a:pPr defTabSz="566674">
              <a:defRPr cap="all" spc="776" sz="4850"/>
            </a:pPr>
            <a:r>
              <a:t>對人、對事物充滿著想法與關懷</a:t>
            </a:r>
          </a:p>
          <a:p>
            <a:pPr defTabSz="566674">
              <a:defRPr cap="all" spc="776" sz="4850"/>
            </a:pPr>
            <a:r>
              <a:t>愛 (自己的名字</a:t>
            </a:r>
          </a:p>
          <a:p>
            <a:pPr defTabSz="566674">
              <a:defRPr cap="all" spc="776" sz="4850"/>
            </a:pPr>
            <a:r>
              <a:t>簡單</a:t>
            </a:r>
          </a:p>
          <a:p>
            <a:pPr defTabSz="566674">
              <a:defRPr cap="all" spc="776" sz="4850"/>
            </a:pPr>
            <a:r>
              <a:t>知足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Q6.如果今天是生命的最後一天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 spc="847" sz="5300"/>
            </a:pPr>
            <a:r>
              <a:t>Q6.如果今天是生命的最後一天</a:t>
            </a:r>
          </a:p>
          <a:p>
            <a:pPr algn="ctr">
              <a:defRPr spc="847" sz="5300"/>
            </a:pPr>
            <a:r>
              <a:t>有什麼期許與想完成的事情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A6."/>
          <p:cNvSpPr txBox="1"/>
          <p:nvPr>
            <p:ph type="title"/>
          </p:nvPr>
        </p:nvSpPr>
        <p:spPr>
          <a:xfrm>
            <a:off x="660400" y="264632"/>
            <a:ext cx="11684000" cy="22225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A6.</a:t>
            </a:r>
          </a:p>
        </p:txBody>
      </p:sp>
      <p:sp>
        <p:nvSpPr>
          <p:cNvPr id="187" name="每一天該做的事情依舊去做…"/>
          <p:cNvSpPr txBox="1"/>
          <p:nvPr/>
        </p:nvSpPr>
        <p:spPr>
          <a:xfrm>
            <a:off x="309723" y="2257279"/>
            <a:ext cx="12385354" cy="6280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cap="all" spc="783" sz="4900"/>
            </a:pPr>
            <a:r>
              <a:t>每一天該做的事情依舊去做</a:t>
            </a:r>
          </a:p>
          <a:p>
            <a:pPr>
              <a:defRPr cap="all" spc="783" sz="4900"/>
            </a:pPr>
            <a:r>
              <a:t>不會因為是生命的最後一天而有所不同</a:t>
            </a:r>
          </a:p>
          <a:p>
            <a:pPr>
              <a:defRPr cap="all" spc="783" sz="4900"/>
            </a:pPr>
          </a:p>
          <a:p>
            <a:pPr>
              <a:defRPr cap="all" spc="783" sz="4900">
                <a:solidFill>
                  <a:schemeClr val="accent2">
                    <a:satOff val="44164"/>
                    <a:lumOff val="14231"/>
                  </a:schemeClr>
                </a:solidFill>
              </a:defRPr>
            </a:pPr>
            <a:r>
              <a:t>生命的盡頭</a:t>
            </a:r>
          </a:p>
          <a:p>
            <a:pPr>
              <a:defRPr cap="all" spc="783" sz="4900">
                <a:solidFill>
                  <a:schemeClr val="accent2">
                    <a:satOff val="44164"/>
                    <a:lumOff val="14231"/>
                  </a:schemeClr>
                </a:solidFill>
              </a:defRPr>
            </a:pPr>
            <a:r>
              <a:t>可能是另一個生命的開始</a:t>
            </a:r>
          </a:p>
          <a:p>
            <a:pPr>
              <a:defRPr cap="all" spc="783" sz="4900">
                <a:solidFill>
                  <a:schemeClr val="accent2">
                    <a:satOff val="44164"/>
                    <a:lumOff val="14231"/>
                  </a:schemeClr>
                </a:solidFill>
              </a:defRPr>
            </a:pPr>
            <a:r>
              <a:t>也許跟今天一樣無常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心得與感想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心得與感想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Wh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pPr/>
            <a:r>
              <a:t>Who</a:t>
            </a:r>
          </a:p>
        </p:txBody>
      </p:sp>
      <p:sp>
        <p:nvSpPr>
          <p:cNvPr id="143" name="潘玉愛 老師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ClrTx/>
              <a:buSzTx/>
              <a:buNone/>
              <a:defRPr cap="all" spc="720" sz="4500"/>
            </a:pPr>
            <a:r>
              <a:t>潘玉愛 老師</a:t>
            </a:r>
          </a:p>
          <a:p>
            <a:pPr marL="0" indent="0">
              <a:spcBef>
                <a:spcPts val="0"/>
              </a:spcBef>
              <a:buClrTx/>
              <a:buSzTx/>
              <a:buNone/>
              <a:defRPr cap="all" spc="720" sz="4500"/>
            </a:pPr>
            <a:r>
              <a:t>Regina Pan</a:t>
            </a:r>
          </a:p>
        </p:txBody>
      </p:sp>
      <p:pic>
        <p:nvPicPr>
          <p:cNvPr id="144" name="18156926_1680142192003252_7131220377412930497_n.jpg" descr="18156926_1680142192003252_7131220377412930497_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7023" y="-1174770"/>
            <a:ext cx="6182396" cy="10930202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Photo from Facebook"/>
          <p:cNvSpPr txBox="1"/>
          <p:nvPr/>
        </p:nvSpPr>
        <p:spPr>
          <a:xfrm>
            <a:off x="4256927" y="9249534"/>
            <a:ext cx="255778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Photo from Facebook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理性的思考是我一直所追求的…"/>
          <p:cNvSpPr txBox="1"/>
          <p:nvPr>
            <p:ph type="title"/>
          </p:nvPr>
        </p:nvSpPr>
        <p:spPr>
          <a:xfrm>
            <a:off x="660400" y="920521"/>
            <a:ext cx="11684000" cy="7899858"/>
          </a:xfrm>
          <a:prstGeom prst="rect">
            <a:avLst/>
          </a:prstGeom>
        </p:spPr>
        <p:txBody>
          <a:bodyPr/>
          <a:lstStyle/>
          <a:p>
            <a:pPr algn="ctr" defTabSz="286258">
              <a:defRPr spc="486" sz="3038"/>
            </a:pPr>
            <a:r>
              <a:t>理性的思考是我一直所追求的</a:t>
            </a:r>
          </a:p>
          <a:p>
            <a:pPr algn="ctr" defTabSz="286258">
              <a:defRPr spc="486" sz="3038"/>
            </a:pPr>
            <a:r>
              <a:t>有幸能修到這樣的課程</a:t>
            </a:r>
          </a:p>
          <a:p>
            <a:pPr algn="ctr" defTabSz="286258">
              <a:defRPr spc="486" sz="3038"/>
            </a:pPr>
            <a:r>
              <a:t>而透過這樣的期中訪談</a:t>
            </a:r>
          </a:p>
          <a:p>
            <a:pPr algn="ctr" defTabSz="286258">
              <a:defRPr spc="486" sz="3038"/>
            </a:pPr>
            <a:r>
              <a:t>找到不一樣同溫層、舒適圈的人</a:t>
            </a:r>
          </a:p>
          <a:p>
            <a:pPr algn="ctr" defTabSz="286258">
              <a:defRPr spc="486" sz="3038"/>
            </a:pPr>
            <a:r>
              <a:t>對自我價值觀做衝擊</a:t>
            </a:r>
          </a:p>
          <a:p>
            <a:pPr algn="ctr" defTabSz="286258">
              <a:defRPr spc="486" sz="3038"/>
            </a:pPr>
            <a:r>
              <a:t>我覺得非常有意義</a:t>
            </a:r>
          </a:p>
          <a:p>
            <a:pPr algn="ctr" defTabSz="286258">
              <a:defRPr spc="486" sz="3038"/>
            </a:pPr>
            <a:r>
              <a:t>「我思故我在」</a:t>
            </a:r>
          </a:p>
          <a:p>
            <a:pPr algn="ctr" defTabSz="286258">
              <a:defRPr spc="486" sz="3038"/>
            </a:pPr>
            <a:r>
              <a:t>思考是人的本質</a:t>
            </a:r>
          </a:p>
          <a:p>
            <a:pPr algn="ctr" defTabSz="286258">
              <a:defRPr spc="486" sz="3038"/>
            </a:pPr>
            <a:r>
              <a:t>而我的信念在於傾聽他人自我的觀點</a:t>
            </a:r>
          </a:p>
          <a:p>
            <a:pPr algn="ctr" defTabSz="286258">
              <a:defRPr spc="486" sz="3038"/>
            </a:pPr>
            <a:r>
              <a:t>進而拆解、吸收、融會、貫通</a:t>
            </a:r>
          </a:p>
          <a:p>
            <a:pPr algn="ctr" defTabSz="286258">
              <a:defRPr spc="486" sz="3038"/>
            </a:pPr>
            <a:r>
              <a:t>並整合過去所累積的知識</a:t>
            </a:r>
          </a:p>
          <a:p>
            <a:pPr algn="ctr" defTabSz="286258">
              <a:defRPr spc="486" sz="3038"/>
            </a:pPr>
            <a:r>
              <a:t>讓這些點都有彼此的連結</a:t>
            </a:r>
          </a:p>
          <a:p>
            <a:pPr algn="ctr" defTabSz="286258">
              <a:defRPr spc="486" sz="3038"/>
            </a:pPr>
            <a:r>
              <a:t>我覺得這才是哲學的本質</a:t>
            </a:r>
          </a:p>
          <a:p>
            <a:pPr algn="ctr" defTabSz="286258">
              <a:defRPr spc="486" sz="3038"/>
            </a:pPr>
            <a:r>
              <a:t>探討事物只是哲學的方法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附件"/>
          <p:cNvSpPr txBox="1"/>
          <p:nvPr>
            <p:ph type="title"/>
          </p:nvPr>
        </p:nvSpPr>
        <p:spPr>
          <a:xfrm>
            <a:off x="660400" y="264632"/>
            <a:ext cx="11684000" cy="22225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附件</a:t>
            </a:r>
          </a:p>
        </p:txBody>
      </p:sp>
      <p:pic>
        <p:nvPicPr>
          <p:cNvPr id="194" name="a.m4a" descr="a.m4a"/>
          <p:cNvPicPr>
            <a:picLocks noChangeAspect="0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4167731" y="2799836"/>
            <a:ext cx="571501" cy="57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b.m4a" descr="b.m4a"/>
          <p:cNvPicPr>
            <a:picLocks noChangeAspect="0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4167731" y="5004387"/>
            <a:ext cx="571501" cy="57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c.m4a" descr="c.m4a"/>
          <p:cNvPicPr>
            <a:picLocks noChangeAspect="0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4167731" y="7208939"/>
            <a:ext cx="571501" cy="57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d.m4a" descr="d.m4a"/>
          <p:cNvPicPr>
            <a:picLocks noChangeAspect="0"/>
          </p:cNvPicPr>
          <p:nvPr>
            <a:audioFile r:link="rId9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8420694" y="2798208"/>
            <a:ext cx="571501" cy="57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e.m4a" descr="e.m4a"/>
          <p:cNvPicPr>
            <a:picLocks noChangeAspect="0"/>
          </p:cNvPicPr>
          <p:nvPr>
            <a:audioFile r:link="rId11"/>
            <p:extLst>
              <p:ext uri="{DAA4B4D4-6D71-4841-9C94-3DE7FCFB9230}">
                <p14:media xmlns:p14="http://schemas.microsoft.com/office/powerpoint/2010/main" r:embed="rId12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8495047" y="5056434"/>
            <a:ext cx="571501" cy="57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f.m4a" descr="f.m4a"/>
          <p:cNvPicPr>
            <a:picLocks noChangeAspect="0"/>
          </p:cNvPicPr>
          <p:nvPr>
            <a:audioFile r:link="rId13"/>
            <p:extLst>
              <p:ext uri="{DAA4B4D4-6D71-4841-9C94-3DE7FCFB9230}">
                <p14:media xmlns:p14="http://schemas.microsoft.com/office/powerpoint/2010/main" r:embed="rId14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8495047" y="7242398"/>
            <a:ext cx="571501" cy="5715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Q1"/>
          <p:cNvSpPr txBox="1"/>
          <p:nvPr/>
        </p:nvSpPr>
        <p:spPr>
          <a:xfrm>
            <a:off x="2725730" y="2780786"/>
            <a:ext cx="80213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Q1</a:t>
            </a:r>
          </a:p>
        </p:txBody>
      </p:sp>
      <p:sp>
        <p:nvSpPr>
          <p:cNvPr id="201" name="Q2"/>
          <p:cNvSpPr txBox="1"/>
          <p:nvPr/>
        </p:nvSpPr>
        <p:spPr>
          <a:xfrm>
            <a:off x="2725730" y="4985337"/>
            <a:ext cx="80213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Q2</a:t>
            </a:r>
          </a:p>
        </p:txBody>
      </p:sp>
      <p:sp>
        <p:nvSpPr>
          <p:cNvPr id="202" name="Q3"/>
          <p:cNvSpPr txBox="1"/>
          <p:nvPr/>
        </p:nvSpPr>
        <p:spPr>
          <a:xfrm>
            <a:off x="2725730" y="7189889"/>
            <a:ext cx="80213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Q3</a:t>
            </a:r>
          </a:p>
        </p:txBody>
      </p:sp>
      <p:sp>
        <p:nvSpPr>
          <p:cNvPr id="203" name="Q4"/>
          <p:cNvSpPr txBox="1"/>
          <p:nvPr/>
        </p:nvSpPr>
        <p:spPr>
          <a:xfrm>
            <a:off x="7320714" y="2779158"/>
            <a:ext cx="80213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Q4</a:t>
            </a:r>
          </a:p>
        </p:txBody>
      </p:sp>
      <p:sp>
        <p:nvSpPr>
          <p:cNvPr id="204" name="Q5"/>
          <p:cNvSpPr txBox="1"/>
          <p:nvPr/>
        </p:nvSpPr>
        <p:spPr>
          <a:xfrm>
            <a:off x="7320714" y="5037384"/>
            <a:ext cx="80213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Q5</a:t>
            </a:r>
          </a:p>
        </p:txBody>
      </p:sp>
      <p:sp>
        <p:nvSpPr>
          <p:cNvPr id="205" name="Q6"/>
          <p:cNvSpPr txBox="1"/>
          <p:nvPr/>
        </p:nvSpPr>
        <p:spPr>
          <a:xfrm>
            <a:off x="7320714" y="7223348"/>
            <a:ext cx="80213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3712000" fill="hold"/>
                                        <p:tgtEl>
                                          <p:spTgt spid="19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mediacall" nodeType="clickEffect" presetSubtype="0" presetID="1" grp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88864000" fill="hold"/>
                                        <p:tgtEl>
                                          <p:spTgt spid="19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mediacall" nodeType="clickEffect" presetSubtype="0" presetID="1" grpId="3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27680000" fill="hold"/>
                                        <p:tgtEl>
                                          <p:spTgt spid="1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mediacall" nodeType="clickEffect" presetSubtype="0" presetID="1" grpId="4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39328000" fill="hold"/>
                                        <p:tgtEl>
                                          <p:spTgt spid="19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mediacall" nodeType="clickEffect" presetSubtype="0" presetID="1" grpId="5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57376000" fill="hold"/>
                                        <p:tgtEl>
                                          <p:spTgt spid="19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mediacall" nodeType="clickEffect" presetSubtype="0" presetID="1" grpId="6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46976000" fill="hold"/>
                                        <p:tgtEl>
                                          <p:spTgt spid="1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audio isNarration="0">
              <p:cMediaNode mute="0" showWhenStopped="0" numSld="1" vol="100000">
                <p:cTn id="27" fill="hold" display="0">
                  <p:stCondLst>
                    <p:cond delay="indefinite"/>
                  </p:stCondLst>
                </p:cTn>
                <p:tgtEl>
                  <p:spTgt spid="196"/>
                </p:tgtEl>
              </p:cMediaNode>
            </p:audio>
            <p:audio isNarration="0">
              <p:cMediaNode mute="0" showWhenStopped="0" numSld="1" vol="100000">
                <p:cTn id="28" fill="hold" display="0">
                  <p:stCondLst>
                    <p:cond delay="indefinite"/>
                  </p:stCondLst>
                </p:cTn>
                <p:tgtEl>
                  <p:spTgt spid="197"/>
                </p:tgtEl>
              </p:cMediaNode>
            </p:audio>
            <p:audio isNarration="0">
              <p:cMediaNode mute="0" showWhenStopped="0" numSld="1" vol="100000">
                <p:cTn id="29" fill="hold" display="0">
                  <p:stCondLst>
                    <p:cond delay="indefinite"/>
                  </p:stCondLst>
                </p:cTn>
                <p:tgtEl>
                  <p:spTgt spid="194"/>
                </p:tgtEl>
              </p:cMediaNode>
            </p:audio>
            <p:audio isNarration="0">
              <p:cMediaNode mute="0" showWhenStopped="0" numSld="1" vol="100000">
                <p:cTn id="30" fill="hold" display="0">
                  <p:stCondLst>
                    <p:cond delay="indefinite"/>
                  </p:stCondLst>
                </p:cTn>
                <p:tgtEl>
                  <p:spTgt spid="195"/>
                </p:tgtEl>
              </p:cMediaNode>
            </p:audio>
            <p:audio isNarration="0">
              <p:cMediaNode mute="0" showWhenStopped="0" numSld="1" vol="100000">
                <p:cTn id="31" fill="hold" display="0">
                  <p:stCondLst>
                    <p:cond delay="indefinite"/>
                  </p:stCondLst>
                </p:cTn>
                <p:tgtEl>
                  <p:spTgt spid="198"/>
                </p:tgtEl>
              </p:cMediaNode>
            </p:audio>
            <p:audio isNarration="0">
              <p:cMediaNode mute="0" showWhenStopped="0" numSld="1" vol="100000">
                <p:cTn id="32" fill="hold" display="0">
                  <p:stCondLst>
                    <p:cond delay="indefinite"/>
                  </p:stCondLst>
                </p:cTn>
                <p:tgtEl>
                  <p:spTgt spid="19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When &amp; whe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pPr/>
            <a:r>
              <a:t>When &amp; where</a:t>
            </a:r>
          </a:p>
        </p:txBody>
      </p:sp>
      <p:sp>
        <p:nvSpPr>
          <p:cNvPr id="148" name="2019.04.17 Wednesday 11:10 A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2019.04.17 Wednesday 11:10 AM</a:t>
            </a:r>
          </a:p>
          <a:p>
            <a:pPr/>
            <a:r>
              <a:t>Online Voice Chat &amp;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Why I made my cho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pPr/>
            <a:r>
              <a:t>Why I made my choice</a:t>
            </a:r>
          </a:p>
        </p:txBody>
      </p:sp>
      <p:sp>
        <p:nvSpPr>
          <p:cNvPr id="151" name="這是一門關於 “人生哲學” 的課程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這是一門關於 “人生哲學” 的課程</a:t>
            </a:r>
          </a:p>
          <a:p>
            <a:pPr/>
            <a:r>
              <a:t>同溫層的廣泛</a:t>
            </a:r>
          </a:p>
          <a:p>
            <a:pPr/>
            <a:r>
              <a:t>自己對於哲學的理解與信念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Q1.關於求學得轉捩點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Q1.關於求學得轉捩點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1."/>
          <p:cNvSpPr txBox="1"/>
          <p:nvPr>
            <p:ph type="title"/>
          </p:nvPr>
        </p:nvSpPr>
        <p:spPr>
          <a:xfrm>
            <a:off x="660400" y="264632"/>
            <a:ext cx="11684000" cy="22225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A1.</a:t>
            </a:r>
          </a:p>
        </p:txBody>
      </p:sp>
      <p:sp>
        <p:nvSpPr>
          <p:cNvPr id="156" name="在求學的過程當中曾經聽了父母的安排…"/>
          <p:cNvSpPr txBox="1"/>
          <p:nvPr/>
        </p:nvSpPr>
        <p:spPr>
          <a:xfrm>
            <a:off x="660400" y="2257279"/>
            <a:ext cx="11684000" cy="6280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332993">
              <a:defRPr cap="all" spc="456" sz="2850"/>
            </a:pPr>
            <a:r>
              <a:t>在求學的過程當中曾經聽了父母的安排</a:t>
            </a:r>
          </a:p>
          <a:p>
            <a:pPr defTabSz="332993">
              <a:defRPr cap="all" spc="456" sz="2850"/>
            </a:pPr>
            <a:r>
              <a:t>走了商科 後來發現自己不適合走商</a:t>
            </a:r>
          </a:p>
          <a:p>
            <a:pPr defTabSz="332993">
              <a:defRPr cap="all" spc="456" sz="2850"/>
            </a:pPr>
            <a:r>
              <a:t>之後選擇了嘗試工程這個領域</a:t>
            </a:r>
          </a:p>
          <a:p>
            <a:pPr defTabSz="332993">
              <a:defRPr cap="all" spc="456" sz="2850"/>
            </a:pPr>
            <a:r>
              <a:t>自覺不認為自己喜歡工程</a:t>
            </a:r>
          </a:p>
          <a:p>
            <a:pPr defTabSz="332993">
              <a:defRPr cap="all" spc="456" sz="2850"/>
            </a:pPr>
          </a:p>
          <a:p>
            <a:pPr defTabSz="332993">
              <a:defRPr cap="all" spc="456" sz="2850"/>
            </a:pPr>
            <a:r>
              <a:t>尋找自己要做什麼工作</a:t>
            </a:r>
          </a:p>
          <a:p>
            <a:pPr defTabSz="332993">
              <a:defRPr cap="all" spc="456" sz="2850"/>
            </a:pPr>
            <a:r>
              <a:t>走進書局</a:t>
            </a:r>
          </a:p>
          <a:p>
            <a:pPr defTabSz="332993">
              <a:defRPr cap="all" spc="456" sz="2850"/>
            </a:pPr>
            <a:r>
              <a:t>翻遍了所有的書</a:t>
            </a:r>
          </a:p>
          <a:p>
            <a:pPr defTabSz="332993">
              <a:defRPr cap="all" spc="456" sz="2850"/>
            </a:pPr>
            <a:r>
              <a:t>選擇考插大的哲學系</a:t>
            </a:r>
          </a:p>
          <a:p>
            <a:pPr defTabSz="332993">
              <a:defRPr cap="all" spc="456" sz="2850"/>
            </a:pPr>
            <a:r>
              <a:t>工作的選擇當然也是哲學</a:t>
            </a:r>
          </a:p>
          <a:p>
            <a:pPr defTabSz="332993">
              <a:defRPr cap="all" spc="456" sz="2850"/>
            </a:pPr>
          </a:p>
          <a:p>
            <a:pPr defTabSz="332993">
              <a:defRPr cap="all" spc="456" sz="2850"/>
            </a:pPr>
            <a:r>
              <a:t>讀了不同的學科 並找到自己最喜歡的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Q2.關於哲學、信仰與宗教的關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pc="847" sz="5300"/>
            </a:lvl1pPr>
          </a:lstStyle>
          <a:p>
            <a:pPr/>
            <a:r>
              <a:t>Q2.關於哲學、信仰與宗教的關係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A2."/>
          <p:cNvSpPr txBox="1"/>
          <p:nvPr>
            <p:ph type="title"/>
          </p:nvPr>
        </p:nvSpPr>
        <p:spPr>
          <a:xfrm>
            <a:off x="660400" y="264632"/>
            <a:ext cx="11684000" cy="22225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A2.</a:t>
            </a:r>
          </a:p>
        </p:txBody>
      </p:sp>
      <p:sp>
        <p:nvSpPr>
          <p:cNvPr id="161" name="先從人類的思考來說…"/>
          <p:cNvSpPr txBox="1"/>
          <p:nvPr/>
        </p:nvSpPr>
        <p:spPr>
          <a:xfrm>
            <a:off x="660400" y="2257279"/>
            <a:ext cx="11684000" cy="6280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397256">
              <a:defRPr cap="all" spc="544" sz="3400"/>
            </a:pPr>
            <a:r>
              <a:t>先從人類的思考來說</a:t>
            </a:r>
          </a:p>
          <a:p>
            <a:pPr defTabSz="397256">
              <a:defRPr cap="all" spc="544" sz="3400"/>
            </a:pPr>
          </a:p>
          <a:p>
            <a:pPr defTabSz="397256">
              <a:defRPr cap="all" spc="544" sz="3400"/>
            </a:pPr>
            <a:r>
              <a:t>相信、信念、信仰</a:t>
            </a:r>
          </a:p>
          <a:p>
            <a:pPr defTabSz="397256">
              <a:defRPr cap="all" spc="544" sz="3400"/>
            </a:pPr>
            <a:r>
              <a:t>三種層次非常不一樣</a:t>
            </a:r>
          </a:p>
          <a:p>
            <a:pPr defTabSz="397256">
              <a:defRPr cap="all" spc="544" sz="3400"/>
            </a:pPr>
          </a:p>
          <a:p>
            <a:pPr defTabSz="397256">
              <a:defRPr cap="all" spc="544" sz="3400"/>
            </a:pPr>
            <a:r>
              <a:t>相信 是眼見為憑</a:t>
            </a:r>
          </a:p>
          <a:p>
            <a:pPr defTabSz="397256">
              <a:defRPr cap="all" spc="544" sz="3400"/>
            </a:pPr>
          </a:p>
          <a:p>
            <a:pPr defTabSz="397256">
              <a:defRPr cap="all" spc="544" sz="3400"/>
            </a:pPr>
            <a:r>
              <a:t>信念是必須經過非常多的文化背景、書籍、雜誌、信息間接形成信念，而信念解讀的另一個可能是相信些什麼之後，讓自己相信的價值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A2."/>
          <p:cNvSpPr txBox="1"/>
          <p:nvPr>
            <p:ph type="title"/>
          </p:nvPr>
        </p:nvSpPr>
        <p:spPr>
          <a:xfrm>
            <a:off x="660400" y="264632"/>
            <a:ext cx="11684000" cy="22225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A2.</a:t>
            </a:r>
          </a:p>
        </p:txBody>
      </p:sp>
      <p:sp>
        <p:nvSpPr>
          <p:cNvPr id="164" name="信仰 是一種真正崇拜、追求的目標，抑或是生命中最重要、無可取代的…"/>
          <p:cNvSpPr txBox="1"/>
          <p:nvPr/>
        </p:nvSpPr>
        <p:spPr>
          <a:xfrm>
            <a:off x="660400" y="2257279"/>
            <a:ext cx="11684000" cy="6280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cap="all" spc="800" sz="5000"/>
            </a:pPr>
            <a:r>
              <a:t>信仰 是一種真正崇拜、追求的目標，抑或是生命中最重要、無可取代的</a:t>
            </a:r>
          </a:p>
          <a:p>
            <a:pPr>
              <a:defRPr cap="all" spc="800" sz="5000"/>
            </a:pPr>
          </a:p>
          <a:p>
            <a:pPr>
              <a:defRPr cap="all" spc="800" sz="5000"/>
            </a:pPr>
            <a:r>
              <a:t>宗教 只要人形成信仰就可以</a:t>
            </a:r>
          </a:p>
          <a:p>
            <a:pPr>
              <a:defRPr cap="all" spc="800" sz="5000"/>
            </a:pPr>
            <a:r>
              <a:t>人跟超越者的關係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384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384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