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借力使力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借力使力</a:t>
            </a:r>
          </a:p>
        </p:txBody>
      </p:sp>
      <p:sp>
        <p:nvSpPr>
          <p:cNvPr id="167" name="B0544255 資管三 許懿傑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B0544255 資管三 許懿傑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自知無知"/>
          <p:cNvSpPr txBox="1"/>
          <p:nvPr>
            <p:ph type="title"/>
          </p:nvPr>
        </p:nvSpPr>
        <p:spPr>
          <a:xfrm>
            <a:off x="406399" y="3456402"/>
            <a:ext cx="12192001" cy="1913004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自知無知</a:t>
            </a:r>
          </a:p>
        </p:txBody>
      </p:sp>
      <p:sp>
        <p:nvSpPr>
          <p:cNvPr id="196" name="-蘇格拉底"/>
          <p:cNvSpPr txBox="1"/>
          <p:nvPr/>
        </p:nvSpPr>
        <p:spPr>
          <a:xfrm>
            <a:off x="406399" y="4783597"/>
            <a:ext cx="7901304" cy="1913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-蘇格拉底</a:t>
            </a:r>
          </a:p>
        </p:txBody>
      </p:sp>
      <p:sp>
        <p:nvSpPr>
          <p:cNvPr id="197" name="- Steve jobs"/>
          <p:cNvSpPr txBox="1"/>
          <p:nvPr/>
        </p:nvSpPr>
        <p:spPr>
          <a:xfrm>
            <a:off x="406399" y="7228994"/>
            <a:ext cx="7901304" cy="1913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- Steve jobs</a:t>
            </a:r>
          </a:p>
        </p:txBody>
      </p:sp>
      <p:sp>
        <p:nvSpPr>
          <p:cNvPr id="198" name="Stay foolish"/>
          <p:cNvSpPr txBox="1"/>
          <p:nvPr/>
        </p:nvSpPr>
        <p:spPr>
          <a:xfrm>
            <a:off x="406399" y="5901799"/>
            <a:ext cx="12192001" cy="1913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Stay foolish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手、眼、心、靈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手、眼、心、靈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寶博士"/>
          <p:cNvSpPr txBox="1"/>
          <p:nvPr>
            <p:ph type="title"/>
          </p:nvPr>
        </p:nvSpPr>
        <p:spPr>
          <a:xfrm>
            <a:off x="406400" y="1536699"/>
            <a:ext cx="12192000" cy="1194251"/>
          </a:xfrm>
          <a:prstGeom prst="rect">
            <a:avLst/>
          </a:prstGeom>
        </p:spPr>
        <p:txBody>
          <a:bodyPr/>
          <a:lstStyle>
            <a:lvl1pPr defTabSz="449833">
              <a:spcBef>
                <a:spcPts val="2100"/>
              </a:spcBef>
              <a:defRPr sz="6160"/>
            </a:lvl1pPr>
          </a:lstStyle>
          <a:p>
            <a:pPr/>
            <a:r>
              <a:t>寶博士</a:t>
            </a:r>
          </a:p>
        </p:txBody>
      </p:sp>
      <p:sp>
        <p:nvSpPr>
          <p:cNvPr id="203" name="Exponent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4700">
                <a:solidFill>
                  <a:schemeClr val="accent1"/>
                </a:solidFill>
              </a:defRPr>
            </a:pPr>
            <a:r>
              <a:t>Exponential</a:t>
            </a:r>
          </a:p>
          <a:p>
            <a:pPr marL="444499" indent="-444499">
              <a:defRPr sz="4500">
                <a:solidFill>
                  <a:schemeClr val="accent1"/>
                </a:solidFill>
              </a:defRPr>
            </a:pPr>
            <a:r>
              <a:t>Singularity &amp; Singularity University</a:t>
            </a:r>
          </a:p>
          <a:p>
            <a:pPr marL="444499" indent="-444499">
              <a:defRPr sz="4500">
                <a:solidFill>
                  <a:schemeClr val="accent1"/>
                </a:solidFill>
              </a:defRPr>
            </a:pPr>
            <a:r>
              <a:t>Moonshot Thinking &amp; Courage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he End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年輕人將面對的挑戰"/>
          <p:cNvSpPr txBox="1"/>
          <p:nvPr>
            <p:ph type="body" sz="quarter" idx="4294967295"/>
          </p:nvPr>
        </p:nvSpPr>
        <p:spPr>
          <a:xfrm>
            <a:off x="406399" y="1716785"/>
            <a:ext cx="12192001" cy="180340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chemeClr val="accent1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年輕人將面對的挑戰</a:t>
            </a:r>
          </a:p>
        </p:txBody>
      </p:sp>
      <p:sp>
        <p:nvSpPr>
          <p:cNvPr id="170" name="已知、未知與無知"/>
          <p:cNvSpPr txBox="1"/>
          <p:nvPr/>
        </p:nvSpPr>
        <p:spPr>
          <a:xfrm>
            <a:off x="406399" y="3697107"/>
            <a:ext cx="121920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2300"/>
              </a:spcBef>
              <a:defRPr cap="all" sz="5400">
                <a:solidFill>
                  <a:schemeClr val="accent1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已知、未知與無知</a:t>
            </a:r>
          </a:p>
        </p:txBody>
      </p:sp>
      <p:sp>
        <p:nvSpPr>
          <p:cNvPr id="171" name="手、眼、心、靈"/>
          <p:cNvSpPr txBox="1"/>
          <p:nvPr/>
        </p:nvSpPr>
        <p:spPr>
          <a:xfrm>
            <a:off x="406399" y="5677428"/>
            <a:ext cx="121920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2300"/>
              </a:spcBef>
              <a:defRPr cap="all" sz="5400">
                <a:solidFill>
                  <a:schemeClr val="accent1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手、眼、心、靈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全球化、跨領域、人機共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全球化、跨領域、人機共存</a:t>
            </a:r>
          </a:p>
        </p:txBody>
      </p:sp>
      <p:sp>
        <p:nvSpPr>
          <p:cNvPr id="174" name="年輕人將面對的挑戰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年輕人將面對的挑戰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全球化"/>
          <p:cNvSpPr txBox="1"/>
          <p:nvPr>
            <p:ph type="title"/>
          </p:nvPr>
        </p:nvSpPr>
        <p:spPr>
          <a:xfrm>
            <a:off x="406400" y="1536699"/>
            <a:ext cx="12192000" cy="1407161"/>
          </a:xfrm>
          <a:prstGeom prst="rect">
            <a:avLst/>
          </a:prstGeom>
        </p:spPr>
        <p:txBody>
          <a:bodyPr anchor="ctr"/>
          <a:lstStyle/>
          <a:p>
            <a:pPr/>
            <a:r>
              <a:t>全球化</a:t>
            </a:r>
          </a:p>
        </p:txBody>
      </p:sp>
      <p:sp>
        <p:nvSpPr>
          <p:cNvPr id="177" name="經濟的衝擊…"/>
          <p:cNvSpPr txBox="1"/>
          <p:nvPr>
            <p:ph type="body" idx="1"/>
          </p:nvPr>
        </p:nvSpPr>
        <p:spPr>
          <a:xfrm>
            <a:off x="406400" y="3474437"/>
            <a:ext cx="12192000" cy="5377463"/>
          </a:xfrm>
          <a:prstGeom prst="rect">
            <a:avLst/>
          </a:prstGeom>
        </p:spPr>
        <p:txBody>
          <a:bodyPr/>
          <a:lstStyle/>
          <a:p>
            <a:pPr/>
            <a:r>
              <a:t>經濟的衝擊</a:t>
            </a:r>
          </a:p>
          <a:p>
            <a:pPr/>
            <a:r>
              <a:t>全球的競爭</a:t>
            </a:r>
          </a:p>
          <a:p>
            <a:pPr/>
            <a:r>
              <a:t>貧富的差距</a:t>
            </a:r>
          </a:p>
          <a:p>
            <a:pPr/>
            <a:r>
              <a:t>國家的弱化</a:t>
            </a:r>
          </a:p>
          <a:p>
            <a:pPr/>
            <a:r>
              <a:t>環境的破壞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跨領域"/>
          <p:cNvSpPr txBox="1"/>
          <p:nvPr>
            <p:ph type="title"/>
          </p:nvPr>
        </p:nvSpPr>
        <p:spPr>
          <a:xfrm>
            <a:off x="406400" y="1536700"/>
            <a:ext cx="12192000" cy="1407160"/>
          </a:xfrm>
          <a:prstGeom prst="rect">
            <a:avLst/>
          </a:prstGeom>
        </p:spPr>
        <p:txBody>
          <a:bodyPr anchor="ctr"/>
          <a:lstStyle/>
          <a:p>
            <a:pPr/>
            <a:r>
              <a:t>跨領域</a:t>
            </a:r>
          </a:p>
        </p:txBody>
      </p:sp>
      <p:sp>
        <p:nvSpPr>
          <p:cNvPr id="180" name="學習的能力…"/>
          <p:cNvSpPr txBox="1"/>
          <p:nvPr>
            <p:ph type="body" idx="1"/>
          </p:nvPr>
        </p:nvSpPr>
        <p:spPr>
          <a:xfrm>
            <a:off x="406400" y="3474437"/>
            <a:ext cx="12192000" cy="5377463"/>
          </a:xfrm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學習的能力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運用方法學的意識與能力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創新的能力：發現問題與解決問題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工具性的能力：電腦、語言等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實踐的能力：將知識運用於具體生活當中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打破界線 (南美厄瓜拉多Quito 世界的中心)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人機共存"/>
          <p:cNvSpPr txBox="1"/>
          <p:nvPr>
            <p:ph type="title"/>
          </p:nvPr>
        </p:nvSpPr>
        <p:spPr>
          <a:xfrm>
            <a:off x="406400" y="1536700"/>
            <a:ext cx="12192000" cy="1407160"/>
          </a:xfrm>
          <a:prstGeom prst="rect">
            <a:avLst/>
          </a:prstGeom>
        </p:spPr>
        <p:txBody>
          <a:bodyPr anchor="ctr"/>
          <a:lstStyle/>
          <a:p>
            <a:pPr/>
            <a:r>
              <a:t>人機共存</a:t>
            </a:r>
          </a:p>
        </p:txBody>
      </p:sp>
      <p:sp>
        <p:nvSpPr>
          <p:cNvPr id="183" name="人力的取代 — 自動化…"/>
          <p:cNvSpPr txBox="1"/>
          <p:nvPr>
            <p:ph type="body" idx="1"/>
          </p:nvPr>
        </p:nvSpPr>
        <p:spPr>
          <a:xfrm>
            <a:off x="406400" y="3474437"/>
            <a:ext cx="12192000" cy="5377463"/>
          </a:xfrm>
          <a:prstGeom prst="rect">
            <a:avLst/>
          </a:prstGeom>
        </p:spPr>
        <p:txBody>
          <a:bodyPr/>
          <a:lstStyle/>
          <a:p>
            <a:pPr/>
            <a:r>
              <a:t>人力的取代 — 自動化</a:t>
            </a:r>
          </a:p>
          <a:p>
            <a:pPr/>
            <a:r>
              <a:t>「發明」、「</a:t>
            </a:r>
            <a:r>
              <a:rPr>
                <a:solidFill>
                  <a:schemeClr val="accent1"/>
                </a:solidFill>
              </a:rPr>
              <a:t>創新</a:t>
            </a:r>
            <a:r>
              <a:t>」的能力</a:t>
            </a:r>
          </a:p>
          <a:p>
            <a:pPr/>
            <a:r>
              <a:t>複雜的策略型工作：外交人員、經濟學家</a:t>
            </a:r>
          </a:p>
          <a:p>
            <a:pPr/>
            <a:r>
              <a:t>「同情心」、「</a:t>
            </a:r>
            <a:r>
              <a:rPr>
                <a:solidFill>
                  <a:schemeClr val="accent1"/>
                </a:solidFill>
              </a:rPr>
              <a:t>同理心</a:t>
            </a:r>
            <a:r>
              <a:t>」：保姆、老師、醫生等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品味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已知、未知與無知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pPr/>
            <a:r>
              <a:t>已知、未知與無知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已知域、未知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已知域、未知域</a:t>
            </a:r>
          </a:p>
        </p:txBody>
      </p:sp>
      <p:sp>
        <p:nvSpPr>
          <p:cNvPr id="188" name="人們潛意識把知識的累積視為一個圓圈…"/>
          <p:cNvSpPr txBox="1"/>
          <p:nvPr>
            <p:ph type="body" sz="half" idx="1"/>
          </p:nvPr>
        </p:nvSpPr>
        <p:spPr>
          <a:xfrm>
            <a:off x="406400" y="2743200"/>
            <a:ext cx="12192000" cy="2526869"/>
          </a:xfrm>
          <a:prstGeom prst="rect">
            <a:avLst/>
          </a:prstGeom>
        </p:spPr>
        <p:txBody>
          <a:bodyPr/>
          <a:lstStyle/>
          <a:p>
            <a:pPr/>
            <a:r>
              <a:t>人們潛意識把知識的累積視為一個</a:t>
            </a:r>
            <a:r>
              <a:rPr>
                <a:solidFill>
                  <a:schemeClr val="accent1"/>
                </a:solidFill>
              </a:rPr>
              <a:t>圓圈</a:t>
            </a:r>
            <a:endParaRPr>
              <a:solidFill>
                <a:schemeClr val="accent1"/>
              </a:solidFill>
            </a:endParaRPr>
          </a:p>
          <a:p>
            <a:pPr/>
            <a:r>
              <a:t>在一個更大的</a:t>
            </a:r>
            <a:r>
              <a:rPr>
                <a:solidFill>
                  <a:schemeClr val="accent1"/>
                </a:solidFill>
              </a:rPr>
              <a:t>閉合圓圈</a:t>
            </a:r>
            <a:r>
              <a:t>(未知域)內不斷擴張</a:t>
            </a:r>
          </a:p>
        </p:txBody>
      </p:sp>
      <p:sp>
        <p:nvSpPr>
          <p:cNvPr id="189" name="What I believe is …"/>
          <p:cNvSpPr txBox="1"/>
          <p:nvPr/>
        </p:nvSpPr>
        <p:spPr>
          <a:xfrm>
            <a:off x="406399" y="5081891"/>
            <a:ext cx="12192001" cy="1793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609600">
            <a:normAutofit fontScale="100000" lnSpcReduction="0"/>
          </a:bodyPr>
          <a:lstStyle>
            <a:lvl1pPr>
              <a:lnSpc>
                <a:spcPts val="13000"/>
              </a:lnSpc>
              <a:spcBef>
                <a:spcPts val="2800"/>
              </a:spcBef>
              <a:defRPr cap="all" sz="6000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What I believe is …</a:t>
            </a:r>
          </a:p>
        </p:txBody>
      </p:sp>
      <p:sp>
        <p:nvSpPr>
          <p:cNvPr id="190" name="未知域非閉合的、非平面的…"/>
          <p:cNvSpPr txBox="1"/>
          <p:nvPr/>
        </p:nvSpPr>
        <p:spPr>
          <a:xfrm>
            <a:off x="406400" y="6268772"/>
            <a:ext cx="12192001" cy="2526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未知域非閉合的、非平面的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已知的知識是探索未知領域而假設的前提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未知域 -&gt; 無知域"/>
          <p:cNvSpPr txBox="1"/>
          <p:nvPr>
            <p:ph type="title"/>
          </p:nvPr>
        </p:nvSpPr>
        <p:spPr>
          <a:xfrm>
            <a:off x="406400" y="1221648"/>
            <a:ext cx="12192001" cy="1812105"/>
          </a:xfrm>
          <a:prstGeom prst="rect">
            <a:avLst/>
          </a:prstGeom>
        </p:spPr>
        <p:txBody>
          <a:bodyPr anchor="ctr"/>
          <a:lstStyle/>
          <a:p>
            <a:pPr/>
            <a:r>
              <a:t>未知域 -&gt; 無知域</a:t>
            </a:r>
          </a:p>
        </p:txBody>
      </p:sp>
      <p:sp>
        <p:nvSpPr>
          <p:cNvPr id="193" name="Open Mind…"/>
          <p:cNvSpPr txBox="1"/>
          <p:nvPr>
            <p:ph type="body" idx="1"/>
          </p:nvPr>
        </p:nvSpPr>
        <p:spPr>
          <a:xfrm>
            <a:off x="406400" y="3249279"/>
            <a:ext cx="12192000" cy="56026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t>Open Mind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跳脫舊有的框架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「放下」、「虛空」、「零」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