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73" r:id="rId4"/>
    <p:sldId id="268" r:id="rId5"/>
    <p:sldId id="259" r:id="rId6"/>
    <p:sldId id="262" r:id="rId7"/>
    <p:sldId id="271" r:id="rId8"/>
    <p:sldId id="270" r:id="rId9"/>
    <p:sldId id="275" r:id="rId10"/>
    <p:sldId id="26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77" r:id="rId20"/>
    <p:sldId id="290" r:id="rId21"/>
    <p:sldId id="292" r:id="rId22"/>
    <p:sldId id="295" r:id="rId23"/>
    <p:sldId id="308" r:id="rId24"/>
    <p:sldId id="314" r:id="rId25"/>
    <p:sldId id="278" r:id="rId26"/>
    <p:sldId id="316" r:id="rId27"/>
    <p:sldId id="317" r:id="rId28"/>
    <p:sldId id="279" r:id="rId29"/>
    <p:sldId id="297" r:id="rId30"/>
    <p:sldId id="298" r:id="rId31"/>
    <p:sldId id="302" r:id="rId32"/>
    <p:sldId id="303" r:id="rId33"/>
    <p:sldId id="304" r:id="rId34"/>
    <p:sldId id="305" r:id="rId35"/>
    <p:sldId id="310" r:id="rId36"/>
    <p:sldId id="311" r:id="rId37"/>
    <p:sldId id="313" r:id="rId38"/>
    <p:sldId id="318" r:id="rId39"/>
    <p:sldId id="319" r:id="rId40"/>
    <p:sldId id="320" r:id="rId41"/>
    <p:sldId id="322" r:id="rId42"/>
    <p:sldId id="321" r:id="rId43"/>
    <p:sldId id="323" r:id="rId44"/>
    <p:sldId id="328" r:id="rId45"/>
    <p:sldId id="324" r:id="rId46"/>
    <p:sldId id="325" r:id="rId47"/>
    <p:sldId id="329" r:id="rId48"/>
    <p:sldId id="326" r:id="rId49"/>
    <p:sldId id="327" r:id="rId50"/>
    <p:sldId id="330" r:id="rId51"/>
    <p:sldId id="280" r:id="rId52"/>
    <p:sldId id="274" r:id="rId53"/>
    <p:sldId id="267" r:id="rId54"/>
  </p:sldIdLst>
  <p:sldSz cx="18288000" cy="10287000"/>
  <p:notesSz cx="6858000" cy="9144000"/>
  <p:embeddedFontLst>
    <p:embeddedFont>
      <p:font typeface="Canva Sans Bold" panose="02020500000000000000" charset="0"/>
      <p:regular r:id="rId56"/>
    </p:embeddedFont>
    <p:embeddedFont>
      <p:font typeface="Titillium Web" panose="00000500000000000000" pitchFamily="2" charset="0"/>
      <p:regular r:id="rId57"/>
      <p:bold r:id="rId58"/>
      <p:italic r:id="rId59"/>
      <p:boldItalic r:id="rId60"/>
    </p:embeddedFont>
    <p:embeddedFont>
      <p:font typeface="微軟正黑體" panose="020B0604030504040204" pitchFamily="34" charset="-120"/>
      <p:regular r:id="rId61"/>
      <p:bold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B18968"/>
    <a:srgbClr val="111111"/>
    <a:srgbClr val="BC967A"/>
    <a:srgbClr val="FFF8F6"/>
    <a:srgbClr val="BBAE97"/>
    <a:srgbClr val="EED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226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4C85-CF74-44C7-B225-5B62E89F0554}" type="datetimeFigureOut">
              <a:rPr lang="zh-TW" altLang="en-US" smtClean="0"/>
              <a:t>2024/9/9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A0094-E693-406E-8049-3F40B348DF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01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5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936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123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34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35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455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809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04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310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22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09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65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93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294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949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499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775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95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496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281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146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641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211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25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926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031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56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75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23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39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63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23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A0094-E693-406E-8049-3F40B348DFE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0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40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42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45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47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49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51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53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55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58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sv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.sv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svg"/><Relationship Id="rId1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ode/georgyzubkov/heart-disease-exploratory-data-analysis/notebook#list-tab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2.sv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6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7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7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78.svg"/><Relationship Id="rId5" Type="http://schemas.openxmlformats.org/officeDocument/2006/relationships/image" Target="../media/image8.svg"/><Relationship Id="rId10" Type="http://schemas.openxmlformats.org/officeDocument/2006/relationships/image" Target="../media/image77.png"/><Relationship Id="rId4" Type="http://schemas.openxmlformats.org/officeDocument/2006/relationships/image" Target="../media/image7.png"/><Relationship Id="rId9" Type="http://schemas.openxmlformats.org/officeDocument/2006/relationships/image" Target="../media/image7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svg"/><Relationship Id="rId5" Type="http://schemas.openxmlformats.org/officeDocument/2006/relationships/image" Target="../media/image8.sv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svg"/><Relationship Id="rId5" Type="http://schemas.openxmlformats.org/officeDocument/2006/relationships/image" Target="../media/image8.sv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37245" y="7154681"/>
            <a:ext cx="3895922" cy="4507089"/>
          </a:xfrm>
          <a:custGeom>
            <a:avLst/>
            <a:gdLst/>
            <a:ahLst/>
            <a:cxnLst/>
            <a:rect l="l" t="t" r="r" b="b"/>
            <a:pathLst>
              <a:path w="3895922" h="4507089">
                <a:moveTo>
                  <a:pt x="0" y="0"/>
                </a:moveTo>
                <a:lnTo>
                  <a:pt x="3895923" y="0"/>
                </a:lnTo>
                <a:lnTo>
                  <a:pt x="3895923" y="4507089"/>
                </a:lnTo>
                <a:lnTo>
                  <a:pt x="0" y="4507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928410" y="5913987"/>
            <a:ext cx="5231375" cy="6052040"/>
          </a:xfrm>
          <a:custGeom>
            <a:avLst/>
            <a:gdLst/>
            <a:ahLst/>
            <a:cxnLst/>
            <a:rect l="l" t="t" r="r" b="b"/>
            <a:pathLst>
              <a:path w="5231375" h="6052040">
                <a:moveTo>
                  <a:pt x="5231375" y="0"/>
                </a:moveTo>
                <a:lnTo>
                  <a:pt x="0" y="0"/>
                </a:lnTo>
                <a:lnTo>
                  <a:pt x="0" y="6052040"/>
                </a:lnTo>
                <a:lnTo>
                  <a:pt x="5231375" y="6052040"/>
                </a:lnTo>
                <a:lnTo>
                  <a:pt x="5231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2032201">
            <a:off x="4377376" y="1529719"/>
            <a:ext cx="9054272" cy="8160023"/>
          </a:xfrm>
          <a:custGeom>
            <a:avLst/>
            <a:gdLst/>
            <a:ahLst/>
            <a:cxnLst/>
            <a:rect l="l" t="t" r="r" b="b"/>
            <a:pathLst>
              <a:path w="9054272" h="8160023">
                <a:moveTo>
                  <a:pt x="0" y="0"/>
                </a:moveTo>
                <a:lnTo>
                  <a:pt x="9054272" y="0"/>
                </a:lnTo>
                <a:lnTo>
                  <a:pt x="9054272" y="8160023"/>
                </a:lnTo>
                <a:lnTo>
                  <a:pt x="0" y="8160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4419600" y="5534007"/>
            <a:ext cx="1390189" cy="1221307"/>
          </a:xfrm>
          <a:custGeom>
            <a:avLst/>
            <a:gdLst/>
            <a:ahLst/>
            <a:cxnLst/>
            <a:rect l="l" t="t" r="r" b="b"/>
            <a:pathLst>
              <a:path w="1390189" h="1221307">
                <a:moveTo>
                  <a:pt x="0" y="0"/>
                </a:moveTo>
                <a:lnTo>
                  <a:pt x="1390189" y="0"/>
                </a:lnTo>
                <a:lnTo>
                  <a:pt x="1390189" y="1221307"/>
                </a:lnTo>
                <a:lnTo>
                  <a:pt x="0" y="1221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4648200" y="3979537"/>
            <a:ext cx="9442027" cy="2795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56"/>
              </a:lnSpc>
            </a:pPr>
            <a:r>
              <a:rPr lang="en-US" altLang="zh-TW" sz="9200" dirty="0">
                <a:solidFill>
                  <a:srgbClr val="000000"/>
                </a:solidFill>
                <a:latin typeface="Canva Sans Bold"/>
              </a:rPr>
              <a:t>Heart Disease Prediction</a:t>
            </a:r>
            <a:endParaRPr lang="en-US" sz="9200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8" name="Freeform 8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3429000" y="8801100"/>
            <a:ext cx="15011400" cy="17136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第三組：</a:t>
            </a:r>
            <a:r>
              <a:rPr lang="en-US" altLang="zh-TW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410410111</a:t>
            </a:r>
            <a:r>
              <a:rPr lang="zh-TW" altLang="en-US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洪碩廷、</a:t>
            </a:r>
            <a:r>
              <a:rPr lang="en-US" altLang="zh-TW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410410236</a:t>
            </a:r>
            <a:r>
              <a:rPr lang="zh-TW" altLang="en-US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魏品華、</a:t>
            </a:r>
            <a:r>
              <a:rPr lang="en-US" altLang="zh-TW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410410863</a:t>
            </a:r>
            <a:r>
              <a:rPr lang="zh-TW" altLang="en-US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黃裕權、</a:t>
            </a:r>
            <a:r>
              <a:rPr lang="en-US" altLang="zh-TW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410410749</a:t>
            </a:r>
            <a:r>
              <a:rPr lang="zh-TW" altLang="en-US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陳南天、</a:t>
            </a:r>
            <a:r>
              <a:rPr lang="en-US" altLang="zh-TW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410410988</a:t>
            </a:r>
            <a:r>
              <a:rPr lang="zh-TW" altLang="en-US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郭恩均、</a:t>
            </a:r>
            <a:r>
              <a:rPr lang="en-US" altLang="zh-TW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410411580</a:t>
            </a:r>
            <a:r>
              <a:rPr lang="zh-TW" altLang="en-US" sz="2800" b="1" dirty="0">
                <a:solidFill>
                  <a:srgbClr val="46556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吳姿妤</a:t>
            </a:r>
          </a:p>
          <a:p>
            <a:pPr algn="ctr">
              <a:lnSpc>
                <a:spcPts val="7974"/>
              </a:lnSpc>
            </a:pPr>
            <a:endParaRPr lang="en-US" sz="2800" b="1" dirty="0">
              <a:solidFill>
                <a:srgbClr val="4655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515100" y="2282338"/>
            <a:ext cx="5257800" cy="447560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6858000" y="1212045"/>
            <a:ext cx="4766902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TW" sz="6600" b="1" spc="2723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20" name="圖片 19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2F152894-EC41-4485-2AC3-1F208CBFFC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8646" y="3211215"/>
            <a:ext cx="13350708" cy="6123285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334000" y="2282338"/>
            <a:ext cx="7620000" cy="346562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195486" y="1212045"/>
            <a:ext cx="7897028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TW" sz="6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檢查重複資料並刪除</a:t>
            </a:r>
            <a:endParaRPr lang="zh-TW" altLang="zh-TW" sz="6600" b="1" spc="2723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E250BD4E-B3FC-05A2-BC95-873693F7F5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01783" y="4283383"/>
            <a:ext cx="13084434" cy="3374718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</p:spTree>
    <p:extLst>
      <p:ext uri="{BB962C8B-B14F-4D97-AF65-F5344CB8AC3E}">
        <p14:creationId xmlns:p14="http://schemas.microsoft.com/office/powerpoint/2010/main" val="132453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7048500" y="2195523"/>
            <a:ext cx="4191000" cy="346562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195486" y="1212045"/>
            <a:ext cx="7897028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檢查遺漏值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8EA537D-A151-4B19-DF6D-28E8384887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49130" y="3005112"/>
            <a:ext cx="3389739" cy="6796095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41CFBF-AFE6-D5A7-F902-E273FF88661B}"/>
              </a:ext>
            </a:extLst>
          </p:cNvPr>
          <p:cNvSpPr txBox="1"/>
          <p:nvPr/>
        </p:nvSpPr>
        <p:spPr>
          <a:xfrm>
            <a:off x="11049000" y="9298741"/>
            <a:ext cx="126428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32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32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無遺漏值</a:t>
            </a:r>
            <a:r>
              <a:rPr lang="en-US" altLang="zh-TW" sz="32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32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0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629400" y="2195523"/>
            <a:ext cx="4953000" cy="346562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195486" y="1212045"/>
            <a:ext cx="7897028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判斷資料類型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909E38E1-A541-A30E-2FD7-DFA789B704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1788" y="2619234"/>
            <a:ext cx="7788097" cy="6422847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pic>
        <p:nvPicPr>
          <p:cNvPr id="13" name="圖片 1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B3FC0283-0CB2-B997-ADCD-E0C9A8E7B4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65601" y="2544199"/>
            <a:ext cx="7897027" cy="6420733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C37B003-6941-F1EA-9124-7DFE0160935B}"/>
              </a:ext>
            </a:extLst>
          </p:cNvPr>
          <p:cNvSpPr txBox="1"/>
          <p:nvPr/>
        </p:nvSpPr>
        <p:spPr>
          <a:xfrm>
            <a:off x="7072133" y="9301828"/>
            <a:ext cx="3896400" cy="1280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簡單將特徵分為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類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32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1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334000" y="2282337"/>
            <a:ext cx="7543800" cy="2597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195486" y="1212045"/>
            <a:ext cx="7897028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只有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YES</a:t>
            </a: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的資料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8AFEC85-5954-07E8-D35A-8CA0C50703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0600" y="4812364"/>
            <a:ext cx="16306800" cy="2002521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8C47CF-88E4-C4FF-AA92-EC94CC36A669}"/>
              </a:ext>
            </a:extLst>
          </p:cNvPr>
          <p:cNvSpPr txBox="1"/>
          <p:nvPr/>
        </p:nvSpPr>
        <p:spPr>
          <a:xfrm>
            <a:off x="990600" y="3847395"/>
            <a:ext cx="126428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處理方式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轉換成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324600" y="2255283"/>
            <a:ext cx="5751487" cy="286801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195486" y="1137930"/>
            <a:ext cx="7897028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Age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Category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67631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8C47CF-88E4-C4FF-AA92-EC94CC36A669}"/>
              </a:ext>
            </a:extLst>
          </p:cNvPr>
          <p:cNvSpPr txBox="1"/>
          <p:nvPr/>
        </p:nvSpPr>
        <p:spPr>
          <a:xfrm>
            <a:off x="2581922" y="5302768"/>
            <a:ext cx="126428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處理方式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取中間值</a:t>
            </a:r>
          </a:p>
        </p:txBody>
      </p:sp>
      <p:pic>
        <p:nvPicPr>
          <p:cNvPr id="11" name="圖片 10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CE06FBC9-D16A-AF35-F0B5-F7C7DC87EDD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538"/>
          <a:stretch/>
        </p:blipFill>
        <p:spPr>
          <a:xfrm>
            <a:off x="2556522" y="3471879"/>
            <a:ext cx="13019992" cy="1671621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  <p:pic>
        <p:nvPicPr>
          <p:cNvPr id="13" name="圖片 12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BCCACE87-E9D8-2AE0-999D-17449B52C0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68612" y="6073294"/>
            <a:ext cx="12995811" cy="3662797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</p:spTree>
    <p:extLst>
      <p:ext uri="{BB962C8B-B14F-4D97-AF65-F5344CB8AC3E}">
        <p14:creationId xmlns:p14="http://schemas.microsoft.com/office/powerpoint/2010/main" val="76489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7086600" y="2223810"/>
            <a:ext cx="4371773" cy="243508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195486" y="1153517"/>
            <a:ext cx="7897028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數值型資料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8C47CF-88E4-C4FF-AA92-EC94CC36A669}"/>
              </a:ext>
            </a:extLst>
          </p:cNvPr>
          <p:cNvSpPr txBox="1"/>
          <p:nvPr/>
        </p:nvSpPr>
        <p:spPr>
          <a:xfrm>
            <a:off x="990600" y="3847395"/>
            <a:ext cx="126428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處理方式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MinMaxScaler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進行標準化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3D12AC6-5C96-F289-4A95-BDAFE778005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63"/>
          <a:stretch/>
        </p:blipFill>
        <p:spPr>
          <a:xfrm>
            <a:off x="990600" y="4886813"/>
            <a:ext cx="16306800" cy="1889324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</p:spTree>
    <p:extLst>
      <p:ext uri="{BB962C8B-B14F-4D97-AF65-F5344CB8AC3E}">
        <p14:creationId xmlns:p14="http://schemas.microsoft.com/office/powerpoint/2010/main" val="165093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4495800" y="2265773"/>
            <a:ext cx="9067800" cy="276312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599247" y="686458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188080" y="1195480"/>
            <a:ext cx="9911839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Gen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Health(</a:t>
            </a: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有程度之分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731154" y="464573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8C47CF-88E4-C4FF-AA92-EC94CC36A669}"/>
              </a:ext>
            </a:extLst>
          </p:cNvPr>
          <p:cNvSpPr txBox="1"/>
          <p:nvPr/>
        </p:nvSpPr>
        <p:spPr>
          <a:xfrm>
            <a:off x="2617061" y="5911618"/>
            <a:ext cx="126428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處理方式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依程度給定數值</a:t>
            </a:r>
          </a:p>
        </p:txBody>
      </p:sp>
      <p:pic>
        <p:nvPicPr>
          <p:cNvPr id="12" name="圖片 11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CF22E9DC-7A16-67B9-A3DB-38321DB943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9151" y="3900568"/>
            <a:ext cx="13029695" cy="1838348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7CA57A0-B20E-C650-A652-0CF083A885F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2928"/>
          <a:stretch/>
        </p:blipFill>
        <p:spPr>
          <a:xfrm>
            <a:off x="2617061" y="6695578"/>
            <a:ext cx="13041785" cy="1043297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</p:spTree>
    <p:extLst>
      <p:ext uri="{BB962C8B-B14F-4D97-AF65-F5344CB8AC3E}">
        <p14:creationId xmlns:p14="http://schemas.microsoft.com/office/powerpoint/2010/main" val="359639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4267200" y="2201014"/>
            <a:ext cx="9601200" cy="266303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103573" y="1145160"/>
            <a:ext cx="10080854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其他類別資料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無程度之分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8C47CF-88E4-C4FF-AA92-EC94CC36A669}"/>
              </a:ext>
            </a:extLst>
          </p:cNvPr>
          <p:cNvSpPr txBox="1"/>
          <p:nvPr/>
        </p:nvSpPr>
        <p:spPr>
          <a:xfrm>
            <a:off x="3479420" y="3485083"/>
            <a:ext cx="9103663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處理方式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LabelEncoder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() 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進行類別標記</a:t>
            </a:r>
          </a:p>
        </p:txBody>
      </p:sp>
      <p:pic>
        <p:nvPicPr>
          <p:cNvPr id="14" name="圖片 13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2C9C203E-7790-F2A7-00C1-81006EEE540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2206"/>
          <a:stretch/>
        </p:blipFill>
        <p:spPr>
          <a:xfrm>
            <a:off x="3512360" y="4196554"/>
            <a:ext cx="11263279" cy="1304976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9046BC-96FF-8EB4-457D-2523C39FC07C}"/>
              </a:ext>
            </a:extLst>
          </p:cNvPr>
          <p:cNvSpPr txBox="1"/>
          <p:nvPr/>
        </p:nvSpPr>
        <p:spPr>
          <a:xfrm>
            <a:off x="3479420" y="6319551"/>
            <a:ext cx="1264285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處理完畢後分別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取出特徵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和目標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5D2505C8-B506-9286-C28D-5646CD4D7CD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1160" b="7965"/>
          <a:stretch/>
        </p:blipFill>
        <p:spPr>
          <a:xfrm>
            <a:off x="3512360" y="7060015"/>
            <a:ext cx="11263279" cy="1293764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</p:spTree>
    <p:extLst>
      <p:ext uri="{BB962C8B-B14F-4D97-AF65-F5344CB8AC3E}">
        <p14:creationId xmlns:p14="http://schemas.microsoft.com/office/powerpoint/2010/main" val="813234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4953000" y="5785470"/>
            <a:ext cx="8637686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697314" y="4381881"/>
            <a:ext cx="8893372" cy="1523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zh-TW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資料不平衡處理</a:t>
            </a:r>
            <a:endParaRPr lang="en-US" altLang="zh-TW" sz="9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Google Shape;804;p8">
            <a:extLst>
              <a:ext uri="{FF2B5EF4-FFF2-40B4-BE49-F238E27FC236}">
                <a16:creationId xmlns:a16="http://schemas.microsoft.com/office/drawing/2014/main" id="{33ACB95A-1EEA-AB39-D554-C4BE6AB431C7}"/>
              </a:ext>
            </a:extLst>
          </p:cNvPr>
          <p:cNvSpPr/>
          <p:nvPr/>
        </p:nvSpPr>
        <p:spPr>
          <a:xfrm>
            <a:off x="15011400" y="6386433"/>
            <a:ext cx="1677045" cy="2705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BC967A"/>
                </a:solidFill>
                <a:latin typeface="Titillium Web"/>
              </a:rPr>
              <a:t>4</a:t>
            </a:r>
            <a:endParaRPr b="1" i="0" dirty="0">
              <a:ln>
                <a:noFill/>
              </a:ln>
              <a:solidFill>
                <a:srgbClr val="BC967A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14482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8039099" y="2356937"/>
            <a:ext cx="2209800" cy="199995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8096071" y="827601"/>
            <a:ext cx="2095856" cy="1435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zh-TW" altLang="en-US" sz="6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sz="6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4DBBA7-7761-F8F9-C61F-9935AF9CAC7A}"/>
              </a:ext>
            </a:extLst>
          </p:cNvPr>
          <p:cNvSpPr txBox="1"/>
          <p:nvPr/>
        </p:nvSpPr>
        <p:spPr>
          <a:xfrm>
            <a:off x="6477000" y="2651260"/>
            <a:ext cx="6846902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04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36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資料集及問題介紹</a:t>
            </a:r>
            <a:endParaRPr lang="en-US" altLang="zh-TW" sz="36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04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36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lang="zh-TW" altLang="en-US" sz="36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預處理</a:t>
            </a:r>
            <a:endParaRPr lang="en-US" altLang="zh-TW" sz="36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04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36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sz="36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04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資料不平衡處理</a:t>
            </a:r>
            <a:endParaRPr lang="en-US" altLang="zh-TW" sz="36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04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sz="36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04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6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endParaRPr lang="en-US" altLang="zh-TW" sz="36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04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&amp;</a:t>
            </a:r>
            <a:r>
              <a:rPr lang="zh-TW" altLang="en-US" sz="3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ML </a:t>
            </a:r>
            <a:r>
              <a:rPr lang="zh-TW" altLang="en-US" sz="3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en-US" altLang="zh-TW" sz="3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3200">
              <a:lnSpc>
                <a:spcPct val="150000"/>
              </a:lnSpc>
            </a:pPr>
            <a:r>
              <a:rPr lang="en-US" altLang="zh-TW" sz="3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sz="3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參數調整過程</a:t>
            </a:r>
            <a:endParaRPr lang="en-US" altLang="zh-TW" sz="3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3200">
              <a:lnSpc>
                <a:spcPct val="150000"/>
              </a:lnSpc>
            </a:pPr>
            <a:r>
              <a:rPr lang="en-US" altLang="zh-TW" sz="3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</a:t>
            </a:r>
            <a:r>
              <a:rPr lang="zh-TW" altLang="en-US" sz="3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zh-TW" altLang="zh-TW" sz="3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04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36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00400" indent="-457200">
              <a:lnSpc>
                <a:spcPct val="150000"/>
              </a:lnSpc>
              <a:buFont typeface="+mj-lt"/>
              <a:buAutoNum type="arabicPeriod"/>
            </a:pPr>
            <a:endParaRPr lang="zh-TW" altLang="zh-TW" sz="36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zh-TW" sz="3600" b="1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3600" b="1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A95F53B2-7686-9355-374F-BAC96BFE38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4250" y="1257286"/>
            <a:ext cx="10446870" cy="4550539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A23DC90-3C5C-4E73-0DEE-659312580DDD}"/>
              </a:ext>
            </a:extLst>
          </p:cNvPr>
          <p:cNvSpPr txBox="1"/>
          <p:nvPr/>
        </p:nvSpPr>
        <p:spPr>
          <a:xfrm>
            <a:off x="2493035" y="6236143"/>
            <a:ext cx="1344930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由於資料的數量非常多，因此選擇採用欠採樣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Undersampling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來進行</a:t>
            </a:r>
          </a:p>
        </p:txBody>
      </p:sp>
      <p:pic>
        <p:nvPicPr>
          <p:cNvPr id="15" name="圖片 14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7FC6BC93-1B5F-7942-4EC9-8DA0328CB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3035" y="7048500"/>
            <a:ext cx="13449300" cy="1909683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</p:spTree>
    <p:extLst>
      <p:ext uri="{BB962C8B-B14F-4D97-AF65-F5344CB8AC3E}">
        <p14:creationId xmlns:p14="http://schemas.microsoft.com/office/powerpoint/2010/main" val="3256669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 descr="一張含有 螢幕擷取畫面, 文字, 標誌, 字型 的圖片&#10;&#10;自動產生的描述">
            <a:extLst>
              <a:ext uri="{FF2B5EF4-FFF2-40B4-BE49-F238E27FC236}">
                <a16:creationId xmlns:a16="http://schemas.microsoft.com/office/drawing/2014/main" id="{661D359A-F3DE-E52B-DFB9-215A3E81B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7114" y="2171700"/>
            <a:ext cx="11950916" cy="4638786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9307ABF-5354-4028-A66E-50A222D8CF4F}"/>
              </a:ext>
            </a:extLst>
          </p:cNvPr>
          <p:cNvSpPr txBox="1"/>
          <p:nvPr/>
        </p:nvSpPr>
        <p:spPr>
          <a:xfrm>
            <a:off x="2000679" y="1028700"/>
            <a:ext cx="12877800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平衡後結果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3A614BA-355C-41F0-F944-C57E6C2C7F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7546970"/>
            <a:ext cx="4101654" cy="1695715"/>
          </a:xfrm>
          <a:prstGeom prst="rect">
            <a:avLst/>
          </a:prstGeom>
        </p:spPr>
      </p:pic>
      <p:sp>
        <p:nvSpPr>
          <p:cNvPr id="12" name="Google Shape;1038;g2c9f63c9ecb_0_259">
            <a:extLst>
              <a:ext uri="{FF2B5EF4-FFF2-40B4-BE49-F238E27FC236}">
                <a16:creationId xmlns:a16="http://schemas.microsoft.com/office/drawing/2014/main" id="{2AA2A60B-2E2D-644C-0908-BFBB4FF3E2A6}"/>
              </a:ext>
            </a:extLst>
          </p:cNvPr>
          <p:cNvSpPr/>
          <p:nvPr/>
        </p:nvSpPr>
        <p:spPr>
          <a:xfrm>
            <a:off x="7964367" y="8115300"/>
            <a:ext cx="2034798" cy="57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C3F6E8F-F297-992D-5C15-E89FDF6992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3879" y="7562586"/>
            <a:ext cx="4101654" cy="16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0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215452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103573" y="1145160"/>
            <a:ext cx="10080854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資料平衡的好處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74654" y="4125030"/>
            <a:ext cx="754366" cy="116080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1" name="圖片 10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369407C4-12AA-E8D0-6797-3157D3666B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44758" y="2992412"/>
            <a:ext cx="7285717" cy="6180543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B2E05A-3371-AD91-D9E8-59353BB5E186}"/>
              </a:ext>
            </a:extLst>
          </p:cNvPr>
          <p:cNvSpPr txBox="1"/>
          <p:nvPr/>
        </p:nvSpPr>
        <p:spPr>
          <a:xfrm>
            <a:off x="10134600" y="5202500"/>
            <a:ext cx="78230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由於此問題和疾病相關，我們應該</a:t>
            </a:r>
            <a:r>
              <a:rPr lang="zh-TW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確保所有真正有病的人都被找出來。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資料平衡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能有效提升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Recall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en-US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38AB18D-ED36-C7F7-C082-C0C5D6882B6D}"/>
              </a:ext>
            </a:extLst>
          </p:cNvPr>
          <p:cNvSpPr txBox="1"/>
          <p:nvPr/>
        </p:nvSpPr>
        <p:spPr>
          <a:xfrm>
            <a:off x="3951836" y="9338656"/>
            <a:ext cx="3699253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未資料平衡的結果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AE3CDB-2A12-2E3A-85CC-5B189ABD933A}"/>
              </a:ext>
            </a:extLst>
          </p:cNvPr>
          <p:cNvSpPr/>
          <p:nvPr/>
        </p:nvSpPr>
        <p:spPr>
          <a:xfrm>
            <a:off x="2478590" y="3405402"/>
            <a:ext cx="2946493" cy="22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A83419-D935-F28A-9428-5A7659A5FD8C}"/>
              </a:ext>
            </a:extLst>
          </p:cNvPr>
          <p:cNvSpPr/>
          <p:nvPr/>
        </p:nvSpPr>
        <p:spPr>
          <a:xfrm>
            <a:off x="3951836" y="7150534"/>
            <a:ext cx="773228" cy="24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3CFDE5-7F64-D972-CD44-479B4D2C5B85}"/>
              </a:ext>
            </a:extLst>
          </p:cNvPr>
          <p:cNvSpPr/>
          <p:nvPr/>
        </p:nvSpPr>
        <p:spPr>
          <a:xfrm>
            <a:off x="6547918" y="7198951"/>
            <a:ext cx="773228" cy="24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F74EA54-47F9-91CB-D6F4-BEFCEE9A2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40754" y="3099715"/>
            <a:ext cx="4887345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16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215452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103573" y="1145160"/>
            <a:ext cx="10080854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資料平衡的好處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74654" y="4125030"/>
            <a:ext cx="754366" cy="116080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B2E05A-3371-AD91-D9E8-59353BB5E186}"/>
              </a:ext>
            </a:extLst>
          </p:cNvPr>
          <p:cNvSpPr txBox="1"/>
          <p:nvPr/>
        </p:nvSpPr>
        <p:spPr>
          <a:xfrm>
            <a:off x="10134600" y="5202500"/>
            <a:ext cx="7823073" cy="167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對測試集做平衡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能讓我們更好的評估模型，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確保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有病和沒病的資料都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能測試到。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(positive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的樣本太少導致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Precision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很低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38AB18D-ED36-C7F7-C082-C0C5D6882B6D}"/>
              </a:ext>
            </a:extLst>
          </p:cNvPr>
          <p:cNvSpPr txBox="1"/>
          <p:nvPr/>
        </p:nvSpPr>
        <p:spPr>
          <a:xfrm>
            <a:off x="3652318" y="9383240"/>
            <a:ext cx="4887364" cy="611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未對測試集做平衡的結果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2011A16A-84FA-946C-F996-BEF440E0BC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3034" y="2992413"/>
            <a:ext cx="7285717" cy="6180542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FE7FD36-B3E7-987E-EB8B-884CDA9EC85F}"/>
              </a:ext>
            </a:extLst>
          </p:cNvPr>
          <p:cNvSpPr/>
          <p:nvPr/>
        </p:nvSpPr>
        <p:spPr>
          <a:xfrm>
            <a:off x="2387507" y="3238500"/>
            <a:ext cx="3251293" cy="156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A67D0C-24C3-45F4-4D17-89FB6312AE87}"/>
              </a:ext>
            </a:extLst>
          </p:cNvPr>
          <p:cNvSpPr/>
          <p:nvPr/>
        </p:nvSpPr>
        <p:spPr>
          <a:xfrm>
            <a:off x="6683185" y="5143500"/>
            <a:ext cx="773228" cy="24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30EA38A-91D4-8645-5311-35BA33A0E72C}"/>
              </a:ext>
            </a:extLst>
          </p:cNvPr>
          <p:cNvSpPr/>
          <p:nvPr/>
        </p:nvSpPr>
        <p:spPr>
          <a:xfrm>
            <a:off x="6705600" y="7198952"/>
            <a:ext cx="697028" cy="24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D4A439A-545B-C33D-8FE1-CBD13D263A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82400" y="3238500"/>
            <a:ext cx="4776520" cy="132222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4850C8-DE88-CE1A-D10A-8C0A715FDB58}"/>
              </a:ext>
            </a:extLst>
          </p:cNvPr>
          <p:cNvSpPr txBox="1"/>
          <p:nvPr/>
        </p:nvSpPr>
        <p:spPr>
          <a:xfrm>
            <a:off x="10131634" y="7237680"/>
            <a:ext cx="71621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zh-TW" altLang="en-US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*此處的調整是建立在</a:t>
            </a:r>
            <a:r>
              <a:rPr lang="en-US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recall</a:t>
            </a:r>
            <a:r>
              <a:rPr lang="zh-TW" altLang="en-US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相同的情況並不會因此降低</a:t>
            </a:r>
            <a:r>
              <a:rPr lang="en-US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recall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8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038264" y="1409507"/>
            <a:ext cx="9180487" cy="51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資料切分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7780607-8172-59F2-ADCF-99A3253DAA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8264" y="2148554"/>
            <a:ext cx="12646305" cy="1012967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0C3282-5ECB-8AB0-71AE-C9433CC723E2}"/>
              </a:ext>
            </a:extLst>
          </p:cNvPr>
          <p:cNvSpPr txBox="1"/>
          <p:nvPr/>
        </p:nvSpPr>
        <p:spPr>
          <a:xfrm>
            <a:off x="3058715" y="3693143"/>
            <a:ext cx="9742885" cy="11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將處理完的資料保存成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csv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以便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Azure ML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9" name="圖片 1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FD61860-35A7-354F-A5BB-27B7AAB05A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8264" y="4381500"/>
            <a:ext cx="12716145" cy="5029200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</p:spTree>
    <p:extLst>
      <p:ext uri="{BB962C8B-B14F-4D97-AF65-F5344CB8AC3E}">
        <p14:creationId xmlns:p14="http://schemas.microsoft.com/office/powerpoint/2010/main" val="222953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6552357" y="5659896"/>
            <a:ext cx="5208686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6539657" y="3900568"/>
            <a:ext cx="5208686" cy="194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200">
              <a:lnSpc>
                <a:spcPct val="150000"/>
              </a:lnSpc>
            </a:pPr>
            <a:r>
              <a:rPr lang="zh-TW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</a:t>
            </a:r>
            <a:endParaRPr lang="en-US" altLang="zh-TW" sz="9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Google Shape;804;p8">
            <a:extLst>
              <a:ext uri="{FF2B5EF4-FFF2-40B4-BE49-F238E27FC236}">
                <a16:creationId xmlns:a16="http://schemas.microsoft.com/office/drawing/2014/main" id="{33ACB95A-1EEA-AB39-D554-C4BE6AB431C7}"/>
              </a:ext>
            </a:extLst>
          </p:cNvPr>
          <p:cNvSpPr/>
          <p:nvPr/>
        </p:nvSpPr>
        <p:spPr>
          <a:xfrm>
            <a:off x="15087600" y="6386433"/>
            <a:ext cx="1600845" cy="2705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i="0" dirty="0">
                <a:ln>
                  <a:noFill/>
                </a:ln>
                <a:solidFill>
                  <a:srgbClr val="BC967A"/>
                </a:solidFill>
                <a:latin typeface="Titillium Web"/>
              </a:rPr>
              <a:t>5</a:t>
            </a:r>
            <a:endParaRPr b="1" i="0" dirty="0">
              <a:ln>
                <a:noFill/>
              </a:ln>
              <a:solidFill>
                <a:srgbClr val="BC967A"/>
              </a:solidFill>
              <a:latin typeface="Titillium Web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8A5D06-4F3A-AEAF-E6D0-0C0C6EF68EE0}"/>
              </a:ext>
            </a:extLst>
          </p:cNvPr>
          <p:cNvSpPr txBox="1"/>
          <p:nvPr/>
        </p:nvSpPr>
        <p:spPr>
          <a:xfrm>
            <a:off x="6330950" y="6030254"/>
            <a:ext cx="5626100" cy="80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4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zh-TW" altLang="zh-TW" sz="4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以</a:t>
            </a:r>
            <a:r>
              <a:rPr lang="en-US" altLang="zh-TW" sz="4400" b="1" kern="100" dirty="0" err="1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XGBClassifier</a:t>
            </a:r>
            <a:r>
              <a:rPr lang="zh-TW" altLang="zh-TW" sz="4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說明</a:t>
            </a:r>
            <a:r>
              <a:rPr lang="en-US" altLang="zh-TW" sz="4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)</a:t>
            </a:r>
            <a:endParaRPr lang="zh-TW" altLang="zh-TW" sz="44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81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672099" y="8625136"/>
            <a:ext cx="10943802" cy="51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進行特徵的篩選，找到最佳的特徵數量以及分別是哪些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F5173F4F-2E83-69E5-D469-97366643F6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3091" y="2352443"/>
            <a:ext cx="8206429" cy="5743735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  <p:pic>
        <p:nvPicPr>
          <p:cNvPr id="13" name="圖片 1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26EE1D17-0721-646F-175E-D8917778BE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7690" y="2352444"/>
            <a:ext cx="7160814" cy="5684124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</p:spTree>
    <p:extLst>
      <p:ext uri="{BB962C8B-B14F-4D97-AF65-F5344CB8AC3E}">
        <p14:creationId xmlns:p14="http://schemas.microsoft.com/office/powerpoint/2010/main" val="550423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742468" y="9058588"/>
            <a:ext cx="10598518" cy="51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用最後選擇的特徵進行模型訓練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，並進行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調整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DF8C35-4B59-2F73-591E-2DBF11776E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5800" y="1409700"/>
            <a:ext cx="9327172" cy="7075699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</p:spTree>
    <p:extLst>
      <p:ext uri="{BB962C8B-B14F-4D97-AF65-F5344CB8AC3E}">
        <p14:creationId xmlns:p14="http://schemas.microsoft.com/office/powerpoint/2010/main" val="165388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6552357" y="5659896"/>
            <a:ext cx="5208686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6539657" y="3900568"/>
            <a:ext cx="5208686" cy="194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200">
              <a:lnSpc>
                <a:spcPct val="150000"/>
              </a:lnSpc>
            </a:pPr>
            <a:r>
              <a:rPr lang="zh-TW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endParaRPr lang="en-US" altLang="zh-TW" sz="9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Google Shape;804;p8">
            <a:extLst>
              <a:ext uri="{FF2B5EF4-FFF2-40B4-BE49-F238E27FC236}">
                <a16:creationId xmlns:a16="http://schemas.microsoft.com/office/drawing/2014/main" id="{33ACB95A-1EEA-AB39-D554-C4BE6AB431C7}"/>
              </a:ext>
            </a:extLst>
          </p:cNvPr>
          <p:cNvSpPr/>
          <p:nvPr/>
        </p:nvSpPr>
        <p:spPr>
          <a:xfrm>
            <a:off x="15087600" y="6386433"/>
            <a:ext cx="1600845" cy="2705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BC967A"/>
                </a:solidFill>
                <a:latin typeface="Titillium Web"/>
              </a:rPr>
              <a:t>6</a:t>
            </a:r>
            <a:endParaRPr b="1" i="0" dirty="0">
              <a:ln>
                <a:noFill/>
              </a:ln>
              <a:solidFill>
                <a:srgbClr val="BC967A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370205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103573" y="270547"/>
            <a:ext cx="10080854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25E3379-4A9C-8AC8-D909-FE7D1D59E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788" y="2992412"/>
            <a:ext cx="7643135" cy="6546446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87C222-7E73-E9B2-83FC-F11443B61772}"/>
              </a:ext>
            </a:extLst>
          </p:cNvPr>
          <p:cNvSpPr txBox="1"/>
          <p:nvPr/>
        </p:nvSpPr>
        <p:spPr>
          <a:xfrm>
            <a:off x="3533230" y="1359309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n_estimators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50 , 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max_depth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3 , 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learning_rate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0.1)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1E59D0B-7409-0B9B-D506-18753727B307}"/>
              </a:ext>
            </a:extLst>
          </p:cNvPr>
          <p:cNvSpPr txBox="1"/>
          <p:nvPr/>
        </p:nvSpPr>
        <p:spPr>
          <a:xfrm>
            <a:off x="3400541" y="2090938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0.45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99EA320-FF5D-5814-E20F-14D58C8B17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5273" y="2917351"/>
            <a:ext cx="7059533" cy="6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0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4375542" y="5733886"/>
            <a:ext cx="9906000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006458" y="4367935"/>
            <a:ext cx="10275084" cy="1551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zh-TW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資料集及問題介紹</a:t>
            </a:r>
            <a:r>
              <a:rPr lang="en-US" sz="9600" dirty="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  <p:sp>
        <p:nvSpPr>
          <p:cNvPr id="14" name="Google Shape;804;p8">
            <a:extLst>
              <a:ext uri="{FF2B5EF4-FFF2-40B4-BE49-F238E27FC236}">
                <a16:creationId xmlns:a16="http://schemas.microsoft.com/office/drawing/2014/main" id="{33ACB95A-1EEA-AB39-D554-C4BE6AB431C7}"/>
              </a:ext>
            </a:extLst>
          </p:cNvPr>
          <p:cNvSpPr/>
          <p:nvPr/>
        </p:nvSpPr>
        <p:spPr>
          <a:xfrm>
            <a:off x="15010460" y="6386433"/>
            <a:ext cx="1412105" cy="2705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i="0" dirty="0">
                <a:ln>
                  <a:noFill/>
                </a:ln>
                <a:solidFill>
                  <a:srgbClr val="BC967A"/>
                </a:solidFill>
                <a:latin typeface="Titillium Web"/>
              </a:rPr>
              <a:t>1</a:t>
            </a:r>
            <a:endParaRPr b="1" i="0" dirty="0">
              <a:ln>
                <a:noFill/>
              </a:ln>
              <a:solidFill>
                <a:srgbClr val="BC967A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94767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117274" y="356541"/>
            <a:ext cx="10080854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Logistic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Regression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C14D298-4DCC-B8AC-9933-297973B00F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368" y="2992413"/>
            <a:ext cx="7658555" cy="6708926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21C5B0C-AAF8-B48F-0489-7E712DE2F8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6079" y="2992412"/>
            <a:ext cx="7307921" cy="6708927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BC5C3B-DDB1-7EC0-4C4D-C9AFC00B02D7}"/>
              </a:ext>
            </a:extLst>
          </p:cNvPr>
          <p:cNvSpPr txBox="1"/>
          <p:nvPr/>
        </p:nvSpPr>
        <p:spPr>
          <a:xfrm>
            <a:off x="3506232" y="1417754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(solver = "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liblinear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")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0D6A286-CA9E-F90C-2F1F-E062391E69F0}"/>
              </a:ext>
            </a:extLst>
          </p:cNvPr>
          <p:cNvSpPr txBox="1"/>
          <p:nvPr/>
        </p:nvSpPr>
        <p:spPr>
          <a:xfrm>
            <a:off x="3400541" y="2090938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94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557616" y="310112"/>
            <a:ext cx="11278551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Gradient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Boosting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1119684-572F-0F38-BB01-3401A1CA9B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368" y="2992412"/>
            <a:ext cx="7658554" cy="6660047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FD43796-AEE6-352A-E302-ED0CBA8436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6080" y="3000935"/>
            <a:ext cx="7231719" cy="6651524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6D80DC-10D6-B92A-C8A0-93DD5368289D}"/>
              </a:ext>
            </a:extLst>
          </p:cNvPr>
          <p:cNvSpPr txBox="1"/>
          <p:nvPr/>
        </p:nvSpPr>
        <p:spPr>
          <a:xfrm>
            <a:off x="3506232" y="1417754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n_estimators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=50,max_depth = 3)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AFD83F-254D-C10F-6EA7-26B09276A79E}"/>
              </a:ext>
            </a:extLst>
          </p:cNvPr>
          <p:cNvSpPr txBox="1"/>
          <p:nvPr/>
        </p:nvSpPr>
        <p:spPr>
          <a:xfrm>
            <a:off x="3400541" y="2090938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38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557614" y="361827"/>
            <a:ext cx="11172767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Random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Forest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89AA2E3-D537-A485-85AF-C752124A03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6870" y="2988234"/>
            <a:ext cx="7635052" cy="6594290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747228A-7509-6ABC-975F-DB4FFC53AA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6080" y="2988234"/>
            <a:ext cx="7384120" cy="6594290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CD2B3E-CBD3-D7D8-FFCA-07E2C34AACE7}"/>
              </a:ext>
            </a:extLst>
          </p:cNvPr>
          <p:cNvSpPr txBox="1"/>
          <p:nvPr/>
        </p:nvSpPr>
        <p:spPr>
          <a:xfrm>
            <a:off x="3506232" y="1417754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n_estimators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=50,max_depth = 3)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64CACE8-9D9F-84FC-F2E2-44EF19B4BC7D}"/>
              </a:ext>
            </a:extLst>
          </p:cNvPr>
          <p:cNvSpPr txBox="1"/>
          <p:nvPr/>
        </p:nvSpPr>
        <p:spPr>
          <a:xfrm>
            <a:off x="3400541" y="2090938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0.47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10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557614" y="371403"/>
            <a:ext cx="11172767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Decision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Tree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ED84B37-0FC1-66A9-2380-A1AE9CF2C8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3352" y="2992412"/>
            <a:ext cx="7608570" cy="6590112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B4618C9-7311-6D8B-D1C6-3D96B5E770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6080" y="2992412"/>
            <a:ext cx="7307920" cy="6590112"/>
          </a:xfrm>
          <a:prstGeom prst="rect">
            <a:avLst/>
          </a:prstGeom>
          <a:ln w="76200">
            <a:solidFill>
              <a:srgbClr val="BC967A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9D8978-FE79-FDB1-89AF-B2C28BE2C51F}"/>
              </a:ext>
            </a:extLst>
          </p:cNvPr>
          <p:cNvSpPr txBox="1"/>
          <p:nvPr/>
        </p:nvSpPr>
        <p:spPr>
          <a:xfrm>
            <a:off x="3506232" y="1417754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max_depth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8)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99D3C03-EF0C-A7BF-32FE-593B823E01FF}"/>
              </a:ext>
            </a:extLst>
          </p:cNvPr>
          <p:cNvSpPr txBox="1"/>
          <p:nvPr/>
        </p:nvSpPr>
        <p:spPr>
          <a:xfrm>
            <a:off x="3400541" y="2090938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本身不產生概率值，因此無法使用閾值進行調整。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98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663400" y="246242"/>
            <a:ext cx="11172767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Ada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Boost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7EA011D-EE8A-62C0-CCCF-EA8EC1B36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1450" y="2992412"/>
            <a:ext cx="7570471" cy="6590112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69AD410-8DC4-DDB9-3242-19799706F7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6082" y="2992412"/>
            <a:ext cx="7307918" cy="6590112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1452FA3-C5B3-1421-B666-2C08941439E0}"/>
              </a:ext>
            </a:extLst>
          </p:cNvPr>
          <p:cNvSpPr txBox="1"/>
          <p:nvPr/>
        </p:nvSpPr>
        <p:spPr>
          <a:xfrm>
            <a:off x="3506232" y="1417754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b="1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n_estimators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25)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4CB103A-1E25-428C-5992-9D02257848B0}"/>
              </a:ext>
            </a:extLst>
          </p:cNvPr>
          <p:cNvSpPr txBox="1"/>
          <p:nvPr/>
        </p:nvSpPr>
        <p:spPr>
          <a:xfrm>
            <a:off x="3400541" y="2090938"/>
            <a:ext cx="113029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0.498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7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267696" y="2205742"/>
            <a:ext cx="1752600" cy="261049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557613" y="1145158"/>
            <a:ext cx="11172767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總結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C82998D-375A-C953-BDBB-68D03C9775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713" y="2582899"/>
            <a:ext cx="13527719" cy="5743736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FB9E410-6D81-7CE1-ED18-795F98948EC2}"/>
              </a:ext>
            </a:extLst>
          </p:cNvPr>
          <p:cNvSpPr/>
          <p:nvPr/>
        </p:nvSpPr>
        <p:spPr>
          <a:xfrm rot="5400000">
            <a:off x="8231217" y="4593865"/>
            <a:ext cx="5743735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889B1D45-79FE-3896-BF83-5BE0DA4A27E2}"/>
              </a:ext>
            </a:extLst>
          </p:cNvPr>
          <p:cNvSpPr txBox="1"/>
          <p:nvPr/>
        </p:nvSpPr>
        <p:spPr>
          <a:xfrm>
            <a:off x="2200706" y="8401497"/>
            <a:ext cx="13075634" cy="2525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當使用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來進行訓練時，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個演算法的結果並無相差太大，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Gradient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Boosting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是對於此問題來說最好的演算法。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01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8455383" y="4359182"/>
            <a:ext cx="9095133" cy="11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最後我們分別計算出每個特徵被選擇的次數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--&gt;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預測目標</a:t>
            </a:r>
            <a:r>
              <a:rPr lang="zh-TW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具有更高的重要性或相關性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的特徵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1860A22-ED63-3B28-3835-EAC17258E2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737" y="1133423"/>
            <a:ext cx="4621311" cy="80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55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7315200" y="2205926"/>
            <a:ext cx="3810000" cy="261049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557613" y="1145158"/>
            <a:ext cx="11172767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Azure ML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429D97A-972A-0964-B7A8-87BBA505CF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0200" y="2847083"/>
            <a:ext cx="14859000" cy="65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1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215452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312770" y="1145159"/>
            <a:ext cx="10080854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Bayes Point Machine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30B0C1C-8EF0-F45A-4B22-0D5A773F14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1431" y="3436510"/>
            <a:ext cx="5264436" cy="4077357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20DC186C-E554-7B58-8BD8-45D666F31E4A}"/>
              </a:ext>
            </a:extLst>
          </p:cNvPr>
          <p:cNvSpPr txBox="1"/>
          <p:nvPr/>
        </p:nvSpPr>
        <p:spPr>
          <a:xfrm>
            <a:off x="2588093" y="7367093"/>
            <a:ext cx="440540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BC8D1EB-693D-944D-39D0-8F5AFB902A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0650" y="3500382"/>
            <a:ext cx="8148550" cy="435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7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215452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928226" y="1069523"/>
            <a:ext cx="10374427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30B0C1C-8EF0-F45A-4B22-0D5A773F14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7680" y="3193859"/>
            <a:ext cx="4064302" cy="4877689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20DC186C-E554-7B58-8BD8-45D666F31E4A}"/>
              </a:ext>
            </a:extLst>
          </p:cNvPr>
          <p:cNvSpPr txBox="1"/>
          <p:nvPr/>
        </p:nvSpPr>
        <p:spPr>
          <a:xfrm>
            <a:off x="2492820" y="8304585"/>
            <a:ext cx="440540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BC8D1EB-693D-944D-39D0-8F5AFB902A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0650" y="3631566"/>
            <a:ext cx="8148550" cy="42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0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025407" y="6176116"/>
            <a:ext cx="15172860" cy="444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zh-TW" altLang="en-US" sz="2400" b="1" i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下載網址：</a:t>
            </a:r>
            <a:r>
              <a:rPr lang="en-US" altLang="zh-TW" sz="2400" b="1" i="0" dirty="0">
                <a:solidFill>
                  <a:srgbClr val="F4F1E8"/>
                </a:solidFill>
                <a:effectLst/>
                <a:hlinkClick r:id="rId8"/>
              </a:rPr>
              <a:t> https://www.kaggle.com/code/georgyzubkov/heart-disease-exploratory-data-analysis/notebook#list-tab</a:t>
            </a:r>
            <a:endParaRPr lang="en-US" sz="2399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55297" y="5143500"/>
            <a:ext cx="15011400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-341662" y="3518865"/>
            <a:ext cx="17906999" cy="1455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zh-TW" altLang="en-US" sz="6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資料集名稱</a:t>
            </a:r>
            <a:r>
              <a:rPr lang="en-US" altLang="zh-TW" sz="6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6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6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heart_2020_cleaned.csv</a:t>
            </a:r>
            <a:endParaRPr lang="en-US" sz="6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52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215452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928226" y="1069523"/>
            <a:ext cx="10374427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Decision Forest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30B0C1C-8EF0-F45A-4B22-0D5A773F14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0686" y="2842801"/>
            <a:ext cx="3885864" cy="5228748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20DC186C-E554-7B58-8BD8-45D666F31E4A}"/>
              </a:ext>
            </a:extLst>
          </p:cNvPr>
          <p:cNvSpPr txBox="1"/>
          <p:nvPr/>
        </p:nvSpPr>
        <p:spPr>
          <a:xfrm>
            <a:off x="2492820" y="8304585"/>
            <a:ext cx="440540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BC8D1EB-693D-944D-39D0-8F5AFB902A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8638" y="3691909"/>
            <a:ext cx="8473337" cy="41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16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215452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928226" y="1069523"/>
            <a:ext cx="10374427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Neural Network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30B0C1C-8EF0-F45A-4B22-0D5A773F14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9525" y="2842801"/>
            <a:ext cx="3387475" cy="5228748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20DC186C-E554-7B58-8BD8-45D666F31E4A}"/>
              </a:ext>
            </a:extLst>
          </p:cNvPr>
          <p:cNvSpPr txBox="1"/>
          <p:nvPr/>
        </p:nvSpPr>
        <p:spPr>
          <a:xfrm>
            <a:off x="2492820" y="8304585"/>
            <a:ext cx="440540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BC8D1EB-693D-944D-39D0-8F5AFB902A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200" y="3697810"/>
            <a:ext cx="8534400" cy="42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52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215452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956786" y="982140"/>
            <a:ext cx="10374427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Support Vector Machine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30B0C1C-8EF0-F45A-4B22-0D5A773F14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7680" y="2941787"/>
            <a:ext cx="3885864" cy="4996111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20DC186C-E554-7B58-8BD8-45D666F31E4A}"/>
              </a:ext>
            </a:extLst>
          </p:cNvPr>
          <p:cNvSpPr txBox="1"/>
          <p:nvPr/>
        </p:nvSpPr>
        <p:spPr>
          <a:xfrm>
            <a:off x="2492820" y="8304585"/>
            <a:ext cx="440540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BC8D1EB-693D-944D-39D0-8F5AFB902A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8638" y="3723950"/>
            <a:ext cx="8473337" cy="411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78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215452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4399433" y="1045834"/>
            <a:ext cx="10374427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Averaged Perceptron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30B0C1C-8EF0-F45A-4B22-0D5A773F14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9525" y="3467100"/>
            <a:ext cx="3387475" cy="4422483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20DC186C-E554-7B58-8BD8-45D666F31E4A}"/>
              </a:ext>
            </a:extLst>
          </p:cNvPr>
          <p:cNvSpPr txBox="1"/>
          <p:nvPr/>
        </p:nvSpPr>
        <p:spPr>
          <a:xfrm>
            <a:off x="2492820" y="8304585"/>
            <a:ext cx="4405408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 = 0.4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BC8D1EB-693D-944D-39D0-8F5AFB902A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0" y="3833554"/>
            <a:ext cx="8685031" cy="43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8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267696" y="2205742"/>
            <a:ext cx="1752600" cy="261049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3557613" y="1145158"/>
            <a:ext cx="11172767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Azure ML</a:t>
            </a:r>
            <a:r>
              <a:rPr lang="zh-TW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總結</a:t>
            </a:r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5" name="圖片 14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9D03139C-8A30-C038-5A93-C4DD574C28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22" y="3228517"/>
            <a:ext cx="15697830" cy="431638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B0FCEA-60CD-F6CE-3782-918A034E4E5A}"/>
              </a:ext>
            </a:extLst>
          </p:cNvPr>
          <p:cNvSpPr txBox="1"/>
          <p:nvPr/>
        </p:nvSpPr>
        <p:spPr>
          <a:xfrm>
            <a:off x="15276340" y="397307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6303F5-4B3B-C7D8-C622-6EA230DAB815}"/>
              </a:ext>
            </a:extLst>
          </p:cNvPr>
          <p:cNvSpPr txBox="1"/>
          <p:nvPr/>
        </p:nvSpPr>
        <p:spPr>
          <a:xfrm>
            <a:off x="15283350" y="4595343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0.836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66435A9-C7C5-4728-AB02-7077DA27C954}"/>
              </a:ext>
            </a:extLst>
          </p:cNvPr>
          <p:cNvSpPr txBox="1"/>
          <p:nvPr/>
        </p:nvSpPr>
        <p:spPr>
          <a:xfrm>
            <a:off x="15283350" y="518073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B9CA92A-E9CF-17D1-A119-621BEF892D39}"/>
              </a:ext>
            </a:extLst>
          </p:cNvPr>
          <p:cNvSpPr txBox="1"/>
          <p:nvPr/>
        </p:nvSpPr>
        <p:spPr>
          <a:xfrm>
            <a:off x="15229539" y="576535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1140D5-DFFB-283C-3188-4450D4BDF4EB}"/>
              </a:ext>
            </a:extLst>
          </p:cNvPr>
          <p:cNvSpPr txBox="1"/>
          <p:nvPr/>
        </p:nvSpPr>
        <p:spPr>
          <a:xfrm>
            <a:off x="15248277" y="6349968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0.838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320794-98E1-9E28-9D6B-2B3BDFC48B09}"/>
              </a:ext>
            </a:extLst>
          </p:cNvPr>
          <p:cNvSpPr txBox="1"/>
          <p:nvPr/>
        </p:nvSpPr>
        <p:spPr>
          <a:xfrm>
            <a:off x="15229539" y="699598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79272D43-3348-9D7A-D54F-D2887FF1E922}"/>
              </a:ext>
            </a:extLst>
          </p:cNvPr>
          <p:cNvSpPr txBox="1"/>
          <p:nvPr/>
        </p:nvSpPr>
        <p:spPr>
          <a:xfrm>
            <a:off x="2172643" y="7950462"/>
            <a:ext cx="13075634" cy="2525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當使用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Azure ML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來進行訓練時，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各演算法的結果也相差不大，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Averaged Perceptron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是對於此問題來說最好的演算法。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42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7658098" y="5706498"/>
            <a:ext cx="2971801" cy="277154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2209800" y="3456478"/>
            <a:ext cx="14671625" cy="194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200">
              <a:lnSpc>
                <a:spcPct val="150000"/>
              </a:lnSpc>
            </a:pPr>
            <a:r>
              <a:rPr lang="en-US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&amp;</a:t>
            </a:r>
            <a:r>
              <a:rPr lang="zh-TW" altLang="en-US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ML </a:t>
            </a:r>
            <a:r>
              <a:rPr lang="zh-TW" altLang="en-US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zh-TW" sz="9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Google Shape;804;p8">
            <a:extLst>
              <a:ext uri="{FF2B5EF4-FFF2-40B4-BE49-F238E27FC236}">
                <a16:creationId xmlns:a16="http://schemas.microsoft.com/office/drawing/2014/main" id="{33ACB95A-1EEA-AB39-D554-C4BE6AB431C7}"/>
              </a:ext>
            </a:extLst>
          </p:cNvPr>
          <p:cNvSpPr/>
          <p:nvPr/>
        </p:nvSpPr>
        <p:spPr>
          <a:xfrm>
            <a:off x="15087600" y="6386433"/>
            <a:ext cx="1600845" cy="2705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i="0" dirty="0">
                <a:ln>
                  <a:noFill/>
                </a:ln>
                <a:solidFill>
                  <a:srgbClr val="BC967A"/>
                </a:solidFill>
                <a:latin typeface="Titillium Web"/>
              </a:rPr>
              <a:t>7</a:t>
            </a:r>
            <a:endParaRPr b="1" i="0" dirty="0">
              <a:ln>
                <a:noFill/>
              </a:ln>
              <a:solidFill>
                <a:srgbClr val="BC967A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756515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082389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925B7-966C-0DB3-FD75-2A9AA452F925}"/>
              </a:ext>
            </a:extLst>
          </p:cNvPr>
          <p:cNvSpPr txBox="1"/>
          <p:nvPr/>
        </p:nvSpPr>
        <p:spPr>
          <a:xfrm>
            <a:off x="4267200" y="766351"/>
            <a:ext cx="10080854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Logistic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Regression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2AB7A7D-E773-B94D-3F89-29D609428C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0903" y="2589181"/>
            <a:ext cx="6890515" cy="6325734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A8A1CD5-E75F-365F-20B9-C511BCC632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7836" y="4682713"/>
            <a:ext cx="8148550" cy="4227969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A3ED8CAD-77BD-8BC3-B267-CB508DEA41D6}"/>
              </a:ext>
            </a:extLst>
          </p:cNvPr>
          <p:cNvSpPr txBox="1"/>
          <p:nvPr/>
        </p:nvSpPr>
        <p:spPr>
          <a:xfrm>
            <a:off x="3269415" y="9123713"/>
            <a:ext cx="10074379" cy="108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800"/>
              </a:spcAft>
            </a:pPr>
            <a:r>
              <a:rPr lang="zh-TW" altLang="en-US" sz="3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兩邊都有使用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Logistic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Regression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altLang="zh-TW" sz="3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ML </a:t>
            </a:r>
            <a:r>
              <a:rPr lang="zh-TW" altLang="en-US" sz="32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的結果較優秀</a:t>
            </a:r>
            <a:endParaRPr lang="zh-TW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97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283935" y="1860674"/>
            <a:ext cx="1752600" cy="261049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3557616" y="689689"/>
            <a:ext cx="11172767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比較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B0FCEA-60CD-F6CE-3782-918A034E4E5A}"/>
              </a:ext>
            </a:extLst>
          </p:cNvPr>
          <p:cNvSpPr txBox="1"/>
          <p:nvPr/>
        </p:nvSpPr>
        <p:spPr>
          <a:xfrm>
            <a:off x="15276340" y="397307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B6303F5-4B3B-C7D8-C622-6EA230DAB815}"/>
              </a:ext>
            </a:extLst>
          </p:cNvPr>
          <p:cNvSpPr txBox="1"/>
          <p:nvPr/>
        </p:nvSpPr>
        <p:spPr>
          <a:xfrm>
            <a:off x="15283350" y="4595343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0.836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66435A9-C7C5-4728-AB02-7077DA27C954}"/>
              </a:ext>
            </a:extLst>
          </p:cNvPr>
          <p:cNvSpPr txBox="1"/>
          <p:nvPr/>
        </p:nvSpPr>
        <p:spPr>
          <a:xfrm>
            <a:off x="15283350" y="5180731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B9CA92A-E9CF-17D1-A119-621BEF892D39}"/>
              </a:ext>
            </a:extLst>
          </p:cNvPr>
          <p:cNvSpPr txBox="1"/>
          <p:nvPr/>
        </p:nvSpPr>
        <p:spPr>
          <a:xfrm>
            <a:off x="15229539" y="576535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D1140D5-DFFB-283C-3188-4450D4BDF4EB}"/>
              </a:ext>
            </a:extLst>
          </p:cNvPr>
          <p:cNvSpPr txBox="1"/>
          <p:nvPr/>
        </p:nvSpPr>
        <p:spPr>
          <a:xfrm>
            <a:off x="15248277" y="6349968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0.838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320794-98E1-9E28-9D6B-2B3BDFC48B09}"/>
              </a:ext>
            </a:extLst>
          </p:cNvPr>
          <p:cNvSpPr txBox="1"/>
          <p:nvPr/>
        </p:nvSpPr>
        <p:spPr>
          <a:xfrm>
            <a:off x="15229539" y="699598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0.837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8CFC445-4798-D10A-F643-617BA4D52B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303" y="2527726"/>
            <a:ext cx="8354339" cy="4590705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110341D-CF99-92C0-A3BF-ECA71546E8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20062" y="2538994"/>
            <a:ext cx="9567939" cy="4590705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15DA214D-B1EA-B5E2-63D7-A28639A69240}"/>
              </a:ext>
            </a:extLst>
          </p:cNvPr>
          <p:cNvSpPr txBox="1"/>
          <p:nvPr/>
        </p:nvSpPr>
        <p:spPr>
          <a:xfrm>
            <a:off x="3815387" y="1860674"/>
            <a:ext cx="1608110" cy="51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7C8354A7-DF85-FF9C-A229-11F90F70740B}"/>
              </a:ext>
            </a:extLst>
          </p:cNvPr>
          <p:cNvSpPr txBox="1"/>
          <p:nvPr/>
        </p:nvSpPr>
        <p:spPr>
          <a:xfrm>
            <a:off x="12734992" y="1860673"/>
            <a:ext cx="2268369" cy="51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Azure ML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C0201BF2-5DA8-0E1D-17D7-E1CF0CEAF466}"/>
              </a:ext>
            </a:extLst>
          </p:cNvPr>
          <p:cNvSpPr txBox="1"/>
          <p:nvPr/>
        </p:nvSpPr>
        <p:spPr>
          <a:xfrm>
            <a:off x="4054835" y="7908711"/>
            <a:ext cx="102108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總體來說，結果是差不多的。而兩邊在</a:t>
            </a:r>
            <a:r>
              <a:rPr lang="zh-TW" altLang="en-US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演算法的選擇幾乎不同，參數的設置也有些許的差異。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但整體而言，我們這組在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Azure ML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所做出的成效是相對較好的。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15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7658098" y="5706498"/>
            <a:ext cx="2971801" cy="277154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410200" y="3390900"/>
            <a:ext cx="8091117" cy="194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200">
              <a:lnSpc>
                <a:spcPct val="150000"/>
              </a:lnSpc>
            </a:pPr>
            <a:r>
              <a:rPr lang="zh-TW" altLang="en-US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參數調整過程</a:t>
            </a:r>
            <a:endParaRPr lang="zh-TW" altLang="zh-TW" sz="96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Google Shape;804;p8">
            <a:extLst>
              <a:ext uri="{FF2B5EF4-FFF2-40B4-BE49-F238E27FC236}">
                <a16:creationId xmlns:a16="http://schemas.microsoft.com/office/drawing/2014/main" id="{33ACB95A-1EEA-AB39-D554-C4BE6AB431C7}"/>
              </a:ext>
            </a:extLst>
          </p:cNvPr>
          <p:cNvSpPr/>
          <p:nvPr/>
        </p:nvSpPr>
        <p:spPr>
          <a:xfrm>
            <a:off x="15087600" y="6386433"/>
            <a:ext cx="1600845" cy="2705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BC967A"/>
                </a:solidFill>
                <a:latin typeface="Titillium Web"/>
              </a:rPr>
              <a:t>8</a:t>
            </a:r>
            <a:endParaRPr b="1" i="0" dirty="0">
              <a:ln>
                <a:noFill/>
              </a:ln>
              <a:solidFill>
                <a:srgbClr val="BC967A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651797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082389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925B7-966C-0DB3-FD75-2A9AA452F925}"/>
              </a:ext>
            </a:extLst>
          </p:cNvPr>
          <p:cNvSpPr txBox="1"/>
          <p:nvPr/>
        </p:nvSpPr>
        <p:spPr>
          <a:xfrm>
            <a:off x="4267200" y="766351"/>
            <a:ext cx="10080854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7BDAE6-914C-6883-9C51-2B575D1BDD27}"/>
              </a:ext>
            </a:extLst>
          </p:cNvPr>
          <p:cNvSpPr txBox="1"/>
          <p:nvPr/>
        </p:nvSpPr>
        <p:spPr>
          <a:xfrm>
            <a:off x="2052715" y="2719419"/>
            <a:ext cx="15595693" cy="102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800"/>
              </a:spcAft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我們發現當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n_estimators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max_depth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太大時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recall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會開始下降，因此最終將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n_estimators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設立為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max_depth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設為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Logistic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Regression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我們有嘗試調整它的迭代次數，但結果都差不多。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Gradient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Boosting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是一樣的情況，模型太複雜導致過擬合，因此調整到適當的數值。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Random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Forest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此演算法的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threshold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設立得較高是因為，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threshold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降低雖然有效提升了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Recall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，但我們還是希望保有一定的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Accuracy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Decision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Tree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Classifier: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max_depth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設立小於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Accuracy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會太低。而超過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Recall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會開始下降。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Ada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Boost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XGB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和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Gradient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Boosting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Classifier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是一樣的情況。</a:t>
            </a:r>
            <a:r>
              <a:rPr lang="en-US" altLang="zh-TW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Threshold</a:t>
            </a: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的部分則只調低一點。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en-US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AutoNum type="arabicPeriod"/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3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0"/>
          <p:cNvSpPr/>
          <p:nvPr/>
        </p:nvSpPr>
        <p:spPr>
          <a:xfrm>
            <a:off x="7420033" y="1818709"/>
            <a:ext cx="8626713" cy="6649582"/>
          </a:xfrm>
          <a:custGeom>
            <a:avLst/>
            <a:gdLst/>
            <a:ahLst/>
            <a:cxnLst/>
            <a:rect l="l" t="t" r="r" b="b"/>
            <a:pathLst>
              <a:path w="8626713" h="6649582">
                <a:moveTo>
                  <a:pt x="0" y="0"/>
                </a:moveTo>
                <a:lnTo>
                  <a:pt x="8626713" y="0"/>
                </a:lnTo>
                <a:lnTo>
                  <a:pt x="8626713" y="6649582"/>
                </a:lnTo>
                <a:lnTo>
                  <a:pt x="0" y="6649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7513531" y="2230048"/>
            <a:ext cx="8626713" cy="100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zh-TW" altLang="en-US" sz="6600" b="1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資料集介紹</a:t>
            </a:r>
            <a:r>
              <a:rPr lang="en-US" altLang="zh-TW" sz="6600" b="1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sz="6600" b="1" spc="671" dirty="0">
              <a:solidFill>
                <a:srgbClr val="46556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989639" y="3315236"/>
            <a:ext cx="7726874" cy="4364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1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Personal Key Indicators of Heart </a:t>
            </a:r>
            <a:r>
              <a:rPr lang="zh-TW" altLang="en-US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2020 </a:t>
            </a:r>
            <a:r>
              <a:rPr lang="zh-TW" altLang="en-US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年美國疾病控制與預防中心 </a:t>
            </a:r>
            <a:r>
              <a:rPr lang="en-US" altLang="zh-TW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(CDC) </a:t>
            </a:r>
            <a:r>
              <a:rPr lang="zh-TW" altLang="en-US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萬成年人的年度調查數據的精簡版本。</a:t>
            </a:r>
          </a:p>
          <a:p>
            <a:pPr marL="457200" indent="-41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針對每個患者（列）包含該人的健康狀況。 </a:t>
            </a:r>
            <a:endParaRPr lang="en-US" altLang="zh-TW" sz="2400" b="1" i="0" cap="all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1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數據是以電話調查的形式收集的。 </a:t>
            </a:r>
            <a:endParaRPr lang="en-US" altLang="zh-TW" sz="2400" b="1" i="0" cap="all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1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每年，疾病預防控制中心都會打電話給大約 </a:t>
            </a:r>
            <a:r>
              <a:rPr lang="en-US" altLang="zh-TW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sz="2400" b="1" i="0" cap="all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萬美國居民，詢問他們的健康狀況，絕大多數問題都是“是”或“否”。</a:t>
            </a:r>
            <a:endParaRPr lang="zh-TW" altLang="en-US" sz="2400" b="1" cap="all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856,816 個「体格检查」相關素材，包含圖片、庫存照片、3D 物體和向量圖| Shutterstock">
            <a:extLst>
              <a:ext uri="{FF2B5EF4-FFF2-40B4-BE49-F238E27FC236}">
                <a16:creationId xmlns:a16="http://schemas.microsoft.com/office/drawing/2014/main" id="{560F3B48-0A50-C474-0829-1DF3D5640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1"/>
          <a:stretch/>
        </p:blipFill>
        <p:spPr bwMode="auto">
          <a:xfrm>
            <a:off x="1947334" y="2423331"/>
            <a:ext cx="5222584" cy="5188338"/>
          </a:xfrm>
          <a:prstGeom prst="ellipse">
            <a:avLst/>
          </a:prstGeom>
          <a:ln w="190500" cap="rnd">
            <a:solidFill>
              <a:srgbClr val="BBAE97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AB69EE7-D9F3-59C8-89A7-309605A3CB78}"/>
              </a:ext>
            </a:extLst>
          </p:cNvPr>
          <p:cNvSpPr txBox="1"/>
          <p:nvPr/>
        </p:nvSpPr>
        <p:spPr>
          <a:xfrm>
            <a:off x="3320871" y="7838104"/>
            <a:ext cx="3076682" cy="1008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24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資料數量</a:t>
            </a:r>
            <a:r>
              <a:rPr lang="en-US" altLang="zh-TW" sz="24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319795</a:t>
            </a:r>
            <a:endParaRPr lang="zh-TW" altLang="zh-TW" sz="24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24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欄位數量</a:t>
            </a:r>
            <a:r>
              <a:rPr lang="en-US" altLang="zh-TW" sz="2400" b="1" cap="all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:18</a:t>
            </a:r>
            <a:endParaRPr lang="zh-TW" altLang="zh-TW" sz="2400" b="1" cap="all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6096000" y="2082389"/>
            <a:ext cx="6096000" cy="261047"/>
          </a:xfrm>
          <a:custGeom>
            <a:avLst/>
            <a:gdLst/>
            <a:ahLst/>
            <a:cxnLst/>
            <a:rect l="l" t="t" r="r" b="b"/>
            <a:pathLst>
              <a:path w="9691343" h="593253">
                <a:moveTo>
                  <a:pt x="0" y="0"/>
                </a:moveTo>
                <a:lnTo>
                  <a:pt x="9691343" y="0"/>
                </a:lnTo>
                <a:lnTo>
                  <a:pt x="9691343" y="593253"/>
                </a:lnTo>
                <a:lnTo>
                  <a:pt x="0" y="593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 rot="-2941998">
            <a:off x="9462184" y="6329139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Freeform 17"/>
          <p:cNvSpPr/>
          <p:nvPr/>
        </p:nvSpPr>
        <p:spPr>
          <a:xfrm rot="2950600">
            <a:off x="3594091" y="4110285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6" y="0"/>
                </a:lnTo>
                <a:lnTo>
                  <a:pt x="776756" y="1197030"/>
                </a:lnTo>
                <a:lnTo>
                  <a:pt x="0" y="1197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6449251" y="303305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7" y="0"/>
                </a:moveTo>
                <a:lnTo>
                  <a:pt x="0" y="0"/>
                </a:lnTo>
                <a:lnTo>
                  <a:pt x="0" y="1197031"/>
                </a:lnTo>
                <a:lnTo>
                  <a:pt x="776757" y="1197031"/>
                </a:lnTo>
                <a:lnTo>
                  <a:pt x="7767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925B7-966C-0DB3-FD75-2A9AA452F925}"/>
              </a:ext>
            </a:extLst>
          </p:cNvPr>
          <p:cNvSpPr txBox="1"/>
          <p:nvPr/>
        </p:nvSpPr>
        <p:spPr>
          <a:xfrm>
            <a:off x="3911568" y="759698"/>
            <a:ext cx="10080854" cy="1070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Azure ML</a:t>
            </a:r>
            <a:endParaRPr lang="zh-TW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7BDAE6-914C-6883-9C51-2B575D1BDD27}"/>
              </a:ext>
            </a:extLst>
          </p:cNvPr>
          <p:cNvSpPr txBox="1"/>
          <p:nvPr/>
        </p:nvSpPr>
        <p:spPr>
          <a:xfrm>
            <a:off x="1939839" y="2740030"/>
            <a:ext cx="15595693" cy="10187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Bayes Point Machine 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經過多次嘗試，不管如何改變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training iteration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解果的差距大概只有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0.1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而已，但我們還是選擇較優的結果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training iteration=200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Logistic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Regression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和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Bayes Point Machine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的情況是一樣的。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Decision Forest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測試後發現，當將各預設的參數調高能有效提升結果。當然太大也會導致過擬合。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Neural Network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他則是降低預設數值能稍微讓結果變好，我們講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hidden_node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改成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發現是相對最好的。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Support Vector Machine: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它的預設迭代次數是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，對於我們的資料來說太小了。因此我們將它慢慢提升發現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200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的結果還不錯。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Averaged Perceptron: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最終使用預設的參數，因為不論如何調整結果都沒有原本得來的好。</a:t>
            </a: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en-US" altLang="zh-TW" sz="3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800"/>
              </a:spcAft>
              <a:buAutoNum type="arabicPeriod"/>
            </a:pPr>
            <a:endParaRPr lang="zh-TW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93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7658098" y="5706498"/>
            <a:ext cx="2971801" cy="277154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7803728" y="3900568"/>
            <a:ext cx="2680543" cy="1944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200">
              <a:lnSpc>
                <a:spcPct val="150000"/>
              </a:lnSpc>
            </a:pPr>
            <a:r>
              <a:rPr lang="zh-TW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14" name="Google Shape;804;p8">
            <a:extLst>
              <a:ext uri="{FF2B5EF4-FFF2-40B4-BE49-F238E27FC236}">
                <a16:creationId xmlns:a16="http://schemas.microsoft.com/office/drawing/2014/main" id="{33ACB95A-1EEA-AB39-D554-C4BE6AB431C7}"/>
              </a:ext>
            </a:extLst>
          </p:cNvPr>
          <p:cNvSpPr/>
          <p:nvPr/>
        </p:nvSpPr>
        <p:spPr>
          <a:xfrm>
            <a:off x="15087600" y="6386433"/>
            <a:ext cx="1600845" cy="2705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i="0" dirty="0">
                <a:ln>
                  <a:noFill/>
                </a:ln>
                <a:solidFill>
                  <a:srgbClr val="BC967A"/>
                </a:solidFill>
                <a:latin typeface="Titillium Web"/>
              </a:rPr>
              <a:t>9</a:t>
            </a:r>
            <a:endParaRPr b="1" i="0" dirty="0">
              <a:ln>
                <a:noFill/>
              </a:ln>
              <a:solidFill>
                <a:srgbClr val="BC967A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5035985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54BBDD-8C31-5999-7529-69486B1110D0}"/>
              </a:ext>
            </a:extLst>
          </p:cNvPr>
          <p:cNvSpPr txBox="1"/>
          <p:nvPr/>
        </p:nvSpPr>
        <p:spPr>
          <a:xfrm>
            <a:off x="2590800" y="3699469"/>
            <a:ext cx="13792200" cy="3161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1.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資料</a:t>
            </a:r>
            <a:r>
              <a:rPr lang="zh-TW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極度不平衡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，可能是導致訓練結果沒有非常好的原因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2.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因為問題較要求</a:t>
            </a: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recall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的成果，因此</a:t>
            </a:r>
            <a:r>
              <a:rPr lang="zh-TW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犧牲了</a:t>
            </a:r>
            <a:r>
              <a:rPr lang="en-US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Accuracy</a:t>
            </a:r>
            <a:r>
              <a:rPr lang="zh-TW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、</a:t>
            </a:r>
            <a:r>
              <a:rPr lang="en-US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Precision</a:t>
            </a:r>
            <a:r>
              <a:rPr lang="zh-TW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的數值</a:t>
            </a: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(ex: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降低模型複雜度</a:t>
            </a: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3.</a:t>
            </a:r>
            <a:r>
              <a:rPr lang="zh-TW" altLang="en-US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在參數調整的部分花了蠻多時間，也確實讓部分演算法的成效提升了不少</a:t>
            </a:r>
            <a:endParaRPr lang="zh-TW" altLang="zh-TW" sz="32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15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461326" y="2247900"/>
            <a:ext cx="7365347" cy="6458755"/>
          </a:xfrm>
          <a:custGeom>
            <a:avLst/>
            <a:gdLst/>
            <a:ahLst/>
            <a:cxnLst/>
            <a:rect l="l" t="t" r="r" b="b"/>
            <a:pathLst>
              <a:path w="4944440" h="4189290">
                <a:moveTo>
                  <a:pt x="0" y="0"/>
                </a:moveTo>
                <a:lnTo>
                  <a:pt x="4944441" y="0"/>
                </a:lnTo>
                <a:lnTo>
                  <a:pt x="4944441" y="4189290"/>
                </a:lnTo>
                <a:lnTo>
                  <a:pt x="0" y="4189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9"/>
          <p:cNvSpPr/>
          <p:nvPr/>
        </p:nvSpPr>
        <p:spPr>
          <a:xfrm>
            <a:off x="5461327" y="2288253"/>
            <a:ext cx="7418263" cy="6343912"/>
          </a:xfrm>
          <a:custGeom>
            <a:avLst/>
            <a:gdLst/>
            <a:ahLst/>
            <a:cxnLst/>
            <a:rect l="l" t="t" r="r" b="b"/>
            <a:pathLst>
              <a:path w="4979963" h="4114800">
                <a:moveTo>
                  <a:pt x="0" y="0"/>
                </a:moveTo>
                <a:lnTo>
                  <a:pt x="4979963" y="0"/>
                </a:lnTo>
                <a:lnTo>
                  <a:pt x="49799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rot="1652888" flipH="1">
            <a:off x="-1212416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318828" y="2183257"/>
            <a:ext cx="7650343" cy="468314"/>
          </a:xfrm>
          <a:custGeom>
            <a:avLst/>
            <a:gdLst/>
            <a:ahLst/>
            <a:cxnLst/>
            <a:rect l="l" t="t" r="r" b="b"/>
            <a:pathLst>
              <a:path w="7650343" h="468314">
                <a:moveTo>
                  <a:pt x="0" y="0"/>
                </a:moveTo>
                <a:lnTo>
                  <a:pt x="7650343" y="0"/>
                </a:lnTo>
                <a:lnTo>
                  <a:pt x="7650343" y="468314"/>
                </a:lnTo>
                <a:lnTo>
                  <a:pt x="0" y="4683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3811079" y="871382"/>
            <a:ext cx="10826231" cy="1435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  <a:spcAft>
                <a:spcPts val="800"/>
              </a:spcAft>
            </a:pPr>
            <a:r>
              <a:rPr lang="zh-TW" altLang="zh-TW" sz="6600" b="1" spc="2723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欄位名稱及解釋</a:t>
            </a:r>
          </a:p>
        </p:txBody>
      </p:sp>
      <p:sp>
        <p:nvSpPr>
          <p:cNvPr id="16" name="Freeform 16"/>
          <p:cNvSpPr/>
          <p:nvPr/>
        </p:nvSpPr>
        <p:spPr>
          <a:xfrm rot="-2941998">
            <a:off x="8574029" y="6116178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Freeform 17"/>
          <p:cNvSpPr/>
          <p:nvPr/>
        </p:nvSpPr>
        <p:spPr>
          <a:xfrm rot="2950600">
            <a:off x="2705936" y="3897324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5561097" y="282009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6" y="0"/>
                </a:moveTo>
                <a:lnTo>
                  <a:pt x="0" y="0"/>
                </a:lnTo>
                <a:lnTo>
                  <a:pt x="0" y="1197030"/>
                </a:lnTo>
                <a:lnTo>
                  <a:pt x="776756" y="1197030"/>
                </a:lnTo>
                <a:lnTo>
                  <a:pt x="77675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F002079-8328-8C3B-CDA4-FF57FE24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D5DEF5D-D259-2B3C-5437-F6B11301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2B5EA4D-8198-D6C1-96C4-2273A558B1F8}"/>
              </a:ext>
            </a:extLst>
          </p:cNvPr>
          <p:cNvSpPr txBox="1"/>
          <p:nvPr/>
        </p:nvSpPr>
        <p:spPr>
          <a:xfrm>
            <a:off x="658641" y="3097235"/>
            <a:ext cx="9894027" cy="6501652"/>
          </a:xfrm>
          <a:prstGeom prst="rect">
            <a:avLst/>
          </a:prstGeom>
          <a:noFill/>
          <a:ln w="57150">
            <a:solidFill>
              <a:srgbClr val="BC967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en-US" altLang="zh-TW" sz="2400" b="1" kern="100" dirty="0" err="1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HeartDisease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受訪者是否有心臟疾病。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(Yes or No)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2. BMI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3. Smoking : 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是否在您的整個生活中至少吸過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100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支香煙？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(Yes or No)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4. </a:t>
            </a:r>
            <a:r>
              <a:rPr lang="en-US" altLang="zh-TW" sz="2400" b="1" kern="100" dirty="0" err="1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AlcoholDrinking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是否為重度飲酒者（成年男性每週超過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14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杯飲酒，成年女性每週超過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杯飲酒）。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(Yes or No)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5. Stroke : 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是否被告知您有中風？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(Yes or No)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6. </a:t>
            </a:r>
            <a:r>
              <a:rPr lang="en-US" altLang="zh-TW" sz="2400" b="1" kern="100" dirty="0" err="1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PhysicalHealth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想一想您的身體健康，包括身體疾病和受傷，過去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30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天您的身體健康不好有多少天？（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0-30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天）。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7. </a:t>
            </a:r>
            <a:r>
              <a:rPr lang="en-US" altLang="zh-TW" sz="2400" b="1" kern="100" dirty="0" err="1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MentalHealth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您的心理健康，過去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30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天您的心理健康不好有多少天？（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0-30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天）。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8. </a:t>
            </a:r>
            <a:r>
              <a:rPr lang="en-US" altLang="zh-TW" sz="2400" b="1" kern="100" dirty="0" err="1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DiffWalking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您是否有嚴重行走困難或爬樓梯困難？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(Yes or No)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9. Sex: 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您是男性還是女性？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(Female or Male)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10. </a:t>
            </a:r>
            <a:r>
              <a:rPr lang="en-US" altLang="zh-TW" sz="2400" b="1" kern="100" dirty="0" err="1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AgeCategory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年齡區段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(ex:55-59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、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75-79</a:t>
            </a:r>
            <a:r>
              <a:rPr lang="zh-TW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、</a:t>
            </a:r>
            <a:r>
              <a:rPr lang="en-US" altLang="zh-TW" sz="2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80 or older)</a:t>
            </a:r>
            <a:endParaRPr lang="zh-TW" altLang="zh-TW" sz="2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4" name="圖片 2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CD75E7A-943A-7E26-D490-9E6200A073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52669" y="3097235"/>
            <a:ext cx="7130163" cy="6534407"/>
          </a:xfrm>
          <a:prstGeom prst="rect">
            <a:avLst/>
          </a:prstGeom>
          <a:ln w="57150">
            <a:solidFill>
              <a:srgbClr val="B18968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rot="1652888" flipH="1">
            <a:off x="-1212416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5318828" y="2183257"/>
            <a:ext cx="7650343" cy="468314"/>
          </a:xfrm>
          <a:custGeom>
            <a:avLst/>
            <a:gdLst/>
            <a:ahLst/>
            <a:cxnLst/>
            <a:rect l="l" t="t" r="r" b="b"/>
            <a:pathLst>
              <a:path w="7650343" h="468314">
                <a:moveTo>
                  <a:pt x="0" y="0"/>
                </a:moveTo>
                <a:lnTo>
                  <a:pt x="7650343" y="0"/>
                </a:lnTo>
                <a:lnTo>
                  <a:pt x="7650343" y="468314"/>
                </a:lnTo>
                <a:lnTo>
                  <a:pt x="0" y="4683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3811079" y="871382"/>
            <a:ext cx="10826231" cy="1435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  <a:spcAft>
                <a:spcPts val="800"/>
              </a:spcAft>
            </a:pPr>
            <a:r>
              <a:rPr lang="zh-TW" altLang="zh-TW" sz="6600" b="1" spc="2723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欄位名稱及解釋</a:t>
            </a:r>
          </a:p>
        </p:txBody>
      </p:sp>
      <p:sp>
        <p:nvSpPr>
          <p:cNvPr id="16" name="Freeform 16"/>
          <p:cNvSpPr/>
          <p:nvPr/>
        </p:nvSpPr>
        <p:spPr>
          <a:xfrm rot="-2941998">
            <a:off x="8574029" y="6116178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Freeform 17"/>
          <p:cNvSpPr/>
          <p:nvPr/>
        </p:nvSpPr>
        <p:spPr>
          <a:xfrm rot="2950600">
            <a:off x="2705936" y="3897324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5561097" y="282009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6" y="0"/>
                </a:moveTo>
                <a:lnTo>
                  <a:pt x="0" y="0"/>
                </a:lnTo>
                <a:lnTo>
                  <a:pt x="0" y="1197030"/>
                </a:lnTo>
                <a:lnTo>
                  <a:pt x="776756" y="1197030"/>
                </a:lnTo>
                <a:lnTo>
                  <a:pt x="77675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F002079-8328-8C3B-CDA4-FF57FE24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D5DEF5D-D259-2B3C-5437-F6B11301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2B5EA4D-8198-D6C1-96C4-2273A558B1F8}"/>
              </a:ext>
            </a:extLst>
          </p:cNvPr>
          <p:cNvSpPr txBox="1"/>
          <p:nvPr/>
        </p:nvSpPr>
        <p:spPr>
          <a:xfrm>
            <a:off x="568587" y="3649016"/>
            <a:ext cx="9933158" cy="5022272"/>
          </a:xfrm>
          <a:prstGeom prst="rect">
            <a:avLst/>
          </a:prstGeom>
          <a:noFill/>
          <a:ln w="57150">
            <a:solidFill>
              <a:srgbClr val="BC967A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11. Race: 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推斷的種族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族裔 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(ex: white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black)</a:t>
            </a:r>
            <a:endParaRPr lang="zh-TW" altLang="zh-TW" sz="24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12. Diabetic : 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是否被告知您有糖尿病？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(Yes or No)</a:t>
            </a:r>
            <a:endParaRPr lang="zh-TW" altLang="zh-TW" sz="24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13. </a:t>
            </a:r>
            <a:r>
              <a:rPr lang="en-US" altLang="zh-TW" sz="2400" b="1" kern="100" dirty="0" err="1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PhysicalActivity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過去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30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天，除了您的常規工作之外，您是否報告過進行身體活動或運動？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(Yes or No)</a:t>
            </a:r>
            <a:endParaRPr lang="zh-TW" altLang="zh-TW" sz="24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14. </a:t>
            </a:r>
            <a:r>
              <a:rPr lang="en-US" altLang="zh-TW" sz="2400" b="1" kern="100" dirty="0" err="1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GenHealth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您認為整體而言您的健康狀況是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 (ex: poor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fair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good)</a:t>
            </a:r>
            <a:endParaRPr lang="zh-TW" altLang="zh-TW" sz="24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15. </a:t>
            </a:r>
            <a:r>
              <a:rPr lang="en-US" altLang="zh-TW" sz="2400" b="1" kern="100" dirty="0" err="1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SleepTime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平均每天睡眠多少小時？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16. Asthma : 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是否被告知您有哮喘？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(Yes or No)</a:t>
            </a:r>
            <a:endParaRPr lang="zh-TW" altLang="zh-TW" sz="24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17. </a:t>
            </a:r>
            <a:r>
              <a:rPr lang="en-US" altLang="zh-TW" sz="2400" b="1" kern="100" dirty="0" err="1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KidneyDisease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是否被告知您有腎臟疾病？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(Yes or No)</a:t>
            </a:r>
            <a:endParaRPr lang="zh-TW" altLang="zh-TW" sz="24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18. </a:t>
            </a:r>
            <a:r>
              <a:rPr lang="en-US" altLang="zh-TW" sz="2400" b="1" kern="100" dirty="0" err="1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SkinCancer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: </a:t>
            </a:r>
            <a:r>
              <a:rPr lang="zh-TW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是否被告知您有皮膚癌？</a:t>
            </a:r>
            <a:r>
              <a:rPr lang="en-US" altLang="zh-TW" sz="24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(Yes or No)</a:t>
            </a:r>
            <a:endParaRPr lang="zh-TW" altLang="zh-TW" sz="24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285EE1D-8D88-B3C5-4E04-2FF7D23042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72818" y="3167050"/>
            <a:ext cx="7046595" cy="5968090"/>
          </a:xfrm>
          <a:prstGeom prst="rect">
            <a:avLst/>
          </a:prstGeom>
          <a:ln w="57150">
            <a:solidFill>
              <a:srgbClr val="BC967A"/>
            </a:solidFill>
          </a:ln>
        </p:spPr>
      </p:pic>
    </p:spTree>
    <p:extLst>
      <p:ext uri="{BB962C8B-B14F-4D97-AF65-F5344CB8AC3E}">
        <p14:creationId xmlns:p14="http://schemas.microsoft.com/office/powerpoint/2010/main" val="54549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Freeform 16"/>
          <p:cNvSpPr/>
          <p:nvPr/>
        </p:nvSpPr>
        <p:spPr>
          <a:xfrm rot="-2941998">
            <a:off x="8574029" y="6116178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Freeform 17"/>
          <p:cNvSpPr/>
          <p:nvPr/>
        </p:nvSpPr>
        <p:spPr>
          <a:xfrm rot="2950600">
            <a:off x="2705936" y="3897324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0" y="0"/>
                </a:moveTo>
                <a:lnTo>
                  <a:pt x="776757" y="0"/>
                </a:lnTo>
                <a:lnTo>
                  <a:pt x="776757" y="1197031"/>
                </a:lnTo>
                <a:lnTo>
                  <a:pt x="0" y="1197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Freeform 18"/>
          <p:cNvSpPr/>
          <p:nvPr/>
        </p:nvSpPr>
        <p:spPr>
          <a:xfrm rot="-3561944" flipH="1">
            <a:off x="15561097" y="2820090"/>
            <a:ext cx="776757" cy="1197031"/>
          </a:xfrm>
          <a:custGeom>
            <a:avLst/>
            <a:gdLst/>
            <a:ahLst/>
            <a:cxnLst/>
            <a:rect l="l" t="t" r="r" b="b"/>
            <a:pathLst>
              <a:path w="776757" h="1197031">
                <a:moveTo>
                  <a:pt x="776756" y="0"/>
                </a:moveTo>
                <a:lnTo>
                  <a:pt x="0" y="0"/>
                </a:lnTo>
                <a:lnTo>
                  <a:pt x="0" y="1197030"/>
                </a:lnTo>
                <a:lnTo>
                  <a:pt x="776756" y="1197030"/>
                </a:lnTo>
                <a:lnTo>
                  <a:pt x="77675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F002079-8328-8C3B-CDA4-FF57FE24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D5DEF5D-D259-2B3C-5437-F6B11301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CAB373-230C-0858-4419-792817E3974B}"/>
              </a:ext>
            </a:extLst>
          </p:cNvPr>
          <p:cNvSpPr txBox="1"/>
          <p:nvPr/>
        </p:nvSpPr>
        <p:spPr>
          <a:xfrm>
            <a:off x="3429000" y="3142022"/>
            <a:ext cx="12471494" cy="400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問題</a:t>
            </a: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經由一個患者的健康狀況判斷他是否具有心臟疾病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目標</a:t>
            </a: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透過機器學習讓我們能</a:t>
            </a:r>
            <a:r>
              <a:rPr lang="zh-TW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快速找出可能存在心臟病風險的人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並</a:t>
            </a:r>
            <a:r>
              <a:rPr lang="zh-TW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指出哪些</a:t>
            </a:r>
            <a:r>
              <a:rPr lang="zh-TW" altLang="en-US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</a:t>
            </a:r>
            <a:r>
              <a:rPr lang="zh-TW" altLang="zh-TW" sz="3200" b="1" kern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對患心臟病的可能性有顯著影響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label column :  </a:t>
            </a:r>
            <a:r>
              <a:rPr lang="en-US" altLang="zh-TW" sz="3200" b="1" kern="100" dirty="0" err="1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HeartDisease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欄位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問題類型</a:t>
            </a: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分類</a:t>
            </a: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有病</a:t>
            </a: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or </a:t>
            </a:r>
            <a:r>
              <a:rPr lang="zh-TW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沒病</a:t>
            </a:r>
            <a:r>
              <a:rPr lang="en-US" altLang="zh-TW" sz="3200" b="1" kern="1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3200" b="1" kern="1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1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6340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0" y="0"/>
                </a:moveTo>
                <a:lnTo>
                  <a:pt x="3556828" y="0"/>
                </a:lnTo>
                <a:lnTo>
                  <a:pt x="3556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-749714" y="7546970"/>
            <a:ext cx="3556828" cy="4114800"/>
          </a:xfrm>
          <a:custGeom>
            <a:avLst/>
            <a:gdLst/>
            <a:ahLst/>
            <a:cxnLst/>
            <a:rect l="l" t="t" r="r" b="b"/>
            <a:pathLst>
              <a:path w="3556828" h="4114800">
                <a:moveTo>
                  <a:pt x="3556828" y="0"/>
                </a:moveTo>
                <a:lnTo>
                  <a:pt x="0" y="0"/>
                </a:lnTo>
                <a:lnTo>
                  <a:pt x="0" y="4114800"/>
                </a:lnTo>
                <a:lnTo>
                  <a:pt x="3556828" y="4114800"/>
                </a:lnTo>
                <a:lnTo>
                  <a:pt x="3556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rot="-2924999">
            <a:off x="-2503731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 rot="-2924999">
            <a:off x="-2943904" y="-1297702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2924999">
            <a:off x="16576762" y="-1229799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9" y="0"/>
                </a:lnTo>
                <a:lnTo>
                  <a:pt x="4030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2924999">
            <a:off x="16136589" y="-1028700"/>
            <a:ext cx="4030989" cy="4114800"/>
          </a:xfrm>
          <a:custGeom>
            <a:avLst/>
            <a:gdLst/>
            <a:ahLst/>
            <a:cxnLst/>
            <a:rect l="l" t="t" r="r" b="b"/>
            <a:pathLst>
              <a:path w="4030989" h="4114800">
                <a:moveTo>
                  <a:pt x="0" y="0"/>
                </a:moveTo>
                <a:lnTo>
                  <a:pt x="4030988" y="0"/>
                </a:lnTo>
                <a:lnTo>
                  <a:pt x="40309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>
            <a:off x="5638800" y="5719940"/>
            <a:ext cx="7772400" cy="370358"/>
          </a:xfrm>
          <a:custGeom>
            <a:avLst/>
            <a:gdLst/>
            <a:ahLst/>
            <a:cxnLst/>
            <a:rect l="l" t="t" r="r" b="b"/>
            <a:pathLst>
              <a:path w="6050139" h="370358">
                <a:moveTo>
                  <a:pt x="0" y="0"/>
                </a:moveTo>
                <a:lnTo>
                  <a:pt x="6050139" y="0"/>
                </a:lnTo>
                <a:lnTo>
                  <a:pt x="6050139" y="370358"/>
                </a:lnTo>
                <a:lnTo>
                  <a:pt x="0" y="37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356029" y="4381881"/>
            <a:ext cx="7575942" cy="1523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zh-TW" altLang="zh-TW" sz="96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數據預處理</a:t>
            </a:r>
          </a:p>
        </p:txBody>
      </p:sp>
      <p:sp>
        <p:nvSpPr>
          <p:cNvPr id="14" name="Google Shape;804;p8">
            <a:extLst>
              <a:ext uri="{FF2B5EF4-FFF2-40B4-BE49-F238E27FC236}">
                <a16:creationId xmlns:a16="http://schemas.microsoft.com/office/drawing/2014/main" id="{33ACB95A-1EEA-AB39-D554-C4BE6AB431C7}"/>
              </a:ext>
            </a:extLst>
          </p:cNvPr>
          <p:cNvSpPr/>
          <p:nvPr/>
        </p:nvSpPr>
        <p:spPr>
          <a:xfrm>
            <a:off x="15087600" y="6386433"/>
            <a:ext cx="1600845" cy="27054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altLang="zh-TW" b="1" dirty="0">
                <a:solidFill>
                  <a:srgbClr val="BC967A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BC967A"/>
              </a:solidFill>
              <a:latin typeface="Titillium Web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26356F3-85E8-73B2-9B6A-C2B6735A2A4A}"/>
              </a:ext>
            </a:extLst>
          </p:cNvPr>
          <p:cNvSpPr txBox="1"/>
          <p:nvPr/>
        </p:nvSpPr>
        <p:spPr>
          <a:xfrm>
            <a:off x="6400800" y="6210300"/>
            <a:ext cx="5486400" cy="80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4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4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使用</a:t>
            </a:r>
            <a:r>
              <a:rPr lang="en-US" altLang="zh-TW" sz="4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PYTHON</a:t>
            </a:r>
            <a:r>
              <a:rPr lang="zh-TW" altLang="zh-TW" sz="4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進行</a:t>
            </a:r>
            <a:r>
              <a:rPr lang="en-US" altLang="zh-TW" sz="4400" b="1" kern="10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4400" b="1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1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1662</Words>
  <Application>Microsoft Office PowerPoint</Application>
  <PresentationFormat>自訂</PresentationFormat>
  <Paragraphs>218</Paragraphs>
  <Slides>53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0" baseType="lpstr">
      <vt:lpstr>Aptos</vt:lpstr>
      <vt:lpstr>微軟正黑體</vt:lpstr>
      <vt:lpstr>Arial</vt:lpstr>
      <vt:lpstr>Titillium Web</vt:lpstr>
      <vt:lpstr>Canva Sans Bold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洪碩廷</dc:creator>
  <cp:lastModifiedBy>洪碩廷</cp:lastModifiedBy>
  <cp:revision>17</cp:revision>
  <dcterms:created xsi:type="dcterms:W3CDTF">2006-08-16T00:00:00Z</dcterms:created>
  <dcterms:modified xsi:type="dcterms:W3CDTF">2024-09-09T07:46:33Z</dcterms:modified>
  <dc:identifier>DAGDTp4Vid8</dc:identifier>
</cp:coreProperties>
</file>