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2 D2" initials="RD" lastIdx="8" clrIdx="0">
    <p:extLst>
      <p:ext uri="{19B8F6BF-5375-455C-9EA6-DF929625EA0E}">
        <p15:presenceInfo xmlns:p15="http://schemas.microsoft.com/office/powerpoint/2012/main" userId="1c422f7ec1248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4:46:57.052" idx="1">
    <p:pos x="2" y="2"/>
    <p:text>http://arduino.ru/Hardware/ArduinoBoardUno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02:17.721" idx="2">
    <p:pos x="130" y="70"/>
    <p:text>http://cxem.net/izmer/izmer154.php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12:42.833" idx="3">
    <p:pos x="10" y="10"/>
    <p:text>http://digitalchip.ru/datchik-dvizheniya-pir-motion-sensor-hc-sr501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25:49.338" idx="4">
    <p:pos x="166" y="253"/>
    <p:text>http://edurobots.ru/2015/02/arduino-dlya-nachinayushhix-urok-9-podklyuchenie-datchika-temperatury-i-vlazhnosti-dht11-i-dht22/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58:17.317" idx="5">
    <p:pos x="10" y="10"/>
    <p:text>http://catethysis.ru/stm32-mq135/</p:text>
    <p:extLst>
      <p:ext uri="{C676402C-5697-4E1C-873F-D02D1690AC5C}">
        <p15:threadingInfo xmlns:p15="http://schemas.microsoft.com/office/powerpoint/2012/main" timeZoneBias="-300"/>
      </p:ext>
    </p:extLst>
  </p:cm>
  <p:cm authorId="1" dt="2016-03-27T15:58:32.301" idx="7">
    <p:pos x="146" y="146"/>
    <p:text>http://www.chipdip.ru/product/mq-135-gas-sensor/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6:14:59.830" idx="8">
    <p:pos x="10" y="10"/>
    <p:text>http://zelectro.cc/Ethernet_shield_W5100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1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6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8F5-D748-4F3B-8CFB-0D22E471A467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Использование веб-технологий для удалённого наблюдения за состоянием среды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20435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Выполнили студенты группы Т-40912: Зубов Я.М.</a:t>
            </a:r>
          </a:p>
          <a:p>
            <a:pPr algn="r"/>
            <a:r>
              <a:rPr lang="ru-RU" dirty="0"/>
              <a:t>Ильин И.И.</a:t>
            </a:r>
          </a:p>
        </p:txBody>
      </p:sp>
    </p:spTree>
    <p:extLst>
      <p:ext uri="{BB962C8B-B14F-4D97-AF65-F5344CB8AC3E}">
        <p14:creationId xmlns:p14="http://schemas.microsoft.com/office/powerpoint/2010/main" val="13210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1"/>
    </mc:Choice>
    <mc:Fallback xmlns="">
      <p:transition spd="slow" advTm="54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параметры модуля </a:t>
            </a:r>
            <a:r>
              <a:rPr lang="en-US" dirty="0"/>
              <a:t>HC-SR501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60558"/>
              </p:ext>
            </p:extLst>
          </p:nvPr>
        </p:nvGraphicFramePr>
        <p:xfrm>
          <a:off x="637308" y="1302327"/>
          <a:ext cx="10515600" cy="536614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67440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66865123"/>
                    </a:ext>
                  </a:extLst>
                </a:gridCol>
              </a:tblGrid>
              <a:tr h="274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>
                          <a:solidFill>
                            <a:srgbClr val="6B6B6B"/>
                          </a:solidFill>
                          <a:effectLst/>
                          <a:latin typeface="inherit"/>
                        </a:rPr>
                        <a:t>Параметр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dirty="0">
                          <a:solidFill>
                            <a:srgbClr val="6B6B6B"/>
                          </a:solidFill>
                          <a:effectLst/>
                          <a:latin typeface="inherit"/>
                        </a:rPr>
                        <a:t>Значение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122751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Размеры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примерно 3.2см x 2.4см x 1.8см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00710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Напряжение питания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DC 4.5V- 20V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21112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Ток на </a:t>
                      </a:r>
                      <a:r>
                        <a:rPr lang="en-US" sz="2000" b="0" dirty="0">
                          <a:effectLst/>
                          <a:latin typeface="inherit"/>
                        </a:rPr>
                        <a:t>OUT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&lt;60uA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42173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Напряжение на выходе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Высокие и низкие уровни в 3.3V TTL логике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439069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Дистанция обнаружения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3 — 7м (настраивается)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46568"/>
                  </a:ext>
                </a:extLst>
              </a:tr>
              <a:tr h="37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Угол обнаружения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до 120°-140° (в зависимости от конкретного датчика и линзы)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37247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Длительность импульса при обнаружении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5 — 200сек.(настраивается)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58820"/>
                  </a:ext>
                </a:extLst>
              </a:tr>
              <a:tr h="7044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Время блокировки до следующего замера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2.5сек. (но можно изменить заменой SMD-резисторов)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08323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Рабочая температура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-20 — +80°C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7737"/>
                  </a:ext>
                </a:extLst>
              </a:tr>
              <a:tr h="7044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Режим работы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L — одиночный захват, H — повторяемые измерения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5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3"/>
    </mc:Choice>
    <mc:Fallback xmlns="">
      <p:transition spd="slow" advTm="152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akershut.com/wp-content/uploads/2015/10/dht22ra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45" y="762000"/>
            <a:ext cx="6109855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температуры и влажности DH</a:t>
            </a:r>
            <a:r>
              <a:rPr lang="en-US" dirty="0"/>
              <a:t>T22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3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DHT</a:t>
            </a:r>
            <a:r>
              <a:rPr lang="ru-RU" dirty="0"/>
              <a:t>22 обладает поддержкой более расширенного диапазона температур и влажностей (от -40℃ до 80℃ и от 0% до 100%), по сравнению с </a:t>
            </a:r>
            <a:r>
              <a:rPr lang="en-US" dirty="0"/>
              <a:t>DHT11 c </a:t>
            </a:r>
            <a:r>
              <a:rPr lang="ru-RU" dirty="0"/>
              <a:t>температурными и влажностными ограничениями (от 0℃ до 60℃ и от 20% до 90).</a:t>
            </a:r>
          </a:p>
        </p:txBody>
      </p:sp>
    </p:spTree>
    <p:extLst>
      <p:ext uri="{BB962C8B-B14F-4D97-AF65-F5344CB8AC3E}">
        <p14:creationId xmlns:p14="http://schemas.microsoft.com/office/powerpoint/2010/main" val="2788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8"/>
    </mc:Choice>
    <mc:Fallback xmlns="">
      <p:transition spd="slow" advTm="114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02.a.alicdn.com/kf/HTB1TjToJpXXXXanXFXXq6xXFXXXJ/3-pcs-MQ135-Air-Quality-Sensor-Hazardous-Gas-Detection-Module-For-Arduino-M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углекислого</a:t>
            </a:r>
            <a:r>
              <a:rPr lang="en-US" dirty="0"/>
              <a:t> </a:t>
            </a:r>
            <a:r>
              <a:rPr lang="ru-RU" dirty="0"/>
              <a:t>газа </a:t>
            </a:r>
            <a:r>
              <a:rPr lang="en-US" dirty="0"/>
              <a:t>MQ135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Помимо углекислого газа, датчик также реагирует на присутствие других газов: угарного газа, аммиака, бензола, оксидов азота и паров спирта.</a:t>
            </a:r>
            <a:r>
              <a:rPr lang="en-US" dirty="0"/>
              <a:t> </a:t>
            </a:r>
            <a:r>
              <a:rPr lang="ru-RU" dirty="0"/>
              <a:t>Особенности: выходное напряжение зависит от концентрации измеряемых газов, быстрая реакция и восстановление,</a:t>
            </a:r>
            <a:r>
              <a:rPr lang="en-US" dirty="0"/>
              <a:t> </a:t>
            </a:r>
            <a:r>
              <a:rPr lang="ru-RU" dirty="0"/>
              <a:t>регулируемая чувствительность, рабочее напряжение 2,5 – 5В.</a:t>
            </a:r>
          </a:p>
        </p:txBody>
      </p:sp>
    </p:spTree>
    <p:extLst>
      <p:ext uri="{BB962C8B-B14F-4D97-AF65-F5344CB8AC3E}">
        <p14:creationId xmlns:p14="http://schemas.microsoft.com/office/powerpoint/2010/main" val="4063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1"/>
    </mc:Choice>
    <mc:Fallback xmlns="">
      <p:transition spd="slow" advTm="56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Система управляемого через интернет реле модуля на базе Arduino, Ethernet шилда и реле модул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50" y="748144"/>
            <a:ext cx="9187750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Shield W5100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1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Плата расширения, позволяющая управлять платой </a:t>
            </a:r>
            <a:r>
              <a:rPr lang="ru-RU" dirty="0" err="1"/>
              <a:t>Arduino</a:t>
            </a:r>
            <a:r>
              <a:rPr lang="ru-RU" dirty="0"/>
              <a:t> через локальную сеть или интернет, выступая в роли сервера. На данной плате расширения также имеется слот для </a:t>
            </a:r>
            <a:r>
              <a:rPr lang="ru-RU" dirty="0" err="1"/>
              <a:t>microSD</a:t>
            </a:r>
            <a:r>
              <a:rPr lang="ru-RU" dirty="0"/>
              <a:t> карты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1853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4"/>
    </mc:Choice>
    <mc:Fallback xmlns="">
      <p:transition spd="slow" advTm="56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810" y="238539"/>
            <a:ext cx="10058400" cy="980661"/>
          </a:xfrm>
        </p:spPr>
        <p:txBody>
          <a:bodyPr/>
          <a:lstStyle/>
          <a:p>
            <a:pPr algn="ctr"/>
            <a:r>
              <a:rPr lang="ru-RU" dirty="0"/>
              <a:t>Схема подключения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" y="1404733"/>
            <a:ext cx="12159473" cy="4678017"/>
          </a:xfrm>
        </p:spPr>
      </p:pic>
    </p:spTree>
    <p:extLst>
      <p:ext uri="{BB962C8B-B14F-4D97-AF65-F5344CB8AC3E}">
        <p14:creationId xmlns:p14="http://schemas.microsoft.com/office/powerpoint/2010/main" val="14161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3"/>
    </mc:Choice>
    <mc:Fallback xmlns="">
      <p:transition spd="slow" advTm="169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показаний датчиков клиенту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096"/>
            <a:ext cx="12192235" cy="4498452"/>
          </a:xfrm>
        </p:spPr>
      </p:pic>
    </p:spTree>
    <p:extLst>
      <p:ext uri="{BB962C8B-B14F-4D97-AF65-F5344CB8AC3E}">
        <p14:creationId xmlns:p14="http://schemas.microsoft.com/office/powerpoint/2010/main" val="19412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взаимодействия клиента и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Роль клиента играет браузер, посредством которого вы будете подключаться к серверу. Основное назначение клиента - это посылать различные запросы серверу, например запрос на отображение какой-то информации (GET) или запрос о передаче каких-либо данных (POST). В простейшем случае вам не нужно беспокоиться об их структуре, за вас все сделает браузер. Например для того, чтобы послать GET запрос вам просто нужно перейти по </a:t>
            </a:r>
            <a:r>
              <a:rPr lang="ru-RU" dirty="0" err="1"/>
              <a:t>ip</a:t>
            </a:r>
            <a:r>
              <a:rPr lang="ru-RU" dirty="0"/>
              <a:t> адресу сервера, заданному в скетче и сервер выдаст вам заранее сформированную страничку с необходимой для вас информацией, а для отправки POST запроса - заполнить соответствующую форму и данные попадут на сервер где будут обработаны в соответствие с указанным алгоритмом. </a:t>
            </a:r>
          </a:p>
          <a:p>
            <a:r>
              <a:rPr lang="ru-RU" dirty="0"/>
              <a:t>Сервер - это собственно </a:t>
            </a:r>
            <a:r>
              <a:rPr lang="ru-RU" dirty="0" err="1"/>
              <a:t>ethernet</a:t>
            </a:r>
            <a:r>
              <a:rPr lang="ru-RU" dirty="0"/>
              <a:t> </a:t>
            </a:r>
            <a:r>
              <a:rPr lang="ru-RU" dirty="0" err="1"/>
              <a:t>шилд</a:t>
            </a:r>
            <a:r>
              <a:rPr lang="ru-RU" dirty="0"/>
              <a:t>. Он работает в соответствии с HTTP протоколом.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6"/>
    </mc:Choice>
    <mc:Fallback xmlns="">
      <p:transition spd="slow" advTm="124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Благодаря мониторингу показаний датчиков, центр управления может предпринять действия, направленные на обеспечение оптимальных условий работы для объекта мониторинга. Исходные коды проекта выложены в открытом доступе на веб-сервисе </a:t>
            </a:r>
            <a:r>
              <a:rPr lang="en-US" dirty="0"/>
              <a:t>GitHub</a:t>
            </a:r>
            <a:r>
              <a:rPr lang="ru-RU" dirty="0"/>
              <a:t> [1]. Работа над системой удаленного мониторинга не завершена, в планах организация хранения показаний датчиков, а также построение </a:t>
            </a:r>
            <a:r>
              <a:rPr lang="ru-RU" dirty="0" err="1"/>
              <a:t>инфографики</a:t>
            </a:r>
            <a:r>
              <a:rPr lang="ru-RU" dirty="0"/>
              <a:t> на основе показаний датчиков.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9706" y="6127234"/>
            <a:ext cx="545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https://github.com/veter069/Web-monitoring-system</a:t>
            </a:r>
          </a:p>
        </p:txBody>
      </p:sp>
    </p:spTree>
    <p:extLst>
      <p:ext uri="{BB962C8B-B14F-4D97-AF65-F5344CB8AC3E}">
        <p14:creationId xmlns:p14="http://schemas.microsoft.com/office/powerpoint/2010/main" val="29626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3"/>
    </mc:Choice>
    <mc:Fallback xmlns="">
      <p:transition spd="slow" advTm="161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Аннотации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Веб-архитектура предлагает преимущества при её использовании.  Серверная часть системы с этой архитектурой достаточно нетребовательна к производительности, и требуется лишь реализация её основы </a:t>
            </a:r>
            <a:r>
              <a:rPr lang="ru-RU" sz="3200"/>
              <a:t>и внедрение </a:t>
            </a:r>
            <a:r>
              <a:rPr lang="ru-RU" sz="3200" dirty="0"/>
              <a:t>подобного представления в готовый проект, что включает переформирование представления информации для укладывания её в HTML-разметку, представляющую удобный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14435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4"/>
    </mc:Choice>
    <mc:Fallback xmlns="">
      <p:transition spd="slow" advTm="123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веб-архитектуры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 Отсутствие удвоенного объёма работ по обновлению системы, как в чистой клиент-серверной архитектуре, где при серьёзных изменениях на стороне сервера необходимы изменения и на стороне клиента. </a:t>
            </a:r>
          </a:p>
          <a:p>
            <a:r>
              <a:rPr lang="en-US" sz="3200" dirty="0"/>
              <a:t> </a:t>
            </a:r>
            <a:r>
              <a:rPr lang="ru-RU" sz="3200" dirty="0"/>
              <a:t>Широкая поддержка стандартов </a:t>
            </a:r>
            <a:r>
              <a:rPr lang="ru-RU" sz="3200" dirty="0" err="1"/>
              <a:t>http</a:t>
            </a:r>
            <a:r>
              <a:rPr lang="ru-RU" sz="3200" dirty="0"/>
              <a:t> и всех, на которых он базируется, что избавляет от необходимости самостоятельного аудита протокола, и беспокойства о совместимости ограничиваются лишь поддержкой браузеров, наделенных определёнными возможностями интерпретации </a:t>
            </a:r>
            <a:r>
              <a:rPr lang="ru-RU" sz="3200" dirty="0" err="1"/>
              <a:t>html</a:t>
            </a:r>
            <a:r>
              <a:rPr lang="ru-RU" sz="3200" dirty="0"/>
              <a:t> и внедряемых в него языков.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2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9"/>
    </mc:Choice>
    <mc:Fallback xmlns="">
      <p:transition spd="slow" advTm="161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Для исключения ситуации, когда объект наблюдения находится на грани выхода из строя под воздействием внешней среды или из-за неполадки его составной части, а центр управления (ЦУ) не имеет возможности оперативно отреагировать по причине отсутствия информации о происходящем, необходимо обеспечить постоянное поступление в ЦУ данных о состоянии объекта и ситуации близ него.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1"/>
    </mc:Choice>
    <mc:Fallback xmlns="">
      <p:transition spd="slow" advTm="102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omart.com/image/catalog/RM0058/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57" y="858982"/>
            <a:ext cx="7526143" cy="59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компоненты:</a:t>
            </a:r>
            <a:br>
              <a:rPr lang="ru-RU" dirty="0"/>
            </a:b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ru-RU" dirty="0" err="1"/>
              <a:t>Uno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829877" cy="4023360"/>
          </a:xfrm>
        </p:spPr>
        <p:txBody>
          <a:bodyPr>
            <a:noAutofit/>
          </a:bodyPr>
          <a:lstStyle/>
          <a:p>
            <a:r>
              <a:rPr lang="ru-RU" sz="2000" dirty="0"/>
              <a:t>Контроллер построен на </a:t>
            </a:r>
            <a:r>
              <a:rPr lang="ru-RU" sz="2000" b="1" dirty="0"/>
              <a:t>ATmega328</a:t>
            </a:r>
            <a:r>
              <a:rPr lang="ru-RU" sz="2000" dirty="0"/>
              <a:t> Платформа имеет 14 цифровых вход/выходов (6 из которых могут использоваться как выходы ШИМ), 6 аналоговых входов, кварцевый генератор 16 МГц, разъем USB, силовой разъем, разъем ICSP и кнопку перезагрузки. Для работы необходимо подключить платформу к компьютеру посредством кабеля USB, либо подать питание при помощи адаптера AC/DC или батареи.</a:t>
            </a:r>
          </a:p>
        </p:txBody>
      </p:sp>
    </p:spTree>
    <p:extLst>
      <p:ext uri="{BB962C8B-B14F-4D97-AF65-F5344CB8AC3E}">
        <p14:creationId xmlns:p14="http://schemas.microsoft.com/office/powerpoint/2010/main" val="21362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20"/>
    </mc:Choice>
    <mc:Fallback xmlns="">
      <p:transition spd="slow" advTm="308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01.a.alicdn.com/kf/HTB174e5GXXXXXXzaXXXq6xXFXXXd/220937693/HTB174e5GXXXXXXzaXXXq6xXFXXX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5" y="41565"/>
            <a:ext cx="6816436" cy="68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уровня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74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Схематично представляет собой пару оголенных проводников, замыкаемых затапливающей помещение жидкостью. </a:t>
            </a:r>
          </a:p>
        </p:txBody>
      </p:sp>
    </p:spTree>
    <p:extLst>
      <p:ext uri="{BB962C8B-B14F-4D97-AF65-F5344CB8AC3E}">
        <p14:creationId xmlns:p14="http://schemas.microsoft.com/office/powerpoint/2010/main" val="23106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"/>
    </mc:Choice>
    <mc:Fallback xmlns="">
      <p:transition spd="slow" advTm="39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aspberrypi-spy.co.uk/wp-content/uploads/2015/03/bh1750_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1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датчик освещенности BH1750</a:t>
            </a:r>
            <a:r>
              <a:rPr lang="en-US" dirty="0"/>
              <a:t> </a:t>
            </a:r>
            <a:r>
              <a:rPr lang="ru-RU" dirty="0"/>
              <a:t>характеристики: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74559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Датчик этот заключен в корпусе для поверхностного монтажа WSOF6I. Внутри непосредственно сам фотодатчик в виде фотодиода, усилитель сигнала фотодиода, АЦП (аналого-цифровой преобразователь) и некая логика, которая обрабатывает данные, переводит все в единицы измерения Люкс и передает по I</a:t>
            </a:r>
            <a:r>
              <a:rPr lang="ru-RU" baseline="30000" dirty="0"/>
              <a:t>2</a:t>
            </a:r>
            <a:r>
              <a:rPr lang="ru-RU" dirty="0"/>
              <a:t>C к управляющему устройству (микроконтроллеру в нашем случае)</a:t>
            </a:r>
          </a:p>
        </p:txBody>
      </p:sp>
    </p:spTree>
    <p:extLst>
      <p:ext uri="{BB962C8B-B14F-4D97-AF65-F5344CB8AC3E}">
        <p14:creationId xmlns:p14="http://schemas.microsoft.com/office/powerpoint/2010/main" val="22903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5"/>
    </mc:Choice>
    <mc:Fallback xmlns="">
      <p:transition spd="slow" advTm="101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xem.net/izmer/images/izmer15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23564" y="4633947"/>
            <a:ext cx="2930236" cy="21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</a:t>
            </a:r>
            <a:r>
              <a:rPr lang="en-US" dirty="0"/>
              <a:t>BH1750 </a:t>
            </a:r>
            <a:r>
              <a:rPr lang="ru-RU" dirty="0"/>
              <a:t>характеристики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55" y="1825624"/>
            <a:ext cx="5403271" cy="503237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Цифровой интерфейс – I</a:t>
            </a:r>
            <a:r>
              <a:rPr lang="ru-RU" baseline="30000" dirty="0"/>
              <a:t>2</a:t>
            </a:r>
            <a:r>
              <a:rPr lang="ru-RU" dirty="0"/>
              <a:t>C</a:t>
            </a:r>
          </a:p>
          <a:p>
            <a:r>
              <a:rPr lang="ru-RU" dirty="0"/>
              <a:t>Высокое разрешение – до 0,5 </a:t>
            </a:r>
            <a:r>
              <a:rPr lang="ru-RU" dirty="0" err="1"/>
              <a:t>Лк</a:t>
            </a:r>
            <a:endParaRPr lang="ru-RU" dirty="0"/>
          </a:p>
          <a:p>
            <a:r>
              <a:rPr lang="ru-RU" dirty="0"/>
              <a:t>Малый потребляемый ток и функция спящего режима</a:t>
            </a:r>
          </a:p>
          <a:p>
            <a:r>
              <a:rPr lang="ru-RU" dirty="0"/>
              <a:t>Фильтрация световых шумов 50/60 Гц</a:t>
            </a:r>
          </a:p>
          <a:p>
            <a:r>
              <a:rPr lang="ru-RU" dirty="0"/>
              <a:t>Малая зависимость от источника света (лампа накаливания, светодиод и так далее)</a:t>
            </a:r>
          </a:p>
          <a:p>
            <a:r>
              <a:rPr lang="ru-RU" dirty="0"/>
              <a:t>Малое влияние инфракрасного излучения</a:t>
            </a:r>
          </a:p>
          <a:p>
            <a:r>
              <a:rPr lang="ru-RU" dirty="0"/>
              <a:t>Возможно выбрать 2 адреса микросхемы для I2C интерфейса (можно подключить одновременно два таких датчика к одной шине)</a:t>
            </a:r>
          </a:p>
          <a:p>
            <a:r>
              <a:rPr lang="ru-RU" dirty="0"/>
              <a:t>Не требует калибровки, что максимально удобно для применения в любых проектах</a:t>
            </a:r>
          </a:p>
          <a:p>
            <a:r>
              <a:rPr lang="ru-RU" dirty="0"/>
              <a:t>Очень малые габариты датчика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74326" y="1767032"/>
            <a:ext cx="63176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Напряжение питания – 2,4 – 3,6 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Ток потребления – 120 мкА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Ток потребления в спящем режиме – 0,01 мкА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Измеряемая длина волны – 560 </a:t>
            </a:r>
            <a:r>
              <a:rPr lang="ru-RU" sz="2000" i="0" dirty="0" err="1">
                <a:effectLst/>
              </a:rPr>
              <a:t>нм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Точность в режиме высокого разрешения – 1 </a:t>
            </a:r>
            <a:r>
              <a:rPr lang="ru-RU" sz="2000" i="0" dirty="0" err="1">
                <a:effectLst/>
              </a:rPr>
              <a:t>Лк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Точность в режиме низкого разрешения – 4 </a:t>
            </a:r>
            <a:r>
              <a:rPr lang="ru-RU" sz="2000" i="0" dirty="0" err="1">
                <a:effectLst/>
              </a:rPr>
              <a:t>Лк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Период измерения в режиме высокого разрешения – 120 </a:t>
            </a:r>
            <a:r>
              <a:rPr lang="ru-RU" sz="2000" i="0" dirty="0" err="1">
                <a:effectLst/>
              </a:rPr>
              <a:t>мс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Период измерения в режиме низкого разрешения – 16 </a:t>
            </a:r>
            <a:r>
              <a:rPr lang="ru-RU" sz="2000" i="0" dirty="0" err="1">
                <a:effectLst/>
              </a:rPr>
              <a:t>мс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АЦП – 16 бит</a:t>
            </a:r>
          </a:p>
        </p:txBody>
      </p:sp>
    </p:spTree>
    <p:extLst>
      <p:ext uri="{BB962C8B-B14F-4D97-AF65-F5344CB8AC3E}">
        <p14:creationId xmlns:p14="http://schemas.microsoft.com/office/powerpoint/2010/main" val="28430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7"/>
    </mc:Choice>
    <mc:Fallback xmlns="">
      <p:transition spd="slow" advTm="216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Пироэлектрический (пассивный) инфракрасный сенсор HC-SR501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388"/>
            <a:ext cx="8253738" cy="5295611"/>
          </a:xfrm>
        </p:spPr>
      </p:pic>
      <p:sp>
        <p:nvSpPr>
          <p:cNvPr id="5" name="Прямоугольник 4"/>
          <p:cNvSpPr/>
          <p:nvPr/>
        </p:nvSpPr>
        <p:spPr>
          <a:xfrm>
            <a:off x="8253738" y="1562388"/>
            <a:ext cx="39382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Датчик движения, реагирующий на изменение потока инфракрасного излучения (линза Френеля повышает область действия). </a:t>
            </a:r>
            <a:r>
              <a:rPr lang="ru-RU" dirty="0"/>
              <a:t>Режим работы модуля задается перемычкой . Есть два режима — режим H и режим L. На фото выше в модуле установлен режим H.</a:t>
            </a:r>
          </a:p>
          <a:p>
            <a:pPr fontAlgn="base"/>
            <a:r>
              <a:rPr lang="ru-RU" b="1" dirty="0"/>
              <a:t>Режим H</a:t>
            </a:r>
            <a:r>
              <a:rPr lang="ru-RU" dirty="0"/>
              <a:t> — в этом режиме при срабатывании датчика несколько раз подряд на его выходе (на OUT) остается высокий логический уровень.</a:t>
            </a:r>
          </a:p>
          <a:p>
            <a:pPr fontAlgn="base"/>
            <a:r>
              <a:rPr lang="ru-RU" b="1" dirty="0"/>
              <a:t>Режим L</a:t>
            </a:r>
            <a:r>
              <a:rPr lang="ru-RU" dirty="0"/>
              <a:t> — в этом режиме на выходе при каждом срабатывании датчика появляется отдельный импульс.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3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6"/>
    </mc:Choice>
    <mc:Fallback xmlns="">
      <p:transition spd="slow" advTm="24696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851</Words>
  <Application>Microsoft Office PowerPoint</Application>
  <PresentationFormat>Широкоэкранный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Times New Roman</vt:lpstr>
      <vt:lpstr>Тема Office</vt:lpstr>
      <vt:lpstr>Использование веб-технологий для удалённого наблюдения за состоянием среды</vt:lpstr>
      <vt:lpstr>Аннотации</vt:lpstr>
      <vt:lpstr>Преимущества веб-архитектуры</vt:lpstr>
      <vt:lpstr>Задачи</vt:lpstr>
      <vt:lpstr>Используемые компоненты: Arduino Uno</vt:lpstr>
      <vt:lpstr>Датчик уровня воды</vt:lpstr>
      <vt:lpstr>Цифровой датчик освещенности BH1750 характеристики:</vt:lpstr>
      <vt:lpstr>Датчик BH1750 характеристики</vt:lpstr>
      <vt:lpstr>Пироэлектрический (пассивный) инфракрасный сенсор HC-SR501</vt:lpstr>
      <vt:lpstr>Основные параметры модуля HC-SR501 </vt:lpstr>
      <vt:lpstr>Датчик температуры и влажности DHT22</vt:lpstr>
      <vt:lpstr>Датчик углекислого газа MQ135</vt:lpstr>
      <vt:lpstr>Ethernet Shield W5100</vt:lpstr>
      <vt:lpstr>Схема подключения</vt:lpstr>
      <vt:lpstr>Вывод показаний датчиков клиенту</vt:lpstr>
      <vt:lpstr>Принцип взаимодействия клиента и сервера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система мониторинга</dc:title>
  <dc:creator>R2 D2</dc:creator>
  <cp:lastModifiedBy>R2 D2</cp:lastModifiedBy>
  <cp:revision>29</cp:revision>
  <dcterms:created xsi:type="dcterms:W3CDTF">2016-03-27T08:52:25Z</dcterms:created>
  <dcterms:modified xsi:type="dcterms:W3CDTF">2016-03-28T10:49:45Z</dcterms:modified>
</cp:coreProperties>
</file>