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322" r:id="rId6"/>
    <p:sldId id="323" r:id="rId7"/>
    <p:sldId id="324" r:id="rId8"/>
    <p:sldId id="287" r:id="rId9"/>
    <p:sldId id="288" r:id="rId10"/>
    <p:sldId id="293" r:id="rId11"/>
    <p:sldId id="306" r:id="rId12"/>
    <p:sldId id="294" r:id="rId13"/>
    <p:sldId id="297" r:id="rId14"/>
    <p:sldId id="307" r:id="rId15"/>
    <p:sldId id="299" r:id="rId16"/>
    <p:sldId id="259" r:id="rId17"/>
    <p:sldId id="277" r:id="rId18"/>
    <p:sldId id="312" r:id="rId19"/>
    <p:sldId id="313" r:id="rId20"/>
    <p:sldId id="314" r:id="rId21"/>
    <p:sldId id="311" r:id="rId22"/>
    <p:sldId id="315" r:id="rId23"/>
    <p:sldId id="316" r:id="rId24"/>
    <p:sldId id="317" r:id="rId25"/>
    <p:sldId id="318" r:id="rId26"/>
    <p:sldId id="319" r:id="rId27"/>
    <p:sldId id="276" r:id="rId28"/>
    <p:sldId id="321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08" r:id="rId37"/>
    <p:sldId id="320" r:id="rId38"/>
    <p:sldId id="309" r:id="rId39"/>
    <p:sldId id="278" r:id="rId40"/>
    <p:sldId id="279" r:id="rId4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26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2022/10/27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market.com.tw/&#36229;&#36575;&#39854;&#32905;&#31481;&#31565;&#21253;-news3-191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dachu.co/recipe/23126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imgur.com/7ACi6Nr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zh-TW" altLang="en-US" dirty="0"/>
              <a:t>期中考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完成訂單</a:t>
            </a:r>
            <a:r>
              <a:rPr lang="en-US" altLang="zh-TW" dirty="0"/>
              <a:t>(6%)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422424" cy="4081408"/>
          </a:xfrm>
        </p:spPr>
        <p:txBody>
          <a:bodyPr/>
          <a:lstStyle/>
          <a:p>
            <a:r>
              <a:rPr lang="zh-TW" altLang="en-US" sz="2400" dirty="0"/>
              <a:t>輸入</a:t>
            </a:r>
            <a:r>
              <a:rPr lang="en-US" altLang="zh-TW" sz="2400" dirty="0"/>
              <a:t>4</a:t>
            </a:r>
            <a:r>
              <a:rPr lang="zh-TW" altLang="en-US" sz="2400" dirty="0"/>
              <a:t>按下</a:t>
            </a:r>
            <a:r>
              <a:rPr lang="en-US" altLang="zh-TW" sz="2400" dirty="0"/>
              <a:t>enter</a:t>
            </a:r>
            <a:r>
              <a:rPr lang="zh-TW" altLang="en-US" sz="2400" dirty="0"/>
              <a:t>後，輸入要完成的訂單編號。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如果訂單不存在，輸出</a:t>
            </a:r>
            <a:r>
              <a:rPr lang="en-US" altLang="zh-TW" sz="2400" dirty="0"/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該訂單不存在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如果訂單狀態為已完成，輸出</a:t>
            </a:r>
            <a:r>
              <a:rPr lang="en-US" altLang="zh-TW" sz="2400" dirty="0"/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訂單已完成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如果訂單狀態為未完成，輸出</a:t>
            </a:r>
            <a:r>
              <a:rPr lang="en-US" altLang="zh-TW" sz="2400" dirty="0"/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完成訂單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zh-TW" altLang="en-US" sz="2400" dirty="0">
                <a:solidFill>
                  <a:srgbClr val="FF0000"/>
                </a:solidFill>
              </a:rPr>
              <a:t>訂單編號</a:t>
            </a:r>
            <a:r>
              <a:rPr lang="en-US" altLang="zh-TW" sz="2400" dirty="0">
                <a:solidFill>
                  <a:srgbClr val="FF0000"/>
                </a:solidFill>
              </a:rPr>
              <a:t>&gt;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zh-TW" altLang="en-US" sz="2400" dirty="0"/>
              <a:t>並將該訂單的狀態改為已完成</a:t>
            </a:r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64B951-90C3-163C-3D33-65454CDC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54" y="2062162"/>
            <a:ext cx="6181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查看營業額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8C6664-CF2D-A667-75FB-0781994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8372"/>
            <a:ext cx="4422424" cy="3940337"/>
          </a:xfrm>
        </p:spPr>
        <p:txBody>
          <a:bodyPr/>
          <a:lstStyle/>
          <a:p>
            <a:r>
              <a:rPr lang="zh-TW" altLang="en-US" sz="2400" dirty="0"/>
              <a:t>輸入</a:t>
            </a:r>
            <a:r>
              <a:rPr lang="en-US" altLang="zh-TW" sz="2400" dirty="0"/>
              <a:t>5</a:t>
            </a:r>
            <a:r>
              <a:rPr lang="zh-TW" altLang="en-US" sz="2400" dirty="0"/>
              <a:t>按下</a:t>
            </a:r>
            <a:r>
              <a:rPr lang="en-US" altLang="zh-TW" sz="2400" dirty="0"/>
              <a:t>enter</a:t>
            </a:r>
            <a:r>
              <a:rPr lang="zh-TW" altLang="en-US" sz="2400" dirty="0"/>
              <a:t>後，印出目前的總營業額。須包含以下內容</a:t>
            </a:r>
            <a:r>
              <a:rPr lang="en-US" altLang="zh-TW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營業額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竹筍包賣出總數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叉燒包賣出總數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哭哭饅頭賣出總數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r>
              <a:rPr lang="zh-TW" altLang="en-US" sz="2400" dirty="0"/>
              <a:t>僅計算</a:t>
            </a:r>
            <a:r>
              <a:rPr lang="zh-TW" altLang="en-US" sz="2400" dirty="0">
                <a:solidFill>
                  <a:srgbClr val="FF0000"/>
                </a:solidFill>
              </a:rPr>
              <a:t>已完成</a:t>
            </a:r>
            <a:r>
              <a:rPr lang="zh-TW" altLang="en-US" sz="2400" dirty="0"/>
              <a:t>的訂單。不計入未完成的訂單。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3D6D47-8521-D5F9-7A36-16D55D00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99" y="1908372"/>
            <a:ext cx="6134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包子店打烊</a:t>
            </a:r>
            <a:r>
              <a:rPr lang="en-US" altLang="zh-TW" dirty="0"/>
              <a:t>(4%)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6863699" cy="3606956"/>
          </a:xfrm>
        </p:spPr>
        <p:txBody>
          <a:bodyPr/>
          <a:lstStyle/>
          <a:p>
            <a:r>
              <a:rPr lang="zh-TW" altLang="en-US" sz="2800" dirty="0"/>
              <a:t>輸入</a:t>
            </a:r>
            <a:r>
              <a:rPr lang="en-US" altLang="zh-TW" dirty="0"/>
              <a:t>6</a:t>
            </a:r>
            <a:r>
              <a:rPr lang="zh-TW" altLang="en-US" sz="2800" dirty="0"/>
              <a:t>按下</a:t>
            </a:r>
            <a:r>
              <a:rPr lang="en-US" altLang="zh-TW" sz="2800" dirty="0"/>
              <a:t>enter</a:t>
            </a:r>
            <a:r>
              <a:rPr lang="zh-TW" altLang="en-US" sz="2800" dirty="0"/>
              <a:t>後，將程式關閉。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5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Wordle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第二題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88E7BD-A22D-F75A-4503-33971E5F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55" y="873604"/>
            <a:ext cx="4678153" cy="51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Wordle</a:t>
            </a:r>
            <a:r>
              <a:rPr lang="en-US" altLang="zh-TW" dirty="0"/>
              <a:t> </a:t>
            </a:r>
            <a:r>
              <a:rPr lang="zh-TW" altLang="en-US" dirty="0"/>
              <a:t>配分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57171"/>
            <a:ext cx="9046028" cy="45817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隨機選擇答案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讀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wordlist.txt )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並且實做看答案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– 5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分</a:t>
            </a: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判斷字母位置的對錯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– 10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分</a:t>
            </a: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讀取鍵盤輸入（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backspace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可以刪除上一個字母）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- 10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分</a:t>
            </a: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判斷輸入的單字是否在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wordlist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並跳出提醒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–5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6607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初始畫面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25" y="519112"/>
            <a:ext cx="54292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8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生成 </a:t>
            </a:r>
            <a:r>
              <a:rPr lang="en-US" altLang="zh-TW" sz="2400" dirty="0"/>
              <a:t>30 </a:t>
            </a:r>
            <a:r>
              <a:rPr lang="zh-TW" altLang="en-US" sz="2400" dirty="0"/>
              <a:t>個格子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下方的字母也要同時生成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55" y="873604"/>
            <a:ext cx="4678153" cy="51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230007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假設答案是 </a:t>
            </a:r>
            <a:r>
              <a:rPr lang="en-US" altLang="zh-TW" sz="2400" dirty="0"/>
              <a:t>money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猜 </a:t>
            </a:r>
            <a:r>
              <a:rPr lang="en-US" altLang="zh-TW" sz="2400" dirty="0"/>
              <a:t>EARTH </a:t>
            </a:r>
            <a:r>
              <a:rPr lang="zh-TW" altLang="en-US" sz="2400" dirty="0"/>
              <a:t>就只有 </a:t>
            </a:r>
            <a:r>
              <a:rPr lang="en-US" altLang="zh-TW" sz="2400" dirty="0"/>
              <a:t>‘E’ </a:t>
            </a:r>
            <a:r>
              <a:rPr lang="zh-TW" altLang="en-US" sz="2400" dirty="0"/>
              <a:t>對，但是位置是錯的，所以 </a:t>
            </a:r>
            <a:r>
              <a:rPr lang="en-US" altLang="zh-TW" sz="2400" dirty="0"/>
              <a:t>‘E’ </a:t>
            </a:r>
            <a:r>
              <a:rPr lang="zh-TW" altLang="en-US" sz="2400" dirty="0"/>
              <a:t>會變成黃色，並且其他的變成灰色。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點選 看答案 要用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messageBox</a:t>
            </a:r>
            <a:r>
              <a:rPr lang="zh-TW" altLang="en-US" sz="2400" dirty="0"/>
              <a:t> 顯示答案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52" y="519112"/>
            <a:ext cx="5448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5644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猜 </a:t>
            </a:r>
            <a:r>
              <a:rPr lang="en-US" altLang="zh-TW" sz="2400" dirty="0"/>
              <a:t>MAPLE</a:t>
            </a:r>
            <a:r>
              <a:rPr lang="zh-TW" altLang="en-US" sz="2400" dirty="0"/>
              <a:t>，</a:t>
            </a:r>
            <a:r>
              <a:rPr lang="en-US" altLang="zh-TW" sz="2400" dirty="0"/>
              <a:t>’M’ </a:t>
            </a:r>
            <a:r>
              <a:rPr lang="zh-TW" altLang="en-US" sz="2400" dirty="0"/>
              <a:t>字母對、位置也對，所以會變成綠色的。</a:t>
            </a:r>
            <a:br>
              <a:rPr lang="en-US" altLang="zh-TW" sz="2400" dirty="0"/>
            </a:b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94" y="365124"/>
            <a:ext cx="54387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5644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猜到正確的答案就會跳出：</a:t>
            </a:r>
            <a:br>
              <a:rPr lang="en-US" altLang="zh-TW" sz="2400" dirty="0"/>
            </a:br>
            <a:r>
              <a:rPr lang="zh-TW" altLang="en-US" sz="2400" dirty="0"/>
              <a:t>猜對了！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按下確定後直接結束遊戲即可。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34" y="365124"/>
            <a:ext cx="54578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EC883-9062-F16D-7BBE-8F293DA0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B2F88-7AD9-1FD2-E1FB-8A0001C0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10020967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選擇 </a:t>
            </a:r>
            <a:r>
              <a:rPr lang="en-US" altLang="zh-TW" sz="2400" dirty="0"/>
              <a:t>.NET Framework </a:t>
            </a:r>
            <a:r>
              <a:rPr lang="zh-TW" altLang="en-US" sz="2400" dirty="0"/>
              <a:t>建立專案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考試期間會提供過去課程使用的投影片</a:t>
            </a:r>
            <a:r>
              <a:rPr lang="en-US" altLang="zh-TW" sz="2400" dirty="0"/>
              <a:t>(</a:t>
            </a:r>
            <a:r>
              <a:rPr lang="zh-TW" altLang="en-US" sz="2400" dirty="0"/>
              <a:t>不含</a:t>
            </a:r>
            <a:r>
              <a:rPr lang="en-US" altLang="zh-TW" sz="2400" dirty="0"/>
              <a:t>Example Code)</a:t>
            </a:r>
            <a:r>
              <a:rPr lang="zh-TW" altLang="en-US" sz="2400" dirty="0"/>
              <a:t>，但是禁止使用個人電腦與其餘非必需的程式與檔案，亦不可使用手機，若經發現將以作弊論。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若對題目有疑慮，可以舉手找助教發問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如果你電腦上的</a:t>
            </a:r>
            <a:r>
              <a:rPr lang="en-US" altLang="zh-TW" sz="2400" dirty="0"/>
              <a:t>VS</a:t>
            </a:r>
            <a:r>
              <a:rPr lang="zh-TW" altLang="en-US" sz="2400" dirty="0"/>
              <a:t>自動完成功能被關掉了，你可以在這重新把它打開</a:t>
            </a:r>
            <a:r>
              <a:rPr lang="en-US" altLang="zh-TW" sz="24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「工具」→「選項」 → </a:t>
            </a:r>
            <a:r>
              <a:rPr lang="en-US" altLang="zh-TW" dirty="0"/>
              <a:t>"</a:t>
            </a:r>
            <a:r>
              <a:rPr lang="zh-TW" altLang="en-US" dirty="0"/>
              <a:t>文字編輯器</a:t>
            </a:r>
            <a:r>
              <a:rPr lang="en-US" altLang="zh-TW" dirty="0"/>
              <a:t>" </a:t>
            </a:r>
            <a:r>
              <a:rPr lang="zh-TW" altLang="en-US" dirty="0"/>
              <a:t>→</a:t>
            </a:r>
            <a:r>
              <a:rPr lang="en-US" altLang="zh-TW" dirty="0"/>
              <a:t>"</a:t>
            </a:r>
            <a:r>
              <a:rPr lang="zh-TW" altLang="en-US" dirty="0"/>
              <a:t>所有語言</a:t>
            </a:r>
            <a:r>
              <a:rPr lang="en-US" altLang="zh-TW" dirty="0"/>
              <a:t>" </a:t>
            </a:r>
            <a:r>
              <a:rPr lang="zh-TW" altLang="en-US" dirty="0"/>
              <a:t>→</a:t>
            </a:r>
            <a:r>
              <a:rPr lang="en-US" altLang="zh-TW" dirty="0"/>
              <a:t> </a:t>
            </a:r>
            <a:r>
              <a:rPr lang="zh-TW" altLang="en-US" dirty="0"/>
              <a:t>打勾</a:t>
            </a:r>
            <a:r>
              <a:rPr lang="en-US" altLang="zh-TW" dirty="0"/>
              <a:t>"</a:t>
            </a:r>
            <a:r>
              <a:rPr lang="zh-TW" altLang="en-US" dirty="0"/>
              <a:t>自動列出成員</a:t>
            </a:r>
            <a:r>
              <a:rPr lang="en-US" altLang="zh-TW" dirty="0"/>
              <a:t>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或者你也可以在編輯時按下</a:t>
            </a:r>
            <a:r>
              <a:rPr lang="en-US" altLang="zh-TW" dirty="0" err="1"/>
              <a:t>Ctrl+J</a:t>
            </a:r>
            <a:r>
              <a:rPr lang="zh-TW" altLang="en-US" dirty="0"/>
              <a:t>手動叫出自動完成列表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363C3C-9AEC-DFE7-E822-9493B3DA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4744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631156"/>
            <a:ext cx="6047164" cy="47251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使用者輸入每次的猜測都要檢查是否為一個 </a:t>
            </a:r>
            <a:r>
              <a:rPr lang="en-US" altLang="zh-TW" dirty="0"/>
              <a:t>valid word</a:t>
            </a:r>
            <a:r>
              <a:rPr lang="zh-TW" altLang="en-US" dirty="0"/>
              <a:t>，要去 </a:t>
            </a:r>
            <a:r>
              <a:rPr lang="en-US" altLang="zh-TW" dirty="0"/>
              <a:t>word list </a:t>
            </a:r>
            <a:r>
              <a:rPr lang="zh-TW" altLang="en-US" dirty="0"/>
              <a:t>比對有沒有這次猜的單字，沒有的話要跳出 </a:t>
            </a:r>
            <a:r>
              <a:rPr lang="en-US" altLang="zh-TW" dirty="0" err="1"/>
              <a:t>messageBox</a:t>
            </a:r>
            <a:r>
              <a:rPr lang="zh-TW" altLang="en-US" dirty="0"/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47" y="453563"/>
            <a:ext cx="54102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631156"/>
            <a:ext cx="6047164" cy="47251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位置對字母對 </a:t>
            </a:r>
            <a:r>
              <a:rPr lang="en-US" altLang="zh-TW" dirty="0"/>
              <a:t>-&gt; </a:t>
            </a:r>
            <a:r>
              <a:rPr lang="zh-TW" altLang="en-US" dirty="0"/>
              <a:t>綠色</a:t>
            </a:r>
            <a:br>
              <a:rPr lang="en-US" altLang="zh-TW" dirty="0"/>
            </a:b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位置錯字母對 </a:t>
            </a:r>
            <a:r>
              <a:rPr lang="en-US" altLang="zh-TW" dirty="0"/>
              <a:t>-&gt; </a:t>
            </a:r>
            <a:r>
              <a:rPr lang="zh-TW" altLang="en-US" dirty="0"/>
              <a:t>黃色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都錯 </a:t>
            </a:r>
            <a:r>
              <a:rPr lang="en-US" altLang="zh-TW" dirty="0"/>
              <a:t>-&gt; </a:t>
            </a:r>
            <a:r>
              <a:rPr lang="zh-TW" altLang="en-US" dirty="0"/>
              <a:t>灰色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14" y="365124"/>
            <a:ext cx="54578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631156"/>
            <a:ext cx="6047164" cy="47251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使用者可以按鍵盤 </a:t>
            </a:r>
            <a:r>
              <a:rPr lang="en-US" altLang="zh-TW" dirty="0"/>
              <a:t>backspace </a:t>
            </a:r>
            <a:r>
              <a:rPr lang="zh-TW" altLang="en-US" dirty="0"/>
              <a:t>來刪除輸入的字母</a:t>
            </a:r>
            <a:br>
              <a:rPr lang="en-US" altLang="zh-TW" dirty="0"/>
            </a:b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使用者要能夠使用鍵盤來進行遊玩</a:t>
            </a:r>
            <a:br>
              <a:rPr lang="en-US" altLang="zh-TW" dirty="0"/>
            </a:b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使用者猜測</a:t>
            </a:r>
            <a:r>
              <a:rPr lang="zh-TW" altLang="en-US"/>
              <a:t>完點 </a:t>
            </a:r>
            <a:r>
              <a:rPr lang="en-US" altLang="zh-TW"/>
              <a:t>Enter</a:t>
            </a:r>
            <a:r>
              <a:rPr lang="zh-TW" altLang="en-US" dirty="0"/>
              <a:t>按鈕 要能夠進行猜測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9686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Wordlist </a:t>
            </a:r>
            <a:r>
              <a:rPr lang="zh-TW" altLang="en-US" dirty="0"/>
              <a:t>格式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894667"/>
            <a:ext cx="7646230" cy="44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5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r>
              <a:rPr lang="en-US" altLang="zh-TW" dirty="0"/>
              <a:t>4x4</a:t>
            </a:r>
            <a:r>
              <a:rPr lang="zh-TW" altLang="en-US" dirty="0"/>
              <a:t> 數獨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第三題 </a:t>
            </a:r>
            <a:r>
              <a:rPr lang="en-US" altLang="zh-TW" dirty="0"/>
              <a:t>(40%)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61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81B40-E1F5-D66A-7111-45140FB5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C958A-79D6-4597-24B2-8C465BD3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介面 </a:t>
            </a:r>
            <a:r>
              <a:rPr lang="en-US" altLang="zh-TW" dirty="0"/>
              <a:t>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讀取檔案並顯示 </a:t>
            </a:r>
            <a:r>
              <a:rPr lang="en-US" altLang="zh-TW" dirty="0"/>
              <a:t>12%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填入數字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不可以更動 </a:t>
            </a:r>
            <a:r>
              <a:rPr lang="en-US" altLang="zh-TW" dirty="0"/>
              <a:t>2%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不合法數字 </a:t>
            </a:r>
            <a:r>
              <a:rPr lang="en-US" altLang="zh-TW" dirty="0"/>
              <a:t>5%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正常填入 </a:t>
            </a:r>
            <a:r>
              <a:rPr lang="en-US" altLang="zh-TW" dirty="0"/>
              <a:t>5%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完成遊戲 </a:t>
            </a:r>
            <a:r>
              <a:rPr lang="en-US" altLang="zh-TW" dirty="0"/>
              <a:t>3%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儲存檔案 </a:t>
            </a:r>
            <a:r>
              <a:rPr lang="en-US" altLang="zh-TW" dirty="0"/>
              <a:t>8%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1D6183-347A-4490-B85B-A12CB5F1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780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9E554-7786-5C26-F9B6-2C2087B3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初始畫面 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EC791-F175-FA14-84E1-314C6686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36160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4 X 4 </a:t>
            </a:r>
            <a:r>
              <a:rPr lang="zh-TW" altLang="en-US" dirty="0"/>
              <a:t>按鈕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所有按鈕都會 </a:t>
            </a:r>
            <a:r>
              <a:rPr lang="en-US" altLang="zh-TW" dirty="0"/>
              <a:t>Disable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檔案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開啟檔案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儲存檔案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42CE7-42B7-CBA3-1578-43D868D1D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9CBA4CB-E67F-2DD9-86B6-88EF27B3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109" y="1978605"/>
            <a:ext cx="3223539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25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AC885-151F-1BEF-AC93-75BC8C3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開啟檔案 </a:t>
            </a:r>
            <a:r>
              <a:rPr lang="en-US" altLang="zh-TW" dirty="0"/>
              <a:t>–</a:t>
            </a:r>
            <a:r>
              <a:rPr lang="zh-TW" altLang="en-US" dirty="0"/>
              <a:t> 檔案格式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EB8D2-914B-C0E3-E88F-ABB9CBF7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5407893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純文字檔 </a:t>
            </a:r>
            <a:r>
              <a:rPr lang="en-US" altLang="zh-TW" dirty="0"/>
              <a:t>(.txt)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前四行為題目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後四行為儲存的紀錄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“-”</a:t>
            </a:r>
            <a:r>
              <a:rPr lang="zh-TW" altLang="en-US" dirty="0"/>
              <a:t> 代表沒有數字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測資皆符合格式與數獨規則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不會有全滿的數獨測資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894C27-9EC3-4C22-B9ED-26713EB9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54F915-45BA-BF19-1D85-4BD97B92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26" y="1706563"/>
            <a:ext cx="1807209" cy="417048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A8D9A6A-CD4F-EC98-B22B-CA6267E817C0}"/>
              </a:ext>
            </a:extLst>
          </p:cNvPr>
          <p:cNvCxnSpPr/>
          <p:nvPr/>
        </p:nvCxnSpPr>
        <p:spPr>
          <a:xfrm>
            <a:off x="7012117" y="3853706"/>
            <a:ext cx="349782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91267B5C-DC95-EBDD-E5CC-CD91666F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877" y="2581481"/>
            <a:ext cx="944962" cy="2712955"/>
          </a:xfrm>
          <a:prstGeom prst="rect">
            <a:avLst/>
          </a:prstGeom>
        </p:spPr>
      </p:pic>
      <p:sp>
        <p:nvSpPr>
          <p:cNvPr id="11" name="乘號 10">
            <a:extLst>
              <a:ext uri="{FF2B5EF4-FFF2-40B4-BE49-F238E27FC236}">
                <a16:creationId xmlns:a16="http://schemas.microsoft.com/office/drawing/2014/main" id="{09822955-44FD-3F0B-C6F5-56DFF8FFE005}"/>
              </a:ext>
            </a:extLst>
          </p:cNvPr>
          <p:cNvSpPr/>
          <p:nvPr/>
        </p:nvSpPr>
        <p:spPr>
          <a:xfrm>
            <a:off x="10437962" y="2328683"/>
            <a:ext cx="1502642" cy="3050045"/>
          </a:xfrm>
          <a:prstGeom prst="mathMultiply">
            <a:avLst>
              <a:gd name="adj1" fmla="val 49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40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726E3-2B91-5CB5-EB4C-AA4790B3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開啟檔案 </a:t>
            </a:r>
            <a:r>
              <a:rPr lang="en-US" altLang="zh-TW" dirty="0"/>
              <a:t>–</a:t>
            </a:r>
            <a:r>
              <a:rPr lang="zh-TW" altLang="en-US" dirty="0"/>
              <a:t> 顯示數字 </a:t>
            </a:r>
            <a:r>
              <a:rPr lang="en-US" altLang="zh-TW" dirty="0"/>
              <a:t>(12%)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7942B-ABBA-1602-3DC9-591ECB15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6035564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點選</a:t>
            </a:r>
            <a:r>
              <a:rPr lang="zh-TW" altLang="en-US" b="1" dirty="0"/>
              <a:t>開啟檔案</a:t>
            </a:r>
            <a:endParaRPr lang="en-US" altLang="zh-TW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開啟 </a:t>
            </a:r>
            <a:r>
              <a:rPr lang="en-US" altLang="zh-TW" dirty="0" err="1"/>
              <a:t>FileDialog</a:t>
            </a:r>
            <a:r>
              <a:rPr lang="en-US" altLang="zh-TW" dirty="0"/>
              <a:t> </a:t>
            </a:r>
            <a:r>
              <a:rPr lang="zh-TW" altLang="en-US" dirty="0"/>
              <a:t>選擇檔案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讀取題目檔案顯示數字到按鈕上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題目數字顯示</a:t>
            </a:r>
            <a:r>
              <a:rPr lang="zh-TW" altLang="en-US" b="1" dirty="0"/>
              <a:t>黑色</a:t>
            </a:r>
            <a:endParaRPr lang="en-US" altLang="zh-TW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使用者填入的數字為</a:t>
            </a:r>
            <a:r>
              <a:rPr lang="zh-TW" altLang="en-US" b="1" dirty="0">
                <a:solidFill>
                  <a:schemeClr val="accent1"/>
                </a:solidFill>
              </a:rPr>
              <a:t>藍色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“-”</a:t>
            </a:r>
            <a:r>
              <a:rPr lang="zh-TW" altLang="en-US" dirty="0"/>
              <a:t> 顯示空白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將所有按鈕 </a:t>
            </a:r>
            <a:r>
              <a:rPr lang="en-US" altLang="zh-TW" dirty="0"/>
              <a:t>Enable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D1F739-961E-7930-D352-080CD936E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28</a:t>
            </a:fld>
            <a:endParaRPr lang="zh-TW" altLang="en-US" noProof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DF9FAF-F37F-2F2F-5EB9-C090D092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95" y="2017467"/>
            <a:ext cx="3623580" cy="38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09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5B76C-63B0-9B6D-F7E8-4E7A791B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數獨規則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6C59D-D1DB-9B0A-EA85-EE5ED895D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29</a:t>
            </a:fld>
            <a:endParaRPr lang="zh-TW" altLang="en-US" noProof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D7BB8E-E250-E6BD-586A-B02FB78D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26" y="2095044"/>
            <a:ext cx="2392887" cy="23166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CBA8D4-787A-B662-FFCA-EF5DCD8E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27" y="2077839"/>
            <a:ext cx="2392887" cy="23166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65E8A4-A83B-BDD6-323D-3627E2EA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7" y="2095044"/>
            <a:ext cx="2392887" cy="231668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C82CB4C-FBAA-9E7F-8B3A-A1EF8538B6B9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479570" y="2095044"/>
            <a:ext cx="0" cy="23166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1AA96A5-5347-AC20-AB5D-7FA584A15326}"/>
              </a:ext>
            </a:extLst>
          </p:cNvPr>
          <p:cNvCxnSpPr>
            <a:cxnSpLocks/>
          </p:cNvCxnSpPr>
          <p:nvPr/>
        </p:nvCxnSpPr>
        <p:spPr>
          <a:xfrm flipH="1">
            <a:off x="1152215" y="3260760"/>
            <a:ext cx="26252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D0396-63DA-2441-8CA0-C58EFD13B306}"/>
              </a:ext>
            </a:extLst>
          </p:cNvPr>
          <p:cNvCxnSpPr>
            <a:cxnSpLocks/>
          </p:cNvCxnSpPr>
          <p:nvPr/>
        </p:nvCxnSpPr>
        <p:spPr>
          <a:xfrm flipH="1">
            <a:off x="4270864" y="3243555"/>
            <a:ext cx="26842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387A61-176E-586C-AFC9-81FB03F4FECF}"/>
              </a:ext>
            </a:extLst>
          </p:cNvPr>
          <p:cNvCxnSpPr>
            <a:cxnSpLocks/>
          </p:cNvCxnSpPr>
          <p:nvPr/>
        </p:nvCxnSpPr>
        <p:spPr>
          <a:xfrm flipH="1">
            <a:off x="4270864" y="2669574"/>
            <a:ext cx="26842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F59967F-A890-F3F1-89D1-93E48C6D9DA6}"/>
              </a:ext>
            </a:extLst>
          </p:cNvPr>
          <p:cNvCxnSpPr>
            <a:cxnSpLocks/>
          </p:cNvCxnSpPr>
          <p:nvPr/>
        </p:nvCxnSpPr>
        <p:spPr>
          <a:xfrm flipH="1">
            <a:off x="4270864" y="3818742"/>
            <a:ext cx="26842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1D986BB-B53B-755C-8CC6-ED5E447B988C}"/>
              </a:ext>
            </a:extLst>
          </p:cNvPr>
          <p:cNvCxnSpPr>
            <a:cxnSpLocks/>
          </p:cNvCxnSpPr>
          <p:nvPr/>
        </p:nvCxnSpPr>
        <p:spPr>
          <a:xfrm>
            <a:off x="8138024" y="2102420"/>
            <a:ext cx="0" cy="23166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CD68B18-8B21-5D45-8D85-933E620F1F81}"/>
              </a:ext>
            </a:extLst>
          </p:cNvPr>
          <p:cNvCxnSpPr>
            <a:cxnSpLocks/>
          </p:cNvCxnSpPr>
          <p:nvPr/>
        </p:nvCxnSpPr>
        <p:spPr>
          <a:xfrm>
            <a:off x="8678798" y="2077839"/>
            <a:ext cx="0" cy="23166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43A6D48-F8B3-FB05-7B95-FBFDAB69C4A3}"/>
              </a:ext>
            </a:extLst>
          </p:cNvPr>
          <p:cNvCxnSpPr>
            <a:cxnSpLocks/>
          </p:cNvCxnSpPr>
          <p:nvPr/>
        </p:nvCxnSpPr>
        <p:spPr>
          <a:xfrm>
            <a:off x="9288398" y="2077839"/>
            <a:ext cx="0" cy="23166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46FA58-97CB-7B1C-2D08-0BE9A7CADD65}"/>
              </a:ext>
            </a:extLst>
          </p:cNvPr>
          <p:cNvSpPr txBox="1"/>
          <p:nvPr/>
        </p:nvSpPr>
        <p:spPr>
          <a:xfrm>
            <a:off x="1167492" y="4464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同宮數字不得重複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3BC4363-7B98-1700-86FD-8FEF2CE1D853}"/>
              </a:ext>
            </a:extLst>
          </p:cNvPr>
          <p:cNvSpPr txBox="1"/>
          <p:nvPr/>
        </p:nvSpPr>
        <p:spPr>
          <a:xfrm>
            <a:off x="4260031" y="44391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同列數字不得重複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551559-2F66-73B7-36ED-80A07C8A4340}"/>
              </a:ext>
            </a:extLst>
          </p:cNvPr>
          <p:cNvSpPr txBox="1"/>
          <p:nvPr/>
        </p:nvSpPr>
        <p:spPr>
          <a:xfrm>
            <a:off x="7355359" y="445633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同欄數字不得重複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47F5F7-1E3D-B7F1-C9ED-513ED9D4E12D}"/>
              </a:ext>
            </a:extLst>
          </p:cNvPr>
          <p:cNvSpPr txBox="1"/>
          <p:nvPr/>
        </p:nvSpPr>
        <p:spPr>
          <a:xfrm>
            <a:off x="1167492" y="4988016"/>
            <a:ext cx="1025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Hint: 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先檢查按鈕在哪一宮，再去檢查該宮為是否有與新數字相同的數字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97B0AB-2143-4E0D-8A8F-BCF1788E5ADE}"/>
              </a:ext>
            </a:extLst>
          </p:cNvPr>
          <p:cNvSpPr txBox="1"/>
          <p:nvPr/>
        </p:nvSpPr>
        <p:spPr>
          <a:xfrm>
            <a:off x="1167492" y="5511227"/>
            <a:ext cx="242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(i, j)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endParaRPr lang="en-US" altLang="zh-TW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(i/2, j/2)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宮</a:t>
            </a:r>
            <a:endParaRPr lang="en-US" altLang="zh-TW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en-US" altLang="zh-TW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 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B5D7822-8CD3-8BF1-0E3B-D71564263D14}"/>
              </a:ext>
            </a:extLst>
          </p:cNvPr>
          <p:cNvSpPr txBox="1"/>
          <p:nvPr/>
        </p:nvSpPr>
        <p:spPr>
          <a:xfrm>
            <a:off x="9908570" y="3031017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數字只有 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1~4</a:t>
            </a:r>
            <a:endParaRPr lang="zh-TW" altLang="en-US" sz="2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0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42A2F-BB45-25AD-FD7C-E0A287D0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5C638-6E1D-B53D-5246-FAE52724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請統一將要壓縮好的專案資料夾放置在桌面上明顯處</a:t>
            </a:r>
            <a:endParaRPr lang="en-US" altLang="zh-TW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一題一份檔案，心得不須壓縮，壓縮方式與作業相同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將繳交的專案資料夾請命名為 </a:t>
            </a:r>
            <a:r>
              <a:rPr lang="en-US" altLang="zh-TW" sz="2400" dirty="0"/>
              <a:t>Q</a:t>
            </a:r>
            <a:r>
              <a:rPr lang="zh-TW" altLang="en-US" sz="2400" dirty="0"/>
              <a:t>題號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_</a:t>
            </a:r>
            <a:r>
              <a:rPr lang="zh-TW" altLang="en-US" sz="2400" dirty="0"/>
              <a:t>學號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例如 </a:t>
            </a:r>
            <a:r>
              <a:rPr lang="en-US" altLang="zh-TW" dirty="0"/>
              <a:t>Q1_P76543210_</a:t>
            </a:r>
            <a:r>
              <a:rPr lang="zh-TW" altLang="en-US" dirty="0"/>
              <a:t>王小明</a:t>
            </a:r>
            <a:r>
              <a:rPr lang="en-US" altLang="zh-TW" dirty="0"/>
              <a:t>.zip</a:t>
            </a:r>
            <a:endParaRPr lang="zh-TW" alt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若要提早交卷，請舉手找助教幫忙。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80AFE7-F202-C5A6-519D-D8AE0DBDE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217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E2C-C1D9-6611-43EC-83686F9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填入數字 </a:t>
            </a:r>
            <a:r>
              <a:rPr lang="en-US" altLang="zh-TW" dirty="0"/>
              <a:t>– </a:t>
            </a:r>
            <a:r>
              <a:rPr lang="zh-TW" altLang="en-US" dirty="0"/>
              <a:t>不可以更動 </a:t>
            </a:r>
            <a:r>
              <a:rPr lang="en-US" altLang="zh-TW" dirty="0"/>
              <a:t>(2%)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1DD-A8E7-160B-2123-4F1FF04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5888916" cy="3366815"/>
          </a:xfrm>
        </p:spPr>
        <p:txBody>
          <a:bodyPr/>
          <a:lstStyle/>
          <a:p>
            <a:r>
              <a:rPr lang="zh-TW" altLang="en-US" dirty="0"/>
              <a:t>按下</a:t>
            </a:r>
            <a:r>
              <a:rPr lang="zh-TW" altLang="en-US" b="1" dirty="0"/>
              <a:t>按鈕</a:t>
            </a:r>
            <a:r>
              <a:rPr lang="zh-TW" altLang="en-US" dirty="0"/>
              <a:t>，如果該按鈕為黑色的題目數字，須跳出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並顯示「</a:t>
            </a:r>
            <a:r>
              <a:rPr lang="zh-TW" altLang="en-US" dirty="0">
                <a:solidFill>
                  <a:srgbClr val="FF0000"/>
                </a:solidFill>
              </a:rPr>
              <a:t>不可以更動</a:t>
            </a:r>
            <a:r>
              <a:rPr lang="zh-TW" altLang="en-US" dirty="0"/>
              <a:t>」。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8718B-0DB2-54DF-3CE7-D045A5B8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30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B6D8EA-8391-011B-F498-15FEC587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57" y="1990035"/>
            <a:ext cx="3208298" cy="342167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9B42AF-EED5-3C36-9F7A-4C986B39DEAD}"/>
              </a:ext>
            </a:extLst>
          </p:cNvPr>
          <p:cNvSpPr/>
          <p:nvPr/>
        </p:nvSpPr>
        <p:spPr>
          <a:xfrm>
            <a:off x="9566693" y="2717320"/>
            <a:ext cx="586597" cy="569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6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E2C-C1D9-6611-43EC-83686F9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1DD-A8E7-160B-2123-4F1FF04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6671580" cy="3366815"/>
          </a:xfrm>
        </p:spPr>
        <p:txBody>
          <a:bodyPr/>
          <a:lstStyle/>
          <a:p>
            <a:r>
              <a:rPr lang="zh-TW" altLang="en-US" dirty="0"/>
              <a:t>按下</a:t>
            </a:r>
            <a:r>
              <a:rPr lang="zh-TW" altLang="en-US" b="1" dirty="0"/>
              <a:t>按鈕</a:t>
            </a:r>
            <a:r>
              <a:rPr lang="zh-TW" altLang="en-US" dirty="0"/>
              <a:t>，如果該按鈕為藍色的數字或空白按鈕，須跳出新視窗。</a:t>
            </a:r>
            <a:endParaRPr lang="en-US" altLang="zh-TW" dirty="0"/>
          </a:p>
          <a:p>
            <a:r>
              <a:rPr lang="zh-TW" altLang="en-US" dirty="0"/>
              <a:t>每次完成動作後要關閉新視窗。</a:t>
            </a:r>
            <a:endParaRPr lang="en-US" altLang="zh-TW" dirty="0"/>
          </a:p>
          <a:p>
            <a:r>
              <a:rPr lang="zh-TW" altLang="en-US" dirty="0"/>
              <a:t>新視窗有五個按鈕，分別是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3,</a:t>
            </a:r>
            <a:r>
              <a:rPr lang="zh-TW" altLang="en-US" dirty="0"/>
              <a:t> </a:t>
            </a:r>
            <a:r>
              <a:rPr lang="en-US" altLang="zh-TW" dirty="0"/>
              <a:t>4,</a:t>
            </a:r>
            <a:r>
              <a:rPr lang="zh-TW" altLang="en-US" dirty="0"/>
              <a:t> </a:t>
            </a:r>
            <a:r>
              <a:rPr lang="en-US" altLang="zh-TW" dirty="0"/>
              <a:t>5,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</a:p>
          <a:p>
            <a:r>
              <a:rPr lang="en-US" altLang="zh-TW" dirty="0"/>
              <a:t>X </a:t>
            </a:r>
            <a:r>
              <a:rPr lang="zh-TW" altLang="en-US" dirty="0"/>
              <a:t>代表刪除數字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Hint: </a:t>
            </a:r>
            <a:r>
              <a:rPr lang="zh-TW" altLang="en-US" dirty="0"/>
              <a:t>可以使用 </a:t>
            </a:r>
            <a:r>
              <a:rPr lang="en-US" altLang="zh-TW" dirty="0" err="1"/>
              <a:t>ShowDialog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8718B-0DB2-54DF-3CE7-D045A5B8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31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B66CA8-8F9E-ED1A-B8E6-7C6B207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2" y="1993088"/>
            <a:ext cx="3185436" cy="339119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9B42AF-EED5-3C36-9F7A-4C986B39DEAD}"/>
              </a:ext>
            </a:extLst>
          </p:cNvPr>
          <p:cNvSpPr/>
          <p:nvPr/>
        </p:nvSpPr>
        <p:spPr>
          <a:xfrm>
            <a:off x="9426332" y="2691442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4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E2C-C1D9-6611-43EC-83686F9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填入數字 </a:t>
            </a:r>
            <a:r>
              <a:rPr lang="en-US" altLang="zh-TW" dirty="0"/>
              <a:t>–</a:t>
            </a:r>
            <a:r>
              <a:rPr lang="zh-TW" altLang="en-US" dirty="0"/>
              <a:t> 不合法數字  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1DD-A8E7-160B-2123-4F1FF04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5102901"/>
            <a:ext cx="8632116" cy="958931"/>
          </a:xfrm>
        </p:spPr>
        <p:txBody>
          <a:bodyPr/>
          <a:lstStyle/>
          <a:p>
            <a:r>
              <a:rPr lang="zh-TW" altLang="en-US" dirty="0"/>
              <a:t>檢查按下的數字是否符合數獨規則，如果不符合，須跳出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</a:t>
            </a:r>
            <a:r>
              <a:rPr lang="zh-TW" altLang="en-US" dirty="0">
                <a:solidFill>
                  <a:srgbClr val="FF0000"/>
                </a:solidFill>
              </a:rPr>
              <a:t>不合法的數字</a:t>
            </a:r>
            <a:r>
              <a:rPr lang="zh-TW" altLang="en-US" dirty="0"/>
              <a:t>」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8718B-0DB2-54DF-3CE7-D045A5B8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32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B66CA8-8F9E-ED1A-B8E6-7C6B207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44" y="1706563"/>
            <a:ext cx="2983687" cy="3176413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9B42AF-EED5-3C36-9F7A-4C986B39DEAD}"/>
              </a:ext>
            </a:extLst>
          </p:cNvPr>
          <p:cNvSpPr/>
          <p:nvPr/>
        </p:nvSpPr>
        <p:spPr>
          <a:xfrm>
            <a:off x="2736270" y="2342478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B8BFFF-A5F7-38F1-0630-22434BF9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59" y="1706562"/>
            <a:ext cx="2984549" cy="317641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A81436E-9C6A-7079-F756-7C8FFB4550D3}"/>
              </a:ext>
            </a:extLst>
          </p:cNvPr>
          <p:cNvSpPr/>
          <p:nvPr/>
        </p:nvSpPr>
        <p:spPr>
          <a:xfrm>
            <a:off x="3012315" y="3294769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D0D2CD8-3AD6-353F-6895-47892DAF609B}"/>
              </a:ext>
            </a:extLst>
          </p:cNvPr>
          <p:cNvSpPr/>
          <p:nvPr/>
        </p:nvSpPr>
        <p:spPr>
          <a:xfrm>
            <a:off x="4903930" y="2885420"/>
            <a:ext cx="1242204" cy="68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72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E2C-C1D9-6611-43EC-83686F9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填入數字 </a:t>
            </a:r>
            <a:r>
              <a:rPr lang="en-US" altLang="zh-TW" dirty="0"/>
              <a:t>–</a:t>
            </a:r>
            <a:r>
              <a:rPr lang="zh-TW" altLang="en-US" dirty="0"/>
              <a:t> 正常填入  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1DD-A8E7-160B-2123-4F1FF04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5" y="5102901"/>
            <a:ext cx="8632116" cy="958931"/>
          </a:xfrm>
        </p:spPr>
        <p:txBody>
          <a:bodyPr/>
          <a:lstStyle/>
          <a:p>
            <a:r>
              <a:rPr lang="zh-TW" altLang="en-US" dirty="0"/>
              <a:t>如果符合規則，則將數字填入，並以藍色顯示。</a:t>
            </a:r>
            <a:endParaRPr lang="en-US" altLang="zh-TW" dirty="0"/>
          </a:p>
          <a:p>
            <a:r>
              <a:rPr lang="zh-TW" altLang="en-US" dirty="0"/>
              <a:t>如果選擇 </a:t>
            </a:r>
            <a:r>
              <a:rPr lang="en-US" altLang="zh-TW" dirty="0"/>
              <a:t>X</a:t>
            </a:r>
            <a:r>
              <a:rPr lang="zh-TW" altLang="en-US" dirty="0"/>
              <a:t> 則將該數字刪除</a:t>
            </a:r>
            <a:r>
              <a:rPr lang="en-US" altLang="zh-TW" dirty="0"/>
              <a:t>(</a:t>
            </a:r>
            <a:r>
              <a:rPr lang="zh-TW" altLang="en-US" dirty="0"/>
              <a:t>空白則不變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8718B-0DB2-54DF-3CE7-D045A5B8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33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B66CA8-8F9E-ED1A-B8E6-7C6B207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44" y="1706563"/>
            <a:ext cx="2983687" cy="3176413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9B42AF-EED5-3C36-9F7A-4C986B39DEAD}"/>
              </a:ext>
            </a:extLst>
          </p:cNvPr>
          <p:cNvSpPr/>
          <p:nvPr/>
        </p:nvSpPr>
        <p:spPr>
          <a:xfrm>
            <a:off x="2736270" y="2342478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B8BFFF-A5F7-38F1-0630-22434BF9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1025" y="1706562"/>
            <a:ext cx="2972616" cy="317641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A81436E-9C6A-7079-F756-7C8FFB4550D3}"/>
              </a:ext>
            </a:extLst>
          </p:cNvPr>
          <p:cNvSpPr/>
          <p:nvPr/>
        </p:nvSpPr>
        <p:spPr>
          <a:xfrm>
            <a:off x="1425055" y="3294769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D0D2CD8-3AD6-353F-6895-47892DAF609B}"/>
              </a:ext>
            </a:extLst>
          </p:cNvPr>
          <p:cNvSpPr/>
          <p:nvPr/>
        </p:nvSpPr>
        <p:spPr>
          <a:xfrm>
            <a:off x="4903930" y="2885420"/>
            <a:ext cx="1242204" cy="68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686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E2C-C1D9-6611-43EC-83686F95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5121"/>
            <a:ext cx="9779183" cy="1325563"/>
          </a:xfrm>
        </p:spPr>
        <p:txBody>
          <a:bodyPr/>
          <a:lstStyle/>
          <a:p>
            <a:r>
              <a:rPr lang="zh-TW" altLang="en-US" dirty="0"/>
              <a:t>填入數字 </a:t>
            </a:r>
            <a:r>
              <a:rPr lang="en-US" altLang="zh-TW" dirty="0"/>
              <a:t>–</a:t>
            </a:r>
            <a:r>
              <a:rPr lang="zh-TW" altLang="en-US" dirty="0"/>
              <a:t> 完成遊戲 </a:t>
            </a:r>
            <a:r>
              <a:rPr lang="en-US" altLang="zh-TW" dirty="0"/>
              <a:t>(3%)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A3C1DD-A8E7-160B-2123-4F1FF04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5" y="5102901"/>
            <a:ext cx="8632116" cy="958931"/>
          </a:xfrm>
        </p:spPr>
        <p:txBody>
          <a:bodyPr/>
          <a:lstStyle/>
          <a:p>
            <a:r>
              <a:rPr lang="zh-TW" altLang="en-US" dirty="0"/>
              <a:t>如果所有數字都填入完畢，則跳出 </a:t>
            </a:r>
            <a:r>
              <a:rPr lang="en-US" altLang="zh-TW" dirty="0" err="1"/>
              <a:t>MessageBox</a:t>
            </a:r>
            <a:r>
              <a:rPr lang="en-US" altLang="zh-TW" dirty="0"/>
              <a:t> </a:t>
            </a:r>
            <a:r>
              <a:rPr lang="zh-TW" altLang="en-US" dirty="0"/>
              <a:t>顯示「</a:t>
            </a:r>
            <a:r>
              <a:rPr lang="zh-TW" altLang="en-US" dirty="0">
                <a:solidFill>
                  <a:srgbClr val="FF0000"/>
                </a:solidFill>
              </a:rPr>
              <a:t>你贏了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r>
              <a:rPr lang="zh-TW" altLang="en-US" dirty="0"/>
              <a:t>」，按下確認後關閉程式。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8718B-0DB2-54DF-3CE7-D045A5B8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34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B66CA8-8F9E-ED1A-B8E6-7C6B207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6089" y="1732442"/>
            <a:ext cx="2970796" cy="3176413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9B42AF-EED5-3C36-9F7A-4C986B39DEAD}"/>
              </a:ext>
            </a:extLst>
          </p:cNvPr>
          <p:cNvSpPr/>
          <p:nvPr/>
        </p:nvSpPr>
        <p:spPr>
          <a:xfrm>
            <a:off x="2187683" y="3972871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B8BFFF-A5F7-38F1-0630-22434BF9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8780" y="1706562"/>
            <a:ext cx="2957106" cy="317641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A81436E-9C6A-7079-F756-7C8FFB4550D3}"/>
              </a:ext>
            </a:extLst>
          </p:cNvPr>
          <p:cNvSpPr/>
          <p:nvPr/>
        </p:nvSpPr>
        <p:spPr>
          <a:xfrm>
            <a:off x="1425055" y="3238650"/>
            <a:ext cx="552091" cy="552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D0D2CD8-3AD6-353F-6895-47892DAF609B}"/>
              </a:ext>
            </a:extLst>
          </p:cNvPr>
          <p:cNvSpPr/>
          <p:nvPr/>
        </p:nvSpPr>
        <p:spPr>
          <a:xfrm>
            <a:off x="4903930" y="2885420"/>
            <a:ext cx="1242204" cy="68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41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0B23A-D687-DCC7-15E3-770E8280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儲存檔案 </a:t>
            </a:r>
            <a:r>
              <a:rPr lang="en-US" altLang="zh-TW" dirty="0"/>
              <a:t>(8%)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6FF6F-D749-696A-E477-5518A1C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按下</a:t>
            </a:r>
            <a:r>
              <a:rPr lang="zh-TW" altLang="en-US" b="1" dirty="0"/>
              <a:t>儲存檔案</a:t>
            </a:r>
            <a:endParaRPr lang="en-US" altLang="zh-TW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按照檔案格式直接將目前的狀態寫入到原檔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77A8CB-6419-5CE4-0230-EA26B72A2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35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62B586-5BA7-076E-D706-2489059D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92" y="3109615"/>
            <a:ext cx="3223539" cy="34292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5EE6D7-33F0-9902-1AFB-7CABB58A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43" y="3109615"/>
            <a:ext cx="2766283" cy="33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zh-TW" altLang="en-US" dirty="0"/>
              <a:t>心得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第四題 </a:t>
            </a:r>
            <a:r>
              <a:rPr lang="en-US" altLang="zh-TW" dirty="0"/>
              <a:t>(5%)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535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BBB1D-04CA-DD2D-CF39-D343006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E8D1E-92F1-499B-17AC-C6365562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純文字檔 </a:t>
            </a:r>
            <a:r>
              <a:rPr lang="en-US" altLang="zh-TW" dirty="0"/>
              <a:t>(</a:t>
            </a:r>
            <a:r>
              <a:rPr lang="zh-TW" altLang="en-US" dirty="0"/>
              <a:t>右鍵 </a:t>
            </a:r>
            <a:r>
              <a:rPr lang="en-US" altLang="zh-TW" dirty="0"/>
              <a:t>&gt;</a:t>
            </a:r>
            <a:r>
              <a:rPr lang="zh-TW" altLang="en-US" dirty="0"/>
              <a:t> 新增 </a:t>
            </a:r>
            <a:r>
              <a:rPr lang="en-US" altLang="zh-TW" dirty="0"/>
              <a:t>&gt;</a:t>
            </a:r>
            <a:r>
              <a:rPr lang="zh-TW" altLang="en-US" dirty="0"/>
              <a:t> 文字文件</a:t>
            </a:r>
            <a:r>
              <a:rPr lang="en-US" altLang="zh-TW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請以「學號</a:t>
            </a:r>
            <a:r>
              <a:rPr lang="en-US" altLang="zh-TW" dirty="0"/>
              <a:t>_</a:t>
            </a:r>
            <a:r>
              <a:rPr lang="zh-TW" altLang="en-US" dirty="0"/>
              <a:t>心得</a:t>
            </a:r>
            <a:r>
              <a:rPr lang="en-US" altLang="zh-TW" dirty="0"/>
              <a:t>.txt</a:t>
            </a:r>
            <a:r>
              <a:rPr lang="zh-TW" altLang="en-US" dirty="0"/>
              <a:t>」命名檔案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例如：</a:t>
            </a:r>
            <a:r>
              <a:rPr lang="en-US" altLang="zh-TW" dirty="0"/>
              <a:t>F74012345_</a:t>
            </a:r>
            <a:r>
              <a:rPr lang="zh-TW" altLang="en-US" dirty="0"/>
              <a:t>心得</a:t>
            </a:r>
            <a:r>
              <a:rPr lang="en-US" altLang="zh-TW" dirty="0"/>
              <a:t>.txt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心得內容無格式限制，請自由發揮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81EC01-FB44-7256-5EC1-4D0735AC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756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99455-165E-600B-AA68-2C18DF2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整體配分方式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BB19A-930A-BA28-E1D7-565C8666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包子店 </a:t>
            </a:r>
            <a:r>
              <a:rPr lang="en-US" altLang="zh-TW" dirty="0"/>
              <a:t>30%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Wordle 30%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4X4</a:t>
            </a:r>
            <a:r>
              <a:rPr lang="zh-TW" altLang="en-US" dirty="0"/>
              <a:t> 數獨 </a:t>
            </a:r>
            <a:r>
              <a:rPr lang="en-US" altLang="zh-TW" dirty="0"/>
              <a:t>40%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心得 </a:t>
            </a:r>
            <a:r>
              <a:rPr lang="en-US" altLang="zh-TW" dirty="0"/>
              <a:t>5%</a:t>
            </a:r>
          </a:p>
          <a:p>
            <a:endParaRPr lang="en-US" altLang="zh-TW" dirty="0"/>
          </a:p>
          <a:p>
            <a:r>
              <a:rPr lang="zh-TW" altLang="en-US" dirty="0"/>
              <a:t>合計 </a:t>
            </a:r>
            <a:r>
              <a:rPr lang="en-US" altLang="zh-TW" dirty="0"/>
              <a:t>105%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C22F5-48DD-6DCC-0E7A-F2C1CCD7C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71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zh-TW" altLang="en-US" dirty="0"/>
              <a:t>包子店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第一題 </a:t>
            </a:r>
            <a:r>
              <a:rPr lang="en-US" altLang="zh-TW" dirty="0"/>
              <a:t>(30%)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5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包子店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844" y="2007814"/>
            <a:ext cx="9046028" cy="45817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查看菜單 </a:t>
            </a:r>
            <a:r>
              <a:rPr lang="en-US" altLang="zh-TW" dirty="0"/>
              <a:t>(4%)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點餐 </a:t>
            </a:r>
            <a:r>
              <a:rPr lang="en-US" altLang="zh-TW" dirty="0"/>
              <a:t>(6%)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列出訂單 </a:t>
            </a:r>
            <a:r>
              <a:rPr lang="en-US" altLang="zh-TW" dirty="0"/>
              <a:t>(5%)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完成訂單 </a:t>
            </a:r>
            <a:r>
              <a:rPr lang="en-US" altLang="zh-TW" dirty="0"/>
              <a:t>(6%)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查看營業額 </a:t>
            </a:r>
            <a:r>
              <a:rPr lang="en-US" altLang="zh-TW" dirty="0"/>
              <a:t>(5%)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包子店打烊 </a:t>
            </a:r>
            <a:r>
              <a:rPr lang="en-US" altLang="zh-TW" dirty="0"/>
              <a:t>(4%)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測試資料僅會輸入</a:t>
            </a:r>
            <a:r>
              <a:rPr lang="en-US" altLang="zh-TW" dirty="0"/>
              <a:t>1-6</a:t>
            </a:r>
            <a:r>
              <a:rPr lang="zh-TW" altLang="en-US" dirty="0"/>
              <a:t>，不用考慮其他輸入。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940E0E-EEB6-2797-B2B5-AB8259C9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18" y="2017466"/>
            <a:ext cx="6162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查看菜單</a:t>
            </a:r>
            <a:r>
              <a:rPr lang="en-US" altLang="zh-TW" dirty="0"/>
              <a:t>(4%)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085995" cy="4338883"/>
          </a:xfrm>
        </p:spPr>
        <p:txBody>
          <a:bodyPr/>
          <a:lstStyle/>
          <a:p>
            <a:r>
              <a:rPr lang="zh-TW" altLang="en-US" sz="2400" dirty="0"/>
              <a:t>輸入</a:t>
            </a:r>
            <a:r>
              <a:rPr lang="en-US" altLang="zh-TW" sz="2400" dirty="0"/>
              <a:t>1</a:t>
            </a:r>
            <a:r>
              <a:rPr lang="zh-TW" altLang="en-US" sz="2400" dirty="0"/>
              <a:t>按下</a:t>
            </a:r>
            <a:r>
              <a:rPr lang="en-US" altLang="zh-TW" sz="2400" dirty="0"/>
              <a:t>enter</a:t>
            </a:r>
            <a:r>
              <a:rPr lang="zh-TW" altLang="en-US" sz="2400" dirty="0"/>
              <a:t>後印出菜單</a:t>
            </a:r>
            <a:endParaRPr lang="en-US" altLang="zh-TW" sz="2400" dirty="0"/>
          </a:p>
          <a:p>
            <a:r>
              <a:rPr lang="zh-TW" altLang="en-US" sz="2400" dirty="0"/>
              <a:t>菜單內容如下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竹筍包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  <a:r>
              <a:rPr lang="en-US" altLang="zh-TW" sz="2400" dirty="0"/>
              <a:t>10</a:t>
            </a:r>
            <a:r>
              <a:rPr lang="zh-TW" altLang="en-US" sz="2400" dirty="0"/>
              <a:t>元</a:t>
            </a:r>
            <a:endParaRPr lang="en-US" altLang="zh-TW" sz="2400" dirty="0"/>
          </a:p>
          <a:p>
            <a:r>
              <a:rPr lang="zh-TW" altLang="en-US" sz="2400" dirty="0"/>
              <a:t>叉燒包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  <a:r>
              <a:rPr lang="en-US" altLang="zh-TW" sz="2400" dirty="0"/>
              <a:t>20</a:t>
            </a:r>
            <a:r>
              <a:rPr lang="zh-TW" altLang="en-US" sz="2400" dirty="0"/>
              <a:t>元</a:t>
            </a:r>
            <a:endParaRPr lang="en-US" altLang="zh-TW" sz="2400" dirty="0"/>
          </a:p>
          <a:p>
            <a:r>
              <a:rPr lang="zh-TW" altLang="en-US" sz="2400" dirty="0"/>
              <a:t>哭哭饅頭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  <a:r>
              <a:rPr lang="en-US" altLang="zh-TW" sz="2400" dirty="0"/>
              <a:t>100</a:t>
            </a:r>
            <a:r>
              <a:rPr lang="zh-TW" altLang="en-US" sz="2400" dirty="0"/>
              <a:t>元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C3E87B-C80D-6161-039C-1FB04EBF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4494697"/>
            <a:ext cx="7823805" cy="18616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23E7F3-8275-ED0A-D539-28C676E0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85" y="2017466"/>
            <a:ext cx="1669931" cy="12246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ED6C21-94F3-04A4-FEBD-DD190C6D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11" y="2017466"/>
            <a:ext cx="1530769" cy="12246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85262BE-5BD2-19F2-46AB-D9D9CBD998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65" t="22767" r="6746" b="16101"/>
          <a:stretch/>
        </p:blipFill>
        <p:spPr>
          <a:xfrm>
            <a:off x="9452775" y="2017466"/>
            <a:ext cx="1401001" cy="12246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E3B146-8144-6CDE-96A6-E66A22B859DB}"/>
              </a:ext>
            </a:extLst>
          </p:cNvPr>
          <p:cNvSpPr txBox="1"/>
          <p:nvPr/>
        </p:nvSpPr>
        <p:spPr>
          <a:xfrm>
            <a:off x="0" y="6429087"/>
            <a:ext cx="320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hlinkClick r:id="rId6"/>
              </a:rPr>
              <a:t>https://i.imgur.com/7ACi6Nr.png</a:t>
            </a:r>
            <a:endParaRPr lang="en-US" altLang="zh-TW" sz="800" dirty="0"/>
          </a:p>
          <a:p>
            <a:r>
              <a:rPr lang="en-US" altLang="zh-TW" sz="800" dirty="0">
                <a:hlinkClick r:id="rId7"/>
              </a:rPr>
              <a:t>https://www.dachu.co/recipe/231266</a:t>
            </a:r>
            <a:endParaRPr lang="en-US" altLang="zh-TW" sz="800" dirty="0"/>
          </a:p>
          <a:p>
            <a:r>
              <a:rPr lang="en-US" altLang="zh-TW" sz="800" dirty="0">
                <a:hlinkClick r:id="rId8"/>
              </a:rPr>
              <a:t>https://www.supermarket.com.tw/</a:t>
            </a:r>
            <a:r>
              <a:rPr lang="zh-TW" altLang="en-US" sz="800" dirty="0">
                <a:hlinkClick r:id="rId8"/>
              </a:rPr>
              <a:t>超軟鮮肉竹筍包</a:t>
            </a:r>
            <a:r>
              <a:rPr lang="en-US" altLang="zh-TW" sz="800" dirty="0">
                <a:hlinkClick r:id="rId8"/>
              </a:rPr>
              <a:t>-news3-191.html</a:t>
            </a:r>
            <a:endParaRPr lang="en-US" altLang="zh-TW" sz="800" dirty="0"/>
          </a:p>
          <a:p>
            <a:endParaRPr lang="en-US" altLang="zh-TW" sz="800" dirty="0"/>
          </a:p>
        </p:txBody>
      </p:sp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點餐</a:t>
            </a:r>
            <a:r>
              <a:rPr lang="en-US" altLang="zh-TW" dirty="0"/>
              <a:t>(6%)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26" y="1913949"/>
            <a:ext cx="10415823" cy="4704009"/>
          </a:xfrm>
        </p:spPr>
        <p:txBody>
          <a:bodyPr/>
          <a:lstStyle/>
          <a:p>
            <a:r>
              <a:rPr lang="zh-TW" altLang="en-US" sz="2400" dirty="0"/>
              <a:t>輸入</a:t>
            </a:r>
            <a:r>
              <a:rPr lang="en-US" altLang="zh-TW" sz="2400" dirty="0"/>
              <a:t>2</a:t>
            </a:r>
            <a:r>
              <a:rPr lang="zh-TW" altLang="en-US" sz="2400" dirty="0"/>
              <a:t>按下</a:t>
            </a:r>
            <a:r>
              <a:rPr lang="en-US" altLang="zh-TW" sz="2400" dirty="0"/>
              <a:t>enter</a:t>
            </a:r>
            <a:r>
              <a:rPr lang="zh-TW" altLang="en-US" sz="2400" dirty="0"/>
              <a:t>後開始點餐，</a:t>
            </a:r>
            <a:r>
              <a:rPr lang="zh-TW" altLang="en-US" sz="2400" dirty="0">
                <a:solidFill>
                  <a:srgbClr val="FF0000"/>
                </a:solidFill>
              </a:rPr>
              <a:t>依照順序</a:t>
            </a:r>
            <a:r>
              <a:rPr lang="en-US" altLang="zh-TW" sz="2400" dirty="0"/>
              <a:t>(</a:t>
            </a:r>
            <a:r>
              <a:rPr lang="zh-TW" altLang="en-US" sz="2400" dirty="0"/>
              <a:t>竹筍包</a:t>
            </a:r>
            <a:r>
              <a:rPr lang="en-US" altLang="zh-TW" sz="2400" dirty="0"/>
              <a:t>,</a:t>
            </a:r>
            <a:r>
              <a:rPr lang="zh-TW" altLang="en-US" sz="2400" dirty="0"/>
              <a:t>叉燒包</a:t>
            </a:r>
            <a:r>
              <a:rPr lang="en-US" altLang="zh-TW" sz="2400" dirty="0"/>
              <a:t>,</a:t>
            </a:r>
            <a:r>
              <a:rPr lang="zh-TW" altLang="en-US" sz="2400" dirty="0"/>
              <a:t>哭哭饅頭</a:t>
            </a:r>
            <a:r>
              <a:rPr lang="en-US" altLang="zh-TW" sz="2400" dirty="0"/>
              <a:t>)</a:t>
            </a:r>
            <a:r>
              <a:rPr lang="zh-TW" altLang="en-US" sz="2400" dirty="0"/>
              <a:t>詢問使用者各種包子的數量。</a:t>
            </a:r>
            <a:endParaRPr lang="en-US" altLang="zh-TW" sz="2400" dirty="0"/>
          </a:p>
          <a:p>
            <a:r>
              <a:rPr lang="zh-TW" altLang="en-US" sz="2400" dirty="0"/>
              <a:t>需紀錄訂單編號</a:t>
            </a:r>
            <a:r>
              <a:rPr lang="en-US" altLang="zh-TW" sz="2400" dirty="0"/>
              <a:t>(</a:t>
            </a:r>
            <a:r>
              <a:rPr lang="zh-TW" altLang="en-US" sz="2400" dirty="0"/>
              <a:t>從</a:t>
            </a:r>
            <a:r>
              <a:rPr lang="en-US" altLang="zh-TW" sz="2400" dirty="0"/>
              <a:t>0</a:t>
            </a:r>
            <a:r>
              <a:rPr lang="zh-TW" altLang="en-US" sz="2400" dirty="0"/>
              <a:t>開始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每種包子數量只會輸入</a:t>
            </a:r>
            <a:r>
              <a:rPr lang="en-US" altLang="zh-TW" sz="2400" dirty="0"/>
              <a:t>0</a:t>
            </a:r>
            <a:r>
              <a:rPr lang="zh-TW" altLang="en-US" sz="2400" dirty="0"/>
              <a:t>或正整數，其餘可不考慮。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6351F3D-4C35-CFD4-3BFE-FFDE4932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77" y="4238069"/>
            <a:ext cx="8925399" cy="15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7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列出訂單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27533" cy="4704008"/>
          </a:xfrm>
        </p:spPr>
        <p:txBody>
          <a:bodyPr/>
          <a:lstStyle/>
          <a:p>
            <a:r>
              <a:rPr lang="zh-TW" altLang="en-US" sz="2400" dirty="0"/>
              <a:t>輸入</a:t>
            </a:r>
            <a:r>
              <a:rPr lang="en-US" altLang="zh-TW" sz="2400" dirty="0"/>
              <a:t>3</a:t>
            </a:r>
            <a:r>
              <a:rPr lang="zh-TW" altLang="en-US" sz="2400" dirty="0"/>
              <a:t>按下</a:t>
            </a:r>
            <a:r>
              <a:rPr lang="en-US" altLang="zh-TW" sz="2400" dirty="0"/>
              <a:t>enter</a:t>
            </a:r>
            <a:r>
              <a:rPr lang="zh-TW" altLang="en-US" sz="2400" dirty="0"/>
              <a:t>後列出所有訂單，訂單須包含以下資訊</a:t>
            </a:r>
            <a:r>
              <a:rPr lang="en-US" altLang="zh-TW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訂單編號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竹筍包數量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叉燒包數量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哭哭饅頭數量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總金額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訂單狀態</a:t>
            </a:r>
            <a:r>
              <a:rPr lang="en-US" altLang="zh-TW" sz="2400" dirty="0"/>
              <a:t>(</a:t>
            </a:r>
            <a:r>
              <a:rPr lang="zh-TW" altLang="en-US" sz="2400" dirty="0"/>
              <a:t>已完成</a:t>
            </a:r>
            <a:r>
              <a:rPr lang="en-US" altLang="zh-TW" sz="2400" dirty="0"/>
              <a:t>/</a:t>
            </a:r>
            <a:r>
              <a:rPr lang="zh-TW" altLang="en-US" sz="2400" dirty="0"/>
              <a:t>未完成</a:t>
            </a:r>
            <a:r>
              <a:rPr lang="en-US" altLang="zh-TW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r>
              <a:rPr lang="zh-TW" altLang="en-US" sz="2400" dirty="0"/>
              <a:t>如果有多個訂單需按照訂單編號順序全部列出。</a:t>
            </a:r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9C9887A-DB25-B9CC-6120-47F2F4C1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67" y="2017467"/>
            <a:ext cx="6162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228</TotalTime>
  <Words>1356</Words>
  <Application>Microsoft Office PowerPoint</Application>
  <PresentationFormat>寬螢幕</PresentationFormat>
  <Paragraphs>214</Paragraphs>
  <Slides>37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-apple-system</vt:lpstr>
      <vt:lpstr>Microsoft JhengHei UI</vt:lpstr>
      <vt:lpstr>微軟正黑體</vt:lpstr>
      <vt:lpstr>Arial</vt:lpstr>
      <vt:lpstr>Tenorite</vt:lpstr>
      <vt:lpstr>Office 佈景主題</vt:lpstr>
      <vt:lpstr>期中考</vt:lpstr>
      <vt:lpstr>注意事項 </vt:lpstr>
      <vt:lpstr>檔案繳交</vt:lpstr>
      <vt:lpstr>整體配分方式</vt:lpstr>
      <vt:lpstr>包子店</vt:lpstr>
      <vt:lpstr>包子店</vt:lpstr>
      <vt:lpstr>查看菜單(4%)</vt:lpstr>
      <vt:lpstr>點餐(6%)</vt:lpstr>
      <vt:lpstr>列出訂單(5%)</vt:lpstr>
      <vt:lpstr>完成訂單(6%)</vt:lpstr>
      <vt:lpstr>查看營業額(5%)</vt:lpstr>
      <vt:lpstr>包子店打烊(4%)</vt:lpstr>
      <vt:lpstr>Wordle</vt:lpstr>
      <vt:lpstr>Wordle 配分</vt:lpstr>
      <vt:lpstr>初始畫面</vt:lpstr>
      <vt:lpstr>開始遊戲</vt:lpstr>
      <vt:lpstr>開始遊戲</vt:lpstr>
      <vt:lpstr>PowerPoint 簡報</vt:lpstr>
      <vt:lpstr>PowerPoint 簡報</vt:lpstr>
      <vt:lpstr>遊戲機制</vt:lpstr>
      <vt:lpstr>遊戲機制</vt:lpstr>
      <vt:lpstr>遊戲機制</vt:lpstr>
      <vt:lpstr>Wordlist 格式</vt:lpstr>
      <vt:lpstr>4x4 數獨</vt:lpstr>
      <vt:lpstr>評分項目</vt:lpstr>
      <vt:lpstr>初始畫面 (5%)</vt:lpstr>
      <vt:lpstr>開啟檔案 – 檔案格式</vt:lpstr>
      <vt:lpstr>開啟檔案 – 顯示數字 (12%) </vt:lpstr>
      <vt:lpstr>數獨規則</vt:lpstr>
      <vt:lpstr>填入數字 – 不可以更動 (2%)</vt:lpstr>
      <vt:lpstr>填入數字</vt:lpstr>
      <vt:lpstr>填入數字 – 不合法數字  (5%)</vt:lpstr>
      <vt:lpstr>填入數字 – 正常填入  (5%)</vt:lpstr>
      <vt:lpstr>填入數字 – 完成遊戲 (3%)</vt:lpstr>
      <vt:lpstr>儲存檔案 (8%)</vt:lpstr>
      <vt:lpstr>心得</vt:lpstr>
      <vt:lpstr>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</dc:title>
  <dc:creator>林群凱</dc:creator>
  <cp:lastModifiedBy>林群凱</cp:lastModifiedBy>
  <cp:revision>15</cp:revision>
  <dcterms:created xsi:type="dcterms:W3CDTF">2022-10-26T13:09:36Z</dcterms:created>
  <dcterms:modified xsi:type="dcterms:W3CDTF">2022-10-27T13:34:26Z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