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76" r:id="rId3"/>
    <p:sldId id="258" r:id="rId4"/>
    <p:sldId id="363" r:id="rId5"/>
    <p:sldId id="377" r:id="rId6"/>
    <p:sldId id="378" r:id="rId7"/>
    <p:sldId id="379" r:id="rId8"/>
    <p:sldId id="380" r:id="rId9"/>
    <p:sldId id="382" r:id="rId10"/>
    <p:sldId id="364" r:id="rId11"/>
    <p:sldId id="383" r:id="rId12"/>
    <p:sldId id="369" r:id="rId13"/>
    <p:sldId id="370" r:id="rId14"/>
    <p:sldId id="384" r:id="rId15"/>
    <p:sldId id="322" r:id="rId16"/>
    <p:sldId id="323" r:id="rId17"/>
    <p:sldId id="341" r:id="rId18"/>
    <p:sldId id="342" r:id="rId19"/>
    <p:sldId id="343" r:id="rId20"/>
    <p:sldId id="335" r:id="rId21"/>
    <p:sldId id="366" r:id="rId22"/>
    <p:sldId id="263" r:id="rId23"/>
    <p:sldId id="385" r:id="rId24"/>
    <p:sldId id="386" r:id="rId25"/>
    <p:sldId id="349" r:id="rId26"/>
    <p:sldId id="350" r:id="rId27"/>
    <p:sldId id="351" r:id="rId28"/>
    <p:sldId id="353" r:id="rId29"/>
    <p:sldId id="387" r:id="rId30"/>
    <p:sldId id="30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6815" autoAdjust="0"/>
  </p:normalViewPr>
  <p:slideViewPr>
    <p:cSldViewPr>
      <p:cViewPr>
        <p:scale>
          <a:sx n="70" d="100"/>
          <a:sy n="70" d="100"/>
        </p:scale>
        <p:origin x="-149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222F1-B125-417B-9A0F-BC65CF5E4B3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21EFA4-A091-4C21-AE40-79BBC3E9DEC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研发效率降低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7C66875-7F95-4DE3-8BB5-A132759E685B}" type="parTrans" cxnId="{920A0B56-6B4D-4885-BF38-C07B3CF91D9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6135C3C-FA41-4ADB-A425-2D4C53AF7DC1}" type="sibTrans" cxnId="{920A0B56-6B4D-4885-BF38-C07B3CF91D9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D340133-E851-497E-8A09-42B029B5F10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系统不稳定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29DCEC1-E988-41DE-A521-97F0D449CAE1}" type="parTrans" cxnId="{6D388F4F-99FC-4DAB-92AD-10FF1B1D75E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2602C2B-A277-408D-975D-4D797E41FD8E}" type="sibTrans" cxnId="{6D388F4F-99FC-4DAB-92AD-10FF1B1D75E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DB22C5-2D7F-4C52-9EF4-98867AF5F40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新业务难以支持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8690054-C284-4128-9093-318887704BED}" type="parTrans" cxnId="{EF240207-A9BD-42D4-BCD9-790C8C917DB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4587BC-0D70-4F1F-9262-86CEF8FB3F99}" type="sibTrans" cxnId="{EF240207-A9BD-42D4-BCD9-790C8C917DB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B60B1C-8DEE-4A61-9744-125B7C25C3F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架构坏味道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941EB8E-A835-43EA-A7C8-62F02B1B98A4}" type="sibTrans" cxnId="{3918DF49-7231-421A-ACC2-9FE9DE4A145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FE404F4-0937-4993-B73C-C6816D83E522}" type="parTrans" cxnId="{3918DF49-7231-421A-ACC2-9FE9DE4A145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54345B6-F72B-419C-AE5B-8E16EC98585C}" type="pres">
      <dgm:prSet presAssocID="{20B222F1-B125-417B-9A0F-BC65CF5E4B3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7FA4D3-58B7-45EE-8FD7-8E8ED76775A4}" type="pres">
      <dgm:prSet presAssocID="{20B222F1-B125-417B-9A0F-BC65CF5E4B30}" presName="ellipse" presStyleLbl="trBgShp" presStyleIdx="0" presStyleCnt="1"/>
      <dgm:spPr/>
    </dgm:pt>
    <dgm:pt modelId="{76062C3E-1AFB-49A3-B123-45A7AF7E5F14}" type="pres">
      <dgm:prSet presAssocID="{20B222F1-B125-417B-9A0F-BC65CF5E4B30}" presName="arrow1" presStyleLbl="fgShp" presStyleIdx="0" presStyleCnt="1" custAng="0" custLinFactNeighborX="-1767" custLinFactNeighborY="1178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8EDA0A26-F0AA-4726-B556-AEDE68E600BE}" type="pres">
      <dgm:prSet presAssocID="{20B222F1-B125-417B-9A0F-BC65CF5E4B3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70B29-9564-4F86-8B12-7210D0AABB46}" type="pres">
      <dgm:prSet presAssocID="{1D340133-E851-497E-8A09-42B029B5F10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734D8-179A-4957-93C1-DD3F200DECBF}" type="pres">
      <dgm:prSet presAssocID="{CEDB22C5-2D7F-4C52-9EF4-98867AF5F40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598FC-91E3-4DCD-AF77-0B353EC48288}" type="pres">
      <dgm:prSet presAssocID="{11B60B1C-8DEE-4A61-9744-125B7C25C3F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680A6-1E78-4AF9-A0C3-2089A17F7FC1}" type="pres">
      <dgm:prSet presAssocID="{20B222F1-B125-417B-9A0F-BC65CF5E4B30}" presName="funnel" presStyleLbl="trAlignAcc1" presStyleIdx="0" presStyleCnt="1"/>
      <dgm:spPr/>
    </dgm:pt>
  </dgm:ptLst>
  <dgm:cxnLst>
    <dgm:cxn modelId="{3918DF49-7231-421A-ACC2-9FE9DE4A145B}" srcId="{20B222F1-B125-417B-9A0F-BC65CF5E4B30}" destId="{11B60B1C-8DEE-4A61-9744-125B7C25C3F3}" srcOrd="3" destOrd="0" parTransId="{7FE404F4-0937-4993-B73C-C6816D83E522}" sibTransId="{4941EB8E-A835-43EA-A7C8-62F02B1B98A4}"/>
    <dgm:cxn modelId="{920A0B56-6B4D-4885-BF38-C07B3CF91D97}" srcId="{20B222F1-B125-417B-9A0F-BC65CF5E4B30}" destId="{C721EFA4-A091-4C21-AE40-79BBC3E9DECC}" srcOrd="0" destOrd="0" parTransId="{C7C66875-7F95-4DE3-8BB5-A132759E685B}" sibTransId="{F6135C3C-FA41-4ADB-A425-2D4C53AF7DC1}"/>
    <dgm:cxn modelId="{2C1FEE0E-B8CE-487E-9441-0084C2570D6A}" type="presOf" srcId="{11B60B1C-8DEE-4A61-9744-125B7C25C3F3}" destId="{8EDA0A26-F0AA-4726-B556-AEDE68E600BE}" srcOrd="0" destOrd="0" presId="urn:microsoft.com/office/officeart/2005/8/layout/funnel1"/>
    <dgm:cxn modelId="{6D388F4F-99FC-4DAB-92AD-10FF1B1D75EB}" srcId="{20B222F1-B125-417B-9A0F-BC65CF5E4B30}" destId="{1D340133-E851-497E-8A09-42B029B5F103}" srcOrd="1" destOrd="0" parTransId="{729DCEC1-E988-41DE-A521-97F0D449CAE1}" sibTransId="{B2602C2B-A277-408D-975D-4D797E41FD8E}"/>
    <dgm:cxn modelId="{B1EEC2C5-8997-4696-B01B-0E1B0AC18F8F}" type="presOf" srcId="{CEDB22C5-2D7F-4C52-9EF4-98867AF5F400}" destId="{13170B29-9564-4F86-8B12-7210D0AABB46}" srcOrd="0" destOrd="0" presId="urn:microsoft.com/office/officeart/2005/8/layout/funnel1"/>
    <dgm:cxn modelId="{538C006D-5B20-4D18-8770-E0B0148C9EA7}" type="presOf" srcId="{20B222F1-B125-417B-9A0F-BC65CF5E4B30}" destId="{A54345B6-F72B-419C-AE5B-8E16EC98585C}" srcOrd="0" destOrd="0" presId="urn:microsoft.com/office/officeart/2005/8/layout/funnel1"/>
    <dgm:cxn modelId="{EF240207-A9BD-42D4-BCD9-790C8C917DB4}" srcId="{20B222F1-B125-417B-9A0F-BC65CF5E4B30}" destId="{CEDB22C5-2D7F-4C52-9EF4-98867AF5F400}" srcOrd="2" destOrd="0" parTransId="{D8690054-C284-4128-9093-318887704BED}" sibTransId="{B84587BC-0D70-4F1F-9262-86CEF8FB3F99}"/>
    <dgm:cxn modelId="{C290CC59-4D24-40FB-AF53-FA195983B46A}" type="presOf" srcId="{1D340133-E851-497E-8A09-42B029B5F103}" destId="{405734D8-179A-4957-93C1-DD3F200DECBF}" srcOrd="0" destOrd="0" presId="urn:microsoft.com/office/officeart/2005/8/layout/funnel1"/>
    <dgm:cxn modelId="{DBFBDCD8-3F81-43A3-93B3-39927A63A59D}" type="presOf" srcId="{C721EFA4-A091-4C21-AE40-79BBC3E9DECC}" destId="{247598FC-91E3-4DCD-AF77-0B353EC48288}" srcOrd="0" destOrd="0" presId="urn:microsoft.com/office/officeart/2005/8/layout/funnel1"/>
    <dgm:cxn modelId="{FEF0E7C6-879E-40DF-A814-B6EBBDA20842}" type="presParOf" srcId="{A54345B6-F72B-419C-AE5B-8E16EC98585C}" destId="{FD7FA4D3-58B7-45EE-8FD7-8E8ED76775A4}" srcOrd="0" destOrd="0" presId="urn:microsoft.com/office/officeart/2005/8/layout/funnel1"/>
    <dgm:cxn modelId="{CA03C725-0142-433F-9AE5-3875794B8B55}" type="presParOf" srcId="{A54345B6-F72B-419C-AE5B-8E16EC98585C}" destId="{76062C3E-1AFB-49A3-B123-45A7AF7E5F14}" srcOrd="1" destOrd="0" presId="urn:microsoft.com/office/officeart/2005/8/layout/funnel1"/>
    <dgm:cxn modelId="{2513A591-868C-4F86-A3D5-924128159FBC}" type="presParOf" srcId="{A54345B6-F72B-419C-AE5B-8E16EC98585C}" destId="{8EDA0A26-F0AA-4726-B556-AEDE68E600BE}" srcOrd="2" destOrd="0" presId="urn:microsoft.com/office/officeart/2005/8/layout/funnel1"/>
    <dgm:cxn modelId="{21B98768-7F5E-43E4-BB5B-25A22AA7A794}" type="presParOf" srcId="{A54345B6-F72B-419C-AE5B-8E16EC98585C}" destId="{13170B29-9564-4F86-8B12-7210D0AABB46}" srcOrd="3" destOrd="0" presId="urn:microsoft.com/office/officeart/2005/8/layout/funnel1"/>
    <dgm:cxn modelId="{FC784ED5-CFF5-4419-8A09-F576610B9EC5}" type="presParOf" srcId="{A54345B6-F72B-419C-AE5B-8E16EC98585C}" destId="{405734D8-179A-4957-93C1-DD3F200DECBF}" srcOrd="4" destOrd="0" presId="urn:microsoft.com/office/officeart/2005/8/layout/funnel1"/>
    <dgm:cxn modelId="{131CFE37-4177-4E0E-A849-8B6EB9A8AE9F}" type="presParOf" srcId="{A54345B6-F72B-419C-AE5B-8E16EC98585C}" destId="{247598FC-91E3-4DCD-AF77-0B353EC48288}" srcOrd="5" destOrd="0" presId="urn:microsoft.com/office/officeart/2005/8/layout/funnel1"/>
    <dgm:cxn modelId="{F9420B8F-004D-4470-A96C-CD9AC3BE31CF}" type="presParOf" srcId="{A54345B6-F72B-419C-AE5B-8E16EC98585C}" destId="{353680A6-1E78-4AF9-A0C3-2089A17F7FC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1291C-6DFC-46B3-9132-8DEA68AB6F76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425DB9-13B0-4C3E-810A-E000B114D136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容量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F9A5644D-66D1-4329-B60E-4D6FA6EC66C8}" type="parTrans" cxnId="{A6C757A5-3C4B-457B-BD75-DF586C3C411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80A53CB-D33F-4126-9A44-B0AD002097FD}" type="sibTrans" cxnId="{A6C757A5-3C4B-457B-BD75-DF586C3C411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5EC07E43-87F9-4904-849A-F232BC953844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异地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IDC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D3B97DC-5488-4DDE-B2ED-9EF00B2F8207}" type="parTrans" cxnId="{A89E4BD2-EDE6-4E13-A96D-DDE32554A642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C96E6DCE-D03A-42B7-897B-4FE56B0B5113}" type="sibTrans" cxnId="{A89E4BD2-EDE6-4E13-A96D-DDE32554A642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9CF7E04-5BE8-4764-A7FC-E840976E02CE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稳定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E9A34E48-AEB3-4A68-853D-5943FBCEF54B}" type="parTrans" cxnId="{B535FF60-6E93-4C5E-BE44-11556A6490C1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DF65A68-8A20-40FB-B256-C10B2895EFD4}" type="sibTrans" cxnId="{B535FF60-6E93-4C5E-BE44-11556A6490C1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66A7823-D985-4507-B3B6-48FAACB24B73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弹性计算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7D828AB-626F-48D3-932A-53D2AF0E2267}" type="parTrans" cxnId="{D82FCB54-96F3-4B65-99B5-6B3BE6C87C2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5364A30A-ADD1-4F14-95FD-B355E6AE08D9}" type="sibTrans" cxnId="{D82FCB54-96F3-4B65-99B5-6B3BE6C87C2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E87B3B8-CDEC-4743-9E6D-BF4B5DF0D09A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交付速度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B8DBE18E-530B-4D82-9205-D69010101CA8}" type="parTrans" cxnId="{EE2D21FD-C69F-4C3C-B5FA-9F6084F08CC4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208E2CA-52E1-43CB-90D8-CB9DF6F190EA}" type="sibTrans" cxnId="{EE2D21FD-C69F-4C3C-B5FA-9F6084F08CC4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B9042B2C-74C5-459D-B2F0-357C339672D6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标准与复用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A89584E4-5CA7-4B1F-B77A-E79B6C755473}" type="parTrans" cxnId="{522204A7-E5F5-4DC2-8481-EDF865A1F6E6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E6FBBF16-AC99-4BCC-AB57-2D759363CF78}" type="sibTrans" cxnId="{522204A7-E5F5-4DC2-8481-EDF865A1F6E6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475515F-1419-44D4-8087-B89706AAFFFD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新业务支持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21DA3C1E-6C72-4097-BC70-71F1201DA02B}" type="parTrans" cxnId="{87174803-3056-48CD-8572-94826F13F2D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B59D02E7-95FE-46AF-B235-4271579F6649}" type="sibTrans" cxnId="{87174803-3056-48CD-8572-94826F13F2D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D9CD0AE-0E34-4BD9-AEA3-3A7E52F5CCF1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新业务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29BB770-A229-4055-80EC-F779278E4F87}" type="parTrans" cxnId="{3CFF7F3B-88DE-444D-974B-DC7F9BCFAFF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F04C254-C782-476A-A75C-10ECBF5E1B06}" type="sibTrans" cxnId="{3CFF7F3B-88DE-444D-974B-DC7F9BCFAFF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14519F75-77AC-4440-BAE7-7F6C5C74644E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海量数据处理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705E289-FEA4-4658-84D3-6B0434424B98}" type="parTrans" cxnId="{4FC8CBCB-2D84-4568-8AE5-0DDFAE1F60B4}">
      <dgm:prSet/>
      <dgm:spPr/>
      <dgm:t>
        <a:bodyPr/>
        <a:lstStyle/>
        <a:p>
          <a:endParaRPr lang="zh-CN" altLang="en-US" sz="1600"/>
        </a:p>
      </dgm:t>
    </dgm:pt>
    <dgm:pt modelId="{73456894-91CD-4948-A27F-0000D035FF0B}" type="sibTrans" cxnId="{4FC8CBCB-2D84-4568-8AE5-0DDFAE1F60B4}">
      <dgm:prSet/>
      <dgm:spPr/>
      <dgm:t>
        <a:bodyPr/>
        <a:lstStyle/>
        <a:p>
          <a:endParaRPr lang="zh-CN" altLang="en-US" sz="1600"/>
        </a:p>
      </dgm:t>
    </dgm:pt>
    <dgm:pt modelId="{2359A21C-CCEB-4C49-977F-A800389D8532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82FC591-9DF4-419E-BAD3-16177E2E90C3}" type="parTrans" cxnId="{34965713-779D-406C-BBE2-21B73649DEC5}">
      <dgm:prSet/>
      <dgm:spPr/>
      <dgm:t>
        <a:bodyPr/>
        <a:lstStyle/>
        <a:p>
          <a:endParaRPr lang="zh-CN" altLang="en-US" sz="1600"/>
        </a:p>
      </dgm:t>
    </dgm:pt>
    <dgm:pt modelId="{2FA04C9F-2F26-4D69-8AC9-2C7259E7F6C8}" type="sibTrans" cxnId="{34965713-779D-406C-BBE2-21B73649DEC5}">
      <dgm:prSet/>
      <dgm:spPr/>
      <dgm:t>
        <a:bodyPr/>
        <a:lstStyle/>
        <a:p>
          <a:endParaRPr lang="zh-CN" altLang="en-US" sz="1600"/>
        </a:p>
      </dgm:t>
    </dgm:pt>
    <dgm:pt modelId="{FFBC080C-79D4-48C0-B3C1-2E54570717B0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并行分布研发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D55AFBB-2AB1-4F8D-91BE-B84C1D12C17C}" type="parTrans" cxnId="{3ED78470-6CE2-40DB-AAD9-B23F7F7FC908}">
      <dgm:prSet/>
      <dgm:spPr/>
      <dgm:t>
        <a:bodyPr/>
        <a:lstStyle/>
        <a:p>
          <a:endParaRPr lang="zh-CN" altLang="en-US" sz="1600"/>
        </a:p>
      </dgm:t>
    </dgm:pt>
    <dgm:pt modelId="{D0CCDAA9-5ED4-4D5F-BF38-3159C18BB649}" type="sibTrans" cxnId="{3ED78470-6CE2-40DB-AAD9-B23F7F7FC908}">
      <dgm:prSet/>
      <dgm:spPr/>
      <dgm:t>
        <a:bodyPr/>
        <a:lstStyle/>
        <a:p>
          <a:endParaRPr lang="zh-CN" altLang="en-US" sz="1600"/>
        </a:p>
      </dgm:t>
    </dgm:pt>
    <dgm:pt modelId="{97963E87-1232-4E07-8379-D30D917B688A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无数据单点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D189955-00A8-4B36-8E96-2B7E1EC8B223}" type="parTrans" cxnId="{17517213-20DD-43BB-A910-294AA838D201}">
      <dgm:prSet/>
      <dgm:spPr/>
      <dgm:t>
        <a:bodyPr/>
        <a:lstStyle/>
        <a:p>
          <a:endParaRPr lang="zh-CN" altLang="en-US" sz="1600"/>
        </a:p>
      </dgm:t>
    </dgm:pt>
    <dgm:pt modelId="{B1EADF6E-87D2-4184-A33E-FF9006B44002}" type="sibTrans" cxnId="{17517213-20DD-43BB-A910-294AA838D201}">
      <dgm:prSet/>
      <dgm:spPr/>
      <dgm:t>
        <a:bodyPr/>
        <a:lstStyle/>
        <a:p>
          <a:endParaRPr lang="zh-CN" altLang="en-US" sz="1600"/>
        </a:p>
      </dgm:t>
    </dgm:pt>
    <dgm:pt modelId="{A698F7E8-581E-4602-9D37-6567755B1DC3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新业务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DEBE180-6F26-4478-B83C-950241C87CD1}" type="parTrans" cxnId="{F2A08C51-78EE-4A43-8CD2-CE6544F7DEA3}">
      <dgm:prSet/>
      <dgm:spPr/>
      <dgm:t>
        <a:bodyPr/>
        <a:lstStyle/>
        <a:p>
          <a:endParaRPr lang="zh-CN" altLang="en-US" sz="1600"/>
        </a:p>
      </dgm:t>
    </dgm:pt>
    <dgm:pt modelId="{5BD74C1A-B15D-4742-823F-76386DBBE23D}" type="sibTrans" cxnId="{F2A08C51-78EE-4A43-8CD2-CE6544F7DEA3}">
      <dgm:prSet/>
      <dgm:spPr/>
      <dgm:t>
        <a:bodyPr/>
        <a:lstStyle/>
        <a:p>
          <a:endParaRPr lang="zh-CN" altLang="en-US" sz="1600"/>
        </a:p>
      </dgm:t>
    </dgm:pt>
    <dgm:pt modelId="{18E6D6E9-1290-4ECB-8BAD-7A5FB1086A4E}" type="pres">
      <dgm:prSet presAssocID="{1311291C-6DFC-46B3-9132-8DEA68AB6F7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69778D-4B95-4031-8AD0-596AA589B894}" type="pres">
      <dgm:prSet presAssocID="{1311291C-6DFC-46B3-9132-8DEA68AB6F76}" presName="children" presStyleCnt="0"/>
      <dgm:spPr/>
    </dgm:pt>
    <dgm:pt modelId="{62E6540A-06EA-45BA-9E95-C8BD9EE587CC}" type="pres">
      <dgm:prSet presAssocID="{1311291C-6DFC-46B3-9132-8DEA68AB6F76}" presName="child1group" presStyleCnt="0"/>
      <dgm:spPr/>
    </dgm:pt>
    <dgm:pt modelId="{FE8B1057-5C88-4928-93DE-DD620DBC0756}" type="pres">
      <dgm:prSet presAssocID="{1311291C-6DFC-46B3-9132-8DEA68AB6F76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59A1A9E5-DF04-4EAF-B718-B43231A7103A}" type="pres">
      <dgm:prSet presAssocID="{1311291C-6DFC-46B3-9132-8DEA68AB6F76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84F34-F2F7-4B9F-A2DE-9182346C5694}" type="pres">
      <dgm:prSet presAssocID="{1311291C-6DFC-46B3-9132-8DEA68AB6F76}" presName="child2group" presStyleCnt="0"/>
      <dgm:spPr/>
    </dgm:pt>
    <dgm:pt modelId="{4959524D-E480-4F88-A002-98E1A70F150A}" type="pres">
      <dgm:prSet presAssocID="{1311291C-6DFC-46B3-9132-8DEA68AB6F76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4A31E601-D08D-44B3-98BD-55E53C51FA3E}" type="pres">
      <dgm:prSet presAssocID="{1311291C-6DFC-46B3-9132-8DEA68AB6F76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41710-2E44-443C-9365-A6842F944D2F}" type="pres">
      <dgm:prSet presAssocID="{1311291C-6DFC-46B3-9132-8DEA68AB6F76}" presName="child3group" presStyleCnt="0"/>
      <dgm:spPr/>
    </dgm:pt>
    <dgm:pt modelId="{A1901350-ED63-4419-BF80-4A454FEFD3CF}" type="pres">
      <dgm:prSet presAssocID="{1311291C-6DFC-46B3-9132-8DEA68AB6F76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52D22BB-5436-4EB8-9E83-8665BE9ACEED}" type="pres">
      <dgm:prSet presAssocID="{1311291C-6DFC-46B3-9132-8DEA68AB6F76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EE56F3-4D32-40B3-A40B-FF69E986A2AB}" type="pres">
      <dgm:prSet presAssocID="{1311291C-6DFC-46B3-9132-8DEA68AB6F76}" presName="child4group" presStyleCnt="0"/>
      <dgm:spPr/>
    </dgm:pt>
    <dgm:pt modelId="{31E355C7-5211-4F36-9236-1D7ADB5301EC}" type="pres">
      <dgm:prSet presAssocID="{1311291C-6DFC-46B3-9132-8DEA68AB6F76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72E8DFA4-3FF5-4DEB-A717-0A8A7D0547A5}" type="pres">
      <dgm:prSet presAssocID="{1311291C-6DFC-46B3-9132-8DEA68AB6F76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CEFD4-C70D-484D-986D-263D122FAEA0}" type="pres">
      <dgm:prSet presAssocID="{1311291C-6DFC-46B3-9132-8DEA68AB6F76}" presName="childPlaceholder" presStyleCnt="0"/>
      <dgm:spPr/>
    </dgm:pt>
    <dgm:pt modelId="{21A8E01A-E7FA-468C-A7E5-665128D9C4A6}" type="pres">
      <dgm:prSet presAssocID="{1311291C-6DFC-46B3-9132-8DEA68AB6F76}" presName="circle" presStyleCnt="0"/>
      <dgm:spPr/>
    </dgm:pt>
    <dgm:pt modelId="{6481E635-2824-4925-A962-28B254A44CF8}" type="pres">
      <dgm:prSet presAssocID="{1311291C-6DFC-46B3-9132-8DEA68AB6F76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B0BB85-AD78-4B56-B9B3-165FA477EDE6}" type="pres">
      <dgm:prSet presAssocID="{1311291C-6DFC-46B3-9132-8DEA68AB6F76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992F0-5192-4B65-96EF-56D917D58678}" type="pres">
      <dgm:prSet presAssocID="{1311291C-6DFC-46B3-9132-8DEA68AB6F76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9BA017-CA7B-40E2-BBCF-63E78E8C2CA1}" type="pres">
      <dgm:prSet presAssocID="{1311291C-6DFC-46B3-9132-8DEA68AB6F76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F71C45-3F57-4548-BB10-3635874FA088}" type="pres">
      <dgm:prSet presAssocID="{1311291C-6DFC-46B3-9132-8DEA68AB6F76}" presName="quadrantPlaceholder" presStyleCnt="0"/>
      <dgm:spPr/>
    </dgm:pt>
    <dgm:pt modelId="{48E97372-3963-4937-A59D-07362E148526}" type="pres">
      <dgm:prSet presAssocID="{1311291C-6DFC-46B3-9132-8DEA68AB6F76}" presName="center1" presStyleLbl="fgShp" presStyleIdx="0" presStyleCnt="2"/>
      <dgm:spPr/>
    </dgm:pt>
    <dgm:pt modelId="{6175017E-E514-4024-BA6C-F3C7407A2993}" type="pres">
      <dgm:prSet presAssocID="{1311291C-6DFC-46B3-9132-8DEA68AB6F76}" presName="center2" presStyleLbl="fgShp" presStyleIdx="1" presStyleCnt="2"/>
      <dgm:spPr/>
    </dgm:pt>
  </dgm:ptLst>
  <dgm:cxnLst>
    <dgm:cxn modelId="{0951EE64-BF4C-46E9-8A15-F842ECC78542}" type="presOf" srcId="{5EC07E43-87F9-4904-849A-F232BC953844}" destId="{59A1A9E5-DF04-4EAF-B718-B43231A7103A}" srcOrd="1" destOrd="0" presId="urn:microsoft.com/office/officeart/2005/8/layout/cycle4"/>
    <dgm:cxn modelId="{BDC62B71-96BD-40D1-87FA-18C7B2FE5BF2}" type="presOf" srcId="{1311291C-6DFC-46B3-9132-8DEA68AB6F76}" destId="{18E6D6E9-1290-4ECB-8BAD-7A5FB1086A4E}" srcOrd="0" destOrd="0" presId="urn:microsoft.com/office/officeart/2005/8/layout/cycle4"/>
    <dgm:cxn modelId="{FEF2F3EB-957D-4559-B65D-6B393596E2B5}" type="presOf" srcId="{7475515F-1419-44D4-8087-B89706AAFFFD}" destId="{659BA017-CA7B-40E2-BBCF-63E78E8C2CA1}" srcOrd="0" destOrd="0" presId="urn:microsoft.com/office/officeart/2005/8/layout/cycle4"/>
    <dgm:cxn modelId="{25916238-729C-4A51-9CC4-F178D89DF957}" type="presOf" srcId="{2359A21C-CCEB-4C49-977F-A800389D8532}" destId="{4A31E601-D08D-44B3-98BD-55E53C51FA3E}" srcOrd="1" destOrd="2" presId="urn:microsoft.com/office/officeart/2005/8/layout/cycle4"/>
    <dgm:cxn modelId="{1F34F2EC-4AAE-4F5F-A663-B1B41AEE926A}" type="presOf" srcId="{A698F7E8-581E-4602-9D37-6567755B1DC3}" destId="{31E355C7-5211-4F36-9236-1D7ADB5301EC}" srcOrd="0" destOrd="1" presId="urn:microsoft.com/office/officeart/2005/8/layout/cycle4"/>
    <dgm:cxn modelId="{4FC8CBCB-2D84-4568-8AE5-0DDFAE1F60B4}" srcId="{18425DB9-13B0-4C3E-810A-E000B114D136}" destId="{14519F75-77AC-4440-BAE7-7F6C5C74644E}" srcOrd="1" destOrd="0" parTransId="{0705E289-FEA4-4658-84D3-6B0434424B98}" sibTransId="{73456894-91CD-4948-A27F-0000D035FF0B}"/>
    <dgm:cxn modelId="{B7B29AB9-5036-4AE1-A770-505F9BAD4808}" type="presOf" srcId="{FE87B3B8-CDEC-4743-9E6D-BF4B5DF0D09A}" destId="{C8D992F0-5192-4B65-96EF-56D917D58678}" srcOrd="0" destOrd="0" presId="urn:microsoft.com/office/officeart/2005/8/layout/cycle4"/>
    <dgm:cxn modelId="{C93F5987-C8A5-4193-A8D4-B35A43AF4AD5}" type="presOf" srcId="{18425DB9-13B0-4C3E-810A-E000B114D136}" destId="{6481E635-2824-4925-A962-28B254A44CF8}" srcOrd="0" destOrd="0" presId="urn:microsoft.com/office/officeart/2005/8/layout/cycle4"/>
    <dgm:cxn modelId="{D82FCB54-96F3-4B65-99B5-6B3BE6C87C2B}" srcId="{09CF7E04-5BE8-4764-A7FC-E840976E02CE}" destId="{666A7823-D985-4507-B3B6-48FAACB24B73}" srcOrd="0" destOrd="0" parTransId="{D7D828AB-626F-48D3-932A-53D2AF0E2267}" sibTransId="{5364A30A-ADD1-4F14-95FD-B355E6AE08D9}"/>
    <dgm:cxn modelId="{34965713-779D-406C-BBE2-21B73649DEC5}" srcId="{09CF7E04-5BE8-4764-A7FC-E840976E02CE}" destId="{2359A21C-CCEB-4C49-977F-A800389D8532}" srcOrd="2" destOrd="0" parTransId="{C82FC591-9DF4-419E-BAD3-16177E2E90C3}" sibTransId="{2FA04C9F-2F26-4D69-8AC9-2C7259E7F6C8}"/>
    <dgm:cxn modelId="{BC4E1E55-77A4-4830-9DDA-DC02A7FEF38A}" type="presOf" srcId="{5EC07E43-87F9-4904-849A-F232BC953844}" destId="{FE8B1057-5C88-4928-93DE-DD620DBC0756}" srcOrd="0" destOrd="0" presId="urn:microsoft.com/office/officeart/2005/8/layout/cycle4"/>
    <dgm:cxn modelId="{098BEE30-8DB4-46A9-A34F-724CDFE60035}" type="presOf" srcId="{97963E87-1232-4E07-8379-D30D917B688A}" destId="{4A31E601-D08D-44B3-98BD-55E53C51FA3E}" srcOrd="1" destOrd="1" presId="urn:microsoft.com/office/officeart/2005/8/layout/cycle4"/>
    <dgm:cxn modelId="{D622A91C-DD2F-4353-B35D-FB13039AAEE9}" type="presOf" srcId="{B9042B2C-74C5-459D-B2F0-357C339672D6}" destId="{352D22BB-5436-4EB8-9E83-8665BE9ACEED}" srcOrd="1" destOrd="0" presId="urn:microsoft.com/office/officeart/2005/8/layout/cycle4"/>
    <dgm:cxn modelId="{5121E725-F477-461B-9364-DD9177C97BAD}" type="presOf" srcId="{14519F75-77AC-4440-BAE7-7F6C5C74644E}" destId="{59A1A9E5-DF04-4EAF-B718-B43231A7103A}" srcOrd="1" destOrd="1" presId="urn:microsoft.com/office/officeart/2005/8/layout/cycle4"/>
    <dgm:cxn modelId="{4DBCE9EF-D92A-4656-8DCB-4BF1AA27A0EA}" type="presOf" srcId="{B9042B2C-74C5-459D-B2F0-357C339672D6}" destId="{A1901350-ED63-4419-BF80-4A454FEFD3CF}" srcOrd="0" destOrd="0" presId="urn:microsoft.com/office/officeart/2005/8/layout/cycle4"/>
    <dgm:cxn modelId="{3332AD25-2C8F-4151-815C-59DED3E63068}" type="presOf" srcId="{7D9CD0AE-0E34-4BD9-AEA3-3A7E52F5CCF1}" destId="{31E355C7-5211-4F36-9236-1D7ADB5301EC}" srcOrd="0" destOrd="0" presId="urn:microsoft.com/office/officeart/2005/8/layout/cycle4"/>
    <dgm:cxn modelId="{02BFD76C-47C0-4D1B-8154-CA056FDC1943}" type="presOf" srcId="{FFBC080C-79D4-48C0-B3C1-2E54570717B0}" destId="{352D22BB-5436-4EB8-9E83-8665BE9ACEED}" srcOrd="1" destOrd="1" presId="urn:microsoft.com/office/officeart/2005/8/layout/cycle4"/>
    <dgm:cxn modelId="{87174803-3056-48CD-8572-94826F13F2DF}" srcId="{1311291C-6DFC-46B3-9132-8DEA68AB6F76}" destId="{7475515F-1419-44D4-8087-B89706AAFFFD}" srcOrd="3" destOrd="0" parTransId="{21DA3C1E-6C72-4097-BC70-71F1201DA02B}" sibTransId="{B59D02E7-95FE-46AF-B235-4271579F6649}"/>
    <dgm:cxn modelId="{1AE73454-8AF5-4AAC-8779-CD5EBB7646F5}" type="presOf" srcId="{97963E87-1232-4E07-8379-D30D917B688A}" destId="{4959524D-E480-4F88-A002-98E1A70F150A}" srcOrd="0" destOrd="1" presId="urn:microsoft.com/office/officeart/2005/8/layout/cycle4"/>
    <dgm:cxn modelId="{3DECC178-088C-4DD7-835C-6CDDD4686064}" type="presOf" srcId="{FFBC080C-79D4-48C0-B3C1-2E54570717B0}" destId="{A1901350-ED63-4419-BF80-4A454FEFD3CF}" srcOrd="0" destOrd="1" presId="urn:microsoft.com/office/officeart/2005/8/layout/cycle4"/>
    <dgm:cxn modelId="{9FE5EF41-B632-40EA-916B-130701D89252}" type="presOf" srcId="{7D9CD0AE-0E34-4BD9-AEA3-3A7E52F5CCF1}" destId="{72E8DFA4-3FF5-4DEB-A717-0A8A7D0547A5}" srcOrd="1" destOrd="0" presId="urn:microsoft.com/office/officeart/2005/8/layout/cycle4"/>
    <dgm:cxn modelId="{A0B13D72-37FB-4D0E-B3CA-727977F3A91B}" type="presOf" srcId="{09CF7E04-5BE8-4764-A7FC-E840976E02CE}" destId="{F8B0BB85-AD78-4B56-B9B3-165FA477EDE6}" srcOrd="0" destOrd="0" presId="urn:microsoft.com/office/officeart/2005/8/layout/cycle4"/>
    <dgm:cxn modelId="{AA4B11E5-C841-4C1C-BFDF-D8C8131C47EE}" type="presOf" srcId="{666A7823-D985-4507-B3B6-48FAACB24B73}" destId="{4A31E601-D08D-44B3-98BD-55E53C51FA3E}" srcOrd="1" destOrd="0" presId="urn:microsoft.com/office/officeart/2005/8/layout/cycle4"/>
    <dgm:cxn modelId="{EE2D21FD-C69F-4C3C-B5FA-9F6084F08CC4}" srcId="{1311291C-6DFC-46B3-9132-8DEA68AB6F76}" destId="{FE87B3B8-CDEC-4743-9E6D-BF4B5DF0D09A}" srcOrd="2" destOrd="0" parTransId="{B8DBE18E-530B-4D82-9205-D69010101CA8}" sibTransId="{8208E2CA-52E1-43CB-90D8-CB9DF6F190EA}"/>
    <dgm:cxn modelId="{16AB78B1-EEE2-4BDD-88D2-84886CA58B7F}" type="presOf" srcId="{14519F75-77AC-4440-BAE7-7F6C5C74644E}" destId="{FE8B1057-5C88-4928-93DE-DD620DBC0756}" srcOrd="0" destOrd="1" presId="urn:microsoft.com/office/officeart/2005/8/layout/cycle4"/>
    <dgm:cxn modelId="{58B65068-6D1D-4BB0-9B19-9D55C873EC2E}" type="presOf" srcId="{2359A21C-CCEB-4C49-977F-A800389D8532}" destId="{4959524D-E480-4F88-A002-98E1A70F150A}" srcOrd="0" destOrd="2" presId="urn:microsoft.com/office/officeart/2005/8/layout/cycle4"/>
    <dgm:cxn modelId="{3ED78470-6CE2-40DB-AAD9-B23F7F7FC908}" srcId="{FE87B3B8-CDEC-4743-9E6D-BF4B5DF0D09A}" destId="{FFBC080C-79D4-48C0-B3C1-2E54570717B0}" srcOrd="1" destOrd="0" parTransId="{DD55AFBB-2AB1-4F8D-91BE-B84C1D12C17C}" sibTransId="{D0CCDAA9-5ED4-4D5F-BF38-3159C18BB649}"/>
    <dgm:cxn modelId="{B535FF60-6E93-4C5E-BE44-11556A6490C1}" srcId="{1311291C-6DFC-46B3-9132-8DEA68AB6F76}" destId="{09CF7E04-5BE8-4764-A7FC-E840976E02CE}" srcOrd="1" destOrd="0" parTransId="{E9A34E48-AEB3-4A68-853D-5943FBCEF54B}" sibTransId="{6DF65A68-8A20-40FB-B256-C10B2895EFD4}"/>
    <dgm:cxn modelId="{17517213-20DD-43BB-A910-294AA838D201}" srcId="{09CF7E04-5BE8-4764-A7FC-E840976E02CE}" destId="{97963E87-1232-4E07-8379-D30D917B688A}" srcOrd="1" destOrd="0" parTransId="{5D189955-00A8-4B36-8E96-2B7E1EC8B223}" sibTransId="{B1EADF6E-87D2-4184-A33E-FF9006B44002}"/>
    <dgm:cxn modelId="{A5104F94-1881-4410-9049-9650453B7ED3}" type="presOf" srcId="{A698F7E8-581E-4602-9D37-6567755B1DC3}" destId="{72E8DFA4-3FF5-4DEB-A717-0A8A7D0547A5}" srcOrd="1" destOrd="1" presId="urn:microsoft.com/office/officeart/2005/8/layout/cycle4"/>
    <dgm:cxn modelId="{1C277080-BC08-4645-811C-743B01B02781}" type="presOf" srcId="{666A7823-D985-4507-B3B6-48FAACB24B73}" destId="{4959524D-E480-4F88-A002-98E1A70F150A}" srcOrd="0" destOrd="0" presId="urn:microsoft.com/office/officeart/2005/8/layout/cycle4"/>
    <dgm:cxn modelId="{522204A7-E5F5-4DC2-8481-EDF865A1F6E6}" srcId="{FE87B3B8-CDEC-4743-9E6D-BF4B5DF0D09A}" destId="{B9042B2C-74C5-459D-B2F0-357C339672D6}" srcOrd="0" destOrd="0" parTransId="{A89584E4-5CA7-4B1F-B77A-E79B6C755473}" sibTransId="{E6FBBF16-AC99-4BCC-AB57-2D759363CF78}"/>
    <dgm:cxn modelId="{3CFF7F3B-88DE-444D-974B-DC7F9BCFAFFD}" srcId="{7475515F-1419-44D4-8087-B89706AAFFFD}" destId="{7D9CD0AE-0E34-4BD9-AEA3-3A7E52F5CCF1}" srcOrd="0" destOrd="0" parTransId="{629BB770-A229-4055-80EC-F779278E4F87}" sibTransId="{AF04C254-C782-476A-A75C-10ECBF5E1B06}"/>
    <dgm:cxn modelId="{A89E4BD2-EDE6-4E13-A96D-DDE32554A642}" srcId="{18425DB9-13B0-4C3E-810A-E000B114D136}" destId="{5EC07E43-87F9-4904-849A-F232BC953844}" srcOrd="0" destOrd="0" parTransId="{5D3B97DC-5488-4DDE-B2ED-9EF00B2F8207}" sibTransId="{C96E6DCE-D03A-42B7-897B-4FE56B0B5113}"/>
    <dgm:cxn modelId="{A6C757A5-3C4B-457B-BD75-DF586C3C411E}" srcId="{1311291C-6DFC-46B3-9132-8DEA68AB6F76}" destId="{18425DB9-13B0-4C3E-810A-E000B114D136}" srcOrd="0" destOrd="0" parTransId="{F9A5644D-66D1-4329-B60E-4D6FA6EC66C8}" sibTransId="{680A53CB-D33F-4126-9A44-B0AD002097FD}"/>
    <dgm:cxn modelId="{F2A08C51-78EE-4A43-8CD2-CE6544F7DEA3}" srcId="{7475515F-1419-44D4-8087-B89706AAFFFD}" destId="{A698F7E8-581E-4602-9D37-6567755B1DC3}" srcOrd="1" destOrd="0" parTransId="{BDEBE180-6F26-4478-B83C-950241C87CD1}" sibTransId="{5BD74C1A-B15D-4742-823F-76386DBBE23D}"/>
    <dgm:cxn modelId="{0217B9C8-2AAE-4BA7-A7EF-11B6A9F1C827}" type="presParOf" srcId="{18E6D6E9-1290-4ECB-8BAD-7A5FB1086A4E}" destId="{C669778D-4B95-4031-8AD0-596AA589B894}" srcOrd="0" destOrd="0" presId="urn:microsoft.com/office/officeart/2005/8/layout/cycle4"/>
    <dgm:cxn modelId="{728D110F-933F-43CF-9822-AF04C4990304}" type="presParOf" srcId="{C669778D-4B95-4031-8AD0-596AA589B894}" destId="{62E6540A-06EA-45BA-9E95-C8BD9EE587CC}" srcOrd="0" destOrd="0" presId="urn:microsoft.com/office/officeart/2005/8/layout/cycle4"/>
    <dgm:cxn modelId="{EFE56299-4513-4687-B728-8F9BE4E50214}" type="presParOf" srcId="{62E6540A-06EA-45BA-9E95-C8BD9EE587CC}" destId="{FE8B1057-5C88-4928-93DE-DD620DBC0756}" srcOrd="0" destOrd="0" presId="urn:microsoft.com/office/officeart/2005/8/layout/cycle4"/>
    <dgm:cxn modelId="{76412D57-F024-45FC-A7A4-C66110DD651B}" type="presParOf" srcId="{62E6540A-06EA-45BA-9E95-C8BD9EE587CC}" destId="{59A1A9E5-DF04-4EAF-B718-B43231A7103A}" srcOrd="1" destOrd="0" presId="urn:microsoft.com/office/officeart/2005/8/layout/cycle4"/>
    <dgm:cxn modelId="{0CD8CE57-B2B1-4CD7-83CB-5E4D3BDF15BD}" type="presParOf" srcId="{C669778D-4B95-4031-8AD0-596AA589B894}" destId="{CF784F34-F2F7-4B9F-A2DE-9182346C5694}" srcOrd="1" destOrd="0" presId="urn:microsoft.com/office/officeart/2005/8/layout/cycle4"/>
    <dgm:cxn modelId="{EE6FB7C8-AD0F-4924-8A9E-6A0D0B665C8C}" type="presParOf" srcId="{CF784F34-F2F7-4B9F-A2DE-9182346C5694}" destId="{4959524D-E480-4F88-A002-98E1A70F150A}" srcOrd="0" destOrd="0" presId="urn:microsoft.com/office/officeart/2005/8/layout/cycle4"/>
    <dgm:cxn modelId="{A6BC33E4-D7B4-4D05-A3D7-1D34010613E4}" type="presParOf" srcId="{CF784F34-F2F7-4B9F-A2DE-9182346C5694}" destId="{4A31E601-D08D-44B3-98BD-55E53C51FA3E}" srcOrd="1" destOrd="0" presId="urn:microsoft.com/office/officeart/2005/8/layout/cycle4"/>
    <dgm:cxn modelId="{E4219897-D657-4C27-BD96-59D8BEA0EF68}" type="presParOf" srcId="{C669778D-4B95-4031-8AD0-596AA589B894}" destId="{7F941710-2E44-443C-9365-A6842F944D2F}" srcOrd="2" destOrd="0" presId="urn:microsoft.com/office/officeart/2005/8/layout/cycle4"/>
    <dgm:cxn modelId="{D52D5AFD-AB57-42D4-900B-8CC264FD1280}" type="presParOf" srcId="{7F941710-2E44-443C-9365-A6842F944D2F}" destId="{A1901350-ED63-4419-BF80-4A454FEFD3CF}" srcOrd="0" destOrd="0" presId="urn:microsoft.com/office/officeart/2005/8/layout/cycle4"/>
    <dgm:cxn modelId="{76927127-E1F2-482F-92D7-3AA2E75B5FCB}" type="presParOf" srcId="{7F941710-2E44-443C-9365-A6842F944D2F}" destId="{352D22BB-5436-4EB8-9E83-8665BE9ACEED}" srcOrd="1" destOrd="0" presId="urn:microsoft.com/office/officeart/2005/8/layout/cycle4"/>
    <dgm:cxn modelId="{826D3CAD-8931-45EF-989A-943A5FD6376C}" type="presParOf" srcId="{C669778D-4B95-4031-8AD0-596AA589B894}" destId="{7CEE56F3-4D32-40B3-A40B-FF69E986A2AB}" srcOrd="3" destOrd="0" presId="urn:microsoft.com/office/officeart/2005/8/layout/cycle4"/>
    <dgm:cxn modelId="{29DC1240-9ED0-4D6E-BB2F-14C420E0AC41}" type="presParOf" srcId="{7CEE56F3-4D32-40B3-A40B-FF69E986A2AB}" destId="{31E355C7-5211-4F36-9236-1D7ADB5301EC}" srcOrd="0" destOrd="0" presId="urn:microsoft.com/office/officeart/2005/8/layout/cycle4"/>
    <dgm:cxn modelId="{1808767C-F702-429A-9A23-6EFA365DF27F}" type="presParOf" srcId="{7CEE56F3-4D32-40B3-A40B-FF69E986A2AB}" destId="{72E8DFA4-3FF5-4DEB-A717-0A8A7D0547A5}" srcOrd="1" destOrd="0" presId="urn:microsoft.com/office/officeart/2005/8/layout/cycle4"/>
    <dgm:cxn modelId="{58142821-4920-497F-896E-4082D155841B}" type="presParOf" srcId="{C669778D-4B95-4031-8AD0-596AA589B894}" destId="{3C2CEFD4-C70D-484D-986D-263D122FAEA0}" srcOrd="4" destOrd="0" presId="urn:microsoft.com/office/officeart/2005/8/layout/cycle4"/>
    <dgm:cxn modelId="{E2636D5F-5524-44C3-9CB0-F3FC5649D956}" type="presParOf" srcId="{18E6D6E9-1290-4ECB-8BAD-7A5FB1086A4E}" destId="{21A8E01A-E7FA-468C-A7E5-665128D9C4A6}" srcOrd="1" destOrd="0" presId="urn:microsoft.com/office/officeart/2005/8/layout/cycle4"/>
    <dgm:cxn modelId="{58C8E58B-C575-4851-B5CB-4320A178D9AE}" type="presParOf" srcId="{21A8E01A-E7FA-468C-A7E5-665128D9C4A6}" destId="{6481E635-2824-4925-A962-28B254A44CF8}" srcOrd="0" destOrd="0" presId="urn:microsoft.com/office/officeart/2005/8/layout/cycle4"/>
    <dgm:cxn modelId="{A338AAB8-4EDC-4119-90AC-885F7DA4337D}" type="presParOf" srcId="{21A8E01A-E7FA-468C-A7E5-665128D9C4A6}" destId="{F8B0BB85-AD78-4B56-B9B3-165FA477EDE6}" srcOrd="1" destOrd="0" presId="urn:microsoft.com/office/officeart/2005/8/layout/cycle4"/>
    <dgm:cxn modelId="{BA79A1DA-0D7C-4CC5-8135-9E00D082F207}" type="presParOf" srcId="{21A8E01A-E7FA-468C-A7E5-665128D9C4A6}" destId="{C8D992F0-5192-4B65-96EF-56D917D58678}" srcOrd="2" destOrd="0" presId="urn:microsoft.com/office/officeart/2005/8/layout/cycle4"/>
    <dgm:cxn modelId="{F896669F-74AE-4B33-B9EE-3EC5D29A52B3}" type="presParOf" srcId="{21A8E01A-E7FA-468C-A7E5-665128D9C4A6}" destId="{659BA017-CA7B-40E2-BBCF-63E78E8C2CA1}" srcOrd="3" destOrd="0" presId="urn:microsoft.com/office/officeart/2005/8/layout/cycle4"/>
    <dgm:cxn modelId="{C8EA5450-17DA-46C7-8AA5-B855DCCE22A0}" type="presParOf" srcId="{21A8E01A-E7FA-468C-A7E5-665128D9C4A6}" destId="{75F71C45-3F57-4548-BB10-3635874FA088}" srcOrd="4" destOrd="0" presId="urn:microsoft.com/office/officeart/2005/8/layout/cycle4"/>
    <dgm:cxn modelId="{46E8D166-A20D-41A9-9EFA-6DF3735C28C1}" type="presParOf" srcId="{18E6D6E9-1290-4ECB-8BAD-7A5FB1086A4E}" destId="{48E97372-3963-4937-A59D-07362E148526}" srcOrd="2" destOrd="0" presId="urn:microsoft.com/office/officeart/2005/8/layout/cycle4"/>
    <dgm:cxn modelId="{D44CF2BA-77F7-4BEE-80F6-98227BDABEAC}" type="presParOf" srcId="{18E6D6E9-1290-4ECB-8BAD-7A5FB1086A4E}" destId="{6175017E-E514-4024-BA6C-F3C7407A299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FA4D3-58B7-45EE-8FD7-8E8ED76775A4}">
      <dsp:nvSpPr>
        <dsp:cNvPr id="0" name=""/>
        <dsp:cNvSpPr/>
      </dsp:nvSpPr>
      <dsp:spPr>
        <a:xfrm>
          <a:off x="980227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62C3E-1AFB-49A3-B123-45A7AF7E5F14}">
      <dsp:nvSpPr>
        <dsp:cNvPr id="0" name=""/>
        <dsp:cNvSpPr/>
      </dsp:nvSpPr>
      <dsp:spPr>
        <a:xfrm>
          <a:off x="2294887" y="2956267"/>
          <a:ext cx="635000" cy="406400"/>
        </a:xfrm>
        <a:prstGeom prst="down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EDA0A26-F0AA-4726-B556-AEDE68E600BE}">
      <dsp:nvSpPr>
        <dsp:cNvPr id="0" name=""/>
        <dsp:cNvSpPr/>
      </dsp:nvSpPr>
      <dsp:spPr>
        <a:xfrm>
          <a:off x="1099608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架构坏味道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99608" y="3276600"/>
        <a:ext cx="3048000" cy="762000"/>
      </dsp:txXfrm>
    </dsp:sp>
    <dsp:sp modelId="{13170B29-9564-4F86-8B12-7210D0AABB46}">
      <dsp:nvSpPr>
        <dsp:cNvPr id="0" name=""/>
        <dsp:cNvSpPr/>
      </dsp:nvSpPr>
      <dsp:spPr>
        <a:xfrm>
          <a:off x="2171488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新业务难以支持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38876" y="1558292"/>
        <a:ext cx="808224" cy="808224"/>
      </dsp:txXfrm>
    </dsp:sp>
    <dsp:sp modelId="{405734D8-179A-4957-93C1-DD3F200DECBF}">
      <dsp:nvSpPr>
        <dsp:cNvPr id="0" name=""/>
        <dsp:cNvSpPr/>
      </dsp:nvSpPr>
      <dsp:spPr>
        <a:xfrm>
          <a:off x="1353608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系统不稳定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0996" y="700787"/>
        <a:ext cx="808224" cy="808224"/>
      </dsp:txXfrm>
    </dsp:sp>
    <dsp:sp modelId="{247598FC-91E3-4DCD-AF77-0B353EC48288}">
      <dsp:nvSpPr>
        <dsp:cNvPr id="0" name=""/>
        <dsp:cNvSpPr/>
      </dsp:nvSpPr>
      <dsp:spPr>
        <a:xfrm>
          <a:off x="2522008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研发效率降低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9396" y="424435"/>
        <a:ext cx="808224" cy="808224"/>
      </dsp:txXfrm>
    </dsp:sp>
    <dsp:sp modelId="{353680A6-1E78-4AF9-A0C3-2089A17F7FC1}">
      <dsp:nvSpPr>
        <dsp:cNvPr id="0" name=""/>
        <dsp:cNvSpPr/>
      </dsp:nvSpPr>
      <dsp:spPr>
        <a:xfrm>
          <a:off x="845607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076A-06A2-42F7-B44F-8D7B95033A25}" type="datetimeFigureOut">
              <a:rPr lang="zh-CN" altLang="en-US" smtClean="0"/>
              <a:t>2011/10/23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F050E-16C6-42A4-AEAF-D36F2FA0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9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F3E6-6F9A-4C27-9AAA-A547E6937A31}" type="datetimeFigureOut">
              <a:rPr lang="zh-CN" altLang="en-US" smtClean="0"/>
              <a:t>2011/10/23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51D9-C554-419A-8903-24517FE44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8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51D9-C554-419A-8903-24517FE443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51D9-C554-419A-8903-24517FE443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51D9-C554-419A-8903-24517FE443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571472" y="836712"/>
            <a:ext cx="81439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64953" y="836712"/>
            <a:ext cx="237626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42462" y="344841"/>
            <a:ext cx="265074" cy="310404"/>
            <a:chOff x="683569" y="2635656"/>
            <a:chExt cx="489028" cy="505312"/>
          </a:xfrm>
        </p:grpSpPr>
        <p:sp>
          <p:nvSpPr>
            <p:cNvPr id="9" name="矩形 8"/>
            <p:cNvSpPr/>
            <p:nvPr userDrawn="1"/>
          </p:nvSpPr>
          <p:spPr>
            <a:xfrm>
              <a:off x="683569" y="2744924"/>
              <a:ext cx="360040" cy="396044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12557" y="2635656"/>
              <a:ext cx="360040" cy="396044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B54D-9CFB-4B7B-8668-80122C0FE66C}" type="datetime1">
              <a:rPr lang="zh-CN" altLang="en-US" smtClean="0"/>
              <a:t>2011/10/23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175"/>
            <a:ext cx="9753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C040-EAEE-44CB-B5FB-9B2F34973B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li.cheng@alipay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全局架构重构实践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6358" y="3933056"/>
            <a:ext cx="347184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QCon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杭州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鲁肃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.10.23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 txBox="1">
            <a:spLocks/>
          </p:cNvSpPr>
          <p:nvPr/>
        </p:nvSpPr>
        <p:spPr>
          <a:xfrm>
            <a:off x="2843808" y="2742019"/>
            <a:ext cx="5517106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架构重构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3565760"/>
            <a:ext cx="4916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	— </a:t>
            </a: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“规划驱</a:t>
            </a:r>
            <a:r>
              <a:rPr lang="zh-CN" altLang="en-US" sz="2400" i="1" dirty="0">
                <a:latin typeface="微软雅黑" pitchFamily="34" charset="-122"/>
                <a:ea typeface="微软雅黑" pitchFamily="34" charset="-122"/>
              </a:rPr>
              <a:t>动”的架构重构</a:t>
            </a:r>
            <a:endParaRPr lang="en-US" altLang="zh-CN" sz="2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204864"/>
            <a:ext cx="1512168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solidFill>
                  <a:schemeClr val="bg1"/>
                </a:solidFill>
              </a:rPr>
              <a:t>2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为什么需要全局架构重构？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571472" y="908720"/>
            <a:ext cx="4036247" cy="532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局部优化不等于全局优化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危险的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中间状态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全局架构的规模与复杂性挑战理解力的极限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规划问题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在给定的时间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以年计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与给定的资源条件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以百人年计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下，如何让架构重构交付最大价值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24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资料仅限公司内部使用，请勿外传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42" y="981539"/>
            <a:ext cx="425926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3635896" y="1664804"/>
            <a:ext cx="86409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理解全局架构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典架构模型不够用了</a:t>
            </a: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472" y="908720"/>
            <a:ext cx="8072494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经典公式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1: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={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经典公式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2: RUP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视图（逻辑、进程、物理、开发、用例）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064" y="2564904"/>
            <a:ext cx="7164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理解大规模系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统，需要更宏观的架构模型：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个视角：业务、数据、应用、技术；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描述多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个视角之间的关系；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自顶向下，分而治之！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全局架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构模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122" y="869232"/>
            <a:ext cx="8089678" cy="5560164"/>
            <a:chOff x="597122" y="869232"/>
            <a:chExt cx="8089678" cy="5560164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5334" y="869232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企业级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525334" y="2000240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产品线级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596772" y="3214686"/>
              <a:ext cx="1143008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产品级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596772" y="4357694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模块级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122" y="928670"/>
              <a:ext cx="8089678" cy="5500726"/>
            </a:xfrm>
            <a:prstGeom prst="rect">
              <a:avLst/>
            </a:prstGeom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168142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400000">
              <a:off x="330264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5400000">
              <a:off x="9705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1668692" y="4929198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1668692" y="3786190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668692" y="2643182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1668692" y="1428736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289672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4860032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618864" y="1583612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企业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18864" y="2714620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级域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690302" y="3929066"/>
              <a:ext cx="1143008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(2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级域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690302" y="5072074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760868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 rot="5400000">
              <a:off x="4814814" y="338093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444208" y="95204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503189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947" y="2708920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814" y="3876739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681" y="5044558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503189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266" y="2708920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292" y="3876739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318" y="5044558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642" y="1503189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708920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814" y="3876739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00" y="5044558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503189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708920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876739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5044558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5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建立全局架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构基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线：推荐方法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39552" y="1196752"/>
            <a:ext cx="5227475" cy="4642454"/>
            <a:chOff x="597122" y="869232"/>
            <a:chExt cx="8089678" cy="5560164"/>
          </a:xfrm>
        </p:grpSpPr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525334" y="869232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企业级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525334" y="2000240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产品线级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596772" y="3214686"/>
              <a:ext cx="1143008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产品级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596772" y="4357694"/>
              <a:ext cx="1192704" cy="6309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模块级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97122" y="928670"/>
              <a:ext cx="8089678" cy="5500726"/>
            </a:xfrm>
            <a:prstGeom prst="rect">
              <a:avLst/>
            </a:prstGeom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 rot="5400000">
              <a:off x="168142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330264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5400000">
              <a:off x="97056" y="335756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箭头 57"/>
            <p:cNvSpPr/>
            <p:nvPr/>
          </p:nvSpPr>
          <p:spPr>
            <a:xfrm>
              <a:off x="1668692" y="4929198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右箭头 58"/>
            <p:cNvSpPr/>
            <p:nvPr/>
          </p:nvSpPr>
          <p:spPr>
            <a:xfrm>
              <a:off x="1668692" y="3786190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右箭头 59"/>
            <p:cNvSpPr/>
            <p:nvPr/>
          </p:nvSpPr>
          <p:spPr>
            <a:xfrm>
              <a:off x="1668692" y="2643182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右箭头 60"/>
            <p:cNvSpPr/>
            <p:nvPr/>
          </p:nvSpPr>
          <p:spPr>
            <a:xfrm>
              <a:off x="1668692" y="1428736"/>
              <a:ext cx="6935756" cy="9286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6"/>
            <p:cNvSpPr txBox="1">
              <a:spLocks noChangeArrowheads="1"/>
            </p:cNvSpPr>
            <p:nvPr/>
          </p:nvSpPr>
          <p:spPr bwMode="auto">
            <a:xfrm>
              <a:off x="3289672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4860032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18863" y="1583612"/>
              <a:ext cx="1192704" cy="663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企业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618863" y="2714620"/>
              <a:ext cx="1192704" cy="663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级域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690302" y="3929066"/>
              <a:ext cx="1143008" cy="663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(2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级域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690302" y="5072074"/>
              <a:ext cx="1192704" cy="8846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1760868" y="92867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597122" y="928670"/>
              <a:ext cx="857258" cy="3686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右箭头 69"/>
            <p:cNvSpPr/>
            <p:nvPr/>
          </p:nvSpPr>
          <p:spPr>
            <a:xfrm rot="5400000">
              <a:off x="4814814" y="3380932"/>
              <a:ext cx="5072098" cy="9286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6444208" y="952040"/>
              <a:ext cx="1930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503189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947" y="2708920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814" y="3876739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681" y="5044558"/>
              <a:ext cx="1096963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503189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266" y="2708920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292" y="3876739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318" y="5044558"/>
              <a:ext cx="11969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642" y="1503189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708920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814" y="3876739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00" y="5044558"/>
              <a:ext cx="105092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503189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708920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876739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5044558"/>
              <a:ext cx="11049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5940359" y="1265892"/>
            <a:ext cx="27464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从业务入手，建立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层基线全局架构（必须完整包含业务、应用、数据、技术）。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选择最关键的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级架构域，建立完整的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L0-&gt;L3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业务、应用、数据、技术架构视图。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L0-&gt;L2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的完整业务、应用、数据、技术架构视图，构建完整产品、应用、数据集清单。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以产品为单元完成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层全面建设。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0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84" y="3277262"/>
            <a:ext cx="7210091" cy="328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折角形 4"/>
          <p:cNvSpPr/>
          <p:nvPr/>
        </p:nvSpPr>
        <p:spPr>
          <a:xfrm>
            <a:off x="6131890" y="1312117"/>
            <a:ext cx="2158285" cy="1428271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档空间</a:t>
            </a: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Confluence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全局架构文档管理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2749" y="1025945"/>
            <a:ext cx="1944844" cy="665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文档编辑器</a:t>
            </a:r>
          </a:p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eclipse+plugin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060" y="2232815"/>
            <a:ext cx="1944844" cy="665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文档发布工具</a:t>
            </a:r>
          </a:p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mvn+plugin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 rot="19742632">
            <a:off x="2451668" y="1349931"/>
            <a:ext cx="648072" cy="2171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右箭头 14"/>
          <p:cNvSpPr/>
          <p:nvPr/>
        </p:nvSpPr>
        <p:spPr>
          <a:xfrm rot="5400000">
            <a:off x="4008606" y="1786680"/>
            <a:ext cx="499004" cy="282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右箭头 15"/>
          <p:cNvSpPr/>
          <p:nvPr/>
        </p:nvSpPr>
        <p:spPr>
          <a:xfrm rot="19572044">
            <a:off x="5307915" y="2176853"/>
            <a:ext cx="648072" cy="2171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圆柱形 3"/>
          <p:cNvSpPr/>
          <p:nvPr/>
        </p:nvSpPr>
        <p:spPr>
          <a:xfrm>
            <a:off x="539054" y="1572324"/>
            <a:ext cx="1656184" cy="68616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文档统一存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储</a:t>
            </a:r>
          </a:p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endParaRPr lang="zh-CN" altLang="en-US" sz="1400" dirty="0"/>
          </a:p>
        </p:txBody>
      </p:sp>
      <p:sp>
        <p:nvSpPr>
          <p:cNvPr id="14" name="AutoShape 5" descr="http://doc.alipay.net/download/attachments/7963057/%E9%A1%B5%E9%9D%A2%E7%BB%93%E6%9E%84%E5%9B%BE.JPG?version=1&amp;modificationDate=1254029939000"/>
          <p:cNvSpPr>
            <a:spLocks noChangeAspect="1" noChangeArrowheads="1"/>
          </p:cNvSpPr>
          <p:nvPr/>
        </p:nvSpPr>
        <p:spPr bwMode="auto">
          <a:xfrm>
            <a:off x="9013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6886996" y="2844629"/>
            <a:ext cx="648072" cy="2171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472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基线全局架构的自动发现工具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5" descr="http://doc.alipay.net/download/attachments/7963057/%E9%A1%B5%E9%9D%A2%E7%BB%93%E6%9E%84%E5%9B%BE.JPG?version=1&amp;modificationDate=1254029939000"/>
          <p:cNvSpPr>
            <a:spLocks noChangeAspect="1" noChangeArrowheads="1"/>
          </p:cNvSpPr>
          <p:nvPr/>
        </p:nvSpPr>
        <p:spPr bwMode="auto">
          <a:xfrm>
            <a:off x="9013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640" y="1834419"/>
            <a:ext cx="1068269" cy="521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1331640" y="980728"/>
            <a:ext cx="1068269" cy="68616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代码库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275856" y="1124744"/>
            <a:ext cx="1367582" cy="21142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分析引擎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19872" y="1421658"/>
            <a:ext cx="106524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静态依赖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9872" y="1781698"/>
            <a:ext cx="106524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19872" y="2861818"/>
            <a:ext cx="106524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变更分析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柱形 33"/>
          <p:cNvSpPr/>
          <p:nvPr/>
        </p:nvSpPr>
        <p:spPr>
          <a:xfrm>
            <a:off x="5033785" y="1821973"/>
            <a:ext cx="1423839" cy="68616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构元数据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627784" y="1988840"/>
            <a:ext cx="576064" cy="274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4596040" y="2066675"/>
            <a:ext cx="455403" cy="2197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98598" y="1203290"/>
            <a:ext cx="1188417" cy="631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档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引擎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docbook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49" name="右箭头 48"/>
          <p:cNvSpPr/>
          <p:nvPr/>
        </p:nvSpPr>
        <p:spPr>
          <a:xfrm rot="2671554">
            <a:off x="6358649" y="2499836"/>
            <a:ext cx="576064" cy="274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419872" y="2141738"/>
            <a:ext cx="106524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19872" y="2501778"/>
            <a:ext cx="106524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度量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 rot="20146402">
            <a:off x="6376449" y="1484783"/>
            <a:ext cx="63268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折角形 2"/>
          <p:cNvSpPr/>
          <p:nvPr/>
        </p:nvSpPr>
        <p:spPr>
          <a:xfrm>
            <a:off x="1352794" y="2689958"/>
            <a:ext cx="1050582" cy="792261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运行日志</a:t>
            </a:r>
            <a:endParaRPr lang="zh-CN" altLang="en-US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折角形 36"/>
          <p:cNvSpPr/>
          <p:nvPr/>
        </p:nvSpPr>
        <p:spPr>
          <a:xfrm>
            <a:off x="1505194" y="2842358"/>
            <a:ext cx="1050582" cy="792261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运行日志</a:t>
            </a:r>
            <a:endParaRPr lang="zh-CN" altLang="en-US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84040" y="1986819"/>
            <a:ext cx="1068269" cy="521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8598" y="2441454"/>
            <a:ext cx="1188417" cy="631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展现平台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(web)</a:t>
            </a:r>
          </a:p>
        </p:txBody>
      </p:sp>
      <p:sp>
        <p:nvSpPr>
          <p:cNvPr id="5" name="右弧形箭头 4"/>
          <p:cNvSpPr/>
          <p:nvPr/>
        </p:nvSpPr>
        <p:spPr>
          <a:xfrm>
            <a:off x="8316416" y="2132856"/>
            <a:ext cx="576064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2188550">
            <a:off x="2627783" y="1413139"/>
            <a:ext cx="576064" cy="274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19134962">
            <a:off x="2680639" y="2656407"/>
            <a:ext cx="576064" cy="274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149080"/>
            <a:ext cx="3935686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282" y="3375087"/>
            <a:ext cx="3845944" cy="191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78" y="4599912"/>
            <a:ext cx="4220151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8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确定全局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架构发展的驱动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与目标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5" y="1124744"/>
            <a:ext cx="3312368" cy="46805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业务驱动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增长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关键指标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关键指标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务创新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新业务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新业务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……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基础业务能力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业务能力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业务能力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……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快速响应市场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监管、合规与风险管理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……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0522" y="1124744"/>
            <a:ext cx="3663886" cy="4680520"/>
            <a:chOff x="4580522" y="1124744"/>
            <a:chExt cx="3663886" cy="4680520"/>
          </a:xfrm>
        </p:grpSpPr>
        <p:sp>
          <p:nvSpPr>
            <p:cNvPr id="10" name="矩形 9"/>
            <p:cNvSpPr/>
            <p:nvPr/>
          </p:nvSpPr>
          <p:spPr>
            <a:xfrm>
              <a:off x="5177383" y="1124744"/>
              <a:ext cx="3067025" cy="468052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技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术目标</a:t>
              </a:r>
              <a:endPara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系统容量</a:t>
              </a:r>
              <a:endPara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关键能力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关键指标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高可用</a:t>
              </a:r>
              <a:endPara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关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键能力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键指标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支持快速交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付</a:t>
              </a:r>
              <a:endPara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关键能力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关键指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标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系统安全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关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键能力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关键指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标</a:t>
              </a:r>
              <a:endPara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成本效益 </a:t>
              </a:r>
              <a:endPara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关键能力</a:t>
              </a:r>
              <a:endPara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关键指标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 rot="10800000">
              <a:off x="4580522" y="2987044"/>
              <a:ext cx="495534" cy="396044"/>
            </a:xfrm>
            <a:prstGeom prst="left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6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识别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全局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架构关键问题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587626266"/>
              </p:ext>
            </p:extLst>
          </p:nvPr>
        </p:nvGraphicFramePr>
        <p:xfrm>
          <a:off x="611560" y="980728"/>
          <a:ext cx="824440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51520" y="908720"/>
            <a:ext cx="4391918" cy="4464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确定目标架构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从愿景到目标架构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184" y="4325311"/>
            <a:ext cx="3752800" cy="6243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异地多数据中心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5183" y="3605231"/>
            <a:ext cx="3752801" cy="62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基础设施云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5455" y="2885151"/>
            <a:ext cx="2812529" cy="62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AAS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技术服务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9511" y="2188840"/>
            <a:ext cx="2308473" cy="6243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DAAS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73523" y="1468760"/>
            <a:ext cx="1954461" cy="6243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AAS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业务服务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3133" y="1126428"/>
            <a:ext cx="1262322" cy="9929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5532" y="1278828"/>
            <a:ext cx="1425589" cy="9929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7931" y="1431228"/>
            <a:ext cx="1461579" cy="9929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丰富的应用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7" idx="4"/>
          </p:cNvCxnSpPr>
          <p:nvPr/>
        </p:nvCxnSpPr>
        <p:spPr>
          <a:xfrm flipH="1">
            <a:off x="1095181" y="2424208"/>
            <a:ext cx="293540" cy="1181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4"/>
          </p:cNvCxnSpPr>
          <p:nvPr/>
        </p:nvCxnSpPr>
        <p:spPr>
          <a:xfrm>
            <a:off x="1388721" y="2424208"/>
            <a:ext cx="113210" cy="12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4"/>
            <a:endCxn id="13" idx="1"/>
          </p:cNvCxnSpPr>
          <p:nvPr/>
        </p:nvCxnSpPr>
        <p:spPr>
          <a:xfrm>
            <a:off x="1388721" y="2424208"/>
            <a:ext cx="730790" cy="76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4"/>
            <a:endCxn id="14" idx="1"/>
          </p:cNvCxnSpPr>
          <p:nvPr/>
        </p:nvCxnSpPr>
        <p:spPr>
          <a:xfrm flipV="1">
            <a:off x="1388721" y="1780912"/>
            <a:ext cx="1084802" cy="6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14719"/>
            <a:ext cx="5281066" cy="36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右箭头 43"/>
          <p:cNvSpPr/>
          <p:nvPr/>
        </p:nvSpPr>
        <p:spPr>
          <a:xfrm rot="5400000">
            <a:off x="5005995" y="1788195"/>
            <a:ext cx="1008112" cy="80129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5654" y="2175247"/>
            <a:ext cx="8856984" cy="893713"/>
            <a:chOff x="115654" y="2175247"/>
            <a:chExt cx="8856984" cy="893713"/>
          </a:xfrm>
        </p:grpSpPr>
        <p:sp>
          <p:nvSpPr>
            <p:cNvPr id="126" name="右箭头 125"/>
            <p:cNvSpPr/>
            <p:nvPr/>
          </p:nvSpPr>
          <p:spPr>
            <a:xfrm>
              <a:off x="907723" y="2175247"/>
              <a:ext cx="8012563" cy="677689"/>
            </a:xfrm>
            <a:prstGeom prst="right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596" y="269962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2005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5654" y="2264098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18531" y="269962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2011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" name="矩形标注 114"/>
          <p:cNvSpPr/>
          <p:nvPr/>
        </p:nvSpPr>
        <p:spPr>
          <a:xfrm>
            <a:off x="5228222" y="1196752"/>
            <a:ext cx="3672407" cy="1067346"/>
          </a:xfrm>
          <a:prstGeom prst="wedgeRectCallout">
            <a:avLst>
              <a:gd name="adj1" fmla="val 37432"/>
              <a:gd name="adj2" fmla="val 693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服务范围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@Anywhere</a:t>
            </a: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&gt;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技术人员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&gt;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1000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58596" y="1196752"/>
            <a:ext cx="2862002" cy="1067346"/>
          </a:xfrm>
          <a:prstGeom prst="wedgeRectCallout">
            <a:avLst>
              <a:gd name="adj1" fmla="val -42232"/>
              <a:gd name="adj2" fmla="val 642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服务范围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担保交易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淘宝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&lt;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技术人员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&lt;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我经历的架构重构之路</a:t>
            </a:r>
            <a:endParaRPr lang="zh-CN" altLang="en-US" sz="2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504" y="3593579"/>
            <a:ext cx="8865133" cy="677689"/>
            <a:chOff x="107504" y="3593579"/>
            <a:chExt cx="8865133" cy="677689"/>
          </a:xfrm>
        </p:grpSpPr>
        <p:sp>
          <p:nvSpPr>
            <p:cNvPr id="125" name="右箭头 124"/>
            <p:cNvSpPr/>
            <p:nvPr/>
          </p:nvSpPr>
          <p:spPr>
            <a:xfrm>
              <a:off x="960074" y="3593579"/>
              <a:ext cx="8012563" cy="677689"/>
            </a:xfrm>
            <a:prstGeom prst="right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7504" y="37170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95774" y="3128194"/>
            <a:ext cx="1903238" cy="1566303"/>
            <a:chOff x="1195774" y="3128194"/>
            <a:chExt cx="1903238" cy="1566303"/>
          </a:xfrm>
        </p:grpSpPr>
        <p:cxnSp>
          <p:nvCxnSpPr>
            <p:cNvPr id="51" name="直接连接符 50"/>
            <p:cNvCxnSpPr/>
            <p:nvPr/>
          </p:nvCxnSpPr>
          <p:spPr>
            <a:xfrm rot="5400000">
              <a:off x="1183105" y="402743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1195774" y="3128194"/>
              <a:ext cx="1903238" cy="1566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烟囱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38687" y="3560242"/>
              <a:ext cx="307816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83084" y="3560242"/>
              <a:ext cx="307816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27481" y="3560242"/>
              <a:ext cx="307816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71878" y="3560242"/>
              <a:ext cx="307816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66760" y="3128194"/>
            <a:ext cx="2437526" cy="1566303"/>
            <a:chOff x="3366760" y="3128194"/>
            <a:chExt cx="2437526" cy="1566303"/>
          </a:xfrm>
        </p:grpSpPr>
        <p:cxnSp>
          <p:nvCxnSpPr>
            <p:cNvPr id="73" name="直接连接符 72"/>
            <p:cNvCxnSpPr/>
            <p:nvPr/>
          </p:nvCxnSpPr>
          <p:spPr>
            <a:xfrm rot="5400000">
              <a:off x="3769298" y="4039581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366760" y="3128194"/>
              <a:ext cx="2437526" cy="1566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面向服务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0510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76455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42400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08345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956728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316768" y="3560242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36960" y="4136306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002906" y="4136306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368852" y="4136306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4734798" y="4136306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100744" y="4136306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636960" y="4388334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002906" y="4388334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368852" y="4388334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734798" y="4388334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100744" y="4388334"/>
              <a:ext cx="271494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61" idx="2"/>
              <a:endCxn id="67" idx="0"/>
            </p:cNvCxnSpPr>
            <p:nvPr/>
          </p:nvCxnSpPr>
          <p:spPr>
            <a:xfrm>
              <a:off x="3772707" y="4316326"/>
              <a:ext cx="36594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8" idx="0"/>
              <a:endCxn id="63" idx="2"/>
            </p:cNvCxnSpPr>
            <p:nvPr/>
          </p:nvCxnSpPr>
          <p:spPr>
            <a:xfrm flipV="1">
              <a:off x="4504599" y="431632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64" idx="2"/>
            </p:cNvCxnSpPr>
            <p:nvPr/>
          </p:nvCxnSpPr>
          <p:spPr>
            <a:xfrm flipH="1" flipV="1">
              <a:off x="4870545" y="4316326"/>
              <a:ext cx="36594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9" idx="0"/>
              <a:endCxn id="65" idx="2"/>
            </p:cNvCxnSpPr>
            <p:nvPr/>
          </p:nvCxnSpPr>
          <p:spPr>
            <a:xfrm flipV="1">
              <a:off x="4870545" y="4316326"/>
              <a:ext cx="36594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57" idx="2"/>
              <a:endCxn id="63" idx="0"/>
            </p:cNvCxnSpPr>
            <p:nvPr/>
          </p:nvCxnSpPr>
          <p:spPr>
            <a:xfrm flipH="1">
              <a:off x="4504599" y="3920282"/>
              <a:ext cx="239493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57" idx="2"/>
              <a:endCxn id="64" idx="0"/>
            </p:cNvCxnSpPr>
            <p:nvPr/>
          </p:nvCxnSpPr>
          <p:spPr>
            <a:xfrm>
              <a:off x="4744092" y="3920282"/>
              <a:ext cx="126453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57" idx="2"/>
              <a:endCxn id="69" idx="0"/>
            </p:cNvCxnSpPr>
            <p:nvPr/>
          </p:nvCxnSpPr>
          <p:spPr>
            <a:xfrm>
              <a:off x="4744092" y="3920282"/>
              <a:ext cx="126453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57" idx="2"/>
              <a:endCxn id="62" idx="0"/>
            </p:cNvCxnSpPr>
            <p:nvPr/>
          </p:nvCxnSpPr>
          <p:spPr>
            <a:xfrm flipH="1">
              <a:off x="4138653" y="3920282"/>
              <a:ext cx="605439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100522" y="3128194"/>
            <a:ext cx="2437526" cy="1545287"/>
            <a:chOff x="6100522" y="3128194"/>
            <a:chExt cx="2437526" cy="1545287"/>
          </a:xfrm>
        </p:grpSpPr>
        <p:cxnSp>
          <p:nvCxnSpPr>
            <p:cNvPr id="71" name="直接连接符 70"/>
            <p:cNvCxnSpPr/>
            <p:nvPr/>
          </p:nvCxnSpPr>
          <p:spPr>
            <a:xfrm rot="5400000">
              <a:off x="8080991" y="4039581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100522" y="3128194"/>
              <a:ext cx="2437526" cy="1545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平台整合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318822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684767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050712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416657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7765040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125080" y="3488234"/>
              <a:ext cx="2714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380350" y="3982742"/>
              <a:ext cx="558029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090779" y="3987516"/>
              <a:ext cx="558029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01208" y="3992290"/>
              <a:ext cx="558029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458387" y="4029884"/>
              <a:ext cx="408157" cy="1244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454569" y="4226316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676651" y="4244318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596374" y="4388334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86459" y="4031639"/>
              <a:ext cx="408157" cy="1244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7892518" y="4033394"/>
              <a:ext cx="408157" cy="1244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7172438" y="4208314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411114" y="4226316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39106" y="4370332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892518" y="4226316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131194" y="4244318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8059186" y="4388334"/>
              <a:ext cx="135747" cy="1800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右箭头 30"/>
          <p:cNvSpPr/>
          <p:nvPr/>
        </p:nvSpPr>
        <p:spPr>
          <a:xfrm>
            <a:off x="1783084" y="4962362"/>
            <a:ext cx="6348110" cy="677689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坏味道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驱动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的局部架构重构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5654" y="50851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重构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右箭头 116"/>
          <p:cNvSpPr/>
          <p:nvPr/>
        </p:nvSpPr>
        <p:spPr>
          <a:xfrm>
            <a:off x="4076094" y="5532040"/>
            <a:ext cx="4906013" cy="56125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规划驱动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的全局架构重构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32" grpId="0" animBg="1"/>
      <p:bldP spid="31" grpId="0" animBg="1"/>
      <p:bldP spid="113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设计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  <a:cs typeface="+mj-cs"/>
              </a:rPr>
              <a:t>架构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演进路线的经验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2" y="862286"/>
            <a:ext cx="2954016" cy="20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8" y="4365104"/>
            <a:ext cx="2973660" cy="20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 rot="16200000">
            <a:off x="1257640" y="3284984"/>
            <a:ext cx="1584176" cy="72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路线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836712"/>
            <a:ext cx="51125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顺势而为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     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与业务发展路线合拍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分而治之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     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边界优先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专注主线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专注关键业务、关键技术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    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辐射周边业务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步步为营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逐步交付价值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     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不要停留在危险的中间状态</a:t>
            </a:r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i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安全试错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创造生产环境中的“架构实验室”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 txBox="1">
            <a:spLocks/>
          </p:cNvSpPr>
          <p:nvPr/>
        </p:nvSpPr>
        <p:spPr>
          <a:xfrm>
            <a:off x="2843808" y="2564904"/>
            <a:ext cx="5589114" cy="9883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更深层次的架构重构</a:t>
            </a:r>
            <a:endParaRPr lang="en-US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3565760"/>
            <a:ext cx="500810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	—  </a:t>
            </a:r>
            <a:r>
              <a:rPr lang="zh-CN" altLang="en-US" sz="2400" i="1" dirty="0">
                <a:latin typeface="微软雅黑" pitchFamily="34" charset="-122"/>
                <a:ea typeface="微软雅黑" pitchFamily="34" charset="-122"/>
              </a:rPr>
              <a:t>架构组织与架构过程重</a:t>
            </a: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构</a:t>
            </a:r>
            <a:endParaRPr lang="en-US" altLang="zh-CN" sz="2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2204864"/>
            <a:ext cx="1512168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solidFill>
                  <a:schemeClr val="bg1"/>
                </a:solidFill>
              </a:rPr>
              <a:t>3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系统架构</a:t>
            </a:r>
            <a:r>
              <a:rPr lang="zh-CN" alt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背后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的组织架构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: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烟囱阶段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568" y="1052736"/>
            <a:ext cx="7848872" cy="4824536"/>
            <a:chOff x="683568" y="1052736"/>
            <a:chExt cx="7848872" cy="4824536"/>
          </a:xfrm>
        </p:grpSpPr>
        <p:sp>
          <p:nvSpPr>
            <p:cNvPr id="239" name="Freeform 2"/>
            <p:cNvSpPr>
              <a:spLocks/>
            </p:cNvSpPr>
            <p:nvPr/>
          </p:nvSpPr>
          <p:spPr bwMode="auto">
            <a:xfrm>
              <a:off x="3851920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0" name="Freeform 2"/>
            <p:cNvSpPr>
              <a:spLocks/>
            </p:cNvSpPr>
            <p:nvPr/>
          </p:nvSpPr>
          <p:spPr bwMode="auto">
            <a:xfrm>
              <a:off x="6732240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1" name="Freeform 2"/>
            <p:cNvSpPr>
              <a:spLocks/>
            </p:cNvSpPr>
            <p:nvPr/>
          </p:nvSpPr>
          <p:spPr bwMode="auto">
            <a:xfrm>
              <a:off x="827584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755576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243" name="组合 242"/>
              <p:cNvGrpSpPr/>
              <p:nvPr/>
            </p:nvGrpSpPr>
            <p:grpSpPr>
              <a:xfrm>
                <a:off x="1259632" y="2780928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245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46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6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3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47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8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9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50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5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0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1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51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2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3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4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5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6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7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8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44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3563888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266" name="组合 265"/>
              <p:cNvGrpSpPr/>
              <p:nvPr/>
            </p:nvGrpSpPr>
            <p:grpSpPr>
              <a:xfrm>
                <a:off x="1259632" y="2780927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268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69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8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6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7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70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1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2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73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8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4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74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5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6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7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8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9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0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1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67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6451329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289" name="组合 288"/>
              <p:cNvGrpSpPr/>
              <p:nvPr/>
            </p:nvGrpSpPr>
            <p:grpSpPr>
              <a:xfrm>
                <a:off x="1259632" y="2780926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291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92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30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09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10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3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4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5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96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30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06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07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7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8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9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0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1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2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3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4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90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cxnSp>
          <p:nvCxnSpPr>
            <p:cNvPr id="311" name="直接连接符 310"/>
            <p:cNvCxnSpPr/>
            <p:nvPr/>
          </p:nvCxnSpPr>
          <p:spPr>
            <a:xfrm rot="5400000">
              <a:off x="683568" y="3429000"/>
              <a:ext cx="4752528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5400000">
              <a:off x="3599892" y="3465004"/>
              <a:ext cx="482453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组合 312"/>
            <p:cNvGrpSpPr/>
            <p:nvPr/>
          </p:nvGrpSpPr>
          <p:grpSpPr>
            <a:xfrm>
              <a:off x="971600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314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317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8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315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316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grpSp>
          <p:nvGrpSpPr>
            <p:cNvPr id="319" name="组合 318"/>
            <p:cNvGrpSpPr/>
            <p:nvPr/>
          </p:nvGrpSpPr>
          <p:grpSpPr>
            <a:xfrm>
              <a:off x="3995936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320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323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4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321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322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grpSp>
          <p:nvGrpSpPr>
            <p:cNvPr id="325" name="组合 324"/>
            <p:cNvGrpSpPr/>
            <p:nvPr/>
          </p:nvGrpSpPr>
          <p:grpSpPr>
            <a:xfrm>
              <a:off x="6876256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326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329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0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327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328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sp>
          <p:nvSpPr>
            <p:cNvPr id="331" name="Text Box 23"/>
            <p:cNvSpPr txBox="1">
              <a:spLocks noChangeArrowheads="1"/>
            </p:cNvSpPr>
            <p:nvPr/>
          </p:nvSpPr>
          <p:spPr bwMode="auto">
            <a:xfrm>
              <a:off x="683568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332" name="Text Box 23"/>
            <p:cNvSpPr txBox="1">
              <a:spLocks noChangeArrowheads="1"/>
            </p:cNvSpPr>
            <p:nvPr/>
          </p:nvSpPr>
          <p:spPr bwMode="auto">
            <a:xfrm>
              <a:off x="3707904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333" name="Text Box 23"/>
            <p:cNvSpPr txBox="1">
              <a:spLocks noChangeArrowheads="1"/>
            </p:cNvSpPr>
            <p:nvPr/>
          </p:nvSpPr>
          <p:spPr bwMode="auto">
            <a:xfrm>
              <a:off x="6660232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/>
          <p:cNvSpPr/>
          <p:nvPr/>
        </p:nvSpPr>
        <p:spPr>
          <a:xfrm>
            <a:off x="5053550" y="254331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818067" y="2571008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架构组织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v0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427506" y="4365104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374860" y="1067469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2621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08104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09056" y="4653136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82060" y="1988840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9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系统架构</a:t>
            </a:r>
            <a:r>
              <a:rPr lang="zh-CN" alt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背后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的组织架构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: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面向服务阶段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683568" y="1124744"/>
            <a:ext cx="7848872" cy="4320480"/>
            <a:chOff x="683568" y="1556792"/>
            <a:chExt cx="7848872" cy="4320480"/>
          </a:xfrm>
        </p:grpSpPr>
        <p:sp>
          <p:nvSpPr>
            <p:cNvPr id="139" name="Freeform 2"/>
            <p:cNvSpPr>
              <a:spLocks/>
            </p:cNvSpPr>
            <p:nvPr/>
          </p:nvSpPr>
          <p:spPr bwMode="auto">
            <a:xfrm>
              <a:off x="3851920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Freeform 2"/>
            <p:cNvSpPr>
              <a:spLocks/>
            </p:cNvSpPr>
            <p:nvPr/>
          </p:nvSpPr>
          <p:spPr bwMode="auto">
            <a:xfrm>
              <a:off x="6732240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Freeform 2"/>
            <p:cNvSpPr>
              <a:spLocks/>
            </p:cNvSpPr>
            <p:nvPr/>
          </p:nvSpPr>
          <p:spPr bwMode="auto">
            <a:xfrm>
              <a:off x="827584" y="4005064"/>
              <a:ext cx="1656184" cy="1008112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755576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212" name="组合 211"/>
              <p:cNvGrpSpPr/>
              <p:nvPr/>
            </p:nvGrpSpPr>
            <p:grpSpPr>
              <a:xfrm>
                <a:off x="1259632" y="2780928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214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15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3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2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16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7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8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19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2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2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0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20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1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2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3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4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5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6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7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3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3563888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1259632" y="2780927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192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93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0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0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94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5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6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97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20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8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98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9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0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1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2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3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4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5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1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6451329" y="1556792"/>
              <a:ext cx="2009103" cy="2438723"/>
              <a:chOff x="1259632" y="2780928"/>
              <a:chExt cx="2009103" cy="2438723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1259632" y="2780926"/>
                <a:ext cx="2009103" cy="2438723"/>
                <a:chOff x="3055938" y="2551113"/>
                <a:chExt cx="3028950" cy="3676650"/>
              </a:xfrm>
            </p:grpSpPr>
            <p:sp>
              <p:nvSpPr>
                <p:cNvPr id="170" name="AutoShape 3"/>
                <p:cNvSpPr>
                  <a:spLocks noChangeArrowheads="1"/>
                </p:cNvSpPr>
                <p:nvPr/>
              </p:nvSpPr>
              <p:spPr bwMode="auto">
                <a:xfrm>
                  <a:off x="3074988" y="4508500"/>
                  <a:ext cx="3009900" cy="171926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808000">
                        <a:gamma/>
                        <a:shade val="26275"/>
                        <a:invGamma/>
                      </a:srgbClr>
                    </a:gs>
                    <a:gs pos="50000">
                      <a:srgbClr val="808000"/>
                    </a:gs>
                    <a:gs pos="100000">
                      <a:srgbClr val="8080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71" name="Group 4"/>
                <p:cNvGrpSpPr>
                  <a:grpSpLocks/>
                </p:cNvGrpSpPr>
                <p:nvPr/>
              </p:nvGrpSpPr>
              <p:grpSpPr bwMode="auto">
                <a:xfrm>
                  <a:off x="3074988" y="4508500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18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8080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8080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9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72" name="AutoShape 8"/>
                <p:cNvSpPr>
                  <a:spLocks noChangeArrowheads="1"/>
                </p:cNvSpPr>
                <p:nvPr/>
              </p:nvSpPr>
              <p:spPr bwMode="auto">
                <a:xfrm>
                  <a:off x="3071813" y="3551238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CC00">
                        <a:gamma/>
                        <a:shade val="26275"/>
                        <a:invGamma/>
                      </a:srgbClr>
                    </a:gs>
                    <a:gs pos="50000">
                      <a:srgbClr val="99CC00"/>
                    </a:gs>
                    <a:gs pos="100000">
                      <a:srgbClr val="99CC00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3" name="Line 17"/>
                <p:cNvSpPr>
                  <a:spLocks noChangeShapeType="1"/>
                </p:cNvSpPr>
                <p:nvPr/>
              </p:nvSpPr>
              <p:spPr bwMode="auto">
                <a:xfrm>
                  <a:off x="5892800" y="42179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4" name="Line 18"/>
                <p:cNvSpPr>
                  <a:spLocks noChangeShapeType="1"/>
                </p:cNvSpPr>
                <p:nvPr/>
              </p:nvSpPr>
              <p:spPr bwMode="auto">
                <a:xfrm>
                  <a:off x="5883275" y="51800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75" name="Group 19"/>
                <p:cNvGrpSpPr>
                  <a:grpSpLocks/>
                </p:cNvGrpSpPr>
                <p:nvPr/>
              </p:nvGrpSpPr>
              <p:grpSpPr bwMode="auto">
                <a:xfrm>
                  <a:off x="3070225" y="3541713"/>
                  <a:ext cx="3009900" cy="879475"/>
                  <a:chOff x="2037" y="1579"/>
                  <a:chExt cx="1896" cy="554"/>
                </a:xfrm>
              </p:grpSpPr>
              <p:sp>
                <p:nvSpPr>
                  <p:cNvPr id="18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037" y="1579"/>
                    <a:ext cx="1896" cy="55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50000">
                        <a:srgbClr val="99CC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99CC00"/>
                      </a:gs>
                    </a:gsLst>
                    <a:lin ang="27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" y="1791"/>
                    <a:ext cx="676" cy="223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6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0" y="1797"/>
                    <a:ext cx="736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>
                        <a:alpha val="50000"/>
                      </a:srgbClr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76" name="AutoShape 23"/>
                <p:cNvSpPr>
                  <a:spLocks noChangeArrowheads="1"/>
                </p:cNvSpPr>
                <p:nvPr/>
              </p:nvSpPr>
              <p:spPr bwMode="auto">
                <a:xfrm>
                  <a:off x="3055938" y="2551113"/>
                  <a:ext cx="3009900" cy="1719262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7067AF">
                        <a:gamma/>
                        <a:shade val="26275"/>
                        <a:invGamma/>
                      </a:srgbClr>
                    </a:gs>
                    <a:gs pos="50000">
                      <a:srgbClr val="7067AF"/>
                    </a:gs>
                    <a:gs pos="100000">
                      <a:srgbClr val="7067AF">
                        <a:gamma/>
                        <a:shade val="26275"/>
                        <a:invGamma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7" name="Line 24"/>
                <p:cNvSpPr>
                  <a:spLocks noChangeShapeType="1"/>
                </p:cNvSpPr>
                <p:nvPr/>
              </p:nvSpPr>
              <p:spPr bwMode="auto">
                <a:xfrm>
                  <a:off x="5873750" y="31908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8" name="Line 29"/>
                <p:cNvSpPr>
                  <a:spLocks noChangeShapeType="1"/>
                </p:cNvSpPr>
                <p:nvPr/>
              </p:nvSpPr>
              <p:spPr bwMode="auto">
                <a:xfrm>
                  <a:off x="3355975" y="4243388"/>
                  <a:ext cx="0" cy="815975"/>
                </a:xfrm>
                <a:prstGeom prst="line">
                  <a:avLst/>
                </a:prstGeom>
                <a:noFill/>
                <a:ln w="19050">
                  <a:solidFill>
                    <a:srgbClr val="99CC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9" name="Line 30"/>
                <p:cNvSpPr>
                  <a:spLocks noChangeShapeType="1"/>
                </p:cNvSpPr>
                <p:nvPr/>
              </p:nvSpPr>
              <p:spPr bwMode="auto">
                <a:xfrm>
                  <a:off x="3346450" y="5205413"/>
                  <a:ext cx="0" cy="849312"/>
                </a:xfrm>
                <a:prstGeom prst="line">
                  <a:avLst/>
                </a:prstGeom>
                <a:noFill/>
                <a:ln w="19050">
                  <a:solidFill>
                    <a:srgbClr val="808000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0" name="Line 31"/>
                <p:cNvSpPr>
                  <a:spLocks noChangeShapeType="1"/>
                </p:cNvSpPr>
                <p:nvPr/>
              </p:nvSpPr>
              <p:spPr bwMode="auto">
                <a:xfrm>
                  <a:off x="3336925" y="3216275"/>
                  <a:ext cx="0" cy="835025"/>
                </a:xfrm>
                <a:prstGeom prst="line">
                  <a:avLst/>
                </a:prstGeom>
                <a:noFill/>
                <a:ln w="19050">
                  <a:solidFill>
                    <a:srgbClr val="7067AF">
                      <a:alpha val="50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1" name="WordArt 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359727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AC7E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表现层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AC7E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2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4637088"/>
                  <a:ext cx="1757362" cy="320675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C5FF21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业务层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C5FF21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3" name="WordArt 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138" y="5584825"/>
                  <a:ext cx="1757362" cy="414338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33333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solidFill>
                        <a:srgbClr val="ACA800"/>
                      </a:solidFill>
                      <a:effectLst>
                        <a:outerShdw dist="28398" dir="3806097" algn="ctr" rotWithShape="0">
                          <a:srgbClr val="000000">
                            <a:alpha val="50000"/>
                          </a:srgbClr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数据层</a:t>
                  </a:r>
                  <a:endParaRPr lang="zh-CN" altLang="en-US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ACA800"/>
                    </a:solidFill>
                    <a:effectLst>
                      <a:outerShdw dist="28398" dir="3806097" algn="ctr" rotWithShape="0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69" name="Text Box 23"/>
              <p:cNvSpPr txBox="1">
                <a:spLocks noChangeArrowheads="1"/>
              </p:cNvSpPr>
              <p:nvPr/>
            </p:nvSpPr>
            <p:spPr bwMode="auto">
              <a:xfrm>
                <a:off x="1403648" y="2852936"/>
                <a:ext cx="18002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应用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系统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>
              <a:off x="3059833" y="1556792"/>
              <a:ext cx="0" cy="42484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H="1">
              <a:off x="6012160" y="1556792"/>
              <a:ext cx="1" cy="432048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971600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163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166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7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64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165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grpSp>
          <p:nvGrpSpPr>
            <p:cNvPr id="148" name="组合 147"/>
            <p:cNvGrpSpPr/>
            <p:nvPr/>
          </p:nvGrpSpPr>
          <p:grpSpPr>
            <a:xfrm>
              <a:off x="3995936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158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161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2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59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160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grpSp>
          <p:nvGrpSpPr>
            <p:cNvPr id="149" name="组合 148"/>
            <p:cNvGrpSpPr/>
            <p:nvPr/>
          </p:nvGrpSpPr>
          <p:grpSpPr>
            <a:xfrm>
              <a:off x="6876256" y="4581128"/>
              <a:ext cx="1365250" cy="835025"/>
              <a:chOff x="2138363" y="5233988"/>
              <a:chExt cx="1365250" cy="835025"/>
            </a:xfrm>
          </p:grpSpPr>
          <p:grpSp>
            <p:nvGrpSpPr>
              <p:cNvPr id="153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156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7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54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155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sp>
          <p:nvSpPr>
            <p:cNvPr id="150" name="Text Box 23"/>
            <p:cNvSpPr txBox="1">
              <a:spLocks noChangeArrowheads="1"/>
            </p:cNvSpPr>
            <p:nvPr/>
          </p:nvSpPr>
          <p:spPr bwMode="auto">
            <a:xfrm>
              <a:off x="683568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51" name="Text Box 23"/>
            <p:cNvSpPr txBox="1">
              <a:spLocks noChangeArrowheads="1"/>
            </p:cNvSpPr>
            <p:nvPr/>
          </p:nvSpPr>
          <p:spPr bwMode="auto">
            <a:xfrm>
              <a:off x="3707904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6660232" y="5445224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1979712" y="4471422"/>
            <a:ext cx="2251720" cy="1772816"/>
            <a:chOff x="1979712" y="5085184"/>
            <a:chExt cx="2251720" cy="1772816"/>
          </a:xfrm>
        </p:grpSpPr>
        <p:sp>
          <p:nvSpPr>
            <p:cNvPr id="235" name="AutoShape 17"/>
            <p:cNvSpPr>
              <a:spLocks noChangeArrowheads="1"/>
            </p:cNvSpPr>
            <p:nvPr/>
          </p:nvSpPr>
          <p:spPr bwMode="auto">
            <a:xfrm>
              <a:off x="1979712" y="5085184"/>
              <a:ext cx="2251720" cy="861235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336699">
                    <a:gamma/>
                    <a:shade val="46275"/>
                    <a:invGamma/>
                  </a:srgbClr>
                </a:gs>
                <a:gs pos="50000">
                  <a:srgbClr val="336699"/>
                </a:gs>
                <a:gs pos="100000">
                  <a:srgbClr val="33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Freeform 2"/>
            <p:cNvSpPr>
              <a:spLocks/>
            </p:cNvSpPr>
            <p:nvPr/>
          </p:nvSpPr>
          <p:spPr bwMode="auto">
            <a:xfrm>
              <a:off x="2267744" y="5589239"/>
              <a:ext cx="1656184" cy="528935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" name="组合 170"/>
            <p:cNvGrpSpPr/>
            <p:nvPr/>
          </p:nvGrpSpPr>
          <p:grpSpPr>
            <a:xfrm>
              <a:off x="2411760" y="5686127"/>
              <a:ext cx="1365250" cy="835025"/>
              <a:chOff x="2138363" y="5233988"/>
              <a:chExt cx="1365250" cy="835025"/>
            </a:xfrm>
          </p:grpSpPr>
          <p:grpSp>
            <p:nvGrpSpPr>
              <p:cNvPr id="240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243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41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242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sp>
          <p:nvSpPr>
            <p:cNvPr id="238" name="Text Box 23"/>
            <p:cNvSpPr txBox="1">
              <a:spLocks noChangeArrowheads="1"/>
            </p:cNvSpPr>
            <p:nvPr/>
          </p:nvSpPr>
          <p:spPr bwMode="auto">
            <a:xfrm>
              <a:off x="2123728" y="6550223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39" name="Text Box 23"/>
            <p:cNvSpPr txBox="1">
              <a:spLocks noChangeArrowheads="1"/>
            </p:cNvSpPr>
            <p:nvPr/>
          </p:nvSpPr>
          <p:spPr bwMode="auto">
            <a:xfrm>
              <a:off x="2195736" y="5085184"/>
              <a:ext cx="1872208" cy="40011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公共服务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4932040" y="4471422"/>
            <a:ext cx="2251720" cy="1772816"/>
            <a:chOff x="4932040" y="5085184"/>
            <a:chExt cx="2251720" cy="1772816"/>
          </a:xfrm>
        </p:grpSpPr>
        <p:sp>
          <p:nvSpPr>
            <p:cNvPr id="246" name="AutoShape 17"/>
            <p:cNvSpPr>
              <a:spLocks noChangeArrowheads="1"/>
            </p:cNvSpPr>
            <p:nvPr/>
          </p:nvSpPr>
          <p:spPr bwMode="auto">
            <a:xfrm>
              <a:off x="4932040" y="5085184"/>
              <a:ext cx="2251720" cy="861235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336699">
                    <a:gamma/>
                    <a:shade val="46275"/>
                    <a:invGamma/>
                  </a:srgbClr>
                </a:gs>
                <a:gs pos="50000">
                  <a:srgbClr val="336699"/>
                </a:gs>
                <a:gs pos="100000">
                  <a:srgbClr val="33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Freeform 2"/>
            <p:cNvSpPr>
              <a:spLocks/>
            </p:cNvSpPr>
            <p:nvPr/>
          </p:nvSpPr>
          <p:spPr bwMode="auto">
            <a:xfrm>
              <a:off x="5292080" y="5589239"/>
              <a:ext cx="1656184" cy="528935"/>
            </a:xfrm>
            <a:custGeom>
              <a:avLst/>
              <a:gdLst/>
              <a:ahLst/>
              <a:cxnLst>
                <a:cxn ang="0">
                  <a:pos x="2502" y="0"/>
                </a:cxn>
                <a:cxn ang="0">
                  <a:pos x="1465" y="383"/>
                </a:cxn>
                <a:cxn ang="0">
                  <a:pos x="1783" y="383"/>
                </a:cxn>
                <a:cxn ang="0">
                  <a:pos x="0" y="1908"/>
                </a:cxn>
                <a:cxn ang="0">
                  <a:pos x="5034" y="1908"/>
                </a:cxn>
                <a:cxn ang="0">
                  <a:pos x="3229" y="383"/>
                </a:cxn>
                <a:cxn ang="0">
                  <a:pos x="3613" y="395"/>
                </a:cxn>
                <a:cxn ang="0">
                  <a:pos x="2502" y="0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66CC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8" name="组合 170"/>
            <p:cNvGrpSpPr/>
            <p:nvPr/>
          </p:nvGrpSpPr>
          <p:grpSpPr>
            <a:xfrm>
              <a:off x="5436096" y="5686127"/>
              <a:ext cx="1365250" cy="835025"/>
              <a:chOff x="2138363" y="5233988"/>
              <a:chExt cx="1365250" cy="835025"/>
            </a:xfrm>
          </p:grpSpPr>
          <p:grpSp>
            <p:nvGrpSpPr>
              <p:cNvPr id="251" name="Group 39"/>
              <p:cNvGrpSpPr>
                <a:grpSpLocks/>
              </p:cNvGrpSpPr>
              <p:nvPr/>
            </p:nvGrpSpPr>
            <p:grpSpPr bwMode="auto">
              <a:xfrm>
                <a:off x="2138363" y="5427663"/>
                <a:ext cx="1365250" cy="641350"/>
                <a:chOff x="4479" y="2494"/>
                <a:chExt cx="1094" cy="1341"/>
              </a:xfrm>
            </p:grpSpPr>
            <p:sp>
              <p:nvSpPr>
                <p:cNvPr id="254" name="Oval 40"/>
                <p:cNvSpPr>
                  <a:spLocks noChangeArrowheads="1"/>
                </p:cNvSpPr>
                <p:nvPr/>
              </p:nvSpPr>
              <p:spPr bwMode="auto">
                <a:xfrm>
                  <a:off x="4479" y="2643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777777"/>
                    </a:gs>
                    <a:gs pos="100000">
                      <a:srgbClr val="B2B2B2"/>
                    </a:gs>
                  </a:gsLst>
                  <a:lin ang="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2494"/>
                  <a:ext cx="1094" cy="1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254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52" name="Picture 42" descr="고객아이콘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14575" y="5265738"/>
                <a:ext cx="522288" cy="676275"/>
              </a:xfrm>
              <a:prstGeom prst="rect">
                <a:avLst/>
              </a:prstGeom>
              <a:noFill/>
            </p:spPr>
          </p:pic>
          <p:pic>
            <p:nvPicPr>
              <p:cNvPr id="253" name="Picture 43" descr="고객아이콘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47963" y="5233988"/>
                <a:ext cx="523875" cy="682625"/>
              </a:xfrm>
              <a:prstGeom prst="rect">
                <a:avLst/>
              </a:prstGeom>
              <a:noFill/>
            </p:spPr>
          </p:pic>
        </p:grpSp>
        <p:sp>
          <p:nvSpPr>
            <p:cNvPr id="249" name="Text Box 23"/>
            <p:cNvSpPr txBox="1">
              <a:spLocks noChangeArrowheads="1"/>
            </p:cNvSpPr>
            <p:nvPr/>
          </p:nvSpPr>
          <p:spPr bwMode="auto">
            <a:xfrm>
              <a:off x="5148064" y="6550223"/>
              <a:ext cx="1872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研发团队</a:t>
              </a:r>
              <a:r>
                <a:rPr lang="en-US" altLang="zh-CN" sz="1400" b="1" kern="0" noProof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0" name="Text Box 23"/>
            <p:cNvSpPr txBox="1">
              <a:spLocks noChangeArrowheads="1"/>
            </p:cNvSpPr>
            <p:nvPr/>
          </p:nvSpPr>
          <p:spPr bwMode="auto">
            <a:xfrm>
              <a:off x="5220072" y="5085184"/>
              <a:ext cx="1872208" cy="40011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公共服务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右箭头 1"/>
          <p:cNvSpPr/>
          <p:nvPr/>
        </p:nvSpPr>
        <p:spPr>
          <a:xfrm rot="5400000">
            <a:off x="2596642" y="3464662"/>
            <a:ext cx="871537" cy="665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右箭头 257"/>
          <p:cNvSpPr/>
          <p:nvPr/>
        </p:nvSpPr>
        <p:spPr>
          <a:xfrm rot="5400000">
            <a:off x="5576391" y="3460142"/>
            <a:ext cx="871537" cy="665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139474" y="2496832"/>
            <a:ext cx="2493284" cy="23258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039156" y="254331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55576" y="2571008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架构组织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427506" y="486916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374860" y="692696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3371725"/>
            <a:ext cx="100811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86116" y="3861048"/>
            <a:ext cx="100811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99992" y="3212976"/>
            <a:ext cx="100811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6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/>
          <p:cNvSpPr/>
          <p:nvPr/>
        </p:nvSpPr>
        <p:spPr>
          <a:xfrm>
            <a:off x="5391084" y="254331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430644" y="2571008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架构组织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427506" y="450912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374860" y="90872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2621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08104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09056" y="4653136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82060" y="1988840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16188" y="1769312"/>
            <a:ext cx="4716051" cy="3603903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虚拟架构组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8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/>
          <p:cNvSpPr/>
          <p:nvPr/>
        </p:nvSpPr>
        <p:spPr>
          <a:xfrm>
            <a:off x="5391084" y="254331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430644" y="2571008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架构组织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427506" y="4509120"/>
            <a:ext cx="1917220" cy="1728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776677" y="908720"/>
            <a:ext cx="3235483" cy="17281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平台架构团队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2621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08104" y="3371725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09056" y="4653136"/>
            <a:ext cx="10081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11067" y="1982903"/>
            <a:ext cx="100811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16188" y="1769312"/>
            <a:ext cx="4716051" cy="3603903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架构委员会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71579" y="1988840"/>
            <a:ext cx="100811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35896" y="3067760"/>
            <a:ext cx="1525742" cy="721280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架构专题组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76678" y="3501008"/>
            <a:ext cx="1694902" cy="721280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架构专题组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70394" y="3501008"/>
            <a:ext cx="1525742" cy="721280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构专题组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8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重构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的过程体系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1443" y="980728"/>
            <a:ext cx="2286016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基线全局架构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30663" y="980728"/>
            <a:ext cx="2286016" cy="10001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目标全局架构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3410777" y="1120754"/>
            <a:ext cx="2519885" cy="7200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总体路线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83568" y="1835532"/>
            <a:ext cx="8003231" cy="1183160"/>
            <a:chOff x="683568" y="1835532"/>
            <a:chExt cx="8003231" cy="1183160"/>
          </a:xfrm>
        </p:grpSpPr>
        <p:sp>
          <p:nvSpPr>
            <p:cNvPr id="3" name="五边形 2"/>
            <p:cNvSpPr/>
            <p:nvPr/>
          </p:nvSpPr>
          <p:spPr>
            <a:xfrm>
              <a:off x="683568" y="2442628"/>
              <a:ext cx="8003231" cy="57606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年度目标与路线图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3635123" y="1897258"/>
              <a:ext cx="352428" cy="442437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 rot="10800000">
              <a:off x="4925769" y="1897257"/>
              <a:ext cx="352428" cy="442437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31840" y="1835532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指导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21812" y="2051556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更新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27584" y="3098558"/>
            <a:ext cx="7458270" cy="1626586"/>
            <a:chOff x="827584" y="3098558"/>
            <a:chExt cx="7458270" cy="1626586"/>
          </a:xfrm>
        </p:grpSpPr>
        <p:sp>
          <p:nvSpPr>
            <p:cNvPr id="49" name="矩形 48"/>
            <p:cNvSpPr/>
            <p:nvPr/>
          </p:nvSpPr>
          <p:spPr>
            <a:xfrm>
              <a:off x="1001443" y="3167131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指导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流程图: 多文档 54"/>
            <p:cNvSpPr/>
            <p:nvPr/>
          </p:nvSpPr>
          <p:spPr>
            <a:xfrm>
              <a:off x="1396131" y="3645131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重构提案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流程图: 多文档 55"/>
            <p:cNvSpPr/>
            <p:nvPr/>
          </p:nvSpPr>
          <p:spPr>
            <a:xfrm>
              <a:off x="3504312" y="3642951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重构提案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流程图: 多文档 56"/>
            <p:cNvSpPr/>
            <p:nvPr/>
          </p:nvSpPr>
          <p:spPr>
            <a:xfrm>
              <a:off x="5138999" y="3640771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重构提案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流程图: 多文档 57"/>
            <p:cNvSpPr/>
            <p:nvPr/>
          </p:nvSpPr>
          <p:spPr>
            <a:xfrm>
              <a:off x="6773686" y="3638591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重构提案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直角上箭头 63"/>
            <p:cNvSpPr/>
            <p:nvPr/>
          </p:nvSpPr>
          <p:spPr>
            <a:xfrm rot="5400000">
              <a:off x="520898" y="3405244"/>
              <a:ext cx="1320897" cy="707525"/>
            </a:xfrm>
            <a:prstGeom prst="bentUp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388367" y="3018693"/>
            <a:ext cx="7000057" cy="2938864"/>
            <a:chOff x="1388367" y="3018693"/>
            <a:chExt cx="7000057" cy="2938864"/>
          </a:xfrm>
        </p:grpSpPr>
        <p:sp>
          <p:nvSpPr>
            <p:cNvPr id="60" name="流程图: 多文档 59"/>
            <p:cNvSpPr/>
            <p:nvPr/>
          </p:nvSpPr>
          <p:spPr>
            <a:xfrm>
              <a:off x="1388367" y="4877544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重构评价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3533326" y="4869160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重构评价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流程图: 多文档 61"/>
            <p:cNvSpPr/>
            <p:nvPr/>
          </p:nvSpPr>
          <p:spPr>
            <a:xfrm>
              <a:off x="5204791" y="4860776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重构评价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流程图: 多文档 62"/>
            <p:cNvSpPr/>
            <p:nvPr/>
          </p:nvSpPr>
          <p:spPr>
            <a:xfrm>
              <a:off x="6876256" y="4852392"/>
              <a:ext cx="1512168" cy="1080013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季度架构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重构评价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直角上箭头 64"/>
            <p:cNvSpPr/>
            <p:nvPr/>
          </p:nvSpPr>
          <p:spPr>
            <a:xfrm>
              <a:off x="2536440" y="3018693"/>
              <a:ext cx="751020" cy="2419420"/>
            </a:xfrm>
            <a:prstGeom prst="bentUp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164612" y="3269259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更新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3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全局架构重构的反思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3" name="标题 3"/>
          <p:cNvSpPr txBox="1">
            <a:spLocks/>
          </p:cNvSpPr>
          <p:nvPr/>
        </p:nvSpPr>
        <p:spPr>
          <a:xfrm>
            <a:off x="571472" y="908720"/>
            <a:ext cx="8572528" cy="532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做对关键设计、关键决策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在技术“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分岔路口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”务必选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对方向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据架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构力求一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集体创造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确定共同的基石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“价值”、“原则” 、“未来”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、“优先级”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开明的委员会：避免“哲学”，保持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具体情境下的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客观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最深层次的重构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→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组织的架构能力重构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寻找、正视组织的架构能力的“坏味道”并改变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根据未来架构 “规划”组织的架构能力，随全局架构发展而发展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重构自己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2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交流话题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472" y="908720"/>
            <a:ext cx="8072494" cy="5429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架构重构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—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“坏味道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驱动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”的架构重构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全局架构重构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“规划驱动”的架构重构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更深层次的架构重构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架构组织与架构过程重构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谢谢，欢迎交流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4005064"/>
            <a:ext cx="31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Email: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li.cheng@alipay.com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旺旺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鲁肃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 txBox="1">
            <a:spLocks/>
          </p:cNvSpPr>
          <p:nvPr/>
        </p:nvSpPr>
        <p:spPr>
          <a:xfrm>
            <a:off x="2843808" y="2642430"/>
            <a:ext cx="5688632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架构重构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7864" y="3565760"/>
            <a:ext cx="522450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	— </a:t>
            </a:r>
            <a:r>
              <a:rPr lang="zh-CN" altLang="en-US" sz="2400" i="1" dirty="0">
                <a:latin typeface="微软雅黑" pitchFamily="34" charset="-122"/>
                <a:ea typeface="微软雅黑" pitchFamily="34" charset="-122"/>
              </a:rPr>
              <a:t>“坏味道驱动”的架构重构</a:t>
            </a:r>
            <a:endParaRPr lang="en-US" altLang="zh-CN" sz="2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204864"/>
            <a:ext cx="1512168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solidFill>
                  <a:schemeClr val="bg1"/>
                </a:solidFill>
              </a:rPr>
              <a:t>1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如何识别架构坏味道？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68195835"/>
              </p:ext>
            </p:extLst>
          </p:nvPr>
        </p:nvGraphicFramePr>
        <p:xfrm>
          <a:off x="1210999" y="1124744"/>
          <a:ext cx="52472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673867" y="3289733"/>
            <a:ext cx="2706445" cy="3139321"/>
            <a:chOff x="4673867" y="3289733"/>
            <a:chExt cx="2706445" cy="3139321"/>
          </a:xfrm>
        </p:grpSpPr>
        <p:sp>
          <p:nvSpPr>
            <p:cNvPr id="5" name="左大括号 4"/>
            <p:cNvSpPr/>
            <p:nvPr/>
          </p:nvSpPr>
          <p:spPr>
            <a:xfrm>
              <a:off x="4673867" y="3455238"/>
              <a:ext cx="735522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2111" y="3289733"/>
              <a:ext cx="1858201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臃肿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”组件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“贫血”组件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组件缺失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组件冗余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组件抽象不足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反向依赖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长链依赖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网状依赖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资源瓶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颈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单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故障点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4505" y="3720823"/>
            <a:ext cx="1803182" cy="1440551"/>
            <a:chOff x="1284505" y="3720823"/>
            <a:chExt cx="1803182" cy="1440551"/>
          </a:xfrm>
        </p:grpSpPr>
        <p:sp>
          <p:nvSpPr>
            <p:cNvPr id="10" name="右箭头 9"/>
            <p:cNvSpPr/>
            <p:nvPr/>
          </p:nvSpPr>
          <p:spPr>
            <a:xfrm rot="8676980">
              <a:off x="2496233" y="3720823"/>
              <a:ext cx="591454" cy="4320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4505" y="3961045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过程问题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技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能问题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组织问题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手杖形箭头 11"/>
          <p:cNvSpPr/>
          <p:nvPr/>
        </p:nvSpPr>
        <p:spPr>
          <a:xfrm flipH="1">
            <a:off x="4858069" y="1052736"/>
            <a:ext cx="1584176" cy="1728192"/>
          </a:xfrm>
          <a:prstGeom prst="uturnArrow">
            <a:avLst>
              <a:gd name="adj1" fmla="val 10757"/>
              <a:gd name="adj2" fmla="val 10008"/>
              <a:gd name="adj3" fmla="val 16563"/>
              <a:gd name="adj4" fmla="val 43750"/>
              <a:gd name="adj5" fmla="val 449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如何识别架构坏味道？ </a:t>
            </a:r>
            <a:r>
              <a:rPr lang="en-US" altLang="zh-CN" sz="29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1459" y="980728"/>
            <a:ext cx="1452509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网站前台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3332622" y="3501008"/>
            <a:ext cx="1898079" cy="100811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06367" y="980728"/>
            <a:ext cx="1452509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理后台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51774" y="980728"/>
            <a:ext cx="1452509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银行网关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07958" y="980728"/>
            <a:ext cx="1452509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多文档 18"/>
          <p:cNvSpPr/>
          <p:nvPr/>
        </p:nvSpPr>
        <p:spPr>
          <a:xfrm>
            <a:off x="1023762" y="1412776"/>
            <a:ext cx="1430206" cy="50405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应用功能集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568015" y="1916832"/>
            <a:ext cx="1758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2607939" y="1412776"/>
            <a:ext cx="1430206" cy="50405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应用功能集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3152192" y="1916832"/>
            <a:ext cx="1758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多文档 34"/>
          <p:cNvSpPr/>
          <p:nvPr/>
        </p:nvSpPr>
        <p:spPr>
          <a:xfrm>
            <a:off x="4264123" y="1412776"/>
            <a:ext cx="1430206" cy="50405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应用功能集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4264124" y="2132856"/>
            <a:ext cx="720080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4416524" y="2285256"/>
            <a:ext cx="783704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4568923" y="2437656"/>
            <a:ext cx="1053398" cy="48728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交易核心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808376" y="1916832"/>
            <a:ext cx="1758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/>
          <p:cNvSpPr/>
          <p:nvPr/>
        </p:nvSpPr>
        <p:spPr>
          <a:xfrm>
            <a:off x="2607939" y="2132856"/>
            <a:ext cx="720080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2760339" y="2285256"/>
            <a:ext cx="783704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2912738" y="2437656"/>
            <a:ext cx="1053398" cy="48728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交易核心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1023763" y="2132856"/>
            <a:ext cx="720080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流程图: 可选过程 43"/>
          <p:cNvSpPr/>
          <p:nvPr/>
        </p:nvSpPr>
        <p:spPr>
          <a:xfrm>
            <a:off x="1176163" y="2285256"/>
            <a:ext cx="783704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1328562" y="2437656"/>
            <a:ext cx="1053398" cy="48728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交易核心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流程图: 多文档 45"/>
          <p:cNvSpPr/>
          <p:nvPr/>
        </p:nvSpPr>
        <p:spPr>
          <a:xfrm>
            <a:off x="5920307" y="1412776"/>
            <a:ext cx="1430206" cy="50405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应用功能集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6464560" y="1916832"/>
            <a:ext cx="175828" cy="2160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可选过程 47"/>
          <p:cNvSpPr/>
          <p:nvPr/>
        </p:nvSpPr>
        <p:spPr>
          <a:xfrm>
            <a:off x="5920308" y="2132856"/>
            <a:ext cx="720080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6072708" y="2285256"/>
            <a:ext cx="783704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流程图: 可选过程 49"/>
          <p:cNvSpPr/>
          <p:nvPr/>
        </p:nvSpPr>
        <p:spPr>
          <a:xfrm>
            <a:off x="6225107" y="2437656"/>
            <a:ext cx="1053398" cy="48728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交易核心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3754978" y="3861048"/>
            <a:ext cx="1053398" cy="48728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交易数据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 rot="2493536">
            <a:off x="2136259" y="3236149"/>
            <a:ext cx="586019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3630904">
            <a:off x="3292569" y="3126459"/>
            <a:ext cx="586019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7415452">
            <a:off x="4565383" y="3126459"/>
            <a:ext cx="586019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8763240">
            <a:off x="5476313" y="3207514"/>
            <a:ext cx="586019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059507" y="3375749"/>
            <a:ext cx="3184901" cy="3139321"/>
            <a:chOff x="5059507" y="3375749"/>
            <a:chExt cx="3184901" cy="3139321"/>
          </a:xfrm>
        </p:grpSpPr>
        <p:sp>
          <p:nvSpPr>
            <p:cNvPr id="59" name="右箭头 58"/>
            <p:cNvSpPr/>
            <p:nvPr/>
          </p:nvSpPr>
          <p:spPr>
            <a:xfrm>
              <a:off x="5059507" y="4765390"/>
              <a:ext cx="406430" cy="360040"/>
            </a:xfrm>
            <a:prstGeom prst="right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5537963" y="3541254"/>
              <a:ext cx="735522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86207" y="3375749"/>
              <a:ext cx="1858201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“臃肿”组件</a:t>
              </a:r>
              <a:endPara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“贫血”组件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组件缺失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组件冗余</a:t>
              </a:r>
              <a:endPara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组件抽象不足</a:t>
              </a:r>
              <a:endPara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反向依赖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长链依赖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网状依赖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资源瓶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颈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故障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单点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3585578" y="47689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架构坏味道</a:t>
            </a:r>
          </a:p>
        </p:txBody>
      </p:sp>
    </p:spTree>
    <p:extLst>
      <p:ext uri="{BB962C8B-B14F-4D97-AF65-F5344CB8AC3E}">
        <p14:creationId xmlns:p14="http://schemas.microsoft.com/office/powerpoint/2010/main" val="9623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如何客观评</a:t>
            </a: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架构重构方案？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250822" y="1124744"/>
            <a:ext cx="1920561" cy="576064"/>
          </a:xfrm>
          <a:prstGeom prst="homePlat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确定关键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架构目标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2955359" y="1124744"/>
            <a:ext cx="1872208" cy="576064"/>
          </a:xfrm>
          <a:prstGeom prst="chevr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选择架构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关键场景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>
          <a:xfrm>
            <a:off x="4636588" y="1141057"/>
            <a:ext cx="1831773" cy="576064"/>
          </a:xfrm>
          <a:prstGeom prst="chevr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通过推演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评价架构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6267727" y="1124744"/>
            <a:ext cx="1800200" cy="576064"/>
          </a:xfrm>
          <a:prstGeom prst="chevr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架构方案综合评分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74130" y="2041468"/>
            <a:ext cx="1656184" cy="3553284"/>
            <a:chOff x="802539" y="2401508"/>
            <a:chExt cx="1656184" cy="3553284"/>
          </a:xfrm>
        </p:grpSpPr>
        <p:sp>
          <p:nvSpPr>
            <p:cNvPr id="3" name="矩形 2"/>
            <p:cNvSpPr/>
            <p:nvPr/>
          </p:nvSpPr>
          <p:spPr>
            <a:xfrm>
              <a:off x="802539" y="2401508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关键架构目标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2539" y="2996952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高可用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02539" y="3592396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可伸缩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02539" y="4187840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研发速度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02539" y="4783284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运维成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本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2539" y="5378728"/>
              <a:ext cx="1656184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迁移成本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55359" y="2041467"/>
            <a:ext cx="3384376" cy="3553285"/>
            <a:chOff x="2483768" y="2401507"/>
            <a:chExt cx="3384376" cy="3553285"/>
          </a:xfrm>
        </p:grpSpPr>
        <p:sp>
          <p:nvSpPr>
            <p:cNvPr id="12" name="矩形 11"/>
            <p:cNvSpPr/>
            <p:nvPr/>
          </p:nvSpPr>
          <p:spPr>
            <a:xfrm>
              <a:off x="2483768" y="2401508"/>
              <a:ext cx="1681229" cy="567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主业务场景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86915" y="2401507"/>
              <a:ext cx="1681229" cy="567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新业务场景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768" y="2996952"/>
              <a:ext cx="1681229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83768" y="3625644"/>
              <a:ext cx="1681229" cy="5428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483768" y="4187840"/>
              <a:ext cx="1681229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83768" y="4783284"/>
              <a:ext cx="1681229" cy="5428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483768" y="5378728"/>
              <a:ext cx="3384376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186915" y="2996952"/>
              <a:ext cx="1681229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186915" y="3625644"/>
              <a:ext cx="1681229" cy="5428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4186915" y="4187840"/>
              <a:ext cx="1681229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86915" y="4783284"/>
              <a:ext cx="1681229" cy="5428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35933" y="2708920"/>
            <a:ext cx="2327738" cy="2736304"/>
            <a:chOff x="2964342" y="3068960"/>
            <a:chExt cx="2327738" cy="2736304"/>
          </a:xfrm>
        </p:grpSpPr>
        <p:sp>
          <p:nvSpPr>
            <p:cNvPr id="82" name="矩形 81"/>
            <p:cNvSpPr/>
            <p:nvPr/>
          </p:nvSpPr>
          <p:spPr>
            <a:xfrm>
              <a:off x="2964342" y="310496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987824" y="3717032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87824" y="4293096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987824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7</a:t>
              </a:r>
              <a:endParaRPr lang="zh-CN" altLang="en-US" sz="2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3779912" y="544522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2000" y="30689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572000" y="3717032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572000" y="4293096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572000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11743" y="2031778"/>
            <a:ext cx="1656184" cy="3557462"/>
            <a:chOff x="5940152" y="2391818"/>
            <a:chExt cx="1656184" cy="3557462"/>
          </a:xfrm>
        </p:grpSpPr>
        <p:grpSp>
          <p:nvGrpSpPr>
            <p:cNvPr id="93" name="组合 92"/>
            <p:cNvGrpSpPr/>
            <p:nvPr/>
          </p:nvGrpSpPr>
          <p:grpSpPr>
            <a:xfrm>
              <a:off x="5940152" y="2391818"/>
              <a:ext cx="799783" cy="3553284"/>
              <a:chOff x="802539" y="2401508"/>
              <a:chExt cx="1656184" cy="355328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802539" y="2401508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下限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02539" y="2996952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02539" y="3592396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8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02539" y="4187840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02539" y="4783284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02539" y="5378728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796553" y="2395996"/>
              <a:ext cx="799783" cy="3553284"/>
              <a:chOff x="802539" y="2401508"/>
              <a:chExt cx="1656184" cy="355328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802539" y="2401508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权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值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02539" y="2996952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802539" y="3592396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02539" y="4187840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802539" y="4783284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802539" y="5378728"/>
                <a:ext cx="165618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428598" y="567372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通过，总分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73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3" grpId="0" animBg="1"/>
      <p:bldP spid="58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如何客观评</a:t>
            </a: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架构重构方案？ </a:t>
            </a:r>
            <a:r>
              <a:rPr lang="en-US" altLang="zh-CN" sz="29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1600" y="1385156"/>
            <a:ext cx="1142173" cy="1512168"/>
            <a:chOff x="348882" y="1268760"/>
            <a:chExt cx="1142173" cy="1512168"/>
          </a:xfrm>
        </p:grpSpPr>
        <p:sp>
          <p:nvSpPr>
            <p:cNvPr id="54" name="矩形 53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网站前台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流程图: 多文档 61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流程图: 可选过程 62"/>
            <p:cNvSpPr/>
            <p:nvPr/>
          </p:nvSpPr>
          <p:spPr>
            <a:xfrm>
              <a:off x="437657" y="2225624"/>
              <a:ext cx="956037" cy="48728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交易核心共享库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66173" y="1393540"/>
            <a:ext cx="1142173" cy="1512168"/>
            <a:chOff x="348882" y="1268760"/>
            <a:chExt cx="1142173" cy="1512168"/>
          </a:xfrm>
        </p:grpSpPr>
        <p:sp>
          <p:nvSpPr>
            <p:cNvPr id="108" name="矩形 107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管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理后台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流程图: 多文档 108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流程图: 可选过程 109"/>
            <p:cNvSpPr/>
            <p:nvPr/>
          </p:nvSpPr>
          <p:spPr>
            <a:xfrm>
              <a:off x="437657" y="2225624"/>
              <a:ext cx="956037" cy="48728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交易核心共享库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526025" y="1745196"/>
            <a:ext cx="1142173" cy="1512168"/>
            <a:chOff x="348882" y="1268760"/>
            <a:chExt cx="1142173" cy="1512168"/>
          </a:xfrm>
        </p:grpSpPr>
        <p:sp>
          <p:nvSpPr>
            <p:cNvPr id="112" name="矩形 111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银行网关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流程图: 多文档 112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流程图: 可选过程 113"/>
            <p:cNvSpPr/>
            <p:nvPr/>
          </p:nvSpPr>
          <p:spPr>
            <a:xfrm>
              <a:off x="437657" y="2225624"/>
              <a:ext cx="956037" cy="48728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交易核心共享库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828409" y="2105236"/>
            <a:ext cx="1142173" cy="1512168"/>
            <a:chOff x="348882" y="1268760"/>
            <a:chExt cx="1142173" cy="1512168"/>
          </a:xfrm>
        </p:grpSpPr>
        <p:sp>
          <p:nvSpPr>
            <p:cNvPr id="116" name="矩形 115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批处理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流程图: 多文档 116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流程图: 可选过程 117"/>
            <p:cNvSpPr/>
            <p:nvPr/>
          </p:nvSpPr>
          <p:spPr>
            <a:xfrm>
              <a:off x="437657" y="2225624"/>
              <a:ext cx="956037" cy="48728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交易核心共享库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1951" y="95463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重构方案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共享库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461450" y="1385156"/>
            <a:ext cx="1142173" cy="1152128"/>
            <a:chOff x="348882" y="1268760"/>
            <a:chExt cx="1142173" cy="1512168"/>
          </a:xfrm>
        </p:grpSpPr>
        <p:sp>
          <p:nvSpPr>
            <p:cNvPr id="120" name="矩形 119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网站前台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流程图: 多文档 120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756023" y="1393540"/>
            <a:ext cx="1142173" cy="1152128"/>
            <a:chOff x="348882" y="1268760"/>
            <a:chExt cx="1142173" cy="1512168"/>
          </a:xfrm>
        </p:grpSpPr>
        <p:sp>
          <p:nvSpPr>
            <p:cNvPr id="124" name="矩形 123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管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理后台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流程图: 多文档 124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7015875" y="1745196"/>
            <a:ext cx="1142173" cy="1152128"/>
            <a:chOff x="348882" y="1268760"/>
            <a:chExt cx="1142173" cy="1512168"/>
          </a:xfrm>
        </p:grpSpPr>
        <p:sp>
          <p:nvSpPr>
            <p:cNvPr id="128" name="矩形 127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银行网关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流程图: 多文档 128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318259" y="2105236"/>
            <a:ext cx="1142173" cy="1152128"/>
            <a:chOff x="348882" y="1268760"/>
            <a:chExt cx="1142173" cy="1512168"/>
          </a:xfrm>
        </p:grpSpPr>
        <p:sp>
          <p:nvSpPr>
            <p:cNvPr id="132" name="矩形 131"/>
            <p:cNvSpPr/>
            <p:nvPr/>
          </p:nvSpPr>
          <p:spPr>
            <a:xfrm>
              <a:off x="348882" y="1268760"/>
              <a:ext cx="1142173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批处理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流程图: 多文档 132"/>
            <p:cNvSpPr/>
            <p:nvPr/>
          </p:nvSpPr>
          <p:spPr>
            <a:xfrm>
              <a:off x="395536" y="1628800"/>
              <a:ext cx="998158" cy="50405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654946" y="95463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重构方案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共享服务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54946" y="3037015"/>
            <a:ext cx="1147731" cy="4872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交易核心服务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5921043" y="2666665"/>
            <a:ext cx="339664" cy="2644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箭头 136"/>
          <p:cNvSpPr/>
          <p:nvPr/>
        </p:nvSpPr>
        <p:spPr>
          <a:xfrm rot="8699692">
            <a:off x="6817572" y="2904813"/>
            <a:ext cx="339664" cy="2644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柱形 137"/>
          <p:cNvSpPr/>
          <p:nvPr/>
        </p:nvSpPr>
        <p:spPr>
          <a:xfrm>
            <a:off x="1477929" y="3617404"/>
            <a:ext cx="1094750" cy="8364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可选过程 138"/>
          <p:cNvSpPr/>
          <p:nvPr/>
        </p:nvSpPr>
        <p:spPr>
          <a:xfrm>
            <a:off x="1655138" y="3872634"/>
            <a:ext cx="740333" cy="40432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交易数据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柱形 139"/>
          <p:cNvSpPr/>
          <p:nvPr/>
        </p:nvSpPr>
        <p:spPr>
          <a:xfrm>
            <a:off x="5681436" y="3645024"/>
            <a:ext cx="1094750" cy="8364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流程图: 可选过程 140"/>
          <p:cNvSpPr/>
          <p:nvPr/>
        </p:nvSpPr>
        <p:spPr>
          <a:xfrm>
            <a:off x="5858645" y="3900254"/>
            <a:ext cx="740333" cy="40432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交易数据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右箭头 141"/>
          <p:cNvSpPr/>
          <p:nvPr/>
        </p:nvSpPr>
        <p:spPr>
          <a:xfrm rot="5400000">
            <a:off x="6050099" y="3538683"/>
            <a:ext cx="339664" cy="2644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右箭头 142"/>
          <p:cNvSpPr/>
          <p:nvPr/>
        </p:nvSpPr>
        <p:spPr>
          <a:xfrm rot="5400000">
            <a:off x="1437491" y="3148457"/>
            <a:ext cx="339664" cy="2644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箭头 143"/>
          <p:cNvSpPr/>
          <p:nvPr/>
        </p:nvSpPr>
        <p:spPr>
          <a:xfrm rot="7971831">
            <a:off x="2402847" y="3392101"/>
            <a:ext cx="339664" cy="2644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629136" y="1139303"/>
            <a:ext cx="14302" cy="33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333780" y="5733256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可伸缩性未达下限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57778"/>
              </p:ext>
            </p:extLst>
          </p:nvPr>
        </p:nvGraphicFramePr>
        <p:xfrm>
          <a:off x="1034055" y="4653136"/>
          <a:ext cx="2011227" cy="11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09"/>
                <a:gridCol w="670409"/>
                <a:gridCol w="670409"/>
              </a:tblGrid>
              <a:tr h="36735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5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0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29488"/>
              </p:ext>
            </p:extLst>
          </p:nvPr>
        </p:nvGraphicFramePr>
        <p:xfrm>
          <a:off x="4853031" y="4653136"/>
          <a:ext cx="2011227" cy="11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09"/>
                <a:gridCol w="670409"/>
                <a:gridCol w="670409"/>
              </a:tblGrid>
              <a:tr h="36735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5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0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6935733" y="5157192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通过，总分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80 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迁移成本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高可用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5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472" y="131762"/>
            <a:ext cx="811532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如何控制架构重构风险？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1268760"/>
            <a:ext cx="3070071" cy="3445351"/>
            <a:chOff x="539552" y="1268760"/>
            <a:chExt cx="3070071" cy="3445351"/>
          </a:xfrm>
        </p:grpSpPr>
        <p:sp>
          <p:nvSpPr>
            <p:cNvPr id="18" name="五边形 17"/>
            <p:cNvSpPr/>
            <p:nvPr/>
          </p:nvSpPr>
          <p:spPr>
            <a:xfrm>
              <a:off x="651770" y="1268760"/>
              <a:ext cx="2264046" cy="504056"/>
            </a:xfrm>
            <a:prstGeom prst="homePlat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项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目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前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552" y="2405787"/>
              <a:ext cx="307007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关键技术准备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架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构概念验证原型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确定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项目目标与范围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明确业务影响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晒项目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组建项目团队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创造“业务需求真空期”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可选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完成前置改造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770" y="1876182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latin typeface="微软雅黑" pitchFamily="34" charset="-122"/>
                  <a:ea typeface="微软雅黑" pitchFamily="34" charset="-122"/>
                </a:rPr>
                <a:t>消除风险</a:t>
              </a:r>
              <a:r>
                <a:rPr lang="zh-CN" altLang="en-US" b="1" i="1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b="1" i="1" dirty="0" smtClean="0">
                  <a:latin typeface="微软雅黑" pitchFamily="34" charset="-122"/>
                  <a:ea typeface="微软雅黑" pitchFamily="34" charset="-122"/>
                </a:rPr>
                <a:t>获得支持</a:t>
              </a:r>
              <a:endParaRPr lang="zh-CN" altLang="en-US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67752" y="1268760"/>
            <a:ext cx="2672399" cy="3388444"/>
            <a:chOff x="3267752" y="1268760"/>
            <a:chExt cx="2672399" cy="3388444"/>
          </a:xfrm>
        </p:grpSpPr>
        <p:sp>
          <p:nvSpPr>
            <p:cNvPr id="20" name="燕尾形 19"/>
            <p:cNvSpPr/>
            <p:nvPr/>
          </p:nvSpPr>
          <p:spPr>
            <a:xfrm>
              <a:off x="3317376" y="1268760"/>
              <a:ext cx="2478760" cy="504056"/>
            </a:xfrm>
            <a:prstGeom prst="chevr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项目中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47864" y="190754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latin typeface="微软雅黑" pitchFamily="34" charset="-122"/>
                  <a:ea typeface="微软雅黑" pitchFamily="34" charset="-122"/>
                </a:rPr>
                <a:t>短、平、快</a:t>
              </a:r>
              <a:endParaRPr lang="zh-CN" altLang="en-US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67752" y="2348880"/>
              <a:ext cx="26723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严格控制项目范围扩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张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严格控制项目过程中的业务需求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“rebase”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不可避免的业务需求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可选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将项目执行组织成迭代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56176" y="1268760"/>
            <a:ext cx="2843019" cy="3039437"/>
            <a:chOff x="6156176" y="1268760"/>
            <a:chExt cx="2843019" cy="3039437"/>
          </a:xfrm>
        </p:grpSpPr>
        <p:sp>
          <p:nvSpPr>
            <p:cNvPr id="24" name="燕尾形 23"/>
            <p:cNvSpPr/>
            <p:nvPr/>
          </p:nvSpPr>
          <p:spPr>
            <a:xfrm>
              <a:off x="6156176" y="1268760"/>
              <a:ext cx="2478760" cy="504056"/>
            </a:xfrm>
            <a:prstGeom prst="chevr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项目发布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6176" y="19168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latin typeface="微软雅黑" pitchFamily="34" charset="-122"/>
                  <a:ea typeface="微软雅黑" pitchFamily="34" charset="-122"/>
                </a:rPr>
                <a:t>稳、平滑</a:t>
              </a:r>
              <a:endParaRPr lang="zh-CN" altLang="en-US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9956" y="2276872"/>
              <a:ext cx="28392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非停机发布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可快速回滚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新旧系统并行运行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监控方案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所有方案必须经过测试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检查项目目标是否达成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复盘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8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Microsoft Office PowerPoint</Application>
  <PresentationFormat>全屏显示(4:3)</PresentationFormat>
  <Paragraphs>492</Paragraphs>
  <Slides>30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2011-06-15T11:18:14Z</dcterms:created>
  <dcterms:modified xsi:type="dcterms:W3CDTF">2011-10-23T01:23:22Z</dcterms:modified>
  <cp:contentStatus/>
</cp:coreProperties>
</file>