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7"/>
  </p:notesMasterIdLst>
  <p:sldIdLst>
    <p:sldId id="328" r:id="rId3"/>
    <p:sldId id="548" r:id="rId4"/>
    <p:sldId id="372" r:id="rId5"/>
    <p:sldId id="585" r:id="rId6"/>
    <p:sldId id="584" r:id="rId7"/>
    <p:sldId id="587" r:id="rId8"/>
    <p:sldId id="589" r:id="rId9"/>
    <p:sldId id="549" r:id="rId10"/>
    <p:sldId id="550" r:id="rId11"/>
    <p:sldId id="551" r:id="rId12"/>
    <p:sldId id="552" r:id="rId13"/>
    <p:sldId id="553" r:id="rId14"/>
    <p:sldId id="554" r:id="rId15"/>
    <p:sldId id="555" r:id="rId16"/>
    <p:sldId id="556" r:id="rId17"/>
    <p:sldId id="557" r:id="rId18"/>
    <p:sldId id="558" r:id="rId19"/>
    <p:sldId id="559" r:id="rId20"/>
    <p:sldId id="560" r:id="rId21"/>
    <p:sldId id="561" r:id="rId22"/>
    <p:sldId id="562" r:id="rId23"/>
    <p:sldId id="563" r:id="rId24"/>
    <p:sldId id="564" r:id="rId25"/>
    <p:sldId id="565" r:id="rId26"/>
    <p:sldId id="566" r:id="rId27"/>
    <p:sldId id="567" r:id="rId28"/>
    <p:sldId id="568" r:id="rId29"/>
    <p:sldId id="569" r:id="rId30"/>
    <p:sldId id="586" r:id="rId31"/>
    <p:sldId id="583" r:id="rId32"/>
    <p:sldId id="577" r:id="rId33"/>
    <p:sldId id="578" r:id="rId34"/>
    <p:sldId id="579" r:id="rId35"/>
    <p:sldId id="571" r:id="rId36"/>
    <p:sldId id="572" r:id="rId37"/>
    <p:sldId id="590" r:id="rId38"/>
    <p:sldId id="574" r:id="rId39"/>
    <p:sldId id="575" r:id="rId40"/>
    <p:sldId id="582" r:id="rId41"/>
    <p:sldId id="573" r:id="rId42"/>
    <p:sldId id="580" r:id="rId43"/>
    <p:sldId id="581" r:id="rId44"/>
    <p:sldId id="576" r:id="rId45"/>
    <p:sldId id="588" r:id="rId46"/>
  </p:sldIdLst>
  <p:sldSz cx="9144000" cy="6858000" type="screen4x3"/>
  <p:notesSz cx="6858000" cy="9144000"/>
  <p:custDataLst>
    <p:tags r:id="rId4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CC00"/>
    <a:srgbClr val="0033CC"/>
    <a:srgbClr val="FF9933"/>
    <a:srgbClr val="A4FAAC"/>
    <a:srgbClr val="99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2370" autoAdjust="0"/>
    <p:restoredTop sz="86379" autoAdjust="0"/>
  </p:normalViewPr>
  <p:slideViewPr>
    <p:cSldViewPr>
      <p:cViewPr>
        <p:scale>
          <a:sx n="60" d="100"/>
          <a:sy n="60" d="100"/>
        </p:scale>
        <p:origin x="-1422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46"/>
    </p:cViewPr>
  </p:sorterViewPr>
  <p:notesViewPr>
    <p:cSldViewPr>
      <p:cViewPr varScale="1">
        <p:scale>
          <a:sx n="83" d="100"/>
          <a:sy n="83" d="100"/>
        </p:scale>
        <p:origin x="-218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gs" Target="tags/tag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6EFF521-650A-49CF-9310-5C2096C53399}" type="datetimeFigureOut">
              <a:rPr lang="zh-CN" altLang="en-US"/>
              <a:pPr>
                <a:defRPr/>
              </a:pPr>
              <a:t>2014/7/18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D529037-AE71-45AF-AEA5-5CEAB37DAC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807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9116B-DFC6-437D-A12F-09F96FAAA9C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的瞬时带宽 大于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100M/s  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进行清洗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清洗时，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瞬时带宽达到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1G/s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，立刻拉黑洞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清洗时，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瞬时带宽达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200M/s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，或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PPS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达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50000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/s,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万并发，以上情况出现，且持续达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分钟，立刻黑洞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清洗过程中，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瞬时带宽为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100M/s~200M/s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PPS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10000~50000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以上情况出现，且持续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分钟，立刻黑洞</a:t>
            </a:r>
          </a:p>
          <a:p>
            <a:pPr lvl="0"/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8D6F6-58AA-4E46-8477-B5DC463A000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SLB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功能介绍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Load Balance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）服务通过设置虚拟服务地址（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），将位于同一地域（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）的多台云服务器（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 Compute Service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，简称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）资源虚拟成一个高性能、高可用的应用服务池；再根据应用指定的方式，将来自客户端的网络请求分发到云服务器池中。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服务会检查云服务器池中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的健康状态，自动隔离异常状态的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，从而解决了单台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的单点问题，同时提高了应用的整体服务能力。在标准的负载均衡功能之外，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服务还具备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抗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DDoS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攻击的特性，增强了应用服务器的防护能力。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面向多机方案的一个配套服务，需要同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结合使用。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882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zh-CN" dirty="0" smtClean="0"/>
              <a:t>四层负载均衡，采用开源软件</a:t>
            </a:r>
            <a:r>
              <a:rPr lang="en-US" altLang="zh-CN" dirty="0" smtClean="0"/>
              <a:t>LVS</a:t>
            </a:r>
            <a:r>
              <a:rPr lang="zh-CN" altLang="zh-CN" dirty="0" smtClean="0"/>
              <a:t>，并根据云计算需求对其进行了定制化；该技术已经在阿里巴巴内部业务全面上线应用</a:t>
            </a:r>
            <a:r>
              <a:rPr lang="en-US" altLang="zh-CN" dirty="0" smtClean="0"/>
              <a:t>2</a:t>
            </a:r>
            <a:r>
              <a:rPr lang="zh-CN" altLang="zh-CN" dirty="0" smtClean="0"/>
              <a:t>年</a:t>
            </a:r>
            <a:r>
              <a:rPr lang="zh-CN" altLang="en-US" dirty="0" smtClean="0"/>
              <a:t>多</a:t>
            </a:r>
            <a:r>
              <a:rPr lang="zh-CN" altLang="zh-CN" dirty="0" smtClean="0"/>
              <a:t>；</a:t>
            </a:r>
          </a:p>
          <a:p>
            <a:pPr lvl="0"/>
            <a:r>
              <a:rPr lang="zh-CN" altLang="zh-CN" dirty="0" smtClean="0"/>
              <a:t>七层负载均衡，采用开源软件</a:t>
            </a:r>
            <a:r>
              <a:rPr lang="en-US" altLang="zh-CN" dirty="0" err="1" smtClean="0"/>
              <a:t>Tengine</a:t>
            </a:r>
            <a:r>
              <a:rPr lang="zh-CN" altLang="zh-CN" dirty="0" smtClean="0"/>
              <a:t>；该技术已经在阿里巴巴内部业务全面上线应用</a:t>
            </a:r>
            <a:r>
              <a:rPr lang="en-US" altLang="zh-CN" dirty="0" smtClean="0"/>
              <a:t>4</a:t>
            </a:r>
            <a:r>
              <a:rPr lang="zh-CN" altLang="zh-CN" dirty="0" smtClean="0"/>
              <a:t>年多；</a:t>
            </a:r>
          </a:p>
          <a:p>
            <a:pPr lvl="0"/>
            <a:r>
              <a:rPr lang="zh-CN" altLang="zh-CN" dirty="0" smtClean="0"/>
              <a:t>控制系统，用于 配置和监控 负载均衡系统；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77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RDS</a:t>
            </a:r>
            <a:r>
              <a:rPr lang="zh-CN" altLang="en-US" dirty="0" smtClean="0"/>
              <a:t>数据通道架构</a:t>
            </a:r>
            <a:endParaRPr lang="en-US" altLang="zh-CN" dirty="0" smtClean="0"/>
          </a:p>
          <a:p>
            <a:r>
              <a:rPr lang="zh-CN" altLang="en-US" dirty="0" smtClean="0"/>
              <a:t>优势：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标准三层架构，每层都做到机房和部件冗余，无状态设计。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中间层关键特性： 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r>
              <a:rPr lang="zh-CN" altLang="en-US" baseline="0" dirty="0" smtClean="0"/>
              <a:t>安全防护，抗攻击和</a:t>
            </a:r>
            <a:r>
              <a:rPr lang="en-US" altLang="zh-CN" baseline="0" dirty="0" smtClean="0"/>
              <a:t>SQL</a:t>
            </a:r>
            <a:r>
              <a:rPr lang="zh-CN" altLang="en-US" baseline="0" dirty="0" smtClean="0"/>
              <a:t>注入；</a:t>
            </a:r>
            <a:r>
              <a:rPr lang="en-US" altLang="zh-CN" baseline="0" dirty="0" smtClean="0"/>
              <a:t>b) </a:t>
            </a:r>
            <a:r>
              <a:rPr lang="zh-CN" altLang="en-US" baseline="0" dirty="0" smtClean="0"/>
              <a:t>业务层面流量均衡和调度； </a:t>
            </a:r>
            <a:r>
              <a:rPr lang="en-US" altLang="zh-CN" baseline="0" dirty="0" smtClean="0"/>
              <a:t>c)</a:t>
            </a:r>
            <a:r>
              <a:rPr lang="zh-CN" altLang="en-US" baseline="0" dirty="0" smtClean="0"/>
              <a:t>桥接功能，规避运维带来的闪断。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数据操作功能，可以做分库分表、匹配不同的后端。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挑战：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稳定性：</a:t>
            </a:r>
            <a:r>
              <a:rPr lang="en-US" altLang="zh-CN" baseline="0" dirty="0" smtClean="0"/>
              <a:t>4</a:t>
            </a:r>
            <a:r>
              <a:rPr lang="zh-CN" altLang="en-US" baseline="0" dirty="0" smtClean="0"/>
              <a:t>层</a:t>
            </a:r>
            <a:r>
              <a:rPr lang="en-US" altLang="zh-CN" baseline="0" dirty="0" smtClean="0"/>
              <a:t>9999</a:t>
            </a:r>
            <a:r>
              <a:rPr lang="zh-CN" altLang="en-US" baseline="0" dirty="0" smtClean="0"/>
              <a:t>， </a:t>
            </a:r>
            <a:r>
              <a:rPr lang="en-US" altLang="zh-CN" baseline="0" dirty="0" smtClean="0"/>
              <a:t>7</a:t>
            </a:r>
            <a:r>
              <a:rPr lang="zh-CN" altLang="en-US" baseline="0" dirty="0" smtClean="0"/>
              <a:t>层</a:t>
            </a:r>
            <a:r>
              <a:rPr lang="en-US" altLang="zh-CN" baseline="0" dirty="0" smtClean="0"/>
              <a:t>9995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运维扩减容，在线热升级对用户长连接的影响。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客户端兼容性。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F45E1-3437-4978-A841-B4CD5574082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803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RDS</a:t>
            </a:r>
            <a:r>
              <a:rPr lang="zh-CN" altLang="en-US" dirty="0" smtClean="0"/>
              <a:t>管理通道架构</a:t>
            </a:r>
            <a:endParaRPr lang="en-US" altLang="zh-CN" dirty="0" smtClean="0"/>
          </a:p>
          <a:p>
            <a:r>
              <a:rPr lang="zh-CN" altLang="en-US" dirty="0" smtClean="0"/>
              <a:t>优势：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元数据库（</a:t>
            </a:r>
            <a:r>
              <a:rPr lang="en-US" altLang="zh-CN" baseline="0" dirty="0" smtClean="0"/>
              <a:t>MySQL</a:t>
            </a:r>
            <a:r>
              <a:rPr lang="zh-CN" altLang="en-US" baseline="0" dirty="0" smtClean="0"/>
              <a:t>）为中心，消息驱动，各组件异步通信。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任务工作流引擎，如</a:t>
            </a:r>
            <a:r>
              <a:rPr lang="en-US" altLang="zh-CN" baseline="0" dirty="0" err="1" smtClean="0"/>
              <a:t>CreateDB</a:t>
            </a:r>
            <a:r>
              <a:rPr lang="zh-CN" altLang="en-US" baseline="0" dirty="0" smtClean="0"/>
              <a:t>步骤细化达到</a:t>
            </a:r>
            <a:r>
              <a:rPr lang="en-US" altLang="zh-CN" baseline="0" dirty="0" smtClean="0"/>
              <a:t>128</a:t>
            </a:r>
            <a:r>
              <a:rPr lang="zh-CN" altLang="en-US" baseline="0" dirty="0" smtClean="0"/>
              <a:t>步，任务错误可重试、回滚。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组件无状态，可热升级。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en-US" altLang="zh-CN" baseline="0" dirty="0" smtClean="0"/>
          </a:p>
          <a:p>
            <a:pPr marL="0" indent="0">
              <a:buNone/>
            </a:pPr>
            <a:r>
              <a:rPr lang="zh-CN" altLang="en-US" baseline="0" dirty="0" smtClean="0"/>
              <a:t>挑战：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单个集群管理</a:t>
            </a:r>
            <a:r>
              <a:rPr lang="en-US" altLang="zh-CN" baseline="0" dirty="0" smtClean="0"/>
              <a:t>10</a:t>
            </a:r>
            <a:r>
              <a:rPr lang="zh-CN" altLang="en-US" baseline="0" dirty="0" smtClean="0"/>
              <a:t>万级别实例，跨地域通信带宽和延时约束。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运维智能化。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F45E1-3437-4978-A841-B4CD5574082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112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全链路监控架构</a:t>
            </a:r>
            <a:endParaRPr lang="en-US" altLang="zh-CN" dirty="0" smtClean="0"/>
          </a:p>
          <a:p>
            <a:r>
              <a:rPr lang="zh-CN" altLang="en-US" dirty="0" smtClean="0"/>
              <a:t>优势：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日志收集器收集率和代价可控，单元化部署。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准实时数据分析，匹配多种流分析工具。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统一的平台，容易扩展和维护，用户专注实现业务逻辑。</a:t>
            </a:r>
            <a:endParaRPr lang="en-US" altLang="zh-CN" baseline="0" dirty="0" smtClean="0"/>
          </a:p>
          <a:p>
            <a:pPr marL="0" indent="0">
              <a:buNone/>
            </a:pPr>
            <a:endParaRPr lang="en-US" altLang="zh-CN" baseline="0" dirty="0" smtClean="0"/>
          </a:p>
          <a:p>
            <a:pPr marL="0" indent="0">
              <a:buNone/>
            </a:pPr>
            <a:r>
              <a:rPr lang="zh-CN" altLang="en-US" baseline="0" dirty="0" smtClean="0"/>
              <a:t>挑战：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1.</a:t>
            </a:r>
            <a:r>
              <a:rPr lang="zh-CN" altLang="en-US" baseline="0" dirty="0" smtClean="0"/>
              <a:t>数据量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单</a:t>
            </a:r>
            <a:r>
              <a:rPr lang="en-US" altLang="zh-CN" baseline="0" dirty="0" smtClean="0"/>
              <a:t>SQL</a:t>
            </a:r>
            <a:r>
              <a:rPr lang="zh-CN" altLang="en-US" baseline="0" dirty="0" smtClean="0"/>
              <a:t>采集每天几十</a:t>
            </a:r>
            <a:r>
              <a:rPr lang="en-US" altLang="zh-CN" baseline="0" dirty="0" smtClean="0"/>
              <a:t>T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秒级实时性，先于用户发现问题。</a:t>
            </a:r>
            <a:endParaRPr lang="en-US" altLang="zh-CN" baseline="0" dirty="0" smtClean="0"/>
          </a:p>
          <a:p>
            <a:pPr marL="0" indent="0">
              <a:buNone/>
            </a:pPr>
            <a:endParaRPr lang="en-US" altLang="zh-CN" baseline="0" dirty="0" smtClean="0"/>
          </a:p>
          <a:p>
            <a:pPr marL="0" indent="0">
              <a:buNone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实时的数据提取、转换和加载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F45E1-3437-4978-A841-B4CD5574082E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459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922E0-73D5-4913-ABE0-BD8D8AD28D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19758-890E-40A9-B11D-AF92D82969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143108" y="274638"/>
            <a:ext cx="6543692" cy="725470"/>
          </a:xfrm>
          <a:prstGeom prst="rect">
            <a:avLst/>
          </a:prstGeom>
          <a:noFill/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50789-8920-4682-9238-9A45C3F5D8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F2BE9-0CA1-4A66-BCA8-B30B18AABF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2C66C-42A5-4DF3-823A-935D93407A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961EE-138B-44E7-8484-C8338877F7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4DAED-6952-4741-98D4-B31D55B8D3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9FD30-D00B-411F-85FF-7B717A04BE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561CC-2121-4AF5-850E-1C01F856E6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40DFD-E388-469A-B339-DE55DD28F7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B63-B05D-4655-B772-A883FB0953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3108" y="274638"/>
            <a:ext cx="6543692" cy="725470"/>
          </a:xfrm>
          <a:prstGeom prst="rect">
            <a:avLst/>
          </a:prstGeom>
          <a:noFill/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华文细黑" pitchFamily="2" charset="-122"/>
                <a:ea typeface="华文细黑" pitchFamily="2" charset="-122"/>
              </a:defRPr>
            </a:lvl1pPr>
            <a:lvl2pPr>
              <a:defRPr sz="2400">
                <a:latin typeface="华文细黑" pitchFamily="2" charset="-122"/>
                <a:ea typeface="华文细黑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C4644-D6E2-441C-8373-2852685CA2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6D1B0-C66E-495D-9E6C-A3209EA3D3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72D8E-A01C-4C1E-931D-A9B507886F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A8C96-9900-4841-9192-CBFEAACF7E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33CA2-EDE1-40EE-9653-BD75E328B2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F0D38-1E8E-4532-BF6C-7F132DC343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43108" y="274638"/>
            <a:ext cx="6543692" cy="725470"/>
          </a:xfrm>
          <a:prstGeom prst="rect">
            <a:avLst/>
          </a:prstGeom>
          <a:noFill/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245E8-8F90-432E-8BFD-3C89D0E4F8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143108" y="274638"/>
            <a:ext cx="6543692" cy="725470"/>
          </a:xfrm>
          <a:prstGeom prst="rect">
            <a:avLst/>
          </a:prstGeom>
          <a:noFill/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5AAF2-1BBD-4A9D-B7EB-2816E3E8E7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43108" y="274638"/>
            <a:ext cx="6543692" cy="725470"/>
          </a:xfrm>
          <a:prstGeom prst="rect">
            <a:avLst/>
          </a:prstGeom>
          <a:noFill/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F05E0-FAF6-4217-8F94-9EC56370EA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6E290-1984-4A3B-BAF3-EE2BFA31E2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947B2-F830-415E-B031-FCCAE00CA9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99B3712D-C926-44F2-B5D4-31C17D84E8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2" name="Picture 7" descr="1111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" name="圆角矩形 6"/>
          <p:cNvSpPr/>
          <p:nvPr userDrawn="1"/>
        </p:nvSpPr>
        <p:spPr>
          <a:xfrm>
            <a:off x="323528" y="266367"/>
            <a:ext cx="1584178" cy="52817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17" descr="ali集团logo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1" y="327732"/>
            <a:ext cx="1520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1016EE4D-DCF9-4311-A9B3-53BE1EF824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3" name="Picture 6" descr="22222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" name="AutoShape 7"/>
          <p:cNvSpPr>
            <a:spLocks noChangeAspect="1" noChangeArrowheads="1" noTextEdit="1"/>
          </p:cNvSpPr>
          <p:nvPr/>
        </p:nvSpPr>
        <p:spPr bwMode="auto">
          <a:xfrm>
            <a:off x="3727450" y="3079750"/>
            <a:ext cx="168910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2987675" y="2492375"/>
            <a:ext cx="3238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>
                <a:solidFill>
                  <a:srgbClr val="25221E"/>
                </a:solidFill>
                <a:latin typeface="AvantGarde Bk BT" pitchFamily="34" charset="0"/>
                <a:ea typeface="+mn-ea"/>
              </a:rPr>
              <a:t>PPT NAME</a:t>
            </a:r>
            <a:endParaRPr lang="en-US" altLang="zh-CN" sz="6000">
              <a:latin typeface="+mn-lt"/>
              <a:ea typeface="+mn-ea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3851275" y="3429000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2007</a:t>
            </a:r>
            <a:r>
              <a:rPr lang="zh-CN" altLang="en-US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年</a:t>
            </a:r>
            <a:r>
              <a:rPr lang="en-US" altLang="zh-CN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01</a:t>
            </a:r>
            <a:r>
              <a:rPr lang="zh-CN" altLang="en-US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01</a:t>
            </a:r>
            <a:r>
              <a:rPr lang="zh-CN" altLang="en-US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日</a:t>
            </a:r>
            <a:endParaRPr lang="zh-CN" altLang="en-US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5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构建大型云计算平台分布式技术的实践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052664"/>
            <a:ext cx="6400800" cy="1752600"/>
          </a:xfrm>
        </p:spPr>
        <p:txBody>
          <a:bodyPr/>
          <a:lstStyle/>
          <a:p>
            <a:r>
              <a:rPr lang="zh-CN" altLang="en-US" sz="2800" dirty="0" smtClean="0"/>
              <a:t>章文嵩（正明）</a:t>
            </a:r>
            <a:endParaRPr lang="en-US" altLang="zh-CN" sz="2800" dirty="0" smtClean="0"/>
          </a:p>
          <a:p>
            <a:r>
              <a:rPr lang="en-US" altLang="zh-CN" sz="2800" dirty="0" err="1" smtClean="0"/>
              <a:t>ArchSummit</a:t>
            </a:r>
            <a:r>
              <a:rPr lang="en-US" altLang="zh-CN" sz="2800" dirty="0" smtClean="0"/>
              <a:t> </a:t>
            </a:r>
            <a:r>
              <a:rPr lang="en-US" altLang="zh-CN" sz="2800" b="1" dirty="0" smtClean="0"/>
              <a:t>· </a:t>
            </a:r>
            <a:r>
              <a:rPr lang="zh-CN" altLang="en-US" sz="2800" dirty="0" smtClean="0"/>
              <a:t>深圳</a:t>
            </a:r>
            <a:endParaRPr lang="en-US" altLang="zh-CN" sz="2800" dirty="0" smtClean="0"/>
          </a:p>
          <a:p>
            <a:r>
              <a:rPr lang="en-US" altLang="zh-CN" sz="2800" dirty="0" smtClean="0"/>
              <a:t>2014.7.18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4922E0-73D5-4913-ABE0-BD8D8AD28DC2}" type="slidenum">
              <a:rPr lang="zh-CN" altLang="en-US" smtClean="0"/>
              <a:pPr>
                <a:defRPr/>
              </a:pPr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</a:t>
            </a:r>
            <a:r>
              <a:rPr lang="en-US" altLang="zh-CN" dirty="0" smtClean="0"/>
              <a:t>IO</a:t>
            </a:r>
            <a:r>
              <a:rPr lang="zh-CN" altLang="en-US" dirty="0" smtClean="0"/>
              <a:t>的几种模式 </a:t>
            </a:r>
            <a:r>
              <a:rPr lang="en-US" altLang="zh-CN" dirty="0" smtClean="0"/>
              <a:t>– buffer write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Buffer write</a:t>
            </a:r>
            <a:r>
              <a:rPr lang="zh-CN" altLang="en-US" dirty="0" smtClean="0"/>
              <a:t>，应用程序写入到操作系统</a:t>
            </a:r>
            <a:r>
              <a:rPr lang="en-US" altLang="zh-CN" dirty="0" smtClean="0"/>
              <a:t>page cache</a:t>
            </a:r>
            <a:r>
              <a:rPr lang="zh-CN" altLang="en-US" dirty="0" smtClean="0"/>
              <a:t>，等待操作系统回写到存储介质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优点：大部分情况下直接写内存，速度很快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：数据完整性无法得到严密保证，受到操作系统回写到介质的时间和频率影响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：小部分写入由于受到系统回写影响会有阻塞，服务质量没有办法保障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2902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</a:t>
            </a:r>
            <a:r>
              <a:rPr lang="en-US" altLang="zh-CN" dirty="0" smtClean="0"/>
              <a:t>IO</a:t>
            </a:r>
            <a:r>
              <a:rPr lang="zh-CN" altLang="en-US" dirty="0" smtClean="0"/>
              <a:t>的几种模式 </a:t>
            </a:r>
            <a:r>
              <a:rPr lang="en-US" altLang="zh-CN" dirty="0" smtClean="0"/>
              <a:t>– direct write</a:t>
            </a:r>
            <a:endParaRPr lang="zh-CN" altLang="en-US" dirty="0"/>
          </a:p>
        </p:txBody>
      </p:sp>
      <p:sp>
        <p:nvSpPr>
          <p:cNvPr id="8" name="流程图: 过程 7"/>
          <p:cNvSpPr/>
          <p:nvPr/>
        </p:nvSpPr>
        <p:spPr>
          <a:xfrm>
            <a:off x="1285852" y="1428736"/>
            <a:ext cx="5500726" cy="714380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用户程序</a:t>
            </a:r>
            <a:endParaRPr lang="zh-CN" altLang="en-US" dirty="0"/>
          </a:p>
        </p:txBody>
      </p:sp>
      <p:sp>
        <p:nvSpPr>
          <p:cNvPr id="10" name="流程图: 过程 9"/>
          <p:cNvSpPr/>
          <p:nvPr/>
        </p:nvSpPr>
        <p:spPr>
          <a:xfrm>
            <a:off x="1285852" y="5072074"/>
            <a:ext cx="5500726" cy="1428760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存储介质</a:t>
            </a:r>
            <a:endParaRPr lang="zh-CN" altLang="en-US" dirty="0"/>
          </a:p>
        </p:txBody>
      </p:sp>
      <p:grpSp>
        <p:nvGrpSpPr>
          <p:cNvPr id="3" name="组合 11"/>
          <p:cNvGrpSpPr/>
          <p:nvPr/>
        </p:nvGrpSpPr>
        <p:grpSpPr>
          <a:xfrm>
            <a:off x="1285852" y="3071810"/>
            <a:ext cx="5500726" cy="1428760"/>
            <a:chOff x="1285852" y="3071810"/>
            <a:chExt cx="5500726" cy="1428760"/>
          </a:xfrm>
        </p:grpSpPr>
        <p:sp>
          <p:nvSpPr>
            <p:cNvPr id="9" name="流程图: 过程 8"/>
            <p:cNvSpPr/>
            <p:nvPr/>
          </p:nvSpPr>
          <p:spPr>
            <a:xfrm>
              <a:off x="1285852" y="3071810"/>
              <a:ext cx="5500726" cy="1428760"/>
            </a:xfrm>
            <a:prstGeom prst="flowChart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操作系统</a:t>
              </a:r>
              <a:endParaRPr lang="zh-CN" altLang="en-US" dirty="0"/>
            </a:p>
          </p:txBody>
        </p:sp>
        <p:sp>
          <p:nvSpPr>
            <p:cNvPr id="11" name="流程图: 过程 10"/>
            <p:cNvSpPr/>
            <p:nvPr/>
          </p:nvSpPr>
          <p:spPr>
            <a:xfrm>
              <a:off x="2000232" y="3286124"/>
              <a:ext cx="1357322" cy="100013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Page cache</a:t>
              </a:r>
              <a:endParaRPr lang="zh-CN" alt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714876" y="178592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write</a:t>
            </a:r>
            <a:endParaRPr lang="zh-CN" altLang="en-US" dirty="0"/>
          </a:p>
        </p:txBody>
      </p:sp>
      <p:sp>
        <p:nvSpPr>
          <p:cNvPr id="18" name="流程图: 过程 17"/>
          <p:cNvSpPr/>
          <p:nvPr/>
        </p:nvSpPr>
        <p:spPr>
          <a:xfrm>
            <a:off x="2000232" y="5214950"/>
            <a:ext cx="3929090" cy="64294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en-US" altLang="zh-CN" dirty="0" smtClean="0"/>
              <a:t>ache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 rot="5400000">
            <a:off x="3464711" y="3679033"/>
            <a:ext cx="3071834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 flipH="1" flipV="1">
            <a:off x="3960843" y="3682967"/>
            <a:ext cx="3079702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58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</a:t>
            </a:r>
            <a:r>
              <a:rPr lang="en-US" altLang="zh-CN" dirty="0" smtClean="0"/>
              <a:t>IO</a:t>
            </a:r>
            <a:r>
              <a:rPr lang="zh-CN" altLang="en-US" dirty="0" smtClean="0"/>
              <a:t>的几种模式</a:t>
            </a:r>
            <a:r>
              <a:rPr lang="en-US" altLang="zh-CN" dirty="0"/>
              <a:t> </a:t>
            </a:r>
            <a:r>
              <a:rPr lang="en-US" altLang="zh-CN" dirty="0" smtClean="0"/>
              <a:t>– direct write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</a:rPr>
              <a:t>Direct write,</a:t>
            </a:r>
            <a:r>
              <a:rPr lang="zh-CN" altLang="en-US" dirty="0" smtClean="0">
                <a:latin typeface="+mn-ea"/>
              </a:rPr>
              <a:t>应用程序绕过操作系统的</a:t>
            </a:r>
            <a:r>
              <a:rPr lang="en-US" altLang="zh-CN" dirty="0" smtClean="0">
                <a:latin typeface="+mn-ea"/>
              </a:rPr>
              <a:t>page cache</a:t>
            </a:r>
            <a:r>
              <a:rPr lang="zh-CN" altLang="en-US" dirty="0" smtClean="0">
                <a:latin typeface="+mn-ea"/>
              </a:rPr>
              <a:t>，直接写存储介质，用户写完介质就返回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优点：规避了</a:t>
            </a:r>
            <a:r>
              <a:rPr lang="en-US" altLang="zh-CN" dirty="0" smtClean="0">
                <a:latin typeface="+mn-ea"/>
              </a:rPr>
              <a:t>page cache</a:t>
            </a:r>
            <a:r>
              <a:rPr lang="zh-CN" altLang="en-US" dirty="0" smtClean="0">
                <a:latin typeface="+mn-ea"/>
              </a:rPr>
              <a:t>的使用，不受操作系统回写的影响，安全性考虑稍强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缺点：数据安全性操作系统本身并不保证，且介质有可能本身有</a:t>
            </a:r>
            <a:r>
              <a:rPr lang="en-US" altLang="zh-CN" dirty="0" smtClean="0">
                <a:latin typeface="+mn-ea"/>
              </a:rPr>
              <a:t>cache</a:t>
            </a:r>
            <a:r>
              <a:rPr lang="zh-CN" altLang="en-US" dirty="0" smtClean="0">
                <a:latin typeface="+mn-ea"/>
              </a:rPr>
              <a:t>，不能做到绝对安全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/>
              <a:t>https://ext4.wiki.kernel.org/index.php/Clarifying_Direct_IO%27s_Semantics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3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</a:t>
            </a:r>
            <a:r>
              <a:rPr lang="en-US" altLang="zh-CN" dirty="0" smtClean="0"/>
              <a:t>IO</a:t>
            </a:r>
            <a:r>
              <a:rPr lang="zh-CN" altLang="en-US" dirty="0" smtClean="0"/>
              <a:t>的几种模式 </a:t>
            </a:r>
            <a:r>
              <a:rPr lang="en-US" altLang="zh-CN" dirty="0" smtClean="0"/>
              <a:t>–</a:t>
            </a:r>
            <a:r>
              <a:rPr lang="en-US" altLang="zh-CN" dirty="0" err="1" smtClean="0"/>
              <a:t>write+sync</a:t>
            </a:r>
            <a:endParaRPr lang="zh-CN" altLang="en-US" dirty="0"/>
          </a:p>
        </p:txBody>
      </p:sp>
      <p:sp>
        <p:nvSpPr>
          <p:cNvPr id="8" name="流程图: 过程 7"/>
          <p:cNvSpPr/>
          <p:nvPr/>
        </p:nvSpPr>
        <p:spPr>
          <a:xfrm>
            <a:off x="1285852" y="1428736"/>
            <a:ext cx="5500726" cy="714380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用户程序</a:t>
            </a:r>
            <a:endParaRPr lang="zh-CN" altLang="en-US" dirty="0"/>
          </a:p>
        </p:txBody>
      </p:sp>
      <p:sp>
        <p:nvSpPr>
          <p:cNvPr id="10" name="流程图: 过程 9"/>
          <p:cNvSpPr/>
          <p:nvPr/>
        </p:nvSpPr>
        <p:spPr>
          <a:xfrm>
            <a:off x="1285852" y="5072074"/>
            <a:ext cx="5500726" cy="1428760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存储介质</a:t>
            </a:r>
            <a:endParaRPr lang="zh-CN" altLang="en-US" dirty="0"/>
          </a:p>
        </p:txBody>
      </p:sp>
      <p:grpSp>
        <p:nvGrpSpPr>
          <p:cNvPr id="3" name="组合 11"/>
          <p:cNvGrpSpPr/>
          <p:nvPr/>
        </p:nvGrpSpPr>
        <p:grpSpPr>
          <a:xfrm>
            <a:off x="1285852" y="3071810"/>
            <a:ext cx="5500726" cy="1428760"/>
            <a:chOff x="1285852" y="3071810"/>
            <a:chExt cx="5500726" cy="1428760"/>
          </a:xfrm>
        </p:grpSpPr>
        <p:sp>
          <p:nvSpPr>
            <p:cNvPr id="9" name="流程图: 过程 8"/>
            <p:cNvSpPr/>
            <p:nvPr/>
          </p:nvSpPr>
          <p:spPr>
            <a:xfrm>
              <a:off x="1285852" y="3071810"/>
              <a:ext cx="5500726" cy="1428760"/>
            </a:xfrm>
            <a:prstGeom prst="flowChart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操作系统</a:t>
              </a:r>
              <a:endParaRPr lang="zh-CN" altLang="en-US" dirty="0"/>
            </a:p>
          </p:txBody>
        </p:sp>
        <p:sp>
          <p:nvSpPr>
            <p:cNvPr id="11" name="流程图: 过程 10"/>
            <p:cNvSpPr/>
            <p:nvPr/>
          </p:nvSpPr>
          <p:spPr>
            <a:xfrm>
              <a:off x="2000232" y="3286124"/>
              <a:ext cx="1357322" cy="100013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Page cache</a:t>
              </a:r>
              <a:endParaRPr lang="zh-CN" altLang="en-US" dirty="0"/>
            </a:p>
          </p:txBody>
        </p:sp>
      </p:grpSp>
      <p:cxnSp>
        <p:nvCxnSpPr>
          <p:cNvPr id="14" name="直接箭头连接符 13"/>
          <p:cNvCxnSpPr/>
          <p:nvPr/>
        </p:nvCxnSpPr>
        <p:spPr>
          <a:xfrm rot="5400000">
            <a:off x="1643734" y="2715516"/>
            <a:ext cx="1144800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 flipH="1" flipV="1">
            <a:off x="2357422" y="2714620"/>
            <a:ext cx="1143008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00232" y="178592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write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 rot="5400000">
            <a:off x="1250133" y="5179231"/>
            <a:ext cx="1928826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 flipH="1" flipV="1">
            <a:off x="2108183" y="5178437"/>
            <a:ext cx="178595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过程 14"/>
          <p:cNvSpPr/>
          <p:nvPr/>
        </p:nvSpPr>
        <p:spPr>
          <a:xfrm>
            <a:off x="1928794" y="5214950"/>
            <a:ext cx="3929090" cy="5715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en-US" altLang="zh-CN" dirty="0" smtClean="0"/>
              <a:t>ache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71538" y="464344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sync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97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</a:t>
            </a:r>
            <a:r>
              <a:rPr lang="en-US" altLang="zh-CN" dirty="0" smtClean="0"/>
              <a:t>IO</a:t>
            </a:r>
            <a:r>
              <a:rPr lang="zh-CN" altLang="en-US" dirty="0" smtClean="0"/>
              <a:t>的几种模式</a:t>
            </a:r>
            <a:r>
              <a:rPr lang="en-US" altLang="zh-CN" dirty="0"/>
              <a:t> </a:t>
            </a:r>
            <a:r>
              <a:rPr lang="en-US" altLang="zh-CN" dirty="0" smtClean="0"/>
              <a:t>–</a:t>
            </a:r>
            <a:r>
              <a:rPr lang="en-US" altLang="zh-CN" dirty="0" err="1" smtClean="0"/>
              <a:t>write+sync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+mn-ea"/>
              </a:rPr>
              <a:t>写入数据后调用</a:t>
            </a:r>
            <a:r>
              <a:rPr lang="en-US" altLang="zh-CN" sz="2800" dirty="0" smtClean="0">
                <a:latin typeface="+mn-ea"/>
              </a:rPr>
              <a:t>sync/</a:t>
            </a:r>
            <a:r>
              <a:rPr lang="en-US" altLang="zh-CN" sz="2800" dirty="0" err="1" smtClean="0">
                <a:latin typeface="+mn-ea"/>
              </a:rPr>
              <a:t>fsync</a:t>
            </a:r>
            <a:endParaRPr lang="en-US" altLang="zh-CN" sz="2800" dirty="0">
              <a:latin typeface="+mn-ea"/>
            </a:endParaRPr>
          </a:p>
          <a:p>
            <a:r>
              <a:rPr lang="zh-CN" altLang="en-US" sz="2800" dirty="0" smtClean="0">
                <a:latin typeface="+mn-ea"/>
              </a:rPr>
              <a:t>优点：</a:t>
            </a:r>
            <a:r>
              <a:rPr lang="en-US" altLang="zh-CN" sz="2800" dirty="0" smtClean="0">
                <a:latin typeface="+mn-ea"/>
              </a:rPr>
              <a:t>sync</a:t>
            </a:r>
            <a:r>
              <a:rPr lang="zh-CN" altLang="en-US" sz="2800" dirty="0" smtClean="0">
                <a:latin typeface="+mn-ea"/>
              </a:rPr>
              <a:t>返回后数据已经成功写入磁盘介质并足够安全</a:t>
            </a:r>
            <a:endParaRPr lang="en-US" altLang="zh-CN" sz="2800" dirty="0" smtClean="0">
              <a:latin typeface="+mn-ea"/>
            </a:endParaRPr>
          </a:p>
          <a:p>
            <a:r>
              <a:rPr lang="zh-CN" altLang="en-US" sz="2800" dirty="0" smtClean="0">
                <a:latin typeface="+mn-ea"/>
              </a:rPr>
              <a:t>缺点</a:t>
            </a:r>
            <a:r>
              <a:rPr lang="en-US" altLang="zh-CN" sz="2800" dirty="0" smtClean="0">
                <a:latin typeface="+mn-ea"/>
              </a:rPr>
              <a:t>1</a:t>
            </a:r>
            <a:r>
              <a:rPr lang="zh-CN" altLang="en-US" sz="2800" dirty="0" smtClean="0">
                <a:latin typeface="+mn-ea"/>
              </a:rPr>
              <a:t>：在调用</a:t>
            </a:r>
            <a:r>
              <a:rPr lang="en-US" altLang="zh-CN" sz="2800" dirty="0" smtClean="0">
                <a:latin typeface="+mn-ea"/>
              </a:rPr>
              <a:t>sync</a:t>
            </a:r>
            <a:r>
              <a:rPr lang="zh-CN" altLang="en-US" sz="2800" dirty="0" smtClean="0">
                <a:latin typeface="+mn-ea"/>
              </a:rPr>
              <a:t>前写入的数据有可能丢失</a:t>
            </a:r>
            <a:endParaRPr lang="en-US" altLang="zh-CN" sz="2800" dirty="0" smtClean="0">
              <a:latin typeface="+mn-ea"/>
            </a:endParaRPr>
          </a:p>
          <a:p>
            <a:r>
              <a:rPr lang="zh-CN" altLang="en-US" sz="2800" dirty="0" smtClean="0">
                <a:latin typeface="+mn-ea"/>
              </a:rPr>
              <a:t>缺点</a:t>
            </a:r>
            <a:r>
              <a:rPr lang="en-US" altLang="zh-CN" sz="2800" dirty="0" smtClean="0">
                <a:latin typeface="+mn-ea"/>
              </a:rPr>
              <a:t>2</a:t>
            </a:r>
            <a:r>
              <a:rPr lang="zh-CN" altLang="en-US" sz="2800" dirty="0" smtClean="0">
                <a:latin typeface="+mn-ea"/>
              </a:rPr>
              <a:t>：随着操作系统内存的使用情况不同，</a:t>
            </a:r>
            <a:r>
              <a:rPr lang="en-US" altLang="zh-CN" sz="2800" dirty="0" smtClean="0">
                <a:latin typeface="+mn-ea"/>
              </a:rPr>
              <a:t>sync</a:t>
            </a:r>
            <a:r>
              <a:rPr lang="zh-CN" altLang="en-US" sz="2800" dirty="0" smtClean="0">
                <a:latin typeface="+mn-ea"/>
              </a:rPr>
              <a:t>等待的时间也会不同</a:t>
            </a:r>
            <a:endParaRPr lang="en-US" altLang="zh-CN" sz="2800" dirty="0" smtClean="0">
              <a:latin typeface="+mn-ea"/>
            </a:endParaRPr>
          </a:p>
          <a:p>
            <a:pPr lvl="1"/>
            <a:r>
              <a:rPr lang="en-US" altLang="zh-CN" sz="2400" dirty="0" smtClean="0">
                <a:latin typeface="+mn-ea"/>
              </a:rPr>
              <a:t>http://www.google.com.hk/#newwindow=1&amp;q=linux+sync+hang&amp;safe=strict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216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</a:t>
            </a:r>
            <a:r>
              <a:rPr lang="en-US" altLang="zh-CN" dirty="0" smtClean="0"/>
              <a:t>IO</a:t>
            </a:r>
            <a:r>
              <a:rPr lang="zh-CN" altLang="en-US" dirty="0" smtClean="0"/>
              <a:t>的几种模式 </a:t>
            </a:r>
            <a:r>
              <a:rPr lang="en-US" altLang="zh-CN" dirty="0" smtClean="0"/>
              <a:t>–O_SYNC</a:t>
            </a:r>
            <a:endParaRPr lang="zh-CN" altLang="en-US" dirty="0"/>
          </a:p>
        </p:txBody>
      </p:sp>
      <p:sp>
        <p:nvSpPr>
          <p:cNvPr id="8" name="流程图: 过程 7"/>
          <p:cNvSpPr/>
          <p:nvPr/>
        </p:nvSpPr>
        <p:spPr>
          <a:xfrm>
            <a:off x="1285852" y="1428736"/>
            <a:ext cx="5429288" cy="714380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用户程序</a:t>
            </a:r>
            <a:endParaRPr lang="zh-CN" altLang="en-US" dirty="0"/>
          </a:p>
        </p:txBody>
      </p:sp>
      <p:sp>
        <p:nvSpPr>
          <p:cNvPr id="10" name="流程图: 过程 9"/>
          <p:cNvSpPr/>
          <p:nvPr/>
        </p:nvSpPr>
        <p:spPr>
          <a:xfrm>
            <a:off x="1285852" y="5072074"/>
            <a:ext cx="5500726" cy="1428760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存储介质</a:t>
            </a:r>
            <a:endParaRPr lang="zh-CN" altLang="en-US" dirty="0"/>
          </a:p>
        </p:txBody>
      </p:sp>
      <p:grpSp>
        <p:nvGrpSpPr>
          <p:cNvPr id="3" name="组合 11"/>
          <p:cNvGrpSpPr/>
          <p:nvPr/>
        </p:nvGrpSpPr>
        <p:grpSpPr>
          <a:xfrm>
            <a:off x="1285852" y="3071810"/>
            <a:ext cx="5500726" cy="1428760"/>
            <a:chOff x="1285852" y="3071810"/>
            <a:chExt cx="5500726" cy="1428760"/>
          </a:xfrm>
        </p:grpSpPr>
        <p:sp>
          <p:nvSpPr>
            <p:cNvPr id="9" name="流程图: 过程 8"/>
            <p:cNvSpPr/>
            <p:nvPr/>
          </p:nvSpPr>
          <p:spPr>
            <a:xfrm>
              <a:off x="1285852" y="3071810"/>
              <a:ext cx="5500726" cy="1428760"/>
            </a:xfrm>
            <a:prstGeom prst="flowChart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操作系统</a:t>
              </a:r>
              <a:endParaRPr lang="zh-CN" altLang="en-US" dirty="0"/>
            </a:p>
          </p:txBody>
        </p:sp>
        <p:sp>
          <p:nvSpPr>
            <p:cNvPr id="11" name="流程图: 过程 10"/>
            <p:cNvSpPr/>
            <p:nvPr/>
          </p:nvSpPr>
          <p:spPr>
            <a:xfrm>
              <a:off x="2000232" y="3286124"/>
              <a:ext cx="1357322" cy="100013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Page cache</a:t>
              </a:r>
              <a:endParaRPr lang="zh-CN" altLang="en-US" dirty="0"/>
            </a:p>
          </p:txBody>
        </p:sp>
      </p:grpSp>
      <p:cxnSp>
        <p:nvCxnSpPr>
          <p:cNvPr id="14" name="直接箭头连接符 13"/>
          <p:cNvCxnSpPr/>
          <p:nvPr/>
        </p:nvCxnSpPr>
        <p:spPr>
          <a:xfrm rot="5400000">
            <a:off x="1643734" y="2715516"/>
            <a:ext cx="1144800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 flipH="1" flipV="1">
            <a:off x="2357422" y="2714620"/>
            <a:ext cx="1143008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28728" y="1785926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buffer write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 rot="5400000">
            <a:off x="1250133" y="5179231"/>
            <a:ext cx="1928826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 flipH="1" flipV="1">
            <a:off x="2108183" y="5178437"/>
            <a:ext cx="178595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过程 14"/>
          <p:cNvSpPr/>
          <p:nvPr/>
        </p:nvSpPr>
        <p:spPr>
          <a:xfrm>
            <a:off x="1928794" y="5214950"/>
            <a:ext cx="3929090" cy="5715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en-US" altLang="zh-CN" dirty="0" smtClean="0"/>
              <a:t>ache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14876" y="1785926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direct write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rot="5400000">
            <a:off x="2928926" y="4143380"/>
            <a:ext cx="4000528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5400000" flipH="1" flipV="1">
            <a:off x="3607587" y="4107661"/>
            <a:ext cx="392909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83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数据安全背后的故事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</a:t>
            </a:r>
            <a:r>
              <a:rPr lang="en-US" altLang="zh-CN" dirty="0" smtClean="0"/>
              <a:t>sync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O_SYNC</a:t>
            </a:r>
          </a:p>
          <a:p>
            <a:r>
              <a:rPr lang="zh-CN" altLang="en-US" dirty="0" smtClean="0"/>
              <a:t>操作系统将数据写入存储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direct write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page cache</a:t>
            </a:r>
            <a:r>
              <a:rPr lang="zh-CN" altLang="en-US" dirty="0" smtClean="0"/>
              <a:t>回写</a:t>
            </a:r>
            <a:endParaRPr lang="en-US" altLang="zh-CN" dirty="0" smtClean="0"/>
          </a:p>
          <a:p>
            <a:r>
              <a:rPr lang="zh-CN" altLang="en-US" dirty="0" smtClean="0"/>
              <a:t>操作系统指示存储介质将数据写入非易失介质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flush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write barrier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525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本地</a:t>
            </a:r>
            <a:r>
              <a:rPr lang="en-US" altLang="zh-CN" dirty="0" smtClean="0"/>
              <a:t>SAS</a:t>
            </a:r>
            <a:r>
              <a:rPr lang="zh-CN" altLang="en-US" dirty="0" smtClean="0"/>
              <a:t>盘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的性能测试结果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27" y="1571612"/>
            <a:ext cx="9138673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961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</a:t>
            </a:r>
            <a:r>
              <a:rPr lang="zh-CN" altLang="en-US" dirty="0" smtClean="0"/>
              <a:t>化</a:t>
            </a:r>
            <a:r>
              <a:rPr lang="zh-CN" altLang="en-US" dirty="0" smtClean="0"/>
              <a:t>中本地磁盘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IO</a:t>
            </a:r>
            <a:endParaRPr lang="zh-CN" altLang="en-US" dirty="0"/>
          </a:p>
        </p:txBody>
      </p:sp>
      <p:grpSp>
        <p:nvGrpSpPr>
          <p:cNvPr id="3" name="组合 5"/>
          <p:cNvGrpSpPr/>
          <p:nvPr/>
        </p:nvGrpSpPr>
        <p:grpSpPr>
          <a:xfrm>
            <a:off x="1785918" y="1285860"/>
            <a:ext cx="2071702" cy="1000132"/>
            <a:chOff x="1785918" y="1285860"/>
            <a:chExt cx="2071702" cy="1000132"/>
          </a:xfrm>
        </p:grpSpPr>
        <p:sp>
          <p:nvSpPr>
            <p:cNvPr id="4" name="流程图: 过程 3"/>
            <p:cNvSpPr/>
            <p:nvPr/>
          </p:nvSpPr>
          <p:spPr>
            <a:xfrm>
              <a:off x="1785918" y="1285860"/>
              <a:ext cx="2071702" cy="100013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VM</a:t>
              </a:r>
              <a:endParaRPr lang="zh-CN" altLang="en-US" dirty="0"/>
            </a:p>
          </p:txBody>
        </p:sp>
        <p:sp>
          <p:nvSpPr>
            <p:cNvPr id="5" name="流程图: 过程 4"/>
            <p:cNvSpPr/>
            <p:nvPr/>
          </p:nvSpPr>
          <p:spPr>
            <a:xfrm>
              <a:off x="1785918" y="1928802"/>
              <a:ext cx="2071702" cy="35719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PV</a:t>
              </a:r>
              <a:r>
                <a:rPr lang="zh-CN" altLang="en-US" dirty="0" smtClean="0"/>
                <a:t>前端</a:t>
              </a:r>
              <a:endParaRPr lang="zh-CN" altLang="en-US" dirty="0"/>
            </a:p>
          </p:txBody>
        </p:sp>
      </p:grpSp>
      <p:sp>
        <p:nvSpPr>
          <p:cNvPr id="7" name="流程图: 过程 6"/>
          <p:cNvSpPr/>
          <p:nvPr/>
        </p:nvSpPr>
        <p:spPr>
          <a:xfrm>
            <a:off x="1785918" y="2714620"/>
            <a:ext cx="4929222" cy="135732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host</a:t>
            </a:r>
            <a:endParaRPr lang="zh-CN" altLang="en-US" dirty="0"/>
          </a:p>
        </p:txBody>
      </p:sp>
      <p:grpSp>
        <p:nvGrpSpPr>
          <p:cNvPr id="6" name="组合 7"/>
          <p:cNvGrpSpPr/>
          <p:nvPr/>
        </p:nvGrpSpPr>
        <p:grpSpPr>
          <a:xfrm>
            <a:off x="4643438" y="1285860"/>
            <a:ext cx="2071702" cy="1000132"/>
            <a:chOff x="1785918" y="1285860"/>
            <a:chExt cx="2071702" cy="1000132"/>
          </a:xfrm>
        </p:grpSpPr>
        <p:sp>
          <p:nvSpPr>
            <p:cNvPr id="9" name="流程图: 过程 8"/>
            <p:cNvSpPr/>
            <p:nvPr/>
          </p:nvSpPr>
          <p:spPr>
            <a:xfrm>
              <a:off x="1785918" y="1285860"/>
              <a:ext cx="2071702" cy="100013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VM</a:t>
              </a:r>
              <a:endParaRPr lang="zh-CN" altLang="en-US" dirty="0"/>
            </a:p>
          </p:txBody>
        </p:sp>
        <p:sp>
          <p:nvSpPr>
            <p:cNvPr id="10" name="流程图: 过程 9"/>
            <p:cNvSpPr/>
            <p:nvPr/>
          </p:nvSpPr>
          <p:spPr>
            <a:xfrm>
              <a:off x="1785918" y="1928802"/>
              <a:ext cx="2071702" cy="35719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PV</a:t>
              </a:r>
              <a:r>
                <a:rPr lang="zh-CN" altLang="en-US" dirty="0" smtClean="0"/>
                <a:t>前端</a:t>
              </a:r>
              <a:endParaRPr lang="zh-CN" altLang="en-US" dirty="0"/>
            </a:p>
          </p:txBody>
        </p:sp>
      </p:grpSp>
      <p:sp>
        <p:nvSpPr>
          <p:cNvPr id="14" name="流程图: 过程 13"/>
          <p:cNvSpPr/>
          <p:nvPr/>
        </p:nvSpPr>
        <p:spPr>
          <a:xfrm>
            <a:off x="1785918" y="2714620"/>
            <a:ext cx="2071702" cy="35719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  <p:sp>
        <p:nvSpPr>
          <p:cNvPr id="15" name="流程图: 过程 14"/>
          <p:cNvSpPr/>
          <p:nvPr/>
        </p:nvSpPr>
        <p:spPr>
          <a:xfrm>
            <a:off x="4643438" y="2714620"/>
            <a:ext cx="2071702" cy="35719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  <p:sp>
        <p:nvSpPr>
          <p:cNvPr id="16" name="流程图: 过程 15"/>
          <p:cNvSpPr/>
          <p:nvPr/>
        </p:nvSpPr>
        <p:spPr>
          <a:xfrm>
            <a:off x="1714480" y="4572008"/>
            <a:ext cx="5000660" cy="185738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存储介质（</a:t>
            </a:r>
            <a:r>
              <a:rPr lang="en-US" altLang="zh-CN" dirty="0" smtClean="0"/>
              <a:t>disk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18" name="流程图: 过程 17"/>
          <p:cNvSpPr/>
          <p:nvPr/>
        </p:nvSpPr>
        <p:spPr>
          <a:xfrm>
            <a:off x="1714480" y="4572008"/>
            <a:ext cx="5000660" cy="71438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cache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600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云计算环境</a:t>
            </a:r>
            <a:r>
              <a:rPr lang="zh-CN" altLang="en-US" dirty="0" smtClean="0"/>
              <a:t>中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IO</a:t>
            </a:r>
            <a:endParaRPr lang="zh-CN" altLang="en-US" dirty="0"/>
          </a:p>
        </p:txBody>
      </p:sp>
      <p:grpSp>
        <p:nvGrpSpPr>
          <p:cNvPr id="3" name="组合 5"/>
          <p:cNvGrpSpPr/>
          <p:nvPr/>
        </p:nvGrpSpPr>
        <p:grpSpPr>
          <a:xfrm>
            <a:off x="1785918" y="1285860"/>
            <a:ext cx="2071702" cy="1000132"/>
            <a:chOff x="1785918" y="1285860"/>
            <a:chExt cx="2071702" cy="1000132"/>
          </a:xfrm>
        </p:grpSpPr>
        <p:sp>
          <p:nvSpPr>
            <p:cNvPr id="4" name="流程图: 过程 3"/>
            <p:cNvSpPr/>
            <p:nvPr/>
          </p:nvSpPr>
          <p:spPr>
            <a:xfrm>
              <a:off x="1785918" y="1285860"/>
              <a:ext cx="2071702" cy="100013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VM</a:t>
              </a:r>
              <a:endParaRPr lang="zh-CN" altLang="en-US" dirty="0"/>
            </a:p>
          </p:txBody>
        </p:sp>
        <p:sp>
          <p:nvSpPr>
            <p:cNvPr id="5" name="流程图: 过程 4"/>
            <p:cNvSpPr/>
            <p:nvPr/>
          </p:nvSpPr>
          <p:spPr>
            <a:xfrm>
              <a:off x="1785918" y="1928802"/>
              <a:ext cx="2071702" cy="35719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PV</a:t>
              </a:r>
              <a:r>
                <a:rPr lang="zh-CN" altLang="en-US" dirty="0" smtClean="0"/>
                <a:t>前端</a:t>
              </a:r>
              <a:endParaRPr lang="zh-CN" altLang="en-US" dirty="0"/>
            </a:p>
          </p:txBody>
        </p:sp>
      </p:grpSp>
      <p:sp>
        <p:nvSpPr>
          <p:cNvPr id="7" name="流程图: 过程 6"/>
          <p:cNvSpPr/>
          <p:nvPr/>
        </p:nvSpPr>
        <p:spPr>
          <a:xfrm>
            <a:off x="1785918" y="2714620"/>
            <a:ext cx="4929222" cy="135732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host</a:t>
            </a:r>
            <a:endParaRPr lang="zh-CN" altLang="en-US" dirty="0"/>
          </a:p>
        </p:txBody>
      </p:sp>
      <p:grpSp>
        <p:nvGrpSpPr>
          <p:cNvPr id="6" name="组合 7"/>
          <p:cNvGrpSpPr/>
          <p:nvPr/>
        </p:nvGrpSpPr>
        <p:grpSpPr>
          <a:xfrm>
            <a:off x="4643438" y="1285860"/>
            <a:ext cx="2071702" cy="1000132"/>
            <a:chOff x="1785918" y="1285860"/>
            <a:chExt cx="2071702" cy="1000132"/>
          </a:xfrm>
        </p:grpSpPr>
        <p:sp>
          <p:nvSpPr>
            <p:cNvPr id="9" name="流程图: 过程 8"/>
            <p:cNvSpPr/>
            <p:nvPr/>
          </p:nvSpPr>
          <p:spPr>
            <a:xfrm>
              <a:off x="1785918" y="1285860"/>
              <a:ext cx="2071702" cy="100013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VM</a:t>
              </a:r>
              <a:endParaRPr lang="zh-CN" altLang="en-US" dirty="0"/>
            </a:p>
          </p:txBody>
        </p:sp>
        <p:sp>
          <p:nvSpPr>
            <p:cNvPr id="10" name="流程图: 过程 9"/>
            <p:cNvSpPr/>
            <p:nvPr/>
          </p:nvSpPr>
          <p:spPr>
            <a:xfrm>
              <a:off x="1785918" y="1928802"/>
              <a:ext cx="2071702" cy="35719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PV</a:t>
              </a:r>
              <a:r>
                <a:rPr lang="zh-CN" altLang="en-US" dirty="0" smtClean="0"/>
                <a:t>前端</a:t>
              </a:r>
              <a:endParaRPr lang="zh-CN" altLang="en-US" dirty="0"/>
            </a:p>
          </p:txBody>
        </p:sp>
      </p:grpSp>
      <p:sp>
        <p:nvSpPr>
          <p:cNvPr id="14" name="流程图: 过程 13"/>
          <p:cNvSpPr/>
          <p:nvPr/>
        </p:nvSpPr>
        <p:spPr>
          <a:xfrm>
            <a:off x="1785918" y="2714620"/>
            <a:ext cx="2071702" cy="35719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  <p:sp>
        <p:nvSpPr>
          <p:cNvPr id="15" name="流程图: 过程 14"/>
          <p:cNvSpPr/>
          <p:nvPr/>
        </p:nvSpPr>
        <p:spPr>
          <a:xfrm>
            <a:off x="4643438" y="2714620"/>
            <a:ext cx="2071702" cy="35719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  <p:sp>
        <p:nvSpPr>
          <p:cNvPr id="16" name="流程图: 过程 15"/>
          <p:cNvSpPr/>
          <p:nvPr/>
        </p:nvSpPr>
        <p:spPr>
          <a:xfrm>
            <a:off x="1714480" y="4572008"/>
            <a:ext cx="5000660" cy="185738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分布式存储系统</a:t>
            </a:r>
            <a:endParaRPr lang="zh-CN" altLang="en-US" dirty="0"/>
          </a:p>
        </p:txBody>
      </p:sp>
      <p:sp>
        <p:nvSpPr>
          <p:cNvPr id="13" name="流程图: 过程 12"/>
          <p:cNvSpPr/>
          <p:nvPr/>
        </p:nvSpPr>
        <p:spPr>
          <a:xfrm>
            <a:off x="1714480" y="4572008"/>
            <a:ext cx="5000660" cy="71438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Cache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16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3466728" cy="4349079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章文嵩（正明） 博士</a:t>
            </a:r>
            <a:endParaRPr lang="en-US" altLang="zh-CN" sz="2400" dirty="0" smtClean="0"/>
          </a:p>
          <a:p>
            <a:r>
              <a:rPr lang="zh-CN" altLang="en-US" sz="2400" dirty="0"/>
              <a:t>阿里</a:t>
            </a:r>
            <a:r>
              <a:rPr lang="zh-CN" altLang="en-US" sz="2400" dirty="0" smtClean="0"/>
              <a:t>高级研究员、核心系统负责人</a:t>
            </a:r>
            <a:endParaRPr lang="en-US" altLang="zh-CN" sz="2400" dirty="0" smtClean="0"/>
          </a:p>
          <a:p>
            <a:r>
              <a:rPr lang="en-US" altLang="zh-CN" sz="2400" dirty="0" smtClean="0"/>
              <a:t>LVS</a:t>
            </a:r>
            <a:r>
              <a:rPr lang="zh-CN" altLang="en-US" sz="2400" dirty="0" smtClean="0"/>
              <a:t>开源项目的创始人与主要作者</a:t>
            </a:r>
            <a:endParaRPr lang="en-US" altLang="zh-CN" sz="2400" dirty="0" smtClean="0"/>
          </a:p>
          <a:p>
            <a:r>
              <a:rPr lang="zh-CN" altLang="en-US" sz="2400" dirty="0" smtClean="0"/>
              <a:t>曾为</a:t>
            </a:r>
            <a:r>
              <a:rPr lang="en-US" altLang="zh-CN" sz="2400" dirty="0" err="1" smtClean="0"/>
              <a:t>TelTel</a:t>
            </a:r>
            <a:r>
              <a:rPr lang="zh-CN" altLang="en-US" sz="2400" dirty="0" smtClean="0"/>
              <a:t>的首席科学家与联合创始人，国防科技大学副教授、</a:t>
            </a:r>
            <a:r>
              <a:rPr lang="en-US" altLang="zh-CN" sz="2400" dirty="0" err="1" smtClean="0"/>
              <a:t>ChinaCluster</a:t>
            </a:r>
            <a:r>
              <a:rPr lang="zh-CN" altLang="en-US" sz="2400" dirty="0" smtClean="0"/>
              <a:t>的联合创始人、</a:t>
            </a:r>
            <a:r>
              <a:rPr lang="en-US" altLang="zh-CN" sz="2400" dirty="0" smtClean="0"/>
              <a:t>Red Hat Kernel Developer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600659"/>
            <a:ext cx="3816424" cy="38164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99992" y="557994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或在来往中搜索</a:t>
            </a:r>
            <a:r>
              <a:rPr lang="en-US" altLang="zh-CN" dirty="0" err="1" smtClean="0"/>
              <a:t>wensongzhang</a:t>
            </a:r>
            <a:r>
              <a:rPr lang="zh-CN" altLang="en-US" dirty="0" smtClean="0"/>
              <a:t>加我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25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作用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：像磁盘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一样，加速数据完整性没有要求的写请求</a:t>
            </a:r>
            <a:endParaRPr lang="en-US" altLang="zh-CN" dirty="0" smtClean="0"/>
          </a:p>
          <a:p>
            <a:r>
              <a:rPr lang="en-US" altLang="zh-CN" dirty="0" smtClean="0"/>
              <a:t>Q: </a:t>
            </a:r>
            <a:r>
              <a:rPr lang="zh-CN" altLang="en-US" dirty="0" smtClean="0"/>
              <a:t>如何保证</a:t>
            </a:r>
            <a:r>
              <a:rPr lang="en-US" altLang="zh-CN" dirty="0" smtClean="0"/>
              <a:t>VM</a:t>
            </a:r>
            <a:r>
              <a:rPr lang="zh-CN" altLang="en-US" dirty="0" smtClean="0"/>
              <a:t>中应用程序的数据完整性，保证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系统数据符合程序的预期？</a:t>
            </a:r>
            <a:endParaRPr lang="en-US" altLang="zh-CN" dirty="0" smtClean="0"/>
          </a:p>
          <a:p>
            <a:r>
              <a:rPr lang="en-US" altLang="zh-CN" dirty="0" smtClean="0"/>
              <a:t>A: </a:t>
            </a:r>
            <a:r>
              <a:rPr lang="zh-CN" altLang="en-US" dirty="0" smtClean="0"/>
              <a:t>保证</a:t>
            </a:r>
            <a:r>
              <a:rPr lang="en-US" altLang="zh-CN" dirty="0" smtClean="0"/>
              <a:t>VM</a:t>
            </a:r>
            <a:r>
              <a:rPr lang="zh-CN" altLang="en-US" dirty="0" smtClean="0"/>
              <a:t>数据完整性语义透传</a:t>
            </a:r>
            <a:r>
              <a:rPr lang="en-US" altLang="zh-CN" dirty="0" smtClean="0"/>
              <a:t>IO</a:t>
            </a:r>
            <a:r>
              <a:rPr lang="zh-CN" altLang="en-US" dirty="0" smtClean="0"/>
              <a:t>全链路</a:t>
            </a:r>
            <a:endParaRPr lang="en-US" altLang="zh-CN" dirty="0" smtClean="0"/>
          </a:p>
          <a:p>
            <a:r>
              <a:rPr lang="en-US" altLang="zh-CN" dirty="0" smtClean="0"/>
              <a:t>VM SYNC-&gt;PV</a:t>
            </a:r>
            <a:r>
              <a:rPr lang="zh-CN" altLang="en-US" dirty="0" smtClean="0"/>
              <a:t>前端</a:t>
            </a:r>
            <a:r>
              <a:rPr lang="en-US" altLang="zh-CN" dirty="0" smtClean="0"/>
              <a:t>FLUSH-&gt;</a:t>
            </a:r>
            <a:r>
              <a:rPr lang="zh-CN" altLang="en-US" dirty="0" smtClean="0"/>
              <a:t>后端</a:t>
            </a:r>
            <a:r>
              <a:rPr lang="en-US" altLang="zh-CN" dirty="0" smtClean="0"/>
              <a:t>-&gt;host-&gt;cache</a:t>
            </a:r>
            <a:r>
              <a:rPr lang="zh-CN" altLang="en-US" dirty="0" smtClean="0"/>
              <a:t>系统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分布式存储系统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93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云计算</a:t>
            </a:r>
            <a:r>
              <a:rPr lang="zh-CN" altLang="en-US" dirty="0" smtClean="0"/>
              <a:t>环境中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IO</a:t>
            </a:r>
            <a:endParaRPr lang="zh-CN" altLang="en-US" dirty="0"/>
          </a:p>
        </p:txBody>
      </p:sp>
      <p:grpSp>
        <p:nvGrpSpPr>
          <p:cNvPr id="3" name="组合 5"/>
          <p:cNvGrpSpPr/>
          <p:nvPr/>
        </p:nvGrpSpPr>
        <p:grpSpPr>
          <a:xfrm>
            <a:off x="1785918" y="1285860"/>
            <a:ext cx="2071702" cy="1000132"/>
            <a:chOff x="1785918" y="1285860"/>
            <a:chExt cx="2071702" cy="1000132"/>
          </a:xfrm>
        </p:grpSpPr>
        <p:sp>
          <p:nvSpPr>
            <p:cNvPr id="4" name="流程图: 过程 3"/>
            <p:cNvSpPr/>
            <p:nvPr/>
          </p:nvSpPr>
          <p:spPr>
            <a:xfrm>
              <a:off x="1785918" y="1285860"/>
              <a:ext cx="2071702" cy="100013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VM</a:t>
              </a:r>
              <a:endParaRPr lang="zh-CN" altLang="en-US" dirty="0"/>
            </a:p>
          </p:txBody>
        </p:sp>
        <p:sp>
          <p:nvSpPr>
            <p:cNvPr id="5" name="流程图: 过程 4"/>
            <p:cNvSpPr/>
            <p:nvPr/>
          </p:nvSpPr>
          <p:spPr>
            <a:xfrm>
              <a:off x="1785918" y="1928802"/>
              <a:ext cx="2071702" cy="35719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PV</a:t>
              </a:r>
              <a:r>
                <a:rPr lang="zh-CN" altLang="en-US" dirty="0" smtClean="0"/>
                <a:t>前端</a:t>
              </a:r>
              <a:endParaRPr lang="zh-CN" altLang="en-US" dirty="0"/>
            </a:p>
          </p:txBody>
        </p:sp>
      </p:grpSp>
      <p:sp>
        <p:nvSpPr>
          <p:cNvPr id="7" name="流程图: 过程 6"/>
          <p:cNvSpPr/>
          <p:nvPr/>
        </p:nvSpPr>
        <p:spPr>
          <a:xfrm>
            <a:off x="1785918" y="2714620"/>
            <a:ext cx="4929222" cy="135732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host</a:t>
            </a:r>
            <a:endParaRPr lang="zh-CN" altLang="en-US" dirty="0"/>
          </a:p>
        </p:txBody>
      </p:sp>
      <p:grpSp>
        <p:nvGrpSpPr>
          <p:cNvPr id="6" name="组合 7"/>
          <p:cNvGrpSpPr/>
          <p:nvPr/>
        </p:nvGrpSpPr>
        <p:grpSpPr>
          <a:xfrm>
            <a:off x="4643438" y="1285860"/>
            <a:ext cx="2071702" cy="1000132"/>
            <a:chOff x="1785918" y="1285860"/>
            <a:chExt cx="2071702" cy="1000132"/>
          </a:xfrm>
        </p:grpSpPr>
        <p:sp>
          <p:nvSpPr>
            <p:cNvPr id="9" name="流程图: 过程 8"/>
            <p:cNvSpPr/>
            <p:nvPr/>
          </p:nvSpPr>
          <p:spPr>
            <a:xfrm>
              <a:off x="1785918" y="1285860"/>
              <a:ext cx="2071702" cy="100013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VM</a:t>
              </a:r>
              <a:endParaRPr lang="zh-CN" altLang="en-US" dirty="0"/>
            </a:p>
          </p:txBody>
        </p:sp>
        <p:sp>
          <p:nvSpPr>
            <p:cNvPr id="10" name="流程图: 过程 9"/>
            <p:cNvSpPr/>
            <p:nvPr/>
          </p:nvSpPr>
          <p:spPr>
            <a:xfrm>
              <a:off x="1785918" y="1928802"/>
              <a:ext cx="2071702" cy="35719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PV</a:t>
              </a:r>
              <a:r>
                <a:rPr lang="zh-CN" altLang="en-US" dirty="0" smtClean="0"/>
                <a:t>前端</a:t>
              </a:r>
              <a:endParaRPr lang="zh-CN" altLang="en-US" dirty="0"/>
            </a:p>
          </p:txBody>
        </p:sp>
      </p:grpSp>
      <p:sp>
        <p:nvSpPr>
          <p:cNvPr id="14" name="流程图: 过程 13"/>
          <p:cNvSpPr/>
          <p:nvPr/>
        </p:nvSpPr>
        <p:spPr>
          <a:xfrm>
            <a:off x="1785918" y="2714620"/>
            <a:ext cx="2071702" cy="35719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  <p:sp>
        <p:nvSpPr>
          <p:cNvPr id="15" name="流程图: 过程 14"/>
          <p:cNvSpPr/>
          <p:nvPr/>
        </p:nvSpPr>
        <p:spPr>
          <a:xfrm>
            <a:off x="4643438" y="2714620"/>
            <a:ext cx="2071702" cy="35719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  <p:sp>
        <p:nvSpPr>
          <p:cNvPr id="16" name="流程图: 过程 15"/>
          <p:cNvSpPr/>
          <p:nvPr/>
        </p:nvSpPr>
        <p:spPr>
          <a:xfrm>
            <a:off x="1714480" y="4572008"/>
            <a:ext cx="5000660" cy="185738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分布式存储系统</a:t>
            </a:r>
            <a:endParaRPr lang="zh-CN" altLang="en-US" dirty="0"/>
          </a:p>
        </p:txBody>
      </p:sp>
      <p:sp>
        <p:nvSpPr>
          <p:cNvPr id="13" name="流程图: 过程 12"/>
          <p:cNvSpPr/>
          <p:nvPr/>
        </p:nvSpPr>
        <p:spPr>
          <a:xfrm>
            <a:off x="1714480" y="4572008"/>
            <a:ext cx="5000660" cy="71438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Cache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rot="5400000">
            <a:off x="786580" y="3356768"/>
            <a:ext cx="3429024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5400000" flipH="1" flipV="1">
            <a:off x="1465241" y="3321049"/>
            <a:ext cx="3357586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>
            <a:off x="3215472" y="3928272"/>
            <a:ext cx="4429156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 flipH="1" flipV="1">
            <a:off x="3894133" y="3892553"/>
            <a:ext cx="4357718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57224" y="2285992"/>
            <a:ext cx="184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普通</a:t>
            </a:r>
            <a:r>
              <a:rPr lang="en-US" altLang="zh-CN" dirty="0" smtClean="0"/>
              <a:t>direct </a:t>
            </a:r>
            <a:r>
              <a:rPr lang="en-US" altLang="zh-CN" dirty="0" err="1" smtClean="0"/>
              <a:t>io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143636" y="228599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sync </a:t>
            </a:r>
            <a:r>
              <a:rPr lang="en-US" altLang="zh-CN" dirty="0" err="1" smtClean="0"/>
              <a:t>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84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random write test (direct)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./</a:t>
            </a:r>
            <a:r>
              <a:rPr lang="en-US" altLang="zh-CN" dirty="0" err="1" smtClean="0"/>
              <a:t>fio</a:t>
            </a:r>
            <a:r>
              <a:rPr lang="en-US" altLang="zh-CN" dirty="0" smtClean="0"/>
              <a:t> -direct=1 -</a:t>
            </a:r>
            <a:r>
              <a:rPr lang="en-US" altLang="zh-CN" dirty="0" err="1" smtClean="0"/>
              <a:t>iodepth</a:t>
            </a:r>
            <a:r>
              <a:rPr lang="en-US" altLang="zh-CN" dirty="0" smtClean="0"/>
              <a:t>=1 -</a:t>
            </a:r>
            <a:r>
              <a:rPr lang="en-US" altLang="zh-CN" dirty="0" err="1" smtClean="0"/>
              <a:t>rw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randwrite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ioengine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libaio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bs</a:t>
            </a:r>
            <a:r>
              <a:rPr lang="en-US" altLang="zh-CN" dirty="0" smtClean="0"/>
              <a:t>=16k -</a:t>
            </a:r>
            <a:r>
              <a:rPr lang="en-US" altLang="zh-CN" dirty="0" err="1" smtClean="0"/>
              <a:t>numjobs</a:t>
            </a:r>
            <a:r>
              <a:rPr lang="en-US" altLang="zh-CN" dirty="0" smtClean="0"/>
              <a:t>=2 -runtime=30 -</a:t>
            </a:r>
            <a:r>
              <a:rPr lang="en-US" altLang="zh-CN" dirty="0" err="1" smtClean="0"/>
              <a:t>group_reporting</a:t>
            </a:r>
            <a:r>
              <a:rPr lang="en-US" altLang="zh-CN" dirty="0" smtClean="0"/>
              <a:t> -size=30G -name=/</a:t>
            </a:r>
            <a:r>
              <a:rPr lang="en-US" altLang="zh-CN" dirty="0" err="1" smtClean="0"/>
              <a:t>mnt</a:t>
            </a:r>
            <a:r>
              <a:rPr lang="en-US" altLang="zh-CN" dirty="0" smtClean="0"/>
              <a:t>/test30G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414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FIO测试1\FIO测试\30G-cache-10m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6454"/>
            <a:ext cx="9144000" cy="552893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SATA</a:t>
            </a:r>
            <a:r>
              <a:rPr lang="zh-CN" altLang="en-US" dirty="0" smtClean="0"/>
              <a:t>分布式存储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59832" y="2564904"/>
            <a:ext cx="2736304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71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SATA</a:t>
            </a:r>
            <a:r>
              <a:rPr lang="zh-CN" altLang="en-US" dirty="0" smtClean="0"/>
              <a:t>分布式存储</a:t>
            </a:r>
            <a:r>
              <a:rPr lang="en-US" altLang="zh-CN" dirty="0" smtClean="0"/>
              <a:t>+cache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9144000" cy="571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3203848" y="2348880"/>
            <a:ext cx="2736304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51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irect test </a:t>
            </a:r>
            <a:r>
              <a:rPr lang="en-US" altLang="zh-CN" dirty="0" err="1" smtClean="0"/>
              <a:t>iodepth</a:t>
            </a:r>
            <a:r>
              <a:rPr lang="en-US" altLang="zh-CN" dirty="0" smtClean="0"/>
              <a:t>=8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./</a:t>
            </a:r>
            <a:r>
              <a:rPr lang="en-US" altLang="zh-CN" dirty="0" err="1" smtClean="0"/>
              <a:t>fio</a:t>
            </a:r>
            <a:r>
              <a:rPr lang="en-US" altLang="zh-CN" dirty="0" smtClean="0"/>
              <a:t> -direct=1 -</a:t>
            </a:r>
            <a:r>
              <a:rPr lang="en-US" altLang="zh-CN" dirty="0" err="1" smtClean="0"/>
              <a:t>iodepth</a:t>
            </a:r>
            <a:r>
              <a:rPr lang="en-US" altLang="zh-CN" dirty="0" smtClean="0"/>
              <a:t>=8 -</a:t>
            </a:r>
            <a:r>
              <a:rPr lang="en-US" altLang="zh-CN" dirty="0" err="1" smtClean="0"/>
              <a:t>rw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randwrite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ioengine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libaio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bs</a:t>
            </a:r>
            <a:r>
              <a:rPr lang="en-US" altLang="zh-CN" dirty="0" smtClean="0"/>
              <a:t>=16k -</a:t>
            </a:r>
            <a:r>
              <a:rPr lang="en-US" altLang="zh-CN" dirty="0" err="1" smtClean="0"/>
              <a:t>numjobs</a:t>
            </a:r>
            <a:r>
              <a:rPr lang="en-US" altLang="zh-CN" dirty="0" smtClean="0"/>
              <a:t>=2 -runtime=30 -</a:t>
            </a:r>
            <a:r>
              <a:rPr lang="en-US" altLang="zh-CN" dirty="0" err="1" smtClean="0"/>
              <a:t>group_reporting</a:t>
            </a:r>
            <a:r>
              <a:rPr lang="en-US" altLang="zh-CN" dirty="0" smtClean="0"/>
              <a:t> -size=30G -name=/</a:t>
            </a:r>
            <a:r>
              <a:rPr lang="en-US" altLang="zh-CN" dirty="0" err="1" smtClean="0"/>
              <a:t>mnt</a:t>
            </a:r>
            <a:r>
              <a:rPr lang="en-US" altLang="zh-CN" dirty="0" smtClean="0"/>
              <a:t>/test30G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650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3" descr="30G-cache-8-mockhang-10ms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7379"/>
            <a:ext cx="9144000" cy="57080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SATA</a:t>
            </a:r>
            <a:r>
              <a:rPr lang="zh-CN" altLang="en-US" dirty="0" smtClean="0"/>
              <a:t>分布式存储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31840" y="2636912"/>
            <a:ext cx="2592288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73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SATA</a:t>
            </a:r>
            <a:r>
              <a:rPr lang="zh-CN" altLang="en-US" dirty="0" smtClean="0"/>
              <a:t>分布式</a:t>
            </a:r>
            <a:r>
              <a:rPr lang="zh-CN" altLang="en-US" dirty="0"/>
              <a:t>存储</a:t>
            </a:r>
            <a:r>
              <a:rPr lang="en-US" altLang="zh-CN" dirty="0" smtClean="0"/>
              <a:t>+cache</a:t>
            </a:r>
            <a:endParaRPr lang="zh-CN" altLang="en-US" dirty="0"/>
          </a:p>
        </p:txBody>
      </p:sp>
      <p:pic>
        <p:nvPicPr>
          <p:cNvPr id="4" name="内容占位符 3" descr="30G-cache-8-nomock-1m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28736"/>
            <a:ext cx="9275085" cy="5429264"/>
          </a:xfrm>
        </p:spPr>
      </p:pic>
      <p:sp>
        <p:nvSpPr>
          <p:cNvPr id="5" name="矩形 4"/>
          <p:cNvSpPr/>
          <p:nvPr/>
        </p:nvSpPr>
        <p:spPr>
          <a:xfrm>
            <a:off x="2987824" y="2636912"/>
            <a:ext cx="2736304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76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作用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：降低分布式存储系统的抖动对上层应用的影响</a:t>
            </a:r>
            <a:endParaRPr lang="en-US" altLang="zh-CN" dirty="0" smtClean="0"/>
          </a:p>
          <a:p>
            <a:r>
              <a:rPr lang="en-US" altLang="zh-CN" dirty="0" smtClean="0"/>
              <a:t>Jeff Dean: The Tail at Scale, CACM Feb. 2013</a:t>
            </a:r>
          </a:p>
          <a:p>
            <a:r>
              <a:rPr lang="zh-CN" altLang="en-US" dirty="0" smtClean="0"/>
              <a:t>如果有</a:t>
            </a:r>
            <a:r>
              <a:rPr lang="en-US" altLang="zh-CN" dirty="0" smtClean="0"/>
              <a:t>1%</a:t>
            </a:r>
            <a:r>
              <a:rPr lang="zh-CN" altLang="en-US" dirty="0" smtClean="0"/>
              <a:t>的概率请求延迟超过</a:t>
            </a:r>
            <a:r>
              <a:rPr lang="en-US" altLang="zh-CN" dirty="0" smtClean="0"/>
              <a:t>1S</a:t>
            </a:r>
            <a:r>
              <a:rPr lang="zh-CN" altLang="en-US" dirty="0" smtClean="0"/>
              <a:t>，并发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个请求，然后等待所有请求返回，延时超过</a:t>
            </a:r>
            <a:r>
              <a:rPr lang="en-US" altLang="zh-CN" dirty="0" smtClean="0"/>
              <a:t>1S</a:t>
            </a:r>
            <a:r>
              <a:rPr lang="zh-CN" altLang="en-US" dirty="0" smtClean="0"/>
              <a:t>的概率为</a:t>
            </a:r>
            <a:r>
              <a:rPr lang="en-US" altLang="zh-CN" dirty="0" smtClean="0"/>
              <a:t>63%</a:t>
            </a:r>
          </a:p>
        </p:txBody>
      </p:sp>
    </p:spTree>
    <p:extLst>
      <p:ext uri="{BB962C8B-B14F-4D97-AF65-F5344CB8AC3E}">
        <p14:creationId xmlns:p14="http://schemas.microsoft.com/office/powerpoint/2010/main" val="234311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ECS</a:t>
            </a:r>
            <a:r>
              <a:rPr lang="zh-CN" altLang="en-US" dirty="0" smtClean="0"/>
              <a:t>的不同存储选择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纯</a:t>
            </a:r>
            <a:r>
              <a:rPr lang="en-US" altLang="zh-CN" dirty="0" smtClean="0"/>
              <a:t>SATA</a:t>
            </a:r>
            <a:r>
              <a:rPr lang="zh-CN" altLang="en-US" dirty="0" smtClean="0"/>
              <a:t>存储集群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高可靠，</a:t>
            </a:r>
            <a:r>
              <a:rPr lang="en-US" altLang="zh-CN" dirty="0" smtClean="0"/>
              <a:t>IOPS</a:t>
            </a:r>
            <a:r>
              <a:rPr lang="zh-CN" altLang="en-US" dirty="0" smtClean="0"/>
              <a:t>能力适中，适合大部分应用</a:t>
            </a:r>
            <a:endParaRPr lang="en-US" altLang="zh-CN" dirty="0" smtClean="0"/>
          </a:p>
          <a:p>
            <a:r>
              <a:rPr lang="zh-CN" altLang="en-US" dirty="0" smtClean="0"/>
              <a:t>混合存储（</a:t>
            </a:r>
            <a:r>
              <a:rPr lang="en-US" altLang="zh-CN" dirty="0" smtClean="0"/>
              <a:t>SATA/SSD</a:t>
            </a:r>
            <a:r>
              <a:rPr lang="zh-CN" altLang="en-US" dirty="0" smtClean="0"/>
              <a:t>）集群</a:t>
            </a:r>
            <a:endParaRPr lang="en-US" altLang="zh-CN" dirty="0" smtClean="0"/>
          </a:p>
          <a:p>
            <a:pPr lvl="1"/>
            <a:r>
              <a:rPr lang="zh-CN" altLang="en-US" dirty="0"/>
              <a:t>高可靠</a:t>
            </a:r>
            <a:r>
              <a:rPr lang="zh-CN" altLang="en-US" dirty="0" smtClean="0"/>
              <a:t>，高</a:t>
            </a:r>
            <a:r>
              <a:rPr lang="en-US" altLang="zh-CN" dirty="0" smtClean="0"/>
              <a:t>IOPS</a:t>
            </a:r>
          </a:p>
          <a:p>
            <a:r>
              <a:rPr lang="zh-CN" altLang="en-US" dirty="0" smtClean="0"/>
              <a:t>纯</a:t>
            </a:r>
            <a:r>
              <a:rPr lang="en-US" altLang="zh-CN" dirty="0" smtClean="0"/>
              <a:t>SSD</a:t>
            </a:r>
            <a:r>
              <a:rPr lang="zh-CN" altLang="en-US" dirty="0" smtClean="0"/>
              <a:t>存储集群（预计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/12</a:t>
            </a:r>
            <a:r>
              <a:rPr lang="zh-CN" altLang="en-US" dirty="0" smtClean="0"/>
              <a:t>月正式推出）</a:t>
            </a:r>
            <a:endParaRPr lang="en-US" altLang="zh-CN" dirty="0" smtClean="0"/>
          </a:p>
          <a:p>
            <a:pPr lvl="1"/>
            <a:r>
              <a:rPr lang="zh-CN" altLang="en-US" dirty="0"/>
              <a:t>高可靠</a:t>
            </a:r>
            <a:r>
              <a:rPr lang="zh-CN" altLang="en-US" dirty="0" smtClean="0"/>
              <a:t>，超高</a:t>
            </a:r>
            <a:r>
              <a:rPr lang="en-US" altLang="zh-CN" dirty="0" smtClean="0"/>
              <a:t>IOPS</a:t>
            </a:r>
          </a:p>
          <a:p>
            <a:pPr lvl="1"/>
            <a:r>
              <a:rPr lang="en-US" altLang="zh-CN" dirty="0" smtClean="0"/>
              <a:t>4K</a:t>
            </a:r>
            <a:r>
              <a:rPr lang="zh-CN" altLang="en-US" dirty="0" smtClean="0"/>
              <a:t>随机写，物理机，</a:t>
            </a:r>
            <a:r>
              <a:rPr lang="en-US" altLang="zh-CN" dirty="0" smtClean="0"/>
              <a:t>chunk server 18</a:t>
            </a:r>
            <a:r>
              <a:rPr lang="zh-CN" altLang="en-US" dirty="0" smtClean="0"/>
              <a:t>万</a:t>
            </a:r>
            <a:r>
              <a:rPr lang="en-US" altLang="zh-CN" dirty="0" smtClean="0"/>
              <a:t>IOPS</a:t>
            </a:r>
            <a:r>
              <a:rPr lang="zh-CN" altLang="en-US" dirty="0" smtClean="0"/>
              <a:t>，稳定</a:t>
            </a:r>
            <a:r>
              <a:rPr lang="en-US" altLang="zh-CN" dirty="0" smtClean="0"/>
              <a:t>16.5</a:t>
            </a:r>
            <a:r>
              <a:rPr lang="zh-CN" altLang="en-US" dirty="0" smtClean="0"/>
              <a:t>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TDC</a:t>
            </a:r>
            <a:r>
              <a:rPr lang="zh-CN" altLang="en-US" dirty="0" smtClean="0"/>
              <a:t>做到</a:t>
            </a:r>
            <a:r>
              <a:rPr lang="en-US" altLang="zh-CN" dirty="0" smtClean="0"/>
              <a:t>9</a:t>
            </a:r>
            <a:r>
              <a:rPr lang="zh-CN" altLang="en-US" dirty="0" smtClean="0"/>
              <a:t>万</a:t>
            </a:r>
            <a:r>
              <a:rPr lang="en-US" altLang="zh-CN" dirty="0" smtClean="0"/>
              <a:t>IOPS</a:t>
            </a:r>
            <a:r>
              <a:rPr lang="zh-CN" altLang="en-US" dirty="0" smtClean="0"/>
              <a:t>，万兆用满，消耗</a:t>
            </a:r>
            <a:r>
              <a:rPr lang="en-US" altLang="zh-CN" dirty="0" smtClean="0"/>
              <a:t>6</a:t>
            </a:r>
            <a:r>
              <a:rPr lang="zh-CN" altLang="en-US" dirty="0" smtClean="0"/>
              <a:t>颗</a:t>
            </a:r>
            <a:r>
              <a:rPr lang="en-US" altLang="zh-CN" dirty="0" smtClean="0"/>
              <a:t>HT CPU</a:t>
            </a:r>
            <a:r>
              <a:rPr lang="zh-CN" altLang="en-US" dirty="0" smtClean="0"/>
              <a:t>（需优化）</a:t>
            </a:r>
            <a:endParaRPr lang="en-US" altLang="zh-CN" dirty="0" smtClean="0"/>
          </a:p>
          <a:p>
            <a:r>
              <a:rPr lang="en-US" altLang="zh-CN" dirty="0" smtClean="0"/>
              <a:t>SATA</a:t>
            </a:r>
            <a:r>
              <a:rPr lang="zh-CN" altLang="en-US" dirty="0" smtClean="0"/>
              <a:t>本地磁盘（单份）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可靠性低，</a:t>
            </a:r>
            <a:r>
              <a:rPr lang="en-US" altLang="zh-CN" dirty="0" smtClean="0"/>
              <a:t>IOPS</a:t>
            </a:r>
            <a:r>
              <a:rPr lang="zh-CN" altLang="en-US" dirty="0" smtClean="0"/>
              <a:t>低，适合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（批量）等</a:t>
            </a:r>
            <a:endParaRPr lang="en-US" altLang="zh-CN" dirty="0" smtClean="0"/>
          </a:p>
          <a:p>
            <a:r>
              <a:rPr lang="en-US" altLang="zh-CN" dirty="0" smtClean="0"/>
              <a:t>SSD</a:t>
            </a:r>
            <a:r>
              <a:rPr lang="zh-CN" altLang="en-US" dirty="0" smtClean="0"/>
              <a:t>本地</a:t>
            </a:r>
            <a:r>
              <a:rPr lang="zh-CN" altLang="en-US" dirty="0"/>
              <a:t>磁盘（单份）</a:t>
            </a:r>
            <a:endParaRPr lang="en-US" altLang="zh-CN" dirty="0"/>
          </a:p>
          <a:p>
            <a:pPr lvl="1"/>
            <a:r>
              <a:rPr lang="zh-CN" altLang="en-US" dirty="0" smtClean="0"/>
              <a:t>可靠性</a:t>
            </a:r>
            <a:r>
              <a:rPr lang="zh-CN" altLang="en-US" dirty="0"/>
              <a:t>低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IOPS</a:t>
            </a:r>
            <a:r>
              <a:rPr lang="zh-CN" altLang="en-US" dirty="0" smtClean="0"/>
              <a:t>高，适合</a:t>
            </a:r>
            <a:r>
              <a:rPr lang="en-US" altLang="zh-CN" dirty="0" err="1" smtClean="0"/>
              <a:t>Mongodb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（在线）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37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2143125" y="274638"/>
            <a:ext cx="6543675" cy="7254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议程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508F9-1787-4867-90CC-5259497E13AB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368984917"/>
              </p:ext>
            </p:extLst>
          </p:nvPr>
        </p:nvGraphicFramePr>
        <p:xfrm>
          <a:off x="3131840" y="1412776"/>
          <a:ext cx="4392488" cy="475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78" name="Drawing" r:id="rId3" imgW="889200" imgH="1173600" progId="">
                  <p:embed/>
                </p:oleObj>
              </mc:Choice>
              <mc:Fallback>
                <p:oleObj name="Drawing" r:id="rId3" imgW="889200" imgH="11736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412776"/>
                        <a:ext cx="4392488" cy="4752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491880" y="2786058"/>
            <a:ext cx="300595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dirty="0"/>
              <a:t>一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云</a:t>
            </a:r>
            <a:r>
              <a:rPr lang="zh-CN" altLang="en-US" sz="2000" dirty="0" smtClean="0"/>
              <a:t>计算的挑战与需求</a:t>
            </a:r>
            <a:endParaRPr lang="zh-CN" altLang="en-US" sz="20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491880" y="3332820"/>
            <a:ext cx="327846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0" dirty="0"/>
              <a:t>二</a:t>
            </a:r>
            <a:r>
              <a:rPr lang="zh-CN" altLang="en-US" sz="2000" b="0" dirty="0" smtClean="0"/>
              <a:t>、</a:t>
            </a:r>
            <a:r>
              <a:rPr lang="en-US" altLang="zh-CN" sz="2000" dirty="0" smtClean="0"/>
              <a:t>ECS</a:t>
            </a:r>
            <a:r>
              <a:rPr lang="zh-CN" altLang="en-US" sz="2000" dirty="0"/>
              <a:t>的分布式</a:t>
            </a:r>
            <a:r>
              <a:rPr lang="zh-CN" altLang="en-US" sz="2000" dirty="0" smtClean="0"/>
              <a:t>存储设计</a:t>
            </a:r>
            <a:endParaRPr lang="zh-CN" altLang="en-US" sz="2000" dirty="0"/>
          </a:p>
          <a:p>
            <a:pPr algn="l"/>
            <a:endParaRPr lang="zh-CN" altLang="en-US" sz="2000" b="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491880" y="3879582"/>
            <a:ext cx="370646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0" dirty="0"/>
              <a:t>三</a:t>
            </a:r>
            <a:r>
              <a:rPr lang="zh-CN" altLang="en-US" sz="2000" b="0" dirty="0" smtClean="0"/>
              <a:t>、</a:t>
            </a:r>
            <a:r>
              <a:rPr lang="en-US" altLang="zh-CN" sz="2000" dirty="0" smtClean="0"/>
              <a:t>SLB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RDS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OCS</a:t>
            </a:r>
            <a:r>
              <a:rPr lang="zh-CN" altLang="en-US" sz="2000" dirty="0" smtClean="0"/>
              <a:t>的设计</a:t>
            </a:r>
            <a:endParaRPr lang="zh-CN" altLang="en-US" sz="2000" b="0" dirty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491880" y="4426344"/>
            <a:ext cx="326243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0" dirty="0" smtClean="0"/>
              <a:t>四、</a:t>
            </a:r>
            <a:r>
              <a:rPr lang="zh-CN" altLang="en-US" sz="2000" dirty="0"/>
              <a:t>全</a:t>
            </a:r>
            <a:r>
              <a:rPr lang="zh-CN" altLang="en-US" sz="2000" dirty="0" smtClean="0"/>
              <a:t>链路监控</a:t>
            </a:r>
            <a:r>
              <a:rPr lang="zh-CN" altLang="en-US" sz="2000" dirty="0"/>
              <a:t>与分析系统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491880" y="4973106"/>
            <a:ext cx="223651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0" dirty="0" smtClean="0"/>
              <a:t>五、未来工作展望</a:t>
            </a:r>
            <a:endParaRPr lang="zh-CN" altLang="en-US" sz="2000" b="0" dirty="0"/>
          </a:p>
        </p:txBody>
      </p:sp>
      <p:graphicFrame>
        <p:nvGraphicFramePr>
          <p:cNvPr id="12" name="Object 8"/>
          <p:cNvGraphicFramePr>
            <a:graphicFrameLocks noGrp="1" noChangeAspect="1"/>
          </p:cNvGraphicFramePr>
          <p:nvPr>
            <p:ph sz="half" idx="1"/>
          </p:nvPr>
        </p:nvGraphicFramePr>
        <p:xfrm>
          <a:off x="1066800" y="2808283"/>
          <a:ext cx="1905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79" name="Drawing" r:id="rId5" imgW="2037600" imgH="313200" progId="">
                  <p:embed/>
                </p:oleObj>
              </mc:Choice>
              <mc:Fallback>
                <p:oleObj name="Drawing" r:id="rId5" imgW="2037600" imgH="3132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08283"/>
                        <a:ext cx="19050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2143125" y="274638"/>
            <a:ext cx="6543675" cy="7254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议程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508F9-1787-4867-90CC-5259497E13AB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359277822"/>
              </p:ext>
            </p:extLst>
          </p:nvPr>
        </p:nvGraphicFramePr>
        <p:xfrm>
          <a:off x="3131840" y="1412776"/>
          <a:ext cx="4392488" cy="475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0" name="Drawing" r:id="rId3" imgW="889200" imgH="1173600" progId="">
                  <p:embed/>
                </p:oleObj>
              </mc:Choice>
              <mc:Fallback>
                <p:oleObj name="Drawing" r:id="rId3" imgW="889200" imgH="1173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412776"/>
                        <a:ext cx="4392488" cy="4752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491880" y="2786058"/>
            <a:ext cx="300595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dirty="0"/>
              <a:t>一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云</a:t>
            </a:r>
            <a:r>
              <a:rPr lang="zh-CN" altLang="en-US" sz="2000" dirty="0" smtClean="0"/>
              <a:t>计算的挑战与需求</a:t>
            </a:r>
            <a:endParaRPr lang="zh-CN" altLang="en-US" sz="20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491880" y="3332820"/>
            <a:ext cx="327846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0" dirty="0"/>
              <a:t>二</a:t>
            </a:r>
            <a:r>
              <a:rPr lang="zh-CN" altLang="en-US" sz="2000" b="0" dirty="0" smtClean="0"/>
              <a:t>、</a:t>
            </a:r>
            <a:r>
              <a:rPr lang="en-US" altLang="zh-CN" sz="2000" dirty="0" smtClean="0"/>
              <a:t>ECS</a:t>
            </a:r>
            <a:r>
              <a:rPr lang="zh-CN" altLang="en-US" sz="2000" dirty="0"/>
              <a:t>的分布式</a:t>
            </a:r>
            <a:r>
              <a:rPr lang="zh-CN" altLang="en-US" sz="2000" dirty="0" smtClean="0"/>
              <a:t>存储设计</a:t>
            </a:r>
            <a:endParaRPr lang="zh-CN" altLang="en-US" sz="2000" dirty="0"/>
          </a:p>
          <a:p>
            <a:pPr algn="l"/>
            <a:endParaRPr lang="zh-CN" altLang="en-US" sz="2000" b="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491880" y="3879582"/>
            <a:ext cx="370646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0" dirty="0"/>
              <a:t>三</a:t>
            </a:r>
            <a:r>
              <a:rPr lang="zh-CN" altLang="en-US" sz="2000" b="0" dirty="0" smtClean="0"/>
              <a:t>、</a:t>
            </a:r>
            <a:r>
              <a:rPr lang="en-US" altLang="zh-CN" sz="2000" dirty="0" smtClean="0"/>
              <a:t>SLB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RDS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OCS</a:t>
            </a:r>
            <a:r>
              <a:rPr lang="zh-CN" altLang="en-US" sz="2000" dirty="0" smtClean="0"/>
              <a:t>的设计</a:t>
            </a:r>
            <a:endParaRPr lang="zh-CN" altLang="en-US" sz="2000" b="0" dirty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491880" y="4426344"/>
            <a:ext cx="326243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0" dirty="0" smtClean="0"/>
              <a:t>四、</a:t>
            </a:r>
            <a:r>
              <a:rPr lang="zh-CN" altLang="en-US" sz="2000" dirty="0"/>
              <a:t>全</a:t>
            </a:r>
            <a:r>
              <a:rPr lang="zh-CN" altLang="en-US" sz="2000" dirty="0" smtClean="0"/>
              <a:t>链路监控</a:t>
            </a:r>
            <a:r>
              <a:rPr lang="zh-CN" altLang="en-US" sz="2000" dirty="0"/>
              <a:t>与分析系统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491880" y="4973106"/>
            <a:ext cx="223651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0" dirty="0" smtClean="0"/>
              <a:t>五、未来工作展望</a:t>
            </a:r>
            <a:endParaRPr lang="zh-CN" altLang="en-US" sz="2000" b="0" dirty="0"/>
          </a:p>
        </p:txBody>
      </p:sp>
      <p:graphicFrame>
        <p:nvGraphicFramePr>
          <p:cNvPr id="12" name="Object 8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70523310"/>
              </p:ext>
            </p:extLst>
          </p:nvPr>
        </p:nvGraphicFramePr>
        <p:xfrm>
          <a:off x="1066800" y="3928988"/>
          <a:ext cx="1905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1" name="Drawing" r:id="rId5" imgW="2037600" imgH="313200" progId="">
                  <p:embed/>
                </p:oleObj>
              </mc:Choice>
              <mc:Fallback>
                <p:oleObj name="Drawing" r:id="rId5" imgW="2037600" imgH="313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928988"/>
                        <a:ext cx="19050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952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SLB</a:t>
            </a:r>
            <a:r>
              <a:rPr lang="zh-CN" altLang="en-US" dirty="0" smtClean="0"/>
              <a:t>的架构设计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12776"/>
            <a:ext cx="8695830" cy="468052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41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OSPF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SLB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206" y="1600200"/>
            <a:ext cx="6533588" cy="452596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07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SLB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四层负载均衡，采用开源软件</a:t>
            </a:r>
            <a:r>
              <a:rPr lang="en-US" altLang="zh-CN" dirty="0" smtClean="0"/>
              <a:t>LVS</a:t>
            </a:r>
            <a:r>
              <a:rPr lang="zh-CN" altLang="zh-CN" dirty="0" smtClean="0"/>
              <a:t>，</a:t>
            </a:r>
            <a:r>
              <a:rPr lang="zh-CN" altLang="zh-CN" dirty="0"/>
              <a:t>并根据云计算需求对其进行了定制</a:t>
            </a:r>
            <a:r>
              <a:rPr lang="zh-CN" altLang="zh-CN" dirty="0" smtClean="0"/>
              <a:t>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12</a:t>
            </a:r>
            <a:r>
              <a:rPr lang="zh-CN" altLang="en-US" dirty="0" smtClean="0"/>
              <a:t>物理核机器，正常转发</a:t>
            </a:r>
            <a:r>
              <a:rPr lang="zh-CN" altLang="en-US" dirty="0"/>
              <a:t>性能</a:t>
            </a:r>
            <a:r>
              <a:rPr lang="en-US" altLang="zh-CN" dirty="0" smtClean="0"/>
              <a:t>1200</a:t>
            </a:r>
            <a:r>
              <a:rPr lang="zh-CN" altLang="en-US" dirty="0" smtClean="0"/>
              <a:t>万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pps</a:t>
            </a:r>
            <a:r>
              <a:rPr lang="zh-CN" altLang="en-US" dirty="0" smtClean="0"/>
              <a:t>，攻击防御</a:t>
            </a:r>
            <a:r>
              <a:rPr lang="zh-CN" altLang="en-US" dirty="0"/>
              <a:t>性能万兆线速</a:t>
            </a:r>
            <a:r>
              <a:rPr lang="en-US" altLang="zh-CN" dirty="0"/>
              <a:t>+</a:t>
            </a:r>
            <a:endParaRPr lang="zh-CN" altLang="zh-CN" dirty="0"/>
          </a:p>
          <a:p>
            <a:pPr lvl="0"/>
            <a:r>
              <a:rPr lang="zh-CN" altLang="zh-CN" dirty="0"/>
              <a:t>七层负载均衡，采用开源软件</a:t>
            </a:r>
            <a:r>
              <a:rPr lang="en-US" altLang="zh-CN" dirty="0" err="1" smtClean="0"/>
              <a:t>Tengine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与云盾联动实现七层防攻击</a:t>
            </a:r>
            <a:endParaRPr lang="zh-CN" altLang="zh-CN" dirty="0"/>
          </a:p>
          <a:p>
            <a:pPr lvl="0"/>
            <a:r>
              <a:rPr lang="en-US" altLang="zh-CN" dirty="0" smtClean="0"/>
              <a:t>SLB</a:t>
            </a:r>
            <a:r>
              <a:rPr lang="zh-CN" altLang="en-US" dirty="0" smtClean="0"/>
              <a:t>集群实现非常高的可用性，还通过</a:t>
            </a:r>
            <a:r>
              <a:rPr lang="en-US" altLang="zh-CN" dirty="0" err="1" smtClean="0"/>
              <a:t>Anycast</a:t>
            </a:r>
            <a:r>
              <a:rPr lang="zh-CN" altLang="en-US" dirty="0" smtClean="0"/>
              <a:t>做双机房高可用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11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RDS</a:t>
            </a:r>
            <a:r>
              <a:rPr lang="zh-CN" altLang="en-US" dirty="0" smtClean="0"/>
              <a:t>的架构设计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33" y="1130002"/>
            <a:ext cx="7343775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80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52736"/>
            <a:ext cx="5760640" cy="5540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RDS</a:t>
            </a:r>
            <a:r>
              <a:rPr lang="zh-CN" altLang="en-US" dirty="0"/>
              <a:t>的架构</a:t>
            </a:r>
            <a:r>
              <a:rPr lang="zh-CN" altLang="en-US" dirty="0" smtClean="0"/>
              <a:t>设计（续）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31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RDS</a:t>
            </a:r>
            <a:r>
              <a:rPr lang="zh-CN" altLang="en-US" dirty="0" smtClean="0"/>
              <a:t>的优势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RDS</a:t>
            </a:r>
            <a:r>
              <a:rPr lang="zh-CN" altLang="en-US" dirty="0"/>
              <a:t>数据通道架构</a:t>
            </a:r>
          </a:p>
          <a:p>
            <a:pPr lvl="1"/>
            <a:r>
              <a:rPr lang="zh-CN" altLang="en-US" dirty="0"/>
              <a:t>标准三层架构，每层都做到机房和部件冗余，无状态设计。</a:t>
            </a:r>
          </a:p>
          <a:p>
            <a:pPr lvl="1"/>
            <a:r>
              <a:rPr lang="zh-CN" altLang="en-US" dirty="0"/>
              <a:t>中间层关键特性： </a:t>
            </a:r>
            <a:r>
              <a:rPr lang="en-US" altLang="zh-CN" dirty="0"/>
              <a:t>a</a:t>
            </a:r>
            <a:r>
              <a:rPr lang="zh-CN" altLang="en-US" dirty="0"/>
              <a:t>）安全防护，抗攻击和</a:t>
            </a:r>
            <a:r>
              <a:rPr lang="en-US" altLang="zh-CN" dirty="0"/>
              <a:t>SQL</a:t>
            </a:r>
            <a:r>
              <a:rPr lang="zh-CN" altLang="en-US" dirty="0"/>
              <a:t>注入；</a:t>
            </a:r>
            <a:r>
              <a:rPr lang="en-US" altLang="zh-CN" dirty="0"/>
              <a:t>b) </a:t>
            </a:r>
            <a:r>
              <a:rPr lang="zh-CN" altLang="en-US" dirty="0"/>
              <a:t>业务层面流量均衡和调度； </a:t>
            </a:r>
            <a:r>
              <a:rPr lang="en-US" altLang="zh-CN" dirty="0"/>
              <a:t>c)</a:t>
            </a:r>
            <a:r>
              <a:rPr lang="zh-CN" altLang="en-US" dirty="0"/>
              <a:t>桥接功能，规避运维带来的闪断。</a:t>
            </a:r>
          </a:p>
          <a:p>
            <a:pPr lvl="1"/>
            <a:r>
              <a:rPr lang="zh-CN" altLang="en-US" dirty="0"/>
              <a:t>数据操作功能，可以做分库分表、匹配不同的后端。</a:t>
            </a:r>
          </a:p>
          <a:p>
            <a:r>
              <a:rPr lang="en-US" altLang="zh-CN" dirty="0"/>
              <a:t>RDS</a:t>
            </a:r>
            <a:r>
              <a:rPr lang="zh-CN" altLang="en-US" dirty="0"/>
              <a:t>管理通道架构</a:t>
            </a:r>
          </a:p>
          <a:p>
            <a:pPr lvl="1"/>
            <a:r>
              <a:rPr lang="zh-CN" altLang="en-US" dirty="0"/>
              <a:t>元数据库（</a:t>
            </a:r>
            <a:r>
              <a:rPr lang="en-US" altLang="zh-CN" dirty="0"/>
              <a:t>MySQL</a:t>
            </a:r>
            <a:r>
              <a:rPr lang="zh-CN" altLang="en-US" dirty="0"/>
              <a:t>）为中心，消息驱动，各组件异步通信。</a:t>
            </a:r>
          </a:p>
          <a:p>
            <a:pPr lvl="1"/>
            <a:r>
              <a:rPr lang="zh-CN" altLang="en-US" dirty="0"/>
              <a:t>任务工作流引擎，如</a:t>
            </a:r>
            <a:r>
              <a:rPr lang="en-US" altLang="zh-CN" dirty="0" err="1"/>
              <a:t>CreateDB</a:t>
            </a:r>
            <a:r>
              <a:rPr lang="zh-CN" altLang="en-US" dirty="0"/>
              <a:t>步骤细化达到</a:t>
            </a:r>
            <a:r>
              <a:rPr lang="en-US" altLang="zh-CN" dirty="0"/>
              <a:t>128</a:t>
            </a:r>
            <a:r>
              <a:rPr lang="zh-CN" altLang="en-US" dirty="0"/>
              <a:t>步，任务错误可重试、回滚。</a:t>
            </a:r>
          </a:p>
          <a:p>
            <a:pPr lvl="1"/>
            <a:r>
              <a:rPr lang="zh-CN" altLang="en-US" dirty="0"/>
              <a:t>组件无状态，可热升级。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31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OCS</a:t>
            </a:r>
            <a:r>
              <a:rPr lang="zh-CN" altLang="en-US" dirty="0" smtClean="0"/>
              <a:t>的架构</a:t>
            </a:r>
            <a:r>
              <a:rPr lang="zh-CN" altLang="en-US" dirty="0"/>
              <a:t>设计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81916"/>
            <a:ext cx="8229599" cy="548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4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OCS</a:t>
            </a:r>
            <a:r>
              <a:rPr kumimoji="1" lang="zh-CN" altLang="en-US" dirty="0" smtClean="0"/>
              <a:t>的特点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无需自己搭建和运</a:t>
            </a:r>
            <a:r>
              <a:rPr kumimoji="1" lang="zh-CN" altLang="en-US" dirty="0" smtClean="0"/>
              <a:t>维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扩容，缩容一键自助完成，无需等待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高稳定，宕机自动处理，分布式架构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丰富的监控数据与图形展示</a:t>
            </a:r>
            <a:endParaRPr kumimoji="1" lang="en-US" altLang="zh-CN" dirty="0" smtClean="0"/>
          </a:p>
          <a:p>
            <a:r>
              <a:rPr kumimoji="1" lang="zh-CN" altLang="en-US" dirty="0" smtClean="0"/>
              <a:t>高性能</a:t>
            </a:r>
            <a:endParaRPr kumimoji="1" lang="en-US" altLang="zh-CN" dirty="0" smtClean="0"/>
          </a:p>
          <a:p>
            <a:pPr lvl="1"/>
            <a:r>
              <a:rPr kumimoji="1" lang="zh-CN" altLang="zh-CN" dirty="0" smtClean="0"/>
              <a:t>9</a:t>
            </a:r>
            <a:r>
              <a:rPr kumimoji="1" lang="en-US" altLang="zh-CN" dirty="0" smtClean="0"/>
              <a:t>9%</a:t>
            </a:r>
            <a:r>
              <a:rPr kumimoji="1" lang="zh-CN" altLang="en-US" dirty="0" smtClean="0"/>
              <a:t> 请求在</a:t>
            </a:r>
            <a:r>
              <a:rPr kumimoji="1" lang="en-US" altLang="zh-CN" dirty="0" smtClean="0"/>
              <a:t>2ms</a:t>
            </a:r>
            <a:r>
              <a:rPr kumimoji="1" lang="zh-CN" altLang="en-US" dirty="0" smtClean="0"/>
              <a:t>以内响应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并发性能稳定，百万</a:t>
            </a:r>
            <a:r>
              <a:rPr kumimoji="1" lang="en-US" altLang="zh-CN" dirty="0" smtClean="0"/>
              <a:t>OPS</a:t>
            </a:r>
            <a:r>
              <a:rPr kumimoji="1" lang="zh-CN" altLang="en-US" dirty="0" smtClean="0"/>
              <a:t>级别的处理能力</a:t>
            </a:r>
            <a:endParaRPr kumimoji="1" lang="en-US" altLang="zh-CN" dirty="0" smtClean="0"/>
          </a:p>
          <a:p>
            <a:r>
              <a:rPr kumimoji="1" lang="zh-CN" altLang="en-US" dirty="0" smtClean="0"/>
              <a:t>低成本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ECS</a:t>
            </a:r>
            <a:r>
              <a:rPr kumimoji="1" lang="zh-CN" altLang="en-US" dirty="0" smtClean="0"/>
              <a:t>上自</a:t>
            </a:r>
            <a:r>
              <a:rPr kumimoji="1" lang="zh-CN" altLang="en-US" dirty="0" smtClean="0"/>
              <a:t>建</a:t>
            </a:r>
            <a:r>
              <a:rPr kumimoji="1" lang="en-US" altLang="zh-CN" dirty="0" err="1" smtClean="0"/>
              <a:t>Memcached</a:t>
            </a:r>
            <a:r>
              <a:rPr kumimoji="1" lang="zh-CN" altLang="en-US" dirty="0" smtClean="0"/>
              <a:t>成本的一半</a:t>
            </a:r>
            <a:endParaRPr kumimoji="1" lang="en-US" altLang="zh-CN" dirty="0" smtClean="0"/>
          </a:p>
          <a:p>
            <a:r>
              <a:rPr kumimoji="1" lang="zh-CN" altLang="en-US" dirty="0" smtClean="0"/>
              <a:t>简单易用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Memcached</a:t>
            </a:r>
            <a:r>
              <a:rPr kumimoji="1" lang="zh-CN" altLang="en-US" dirty="0" smtClean="0"/>
              <a:t> 客户端丰富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简单明了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5068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2143125" y="274638"/>
            <a:ext cx="6543675" cy="7254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议程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508F9-1787-4867-90CC-5259497E13AB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359277822"/>
              </p:ext>
            </p:extLst>
          </p:nvPr>
        </p:nvGraphicFramePr>
        <p:xfrm>
          <a:off x="3131840" y="1412776"/>
          <a:ext cx="4392488" cy="475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4" name="Drawing" r:id="rId3" imgW="889200" imgH="1173600" progId="">
                  <p:embed/>
                </p:oleObj>
              </mc:Choice>
              <mc:Fallback>
                <p:oleObj name="Drawing" r:id="rId3" imgW="889200" imgH="1173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412776"/>
                        <a:ext cx="4392488" cy="4752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491880" y="2786058"/>
            <a:ext cx="300595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dirty="0"/>
              <a:t>一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云</a:t>
            </a:r>
            <a:r>
              <a:rPr lang="zh-CN" altLang="en-US" sz="2000" dirty="0" smtClean="0"/>
              <a:t>计算的挑战与需求</a:t>
            </a:r>
            <a:endParaRPr lang="zh-CN" altLang="en-US" sz="20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491880" y="3332820"/>
            <a:ext cx="327846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0" dirty="0"/>
              <a:t>二</a:t>
            </a:r>
            <a:r>
              <a:rPr lang="zh-CN" altLang="en-US" sz="2000" b="0" dirty="0" smtClean="0"/>
              <a:t>、</a:t>
            </a:r>
            <a:r>
              <a:rPr lang="en-US" altLang="zh-CN" sz="2000" dirty="0" smtClean="0"/>
              <a:t>ECS</a:t>
            </a:r>
            <a:r>
              <a:rPr lang="zh-CN" altLang="en-US" sz="2000" dirty="0"/>
              <a:t>的分布式</a:t>
            </a:r>
            <a:r>
              <a:rPr lang="zh-CN" altLang="en-US" sz="2000" dirty="0" smtClean="0"/>
              <a:t>存储设计</a:t>
            </a:r>
            <a:endParaRPr lang="zh-CN" altLang="en-US" sz="2000" dirty="0"/>
          </a:p>
          <a:p>
            <a:pPr algn="l"/>
            <a:endParaRPr lang="zh-CN" altLang="en-US" sz="2000" b="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491880" y="3879582"/>
            <a:ext cx="370646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0" dirty="0"/>
              <a:t>三</a:t>
            </a:r>
            <a:r>
              <a:rPr lang="zh-CN" altLang="en-US" sz="2000" b="0" dirty="0" smtClean="0"/>
              <a:t>、</a:t>
            </a:r>
            <a:r>
              <a:rPr lang="en-US" altLang="zh-CN" sz="2000" dirty="0" smtClean="0"/>
              <a:t>SLB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RDS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OCS</a:t>
            </a:r>
            <a:r>
              <a:rPr lang="zh-CN" altLang="en-US" sz="2000" dirty="0" smtClean="0"/>
              <a:t>的设计</a:t>
            </a:r>
            <a:endParaRPr lang="zh-CN" altLang="en-US" sz="2000" b="0" dirty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491880" y="4426344"/>
            <a:ext cx="326243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0" dirty="0" smtClean="0"/>
              <a:t>四、</a:t>
            </a:r>
            <a:r>
              <a:rPr lang="zh-CN" altLang="en-US" sz="2000" dirty="0"/>
              <a:t>全</a:t>
            </a:r>
            <a:r>
              <a:rPr lang="zh-CN" altLang="en-US" sz="2000" dirty="0" smtClean="0"/>
              <a:t>链路监控</a:t>
            </a:r>
            <a:r>
              <a:rPr lang="zh-CN" altLang="en-US" sz="2000" dirty="0"/>
              <a:t>与分析系统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491880" y="4973106"/>
            <a:ext cx="223651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0" dirty="0" smtClean="0"/>
              <a:t>五、未来工作展望</a:t>
            </a:r>
            <a:endParaRPr lang="zh-CN" altLang="en-US" sz="2000" b="0" dirty="0"/>
          </a:p>
        </p:txBody>
      </p:sp>
      <p:graphicFrame>
        <p:nvGraphicFramePr>
          <p:cNvPr id="12" name="Object 8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59160281"/>
              </p:ext>
            </p:extLst>
          </p:nvPr>
        </p:nvGraphicFramePr>
        <p:xfrm>
          <a:off x="1066800" y="4505052"/>
          <a:ext cx="1905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5" name="Drawing" r:id="rId5" imgW="2037600" imgH="313200" progId="">
                  <p:embed/>
                </p:oleObj>
              </mc:Choice>
              <mc:Fallback>
                <p:oleObj name="Drawing" r:id="rId5" imgW="2037600" imgH="313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505052"/>
                        <a:ext cx="19050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952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云计算的挑战与需求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云计算的挑战</a:t>
            </a:r>
          </a:p>
          <a:p>
            <a:pPr lvl="1"/>
            <a:r>
              <a:rPr lang="zh-CN" altLang="en-US" dirty="0" smtClean="0"/>
              <a:t>淘宝天猫应用</a:t>
            </a:r>
            <a:r>
              <a:rPr lang="zh-CN" altLang="en-US" dirty="0"/>
              <a:t>需求 </a:t>
            </a:r>
            <a:r>
              <a:rPr lang="en-US" altLang="zh-CN" dirty="0" err="1"/>
              <a:t>vs</a:t>
            </a:r>
            <a:r>
              <a:rPr lang="en-US" altLang="zh-CN" dirty="0"/>
              <a:t> </a:t>
            </a:r>
            <a:r>
              <a:rPr lang="zh-CN" altLang="en-US" dirty="0"/>
              <a:t>中小网站需求</a:t>
            </a:r>
          </a:p>
          <a:p>
            <a:pPr lvl="1"/>
            <a:r>
              <a:rPr lang="zh-CN" altLang="en-US" dirty="0" smtClean="0"/>
              <a:t>客户把他们关键的</a:t>
            </a:r>
            <a:r>
              <a:rPr lang="en-US" altLang="zh-CN" dirty="0" smtClean="0"/>
              <a:t>IT</a:t>
            </a:r>
            <a:r>
              <a:rPr lang="zh-CN" altLang="en-US" dirty="0" smtClean="0"/>
              <a:t>系统托付在云平台上</a:t>
            </a:r>
            <a:endParaRPr lang="zh-CN" altLang="en-US" dirty="0"/>
          </a:p>
          <a:p>
            <a:r>
              <a:rPr lang="zh-CN" altLang="en-US" dirty="0" smtClean="0"/>
              <a:t>对云计算平台的需求</a:t>
            </a:r>
            <a:endParaRPr lang="zh-CN" altLang="en-US" dirty="0"/>
          </a:p>
          <a:p>
            <a:pPr lvl="1"/>
            <a:r>
              <a:rPr lang="zh-CN" altLang="en-US" dirty="0"/>
              <a:t>高可靠性</a:t>
            </a:r>
          </a:p>
          <a:p>
            <a:pPr lvl="1"/>
            <a:r>
              <a:rPr lang="zh-CN" altLang="en-US" dirty="0"/>
              <a:t>高性能</a:t>
            </a:r>
          </a:p>
          <a:p>
            <a:pPr lvl="1"/>
            <a:r>
              <a:rPr lang="zh-CN" altLang="en-US" dirty="0"/>
              <a:t>快速</a:t>
            </a:r>
            <a:r>
              <a:rPr lang="zh-CN" altLang="en-US" dirty="0" smtClean="0"/>
              <a:t>定位问题</a:t>
            </a:r>
            <a:endParaRPr lang="en-US" altLang="zh-CN" dirty="0" smtClean="0"/>
          </a:p>
          <a:p>
            <a:pPr lvl="1"/>
            <a:r>
              <a:rPr lang="zh-CN" altLang="en-US" dirty="0"/>
              <a:t>安全</a:t>
            </a:r>
          </a:p>
          <a:p>
            <a:pPr lvl="1"/>
            <a:r>
              <a:rPr lang="zh-CN" altLang="en-US" dirty="0"/>
              <a:t>低成本</a:t>
            </a:r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0560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67744" y="6030105"/>
            <a:ext cx="1399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Kafka Cluster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32513" y="1376953"/>
            <a:ext cx="1963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ata</a:t>
            </a:r>
            <a:r>
              <a:rPr lang="en-US" altLang="zh-CN" dirty="0"/>
              <a:t> </a:t>
            </a:r>
            <a:r>
              <a:rPr lang="en-US" altLang="zh-CN" dirty="0" smtClean="0"/>
              <a:t>Infrastructure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25767" y="1358877"/>
            <a:ext cx="1426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ata</a:t>
            </a:r>
            <a:r>
              <a:rPr lang="en-US" altLang="zh-CN" dirty="0"/>
              <a:t> </a:t>
            </a:r>
            <a:r>
              <a:rPr lang="en-US" altLang="zh-CN" dirty="0" smtClean="0"/>
              <a:t>Analysis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229576" y="4743253"/>
            <a:ext cx="1854592" cy="893306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319349" y="4772463"/>
            <a:ext cx="162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Offline Analysis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157568" y="1862933"/>
            <a:ext cx="1854592" cy="893306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318680" y="1862933"/>
            <a:ext cx="147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Real Time ETL</a:t>
            </a:r>
          </a:p>
        </p:txBody>
      </p:sp>
      <p:sp>
        <p:nvSpPr>
          <p:cNvPr id="14" name="矩形 13"/>
          <p:cNvSpPr/>
          <p:nvPr/>
        </p:nvSpPr>
        <p:spPr>
          <a:xfrm>
            <a:off x="4431793" y="5204511"/>
            <a:ext cx="1412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ODPS Cluster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334647" y="2150965"/>
            <a:ext cx="1533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JStorm </a:t>
            </a:r>
            <a:r>
              <a:rPr lang="en-US" altLang="zh-CN" dirty="0"/>
              <a:t>Cluster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92897"/>
            <a:ext cx="1112321" cy="450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圆角矩形 17"/>
          <p:cNvSpPr/>
          <p:nvPr/>
        </p:nvSpPr>
        <p:spPr>
          <a:xfrm>
            <a:off x="4175184" y="3345891"/>
            <a:ext cx="1854592" cy="893306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520062" y="337510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Online ML</a:t>
            </a:r>
          </a:p>
        </p:txBody>
      </p:sp>
      <p:sp>
        <p:nvSpPr>
          <p:cNvPr id="20" name="矩形 19"/>
          <p:cNvSpPr/>
          <p:nvPr/>
        </p:nvSpPr>
        <p:spPr>
          <a:xfrm>
            <a:off x="4445600" y="3633923"/>
            <a:ext cx="1415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Spark </a:t>
            </a:r>
            <a:r>
              <a:rPr lang="en-US" altLang="zh-CN" dirty="0"/>
              <a:t>Cluster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577" y="3988164"/>
            <a:ext cx="832867" cy="41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342077" y="1905550"/>
            <a:ext cx="1368152" cy="605455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51520" y="1387905"/>
            <a:ext cx="1611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ata</a:t>
            </a:r>
            <a:r>
              <a:rPr lang="en-US" altLang="zh-CN" dirty="0"/>
              <a:t> </a:t>
            </a:r>
            <a:r>
              <a:rPr lang="en-US" altLang="zh-CN" dirty="0" smtClean="0"/>
              <a:t>Collection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74142" y="2006949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Sql Logs 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342077" y="2727029"/>
            <a:ext cx="1368152" cy="71793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69201" y="2800778"/>
            <a:ext cx="14344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Components </a:t>
            </a:r>
            <a:br>
              <a:rPr lang="en-US" altLang="zh-CN" dirty="0" smtClean="0"/>
            </a:br>
            <a:r>
              <a:rPr lang="en-US" altLang="zh-CN" dirty="0" smtClean="0"/>
              <a:t>Status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342077" y="3591125"/>
            <a:ext cx="1368152" cy="71793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62972" y="3664874"/>
            <a:ext cx="10469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Network </a:t>
            </a:r>
            <a:br>
              <a:rPr lang="en-US" altLang="zh-CN" dirty="0" smtClean="0"/>
            </a:br>
            <a:r>
              <a:rPr lang="en-US" altLang="zh-CN" dirty="0" smtClean="0"/>
              <a:t>Status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342077" y="5393473"/>
            <a:ext cx="1368152" cy="71793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37209" y="5467222"/>
            <a:ext cx="1498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User Behavior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342077" y="4529377"/>
            <a:ext cx="1368152" cy="71793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28206" y="4603126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856590" y="1358877"/>
            <a:ext cx="1243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ata</a:t>
            </a:r>
            <a:r>
              <a:rPr lang="en-US" altLang="zh-CN" dirty="0"/>
              <a:t> </a:t>
            </a:r>
            <a:r>
              <a:rPr lang="en-US" altLang="zh-CN" dirty="0" smtClean="0"/>
              <a:t>Usage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6588223" y="1862933"/>
            <a:ext cx="1970539" cy="629963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675329" y="1964332"/>
            <a:ext cx="1857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Open Log Service 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6588223" y="2673130"/>
            <a:ext cx="1970539" cy="886637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859094" y="2655021"/>
            <a:ext cx="14573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Data Link and</a:t>
            </a:r>
            <a:br>
              <a:rPr lang="en-US" altLang="zh-CN" dirty="0" smtClean="0"/>
            </a:br>
            <a:r>
              <a:rPr lang="en-US" altLang="zh-CN" dirty="0" smtClean="0"/>
              <a:t>Control Link </a:t>
            </a:r>
            <a:br>
              <a:rPr lang="en-US" altLang="zh-CN" dirty="0" smtClean="0"/>
            </a:br>
            <a:r>
              <a:rPr lang="en-US" altLang="zh-CN" dirty="0" smtClean="0"/>
              <a:t>Presentation 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6603321" y="5895381"/>
            <a:ext cx="1955442" cy="629963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633909" y="5996780"/>
            <a:ext cx="204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Baseline and Alarm 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6603321" y="3753250"/>
            <a:ext cx="1955441" cy="773979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444208" y="3854649"/>
            <a:ext cx="22354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/>
              <a:t> </a:t>
            </a:r>
            <a:r>
              <a:rPr lang="en-US" altLang="zh-CN" dirty="0" smtClean="0"/>
              <a:t>Intelligent </a:t>
            </a:r>
            <a:r>
              <a:rPr lang="en-US" altLang="zh-CN" dirty="0"/>
              <a:t>O</a:t>
            </a:r>
            <a:r>
              <a:rPr lang="en-US" altLang="zh-CN" dirty="0" smtClean="0"/>
              <a:t>peration </a:t>
            </a:r>
            <a:br>
              <a:rPr lang="en-US" altLang="zh-CN" dirty="0" smtClean="0"/>
            </a:br>
            <a:r>
              <a:rPr lang="en-US" altLang="zh-CN" dirty="0" smtClean="0"/>
              <a:t>and </a:t>
            </a:r>
            <a:r>
              <a:rPr lang="en-US" altLang="zh-CN" dirty="0"/>
              <a:t>M</a:t>
            </a:r>
            <a:r>
              <a:rPr lang="en-US" altLang="zh-CN" dirty="0" smtClean="0"/>
              <a:t>aintenance  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6644875" y="4689354"/>
            <a:ext cx="1913887" cy="1062011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572868" y="4756027"/>
            <a:ext cx="244169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User Modeling based</a:t>
            </a:r>
          </a:p>
          <a:p>
            <a:r>
              <a:rPr lang="en-US" altLang="zh-CN" dirty="0" smtClean="0"/>
              <a:t>Resource Scheduling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and Management 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3" idx="3"/>
          </p:cNvCxnSpPr>
          <p:nvPr/>
        </p:nvCxnSpPr>
        <p:spPr>
          <a:xfrm>
            <a:off x="1710229" y="2208278"/>
            <a:ext cx="464669" cy="547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6" idx="3"/>
          </p:cNvCxnSpPr>
          <p:nvPr/>
        </p:nvCxnSpPr>
        <p:spPr>
          <a:xfrm>
            <a:off x="1710229" y="3085995"/>
            <a:ext cx="464669" cy="259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8" idx="3"/>
          </p:cNvCxnSpPr>
          <p:nvPr/>
        </p:nvCxnSpPr>
        <p:spPr>
          <a:xfrm flipV="1">
            <a:off x="1710229" y="3903262"/>
            <a:ext cx="464669" cy="468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0" idx="3"/>
          </p:cNvCxnSpPr>
          <p:nvPr/>
        </p:nvCxnSpPr>
        <p:spPr>
          <a:xfrm flipV="1">
            <a:off x="1710229" y="5204511"/>
            <a:ext cx="464669" cy="5479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12" idx="1"/>
          </p:cNvCxnSpPr>
          <p:nvPr/>
        </p:nvCxnSpPr>
        <p:spPr>
          <a:xfrm flipV="1">
            <a:off x="3779912" y="2309586"/>
            <a:ext cx="377656" cy="491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endCxn id="18" idx="1"/>
          </p:cNvCxnSpPr>
          <p:nvPr/>
        </p:nvCxnSpPr>
        <p:spPr>
          <a:xfrm flipV="1">
            <a:off x="3779912" y="3792544"/>
            <a:ext cx="395272" cy="110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endCxn id="10" idx="1"/>
          </p:cNvCxnSpPr>
          <p:nvPr/>
        </p:nvCxnSpPr>
        <p:spPr>
          <a:xfrm>
            <a:off x="3779912" y="4972458"/>
            <a:ext cx="449664" cy="217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862" y="1876569"/>
            <a:ext cx="15430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9" name="直接箭头连接符 58"/>
          <p:cNvCxnSpPr>
            <a:stCxn id="12" idx="3"/>
            <a:endCxn id="35" idx="1"/>
          </p:cNvCxnSpPr>
          <p:nvPr/>
        </p:nvCxnSpPr>
        <p:spPr>
          <a:xfrm flipV="1">
            <a:off x="6012160" y="2177915"/>
            <a:ext cx="576063" cy="131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2" idx="3"/>
            <a:endCxn id="37" idx="1"/>
          </p:cNvCxnSpPr>
          <p:nvPr/>
        </p:nvCxnSpPr>
        <p:spPr>
          <a:xfrm>
            <a:off x="6012160" y="2309586"/>
            <a:ext cx="576063" cy="806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0" idx="3"/>
            <a:endCxn id="39" idx="1"/>
          </p:cNvCxnSpPr>
          <p:nvPr/>
        </p:nvCxnSpPr>
        <p:spPr>
          <a:xfrm>
            <a:off x="6084168" y="5189906"/>
            <a:ext cx="519153" cy="10204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直接箭头连接符 1024"/>
          <p:cNvCxnSpPr>
            <a:stCxn id="18" idx="3"/>
            <a:endCxn id="43" idx="1"/>
          </p:cNvCxnSpPr>
          <p:nvPr/>
        </p:nvCxnSpPr>
        <p:spPr>
          <a:xfrm>
            <a:off x="6029776" y="3792544"/>
            <a:ext cx="615099" cy="1427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直接箭头连接符 1030"/>
          <p:cNvCxnSpPr>
            <a:stCxn id="12" idx="3"/>
          </p:cNvCxnSpPr>
          <p:nvPr/>
        </p:nvCxnSpPr>
        <p:spPr>
          <a:xfrm>
            <a:off x="6012160" y="2309586"/>
            <a:ext cx="576063" cy="18846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直接箭头连接符 1035"/>
          <p:cNvCxnSpPr>
            <a:stCxn id="18" idx="3"/>
          </p:cNvCxnSpPr>
          <p:nvPr/>
        </p:nvCxnSpPr>
        <p:spPr>
          <a:xfrm>
            <a:off x="6029776" y="3792544"/>
            <a:ext cx="543092" cy="446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</a:t>
            </a:r>
            <a:r>
              <a:rPr lang="zh-CN" altLang="en-US" dirty="0" smtClean="0"/>
              <a:t>链路监控</a:t>
            </a:r>
            <a:r>
              <a:rPr lang="zh-CN" altLang="en-US" dirty="0"/>
              <a:t>与分析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217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全链路监控与分析</a:t>
            </a:r>
            <a:r>
              <a:rPr lang="zh-CN" altLang="en-US" dirty="0" smtClean="0"/>
              <a:t>系统状况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优势：</a:t>
            </a:r>
          </a:p>
          <a:p>
            <a:pPr lvl="1"/>
            <a:r>
              <a:rPr lang="zh-CN" altLang="en-US" dirty="0"/>
              <a:t>日志收集器收集率和代价可控，单元化部署。</a:t>
            </a:r>
          </a:p>
          <a:p>
            <a:pPr lvl="1"/>
            <a:r>
              <a:rPr lang="zh-CN" altLang="en-US" dirty="0"/>
              <a:t>准实时数据分析，匹配多种流分析工具。</a:t>
            </a:r>
          </a:p>
          <a:p>
            <a:pPr lvl="1"/>
            <a:r>
              <a:rPr lang="zh-CN" altLang="en-US" dirty="0"/>
              <a:t>统一的平台，容易扩展和维护，用户专注实现业务逻辑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挑战：</a:t>
            </a:r>
          </a:p>
          <a:p>
            <a:pPr lvl="1"/>
            <a:r>
              <a:rPr lang="zh-CN" altLang="en-US" dirty="0"/>
              <a:t>数据量</a:t>
            </a:r>
            <a:r>
              <a:rPr lang="en-US" altLang="zh-CN" dirty="0"/>
              <a:t>, </a:t>
            </a:r>
            <a:r>
              <a:rPr lang="zh-CN" altLang="en-US" dirty="0"/>
              <a:t>单</a:t>
            </a:r>
            <a:r>
              <a:rPr lang="en-US" altLang="zh-CN" dirty="0"/>
              <a:t>SQL</a:t>
            </a:r>
            <a:r>
              <a:rPr lang="zh-CN" altLang="en-US" dirty="0"/>
              <a:t>采集每天几十</a:t>
            </a:r>
            <a:r>
              <a:rPr lang="en-US" altLang="zh-CN" dirty="0"/>
              <a:t>T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秒级实时性，先于用户发现问题。</a:t>
            </a:r>
          </a:p>
          <a:p>
            <a:r>
              <a:rPr lang="zh-CN" altLang="en-US" dirty="0" smtClean="0"/>
              <a:t>应用：已在</a:t>
            </a:r>
            <a:r>
              <a:rPr lang="en-US" altLang="zh-CN" dirty="0" smtClean="0"/>
              <a:t>RDS</a:t>
            </a:r>
            <a:r>
              <a:rPr lang="zh-CN" altLang="en-US" dirty="0" smtClean="0"/>
              <a:t>中使用，</a:t>
            </a:r>
            <a:r>
              <a:rPr lang="en-US" altLang="zh-CN" dirty="0" smtClean="0"/>
              <a:t>SLB</a:t>
            </a:r>
            <a:r>
              <a:rPr lang="zh-CN" altLang="en-US" dirty="0" smtClean="0"/>
              <a:t>也有初步使用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843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2143125" y="274638"/>
            <a:ext cx="6543675" cy="7254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议程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508F9-1787-4867-90CC-5259497E13AB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359277822"/>
              </p:ext>
            </p:extLst>
          </p:nvPr>
        </p:nvGraphicFramePr>
        <p:xfrm>
          <a:off x="3131840" y="1412776"/>
          <a:ext cx="4392488" cy="475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8" name="Drawing" r:id="rId3" imgW="889200" imgH="1173600" progId="">
                  <p:embed/>
                </p:oleObj>
              </mc:Choice>
              <mc:Fallback>
                <p:oleObj name="Drawing" r:id="rId3" imgW="889200" imgH="1173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412776"/>
                        <a:ext cx="4392488" cy="4752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491880" y="2786058"/>
            <a:ext cx="300595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dirty="0"/>
              <a:t>一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云</a:t>
            </a:r>
            <a:r>
              <a:rPr lang="zh-CN" altLang="en-US" sz="2000" dirty="0" smtClean="0"/>
              <a:t>计算的挑战与需求</a:t>
            </a:r>
            <a:endParaRPr lang="zh-CN" altLang="en-US" sz="20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491880" y="3332820"/>
            <a:ext cx="327846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0" dirty="0"/>
              <a:t>二</a:t>
            </a:r>
            <a:r>
              <a:rPr lang="zh-CN" altLang="en-US" sz="2000" b="0" dirty="0" smtClean="0"/>
              <a:t>、</a:t>
            </a:r>
            <a:r>
              <a:rPr lang="en-US" altLang="zh-CN" sz="2000" dirty="0" smtClean="0"/>
              <a:t>ECS</a:t>
            </a:r>
            <a:r>
              <a:rPr lang="zh-CN" altLang="en-US" sz="2000" dirty="0"/>
              <a:t>的分布式</a:t>
            </a:r>
            <a:r>
              <a:rPr lang="zh-CN" altLang="en-US" sz="2000" dirty="0" smtClean="0"/>
              <a:t>存储设计</a:t>
            </a:r>
            <a:endParaRPr lang="zh-CN" altLang="en-US" sz="2000" dirty="0"/>
          </a:p>
          <a:p>
            <a:pPr algn="l"/>
            <a:endParaRPr lang="zh-CN" altLang="en-US" sz="2000" b="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491880" y="3879582"/>
            <a:ext cx="370646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0" dirty="0"/>
              <a:t>三</a:t>
            </a:r>
            <a:r>
              <a:rPr lang="zh-CN" altLang="en-US" sz="2000" b="0" dirty="0" smtClean="0"/>
              <a:t>、</a:t>
            </a:r>
            <a:r>
              <a:rPr lang="en-US" altLang="zh-CN" sz="2000" dirty="0" smtClean="0"/>
              <a:t>SLB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RDS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OCS</a:t>
            </a:r>
            <a:r>
              <a:rPr lang="zh-CN" altLang="en-US" sz="2000" dirty="0" smtClean="0"/>
              <a:t>的设计</a:t>
            </a:r>
            <a:endParaRPr lang="zh-CN" altLang="en-US" sz="2000" b="0" dirty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491880" y="4426344"/>
            <a:ext cx="326243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0" dirty="0" smtClean="0"/>
              <a:t>四、</a:t>
            </a:r>
            <a:r>
              <a:rPr lang="zh-CN" altLang="en-US" sz="2000" dirty="0"/>
              <a:t>全</a:t>
            </a:r>
            <a:r>
              <a:rPr lang="zh-CN" altLang="en-US" sz="2000" dirty="0" smtClean="0"/>
              <a:t>链路监控</a:t>
            </a:r>
            <a:r>
              <a:rPr lang="zh-CN" altLang="en-US" sz="2000" dirty="0"/>
              <a:t>与分析系统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491880" y="4973106"/>
            <a:ext cx="223651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0" dirty="0" smtClean="0"/>
              <a:t>五、未来工作展望</a:t>
            </a:r>
            <a:endParaRPr lang="zh-CN" altLang="en-US" sz="2000" b="0" dirty="0"/>
          </a:p>
        </p:txBody>
      </p:sp>
      <p:graphicFrame>
        <p:nvGraphicFramePr>
          <p:cNvPr id="12" name="Object 8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27851301"/>
              </p:ext>
            </p:extLst>
          </p:nvPr>
        </p:nvGraphicFramePr>
        <p:xfrm>
          <a:off x="1066800" y="5013176"/>
          <a:ext cx="1905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9" name="Drawing" r:id="rId5" imgW="2037600" imgH="313200" progId="">
                  <p:embed/>
                </p:oleObj>
              </mc:Choice>
              <mc:Fallback>
                <p:oleObj name="Drawing" r:id="rId5" imgW="2037600" imgH="313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013176"/>
                        <a:ext cx="19050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952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未来工作展望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ECS</a:t>
            </a:r>
            <a:r>
              <a:rPr lang="zh-CN" altLang="en-US" dirty="0" smtClean="0"/>
              <a:t>：全路径</a:t>
            </a:r>
            <a:r>
              <a:rPr lang="en-US" altLang="zh-CN" dirty="0" smtClean="0"/>
              <a:t>IO</a:t>
            </a:r>
            <a:r>
              <a:rPr lang="zh-CN" altLang="en-US" dirty="0"/>
              <a:t>持续</a:t>
            </a:r>
            <a:r>
              <a:rPr lang="zh-CN" altLang="en-US" dirty="0" smtClean="0"/>
              <a:t>优化，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策略的优化，带</a:t>
            </a:r>
            <a:r>
              <a:rPr lang="en-US" altLang="zh-CN" dirty="0"/>
              <a:t>SSD</a:t>
            </a:r>
            <a:r>
              <a:rPr lang="zh-CN" altLang="en-US" dirty="0"/>
              <a:t>的读写缓存，存储与计算</a:t>
            </a:r>
            <a:r>
              <a:rPr lang="zh-CN" altLang="en-US" dirty="0" smtClean="0"/>
              <a:t>分离，万兆纯</a:t>
            </a:r>
            <a:r>
              <a:rPr lang="en-US" altLang="zh-CN" dirty="0" smtClean="0"/>
              <a:t>SSD</a:t>
            </a:r>
            <a:r>
              <a:rPr lang="zh-CN" altLang="en-US" dirty="0" smtClean="0"/>
              <a:t>集群，动态</a:t>
            </a:r>
            <a:r>
              <a:rPr lang="zh-CN" altLang="en-US" dirty="0"/>
              <a:t>热点迁移</a:t>
            </a:r>
            <a:r>
              <a:rPr lang="zh-CN" altLang="en-US" dirty="0" smtClean="0"/>
              <a:t>技术，</a:t>
            </a:r>
            <a:r>
              <a:rPr lang="en-US" altLang="zh-CN" dirty="0" smtClean="0"/>
              <a:t>GPU</a:t>
            </a:r>
            <a:r>
              <a:rPr lang="zh-CN" altLang="en-US" dirty="0" smtClean="0"/>
              <a:t>支持，</a:t>
            </a:r>
            <a:r>
              <a:rPr lang="en-US" altLang="zh-CN" dirty="0" smtClean="0"/>
              <a:t>LXC/</a:t>
            </a:r>
            <a:r>
              <a:rPr lang="en-US" altLang="zh-CN" dirty="0" err="1" smtClean="0"/>
              <a:t>cgroups</a:t>
            </a:r>
            <a:r>
              <a:rPr lang="zh-CN" altLang="en-US" dirty="0" smtClean="0"/>
              <a:t>支持等。</a:t>
            </a:r>
            <a:endParaRPr lang="en-US" altLang="zh-CN" dirty="0" smtClean="0"/>
          </a:p>
          <a:p>
            <a:r>
              <a:rPr lang="en-US" altLang="zh-CN" dirty="0" smtClean="0"/>
              <a:t>RDS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PostgreSQL</a:t>
            </a:r>
            <a:r>
              <a:rPr lang="zh-CN" altLang="en-US" dirty="0" smtClean="0"/>
              <a:t>支持，更低成本的</a:t>
            </a:r>
            <a:r>
              <a:rPr lang="zh-CN" altLang="en-US" dirty="0"/>
              <a:t>可容忍一定切换时间</a:t>
            </a:r>
            <a:r>
              <a:rPr lang="en-US" altLang="zh-CN" dirty="0" smtClean="0"/>
              <a:t>RDS</a:t>
            </a:r>
            <a:r>
              <a:rPr lang="zh-CN" altLang="en-US" dirty="0" smtClean="0"/>
              <a:t>服务等。</a:t>
            </a:r>
            <a:endParaRPr lang="en-US" altLang="zh-CN" dirty="0" smtClean="0"/>
          </a:p>
          <a:p>
            <a:r>
              <a:rPr lang="zh-CN" altLang="en-US" dirty="0"/>
              <a:t>全链路的监控与分析</a:t>
            </a:r>
            <a:r>
              <a:rPr lang="zh-CN" altLang="en-US" dirty="0" smtClean="0"/>
              <a:t>系统应用到全线云产品。</a:t>
            </a:r>
            <a:endParaRPr lang="zh-CN" altLang="en-US" dirty="0"/>
          </a:p>
          <a:p>
            <a:r>
              <a:rPr lang="zh-CN" altLang="en-US" dirty="0" smtClean="0"/>
              <a:t>推出更多的云产品</a:t>
            </a:r>
            <a:r>
              <a:rPr lang="zh-CN" altLang="en-US" dirty="0"/>
              <a:t>，无线网络</a:t>
            </a:r>
            <a:r>
              <a:rPr lang="zh-CN" altLang="en-US" dirty="0" smtClean="0"/>
              <a:t>加速、</a:t>
            </a:r>
            <a:r>
              <a:rPr lang="en-US" altLang="zh-CN" dirty="0"/>
              <a:t> </a:t>
            </a:r>
            <a:r>
              <a:rPr lang="en-US" altLang="zh-CN" dirty="0" err="1" smtClean="0"/>
              <a:t>AliBench</a:t>
            </a:r>
            <a:r>
              <a:rPr lang="zh-CN" altLang="en-US" dirty="0" smtClean="0"/>
              <a:t>服务</a:t>
            </a:r>
            <a:r>
              <a:rPr lang="zh-CN" altLang="en-US" dirty="0"/>
              <a:t>质量</a:t>
            </a:r>
            <a:r>
              <a:rPr lang="zh-CN" altLang="en-US" dirty="0" smtClean="0"/>
              <a:t>监测、</a:t>
            </a:r>
            <a:r>
              <a:rPr lang="en-US" altLang="zh-CN" dirty="0" smtClean="0"/>
              <a:t>OCR</a:t>
            </a:r>
            <a:r>
              <a:rPr lang="zh-CN" altLang="en-US" dirty="0"/>
              <a:t>识别</a:t>
            </a:r>
            <a:r>
              <a:rPr lang="zh-CN" altLang="en-US" dirty="0" smtClean="0"/>
              <a:t>服务、深度</a:t>
            </a:r>
            <a:r>
              <a:rPr lang="zh-CN" altLang="en-US" dirty="0"/>
              <a:t>学习的</a:t>
            </a:r>
            <a:r>
              <a:rPr lang="en-US" altLang="zh-CN" dirty="0"/>
              <a:t>CNN/DNN</a:t>
            </a:r>
            <a:r>
              <a:rPr lang="zh-CN" altLang="en-US" dirty="0"/>
              <a:t>计算</a:t>
            </a:r>
            <a:r>
              <a:rPr lang="zh-CN" altLang="en-US" dirty="0" smtClean="0"/>
              <a:t>服务等。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6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 bwMode="auto">
          <a:xfrm>
            <a:off x="2143125" y="274638"/>
            <a:ext cx="6543675" cy="7254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讨论</a:t>
            </a:r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8D051F-07F0-45F6-8588-7ECCB0415FAF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zh-CN" altLang="en-US" smtClean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Q&amp;A</a:t>
            </a:r>
          </a:p>
          <a:p>
            <a:r>
              <a:rPr lang="zh-CN" altLang="en-US" dirty="0" smtClean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8288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2143125" y="274638"/>
            <a:ext cx="6543675" cy="7254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议程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508F9-1787-4867-90CC-5259497E13AB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359277822"/>
              </p:ext>
            </p:extLst>
          </p:nvPr>
        </p:nvGraphicFramePr>
        <p:xfrm>
          <a:off x="3131840" y="1412776"/>
          <a:ext cx="4392488" cy="475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6" name="Drawing" r:id="rId3" imgW="889200" imgH="1173600" progId="">
                  <p:embed/>
                </p:oleObj>
              </mc:Choice>
              <mc:Fallback>
                <p:oleObj name="Drawing" r:id="rId3" imgW="889200" imgH="1173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412776"/>
                        <a:ext cx="4392488" cy="4752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491880" y="2786058"/>
            <a:ext cx="300595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dirty="0"/>
              <a:t>一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云</a:t>
            </a:r>
            <a:r>
              <a:rPr lang="zh-CN" altLang="en-US" sz="2000" dirty="0" smtClean="0"/>
              <a:t>计算的挑战与需求</a:t>
            </a:r>
            <a:endParaRPr lang="zh-CN" altLang="en-US" sz="20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491880" y="3332820"/>
            <a:ext cx="327846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0" dirty="0"/>
              <a:t>二</a:t>
            </a:r>
            <a:r>
              <a:rPr lang="zh-CN" altLang="en-US" sz="2000" b="0" dirty="0" smtClean="0"/>
              <a:t>、</a:t>
            </a:r>
            <a:r>
              <a:rPr lang="en-US" altLang="zh-CN" sz="2000" dirty="0" smtClean="0"/>
              <a:t>ECS</a:t>
            </a:r>
            <a:r>
              <a:rPr lang="zh-CN" altLang="en-US" sz="2000" dirty="0"/>
              <a:t>的分布式</a:t>
            </a:r>
            <a:r>
              <a:rPr lang="zh-CN" altLang="en-US" sz="2000" dirty="0" smtClean="0"/>
              <a:t>存储设计</a:t>
            </a:r>
            <a:endParaRPr lang="zh-CN" altLang="en-US" sz="2000" dirty="0"/>
          </a:p>
          <a:p>
            <a:pPr algn="l"/>
            <a:endParaRPr lang="zh-CN" altLang="en-US" sz="2000" b="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491880" y="3879582"/>
            <a:ext cx="370646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0" dirty="0"/>
              <a:t>三</a:t>
            </a:r>
            <a:r>
              <a:rPr lang="zh-CN" altLang="en-US" sz="2000" b="0" dirty="0" smtClean="0"/>
              <a:t>、</a:t>
            </a:r>
            <a:r>
              <a:rPr lang="en-US" altLang="zh-CN" sz="2000" dirty="0" smtClean="0"/>
              <a:t>SLB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RDS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OCS</a:t>
            </a:r>
            <a:r>
              <a:rPr lang="zh-CN" altLang="en-US" sz="2000" dirty="0" smtClean="0"/>
              <a:t>的设计</a:t>
            </a:r>
            <a:endParaRPr lang="zh-CN" altLang="en-US" sz="2000" b="0" dirty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491880" y="4426344"/>
            <a:ext cx="326243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0" dirty="0" smtClean="0"/>
              <a:t>四、</a:t>
            </a:r>
            <a:r>
              <a:rPr lang="zh-CN" altLang="en-US" sz="2000" dirty="0"/>
              <a:t>全</a:t>
            </a:r>
            <a:r>
              <a:rPr lang="zh-CN" altLang="en-US" sz="2000" dirty="0" smtClean="0"/>
              <a:t>链路监控</a:t>
            </a:r>
            <a:r>
              <a:rPr lang="zh-CN" altLang="en-US" sz="2000" dirty="0"/>
              <a:t>与分析系统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491880" y="4973106"/>
            <a:ext cx="223651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0" dirty="0" smtClean="0"/>
              <a:t>五、未来工作展望</a:t>
            </a:r>
            <a:endParaRPr lang="zh-CN" altLang="en-US" sz="2000" b="0" dirty="0"/>
          </a:p>
        </p:txBody>
      </p:sp>
      <p:graphicFrame>
        <p:nvGraphicFramePr>
          <p:cNvPr id="12" name="Object 8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68355828"/>
              </p:ext>
            </p:extLst>
          </p:nvPr>
        </p:nvGraphicFramePr>
        <p:xfrm>
          <a:off x="1066800" y="3356992"/>
          <a:ext cx="1905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7" name="Drawing" r:id="rId5" imgW="2037600" imgH="313200" progId="">
                  <p:embed/>
                </p:oleObj>
              </mc:Choice>
              <mc:Fallback>
                <p:oleObj name="Drawing" r:id="rId5" imgW="2037600" imgH="313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356992"/>
                        <a:ext cx="19050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952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520" y="1596856"/>
            <a:ext cx="26642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000" dirty="0"/>
              <a:t>分布式文件存储</a:t>
            </a:r>
          </a:p>
          <a:p>
            <a:pPr>
              <a:buFont typeface="Arial" pitchFamily="34" charset="0"/>
              <a:buChar char="•"/>
            </a:pPr>
            <a:r>
              <a:rPr lang="zh-CN" altLang="zh-CN" sz="2000" dirty="0" smtClean="0"/>
              <a:t>快照制作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快照</a:t>
            </a:r>
            <a:r>
              <a:rPr lang="zh-CN" altLang="zh-CN" sz="2000" dirty="0" smtClean="0"/>
              <a:t>回滚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zh-CN" sz="2000" dirty="0" smtClean="0"/>
              <a:t>自定义</a:t>
            </a:r>
            <a:r>
              <a:rPr lang="en-US" altLang="zh-CN" sz="2000" dirty="0" smtClean="0"/>
              <a:t>image</a:t>
            </a:r>
          </a:p>
          <a:p>
            <a:pPr>
              <a:buFont typeface="Arial" pitchFamily="34" charset="0"/>
              <a:buChar char="•"/>
            </a:pPr>
            <a:r>
              <a:rPr lang="zh-CN" altLang="zh-CN" sz="2000" dirty="0" smtClean="0"/>
              <a:t>故障迁移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在线迁移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zh-CN" sz="2000" dirty="0" smtClean="0"/>
              <a:t>网络组隔离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zh-CN" sz="2000" dirty="0" smtClean="0"/>
              <a:t>防</a:t>
            </a:r>
            <a:r>
              <a:rPr lang="en-US" altLang="zh-CN" sz="2000" dirty="0" smtClean="0"/>
              <a:t>ARP</a:t>
            </a:r>
            <a:r>
              <a:rPr lang="zh-CN" altLang="zh-CN" sz="2000" dirty="0" smtClean="0"/>
              <a:t>欺骗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zh-CN" sz="2000" dirty="0" smtClean="0"/>
              <a:t>自定义防火墙功能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zh-CN" sz="2000" dirty="0" smtClean="0"/>
              <a:t>支持防</a:t>
            </a:r>
            <a:r>
              <a:rPr lang="en-US" altLang="zh-CN" sz="2000" dirty="0" err="1" smtClean="0"/>
              <a:t>DDos</a:t>
            </a:r>
            <a:r>
              <a:rPr lang="zh-CN" altLang="zh-CN" sz="2000" dirty="0" smtClean="0"/>
              <a:t>攻击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zh-CN" sz="2000" dirty="0" smtClean="0"/>
              <a:t>提供流量清洗服务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动态升级</a:t>
            </a:r>
            <a:endParaRPr lang="en-US" altLang="zh-CN" sz="2000" dirty="0" smtClean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2143125" y="274638"/>
            <a:ext cx="6543675" cy="7254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云服务器</a:t>
            </a:r>
            <a:r>
              <a:rPr lang="en-US" altLang="zh-CN" dirty="0" smtClean="0"/>
              <a:t>ECS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414695"/>
            <a:ext cx="5719142" cy="518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1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存储系统设计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为确保数据的高可靠性，实现</a:t>
            </a:r>
            <a:r>
              <a:rPr lang="en-US" altLang="zh-CN" dirty="0" smtClean="0"/>
              <a:t>2-3</a:t>
            </a:r>
            <a:r>
              <a:rPr lang="zh-CN" altLang="en-US" dirty="0" smtClean="0"/>
              <a:t>异步</a:t>
            </a:r>
            <a:endParaRPr lang="en-US" altLang="zh-CN" dirty="0" smtClean="0"/>
          </a:p>
          <a:p>
            <a:r>
              <a:rPr lang="zh-CN" altLang="en-US" dirty="0" smtClean="0"/>
              <a:t>过去的问题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对于任何写，都写入到</a:t>
            </a:r>
            <a:r>
              <a:rPr lang="en-US" altLang="zh-CN" dirty="0" smtClean="0"/>
              <a:t>Chunk Server</a:t>
            </a:r>
            <a:r>
              <a:rPr lang="zh-CN" altLang="en-US" dirty="0" smtClean="0"/>
              <a:t>才算成功，路径长，延时大。实现复杂开销大等。</a:t>
            </a:r>
            <a:endParaRPr lang="en-US" altLang="zh-CN" dirty="0" smtClean="0"/>
          </a:p>
          <a:p>
            <a:r>
              <a:rPr lang="zh-CN" altLang="en-US" dirty="0" smtClean="0"/>
              <a:t>优化思路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SSD/SATA</a:t>
            </a:r>
            <a:r>
              <a:rPr lang="zh-CN" altLang="en-US" dirty="0" smtClean="0"/>
              <a:t>混合存储，</a:t>
            </a:r>
            <a:r>
              <a:rPr lang="en-US" altLang="zh-CN" dirty="0" smtClean="0"/>
              <a:t>randwrite-4K-128</a:t>
            </a:r>
            <a:r>
              <a:rPr lang="zh-CN" altLang="en-US" dirty="0" smtClean="0"/>
              <a:t>可达</a:t>
            </a:r>
            <a:r>
              <a:rPr lang="en-US" altLang="zh-CN" dirty="0" smtClean="0"/>
              <a:t>5500 IOPS</a:t>
            </a:r>
            <a:r>
              <a:rPr lang="zh-CN" altLang="en-US" dirty="0" smtClean="0"/>
              <a:t>左右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引入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机制，同时实现一样的数据可靠性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线程事件驱动架构重构</a:t>
            </a:r>
            <a:r>
              <a:rPr lang="en-US" altLang="zh-CN" dirty="0" smtClean="0"/>
              <a:t>TDC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Chunk Server</a:t>
            </a:r>
            <a:r>
              <a:rPr lang="zh-CN" altLang="en-US" dirty="0" smtClean="0"/>
              <a:t>的实现，让一个</a:t>
            </a:r>
            <a:r>
              <a:rPr lang="en-US" altLang="zh-CN" dirty="0" smtClean="0"/>
              <a:t>IO</a:t>
            </a:r>
            <a:r>
              <a:rPr lang="zh-CN" altLang="en-US" dirty="0" smtClean="0"/>
              <a:t>请求在一个线程完成所有工作，避免锁和上下文切换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6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路径上的各层</a:t>
            </a:r>
            <a:r>
              <a:rPr lang="en-US" altLang="zh-CN" dirty="0" smtClean="0"/>
              <a:t>cache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应用程序的</a:t>
            </a:r>
            <a:r>
              <a:rPr lang="en-US" altLang="zh-CN" dirty="0" smtClean="0"/>
              <a:t>user cache</a:t>
            </a:r>
          </a:p>
          <a:p>
            <a:pPr lvl="1"/>
            <a:r>
              <a:rPr lang="en-US" altLang="zh-CN" dirty="0" err="1" smtClean="0"/>
              <a:t>mysql</a:t>
            </a:r>
            <a:r>
              <a:rPr lang="en-US" altLang="zh-CN" dirty="0" smtClean="0"/>
              <a:t> buffer pool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操作系统的缓存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linux</a:t>
            </a:r>
            <a:r>
              <a:rPr lang="en-US" altLang="zh-CN" dirty="0" smtClean="0"/>
              <a:t> page cache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存储系统的</a:t>
            </a:r>
            <a:r>
              <a:rPr lang="en-US" altLang="zh-CN" dirty="0" smtClean="0"/>
              <a:t>cache</a:t>
            </a:r>
          </a:p>
          <a:p>
            <a:pPr lvl="1"/>
            <a:r>
              <a:rPr lang="zh-CN" altLang="en-US" dirty="0" smtClean="0"/>
              <a:t>磁盘的缓存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851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</a:t>
            </a:r>
            <a:r>
              <a:rPr lang="en-US" altLang="zh-CN" dirty="0" smtClean="0"/>
              <a:t>IO</a:t>
            </a:r>
            <a:r>
              <a:rPr lang="zh-CN" altLang="en-US" dirty="0" smtClean="0"/>
              <a:t>的几种模式 </a:t>
            </a:r>
            <a:r>
              <a:rPr lang="en-US" altLang="zh-CN" dirty="0" smtClean="0"/>
              <a:t>– buffer write</a:t>
            </a:r>
            <a:endParaRPr lang="zh-CN" altLang="en-US" dirty="0"/>
          </a:p>
        </p:txBody>
      </p:sp>
      <p:sp>
        <p:nvSpPr>
          <p:cNvPr id="8" name="流程图: 过程 7"/>
          <p:cNvSpPr/>
          <p:nvPr/>
        </p:nvSpPr>
        <p:spPr>
          <a:xfrm>
            <a:off x="1285852" y="1428736"/>
            <a:ext cx="5500726" cy="714380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用户程序</a:t>
            </a:r>
            <a:endParaRPr lang="zh-CN" altLang="en-US" dirty="0"/>
          </a:p>
        </p:txBody>
      </p:sp>
      <p:sp>
        <p:nvSpPr>
          <p:cNvPr id="10" name="流程图: 过程 9"/>
          <p:cNvSpPr/>
          <p:nvPr/>
        </p:nvSpPr>
        <p:spPr>
          <a:xfrm>
            <a:off x="1285852" y="5072074"/>
            <a:ext cx="5500726" cy="1428760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存储介质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285852" y="3071810"/>
            <a:ext cx="5500726" cy="1428760"/>
            <a:chOff x="1285852" y="3071810"/>
            <a:chExt cx="5500726" cy="1428760"/>
          </a:xfrm>
        </p:grpSpPr>
        <p:sp>
          <p:nvSpPr>
            <p:cNvPr id="9" name="流程图: 过程 8"/>
            <p:cNvSpPr/>
            <p:nvPr/>
          </p:nvSpPr>
          <p:spPr>
            <a:xfrm>
              <a:off x="1285852" y="3071810"/>
              <a:ext cx="5500726" cy="1428760"/>
            </a:xfrm>
            <a:prstGeom prst="flowChart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操作系统</a:t>
              </a:r>
              <a:endParaRPr lang="zh-CN" altLang="en-US" dirty="0"/>
            </a:p>
          </p:txBody>
        </p:sp>
        <p:sp>
          <p:nvSpPr>
            <p:cNvPr id="11" name="流程图: 过程 10"/>
            <p:cNvSpPr/>
            <p:nvPr/>
          </p:nvSpPr>
          <p:spPr>
            <a:xfrm>
              <a:off x="2000232" y="3286124"/>
              <a:ext cx="1357322" cy="100013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Page cache</a:t>
              </a:r>
              <a:endParaRPr lang="zh-CN" altLang="en-US" dirty="0"/>
            </a:p>
          </p:txBody>
        </p:sp>
      </p:grpSp>
      <p:cxnSp>
        <p:nvCxnSpPr>
          <p:cNvPr id="14" name="直接箭头连接符 13"/>
          <p:cNvCxnSpPr/>
          <p:nvPr/>
        </p:nvCxnSpPr>
        <p:spPr>
          <a:xfrm rot="5400000">
            <a:off x="1643734" y="2715516"/>
            <a:ext cx="1144800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 flipH="1" flipV="1">
            <a:off x="2357422" y="2714620"/>
            <a:ext cx="1143008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00232" y="178592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write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 rot="5400000">
            <a:off x="1710546" y="4718818"/>
            <a:ext cx="1008000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 flipH="1" flipV="1">
            <a:off x="2497158" y="4789462"/>
            <a:ext cx="10080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过程 14"/>
          <p:cNvSpPr/>
          <p:nvPr/>
        </p:nvSpPr>
        <p:spPr>
          <a:xfrm>
            <a:off x="1928794" y="5294256"/>
            <a:ext cx="3929090" cy="6550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en-US" altLang="zh-CN" dirty="0" smtClean="0"/>
              <a:t>ache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4643446"/>
            <a:ext cx="242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</a:t>
            </a:r>
            <a:r>
              <a:rPr lang="zh-CN" altLang="en-US" dirty="0" smtClean="0"/>
              <a:t>操作系统</a:t>
            </a:r>
            <a:r>
              <a:rPr lang="en-US" altLang="zh-CN" dirty="0" err="1" smtClean="0"/>
              <a:t>writeback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03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" val="Boston"/>
</p:tagLst>
</file>

<file path=ppt/theme/theme1.xml><?xml version="1.0" encoding="utf-8"?>
<a:theme xmlns:a="http://schemas.openxmlformats.org/drawingml/2006/main" name="淘宝PPT模版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淘宝PPT模版</Template>
  <TotalTime>28101</TotalTime>
  <Words>2069</Words>
  <Application>Microsoft Office PowerPoint</Application>
  <PresentationFormat>全屏显示(4:3)</PresentationFormat>
  <Paragraphs>357</Paragraphs>
  <Slides>44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7" baseType="lpstr">
      <vt:lpstr>淘宝PPT模版</vt:lpstr>
      <vt:lpstr>1_默认设计模板</vt:lpstr>
      <vt:lpstr>Drawing</vt:lpstr>
      <vt:lpstr>构建大型云计算平台分布式技术的实践 </vt:lpstr>
      <vt:lpstr>自我介绍</vt:lpstr>
      <vt:lpstr>议程</vt:lpstr>
      <vt:lpstr>云计算的挑战与需求</vt:lpstr>
      <vt:lpstr>议程</vt:lpstr>
      <vt:lpstr>云服务器ECS </vt:lpstr>
      <vt:lpstr>存储系统设计</vt:lpstr>
      <vt:lpstr>IO路径上的各层cache</vt:lpstr>
      <vt:lpstr>写IO的几种模式 – buffer write</vt:lpstr>
      <vt:lpstr>写IO的几种模式 – buffer write</vt:lpstr>
      <vt:lpstr>写IO的几种模式 – direct write</vt:lpstr>
      <vt:lpstr>写IO的几种模式 – direct write</vt:lpstr>
      <vt:lpstr>写IO的几种模式 –write+sync</vt:lpstr>
      <vt:lpstr>写IO的几种模式 –write+sync</vt:lpstr>
      <vt:lpstr>写IO的几种模式 –O_SYNC</vt:lpstr>
      <vt:lpstr>数据安全背后的故事</vt:lpstr>
      <vt:lpstr>本地SAS盘write的性能测试结果</vt:lpstr>
      <vt:lpstr>虚拟化中本地磁盘的IO</vt:lpstr>
      <vt:lpstr>云计算环境中的IO</vt:lpstr>
      <vt:lpstr>Cache系统</vt:lpstr>
      <vt:lpstr>云计算环境中的IO</vt:lpstr>
      <vt:lpstr>random write test (direct)</vt:lpstr>
      <vt:lpstr>SATA分布式存储</vt:lpstr>
      <vt:lpstr>SATA分布式存储+cache</vt:lpstr>
      <vt:lpstr>direct test iodepth=8</vt:lpstr>
      <vt:lpstr>SATA分布式存储</vt:lpstr>
      <vt:lpstr>SATA分布式存储+cache</vt:lpstr>
      <vt:lpstr>Cache系统</vt:lpstr>
      <vt:lpstr>ECS的不同存储选择</vt:lpstr>
      <vt:lpstr>议程</vt:lpstr>
      <vt:lpstr>SLB的架构设计</vt:lpstr>
      <vt:lpstr>通过OSPF搭建SLB集群</vt:lpstr>
      <vt:lpstr>SLB的特点</vt:lpstr>
      <vt:lpstr>RDS的架构设计</vt:lpstr>
      <vt:lpstr>RDS的架构设计（续）</vt:lpstr>
      <vt:lpstr>RDS的优势</vt:lpstr>
      <vt:lpstr>OCS的架构设计</vt:lpstr>
      <vt:lpstr>OCS的特点</vt:lpstr>
      <vt:lpstr>议程</vt:lpstr>
      <vt:lpstr>全链路监控与分析系统</vt:lpstr>
      <vt:lpstr>全链路监控与分析系统状况</vt:lpstr>
      <vt:lpstr>议程</vt:lpstr>
      <vt:lpstr>未来工作展望</vt:lpstr>
      <vt:lpstr>讨论</vt:lpstr>
    </vt:vector>
  </TitlesOfParts>
  <Company>alibaba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淘宝网的技术与挑战</dc:title>
  <dc:creator>章文嵩</dc:creator>
  <cp:lastModifiedBy>正明</cp:lastModifiedBy>
  <cp:revision>1413</cp:revision>
  <dcterms:created xsi:type="dcterms:W3CDTF">2008-10-18T12:39:51Z</dcterms:created>
  <dcterms:modified xsi:type="dcterms:W3CDTF">2014-07-17T16:45:13Z</dcterms:modified>
</cp:coreProperties>
</file>