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1" d="100"/>
          <a:sy n="71" d="100"/>
        </p:scale>
        <p:origin x="-11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50.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2.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52.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2.wmf"/><Relationship Id="rId5" Type="http://schemas.openxmlformats.org/officeDocument/2006/relationships/image" Target="../media/image13.wmf"/><Relationship Id="rId4" Type="http://schemas.openxmlformats.org/officeDocument/2006/relationships/image" Target="../media/image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1.wmf"/><Relationship Id="rId5" Type="http://schemas.openxmlformats.org/officeDocument/2006/relationships/image" Target="../media/image89.wmf"/><Relationship Id="rId4"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2.wmf"/><Relationship Id="rId7" Type="http://schemas.openxmlformats.org/officeDocument/2006/relationships/image" Target="../media/image93.wmf"/><Relationship Id="rId2" Type="http://schemas.openxmlformats.org/officeDocument/2006/relationships/image" Target="../media/image13.wmf"/><Relationship Id="rId1" Type="http://schemas.openxmlformats.org/officeDocument/2006/relationships/image" Target="../media/image90.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2.wmf"/><Relationship Id="rId5" Type="http://schemas.openxmlformats.org/officeDocument/2006/relationships/image" Target="../media/image13.wmf"/><Relationship Id="rId4"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74A4499D-4552-4992-B123-6DB34B9330B1}"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fld id="{5B66BA4B-C2C7-4070-9306-85A9E93F460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CFAF26-DF6C-4785-96B0-F56265D1FC01}" type="datetimeFigureOut">
              <a:rPr lang="zh-CN" altLang="en-US" smtClean="0"/>
              <a:t>2011/3/29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69EAB3-CBDE-4042-B0B8-A73B97048F5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FAF26-DF6C-4785-96B0-F56265D1FC01}" type="datetimeFigureOut">
              <a:rPr lang="zh-CN" altLang="en-US" smtClean="0"/>
              <a:t>2011/3/29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9EAB3-CBDE-4042-B0B8-A73B97048F5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Microsoft_Office_Word_97_-_2003___6.doc"/><Relationship Id="rId4" Type="http://schemas.openxmlformats.org/officeDocument/2006/relationships/oleObject" Target="../embeddings/Microsoft_Office_Word_97_-_2003___5.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41.bin"/><Relationship Id="rId11" Type="http://schemas.openxmlformats.org/officeDocument/2006/relationships/oleObject" Target="../embeddings/oleObject46.bin"/><Relationship Id="rId5" Type="http://schemas.openxmlformats.org/officeDocument/2006/relationships/oleObject" Target="../embeddings/oleObject40.bin"/><Relationship Id="rId10" Type="http://schemas.openxmlformats.org/officeDocument/2006/relationships/oleObject" Target="../embeddings/oleObject45.bin"/><Relationship Id="rId4" Type="http://schemas.openxmlformats.org/officeDocument/2006/relationships/oleObject" Target="../embeddings/oleObject39.bin"/><Relationship Id="rId9"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oleObject" Target="../embeddings/oleObject57.bin"/><Relationship Id="rId3" Type="http://schemas.openxmlformats.org/officeDocument/2006/relationships/oleObject" Target="../embeddings/oleObject47.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50.bin"/><Relationship Id="rId11" Type="http://schemas.openxmlformats.org/officeDocument/2006/relationships/oleObject" Target="../embeddings/oleObject55.bin"/><Relationship Id="rId5" Type="http://schemas.openxmlformats.org/officeDocument/2006/relationships/oleObject" Target="../embeddings/oleObject49.bin"/><Relationship Id="rId10" Type="http://schemas.openxmlformats.org/officeDocument/2006/relationships/oleObject" Target="../embeddings/oleObject54.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4.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2.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Microsoft_Office_Word_97_-_2003___3.doc"/><Relationship Id="rId4" Type="http://schemas.openxmlformats.org/officeDocument/2006/relationships/oleObject" Target="../embeddings/Microsoft_Office_Word_97_-_2003___2.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BC2499F-9602-44C9-BA28-A7207B3C1CE1}" type="slidenum">
              <a:rPr lang="en-US" altLang="zh-CN"/>
              <a:pPr/>
              <a:t>1</a:t>
            </a:fld>
            <a:endParaRPr lang="en-US" altLang="zh-CN"/>
          </a:p>
        </p:txBody>
      </p:sp>
      <p:sp>
        <p:nvSpPr>
          <p:cNvPr id="91138" name="Rectangle 2"/>
          <p:cNvSpPr>
            <a:spLocks noGrp="1" noChangeArrowheads="1"/>
          </p:cNvSpPr>
          <p:nvPr>
            <p:ph type="title"/>
          </p:nvPr>
        </p:nvSpPr>
        <p:spPr>
          <a:xfrm>
            <a:off x="755650" y="908050"/>
            <a:ext cx="7772400" cy="1143000"/>
          </a:xfrm>
        </p:spPr>
        <p:txBody>
          <a:bodyPr/>
          <a:lstStyle/>
          <a:p>
            <a:r>
              <a:rPr lang="zh-CN" altLang="en-US" b="1" dirty="0">
                <a:latin typeface="黑体" pitchFamily="2" charset="-122"/>
                <a:ea typeface="黑体" pitchFamily="2" charset="-122"/>
              </a:rPr>
              <a:t>第三章</a:t>
            </a:r>
            <a:r>
              <a:rPr lang="en-US" altLang="zh-CN" b="1" dirty="0">
                <a:latin typeface="黑体" pitchFamily="2" charset="-122"/>
                <a:ea typeface="黑体" pitchFamily="2" charset="-122"/>
              </a:rPr>
              <a:t> </a:t>
            </a:r>
            <a:r>
              <a:rPr lang="zh-CN" altLang="en-US" b="1" dirty="0">
                <a:latin typeface="黑体" pitchFamily="2" charset="-122"/>
                <a:ea typeface="黑体" pitchFamily="2" charset="-122"/>
              </a:rPr>
              <a:t>线性规划</a:t>
            </a:r>
            <a:r>
              <a:rPr lang="zh-CN" altLang="en-US" b="1" dirty="0" smtClean="0">
                <a:latin typeface="黑体" pitchFamily="2" charset="-122"/>
                <a:ea typeface="黑体" pitchFamily="2" charset="-122"/>
              </a:rPr>
              <a:t>的对偶问题</a:t>
            </a:r>
            <a:endParaRPr lang="zh-CN" altLang="en-US" b="1" dirty="0">
              <a:latin typeface="黑体" pitchFamily="2" charset="-122"/>
              <a:ea typeface="黑体" pitchFamily="2" charset="-122"/>
            </a:endParaRPr>
          </a:p>
        </p:txBody>
      </p:sp>
      <p:sp>
        <p:nvSpPr>
          <p:cNvPr id="91139" name="Rectangle 3"/>
          <p:cNvSpPr>
            <a:spLocks noGrp="1" noChangeArrowheads="1"/>
          </p:cNvSpPr>
          <p:nvPr>
            <p:ph type="body" idx="1"/>
          </p:nvPr>
        </p:nvSpPr>
        <p:spPr>
          <a:xfrm>
            <a:off x="1258888" y="2205038"/>
            <a:ext cx="6981825" cy="3898900"/>
          </a:xfrm>
        </p:spPr>
        <p:txBody>
          <a:bodyPr/>
          <a:lstStyle/>
          <a:p>
            <a:pPr>
              <a:buFont typeface="Wingdings" pitchFamily="2" charset="2"/>
              <a:buChar char="p"/>
            </a:pPr>
            <a:r>
              <a:rPr lang="en-US" altLang="zh-CN" dirty="0">
                <a:latin typeface="黑体" pitchFamily="2" charset="-122"/>
                <a:ea typeface="黑体" pitchFamily="2" charset="-122"/>
              </a:rPr>
              <a:t> </a:t>
            </a:r>
            <a:r>
              <a:rPr lang="zh-CN" altLang="en-US" b="1" dirty="0">
                <a:latin typeface="黑体" pitchFamily="2" charset="-122"/>
                <a:ea typeface="黑体" pitchFamily="2" charset="-122"/>
              </a:rPr>
              <a:t>对偶线性规划</a:t>
            </a:r>
          </a:p>
          <a:p>
            <a:pPr>
              <a:buFont typeface="Wingdings" pitchFamily="2" charset="2"/>
              <a:buChar char="p"/>
            </a:pPr>
            <a:r>
              <a:rPr lang="zh-CN" altLang="en-US" b="1" dirty="0">
                <a:latin typeface="黑体" pitchFamily="2" charset="-122"/>
                <a:ea typeface="黑体" pitchFamily="2" charset="-122"/>
              </a:rPr>
              <a:t> 对偶定理</a:t>
            </a:r>
          </a:p>
          <a:p>
            <a:pPr>
              <a:buFont typeface="Wingdings" pitchFamily="2" charset="2"/>
              <a:buChar char="p"/>
            </a:pPr>
            <a:r>
              <a:rPr lang="zh-CN" altLang="en-US" b="1" dirty="0">
                <a:latin typeface="黑体" pitchFamily="2" charset="-122"/>
                <a:ea typeface="黑体" pitchFamily="2" charset="-122"/>
              </a:rPr>
              <a:t> 对偶单纯形法</a:t>
            </a:r>
          </a:p>
          <a:p>
            <a:pPr>
              <a:buNone/>
            </a:pPr>
            <a:endParaRPr lang="zh-CN" altLang="en-US" b="1" dirty="0">
              <a:latin typeface="黑体" pitchFamily="2" charset="-122"/>
              <a:ea typeface="黑体" pitchFamily="2" charset="-122"/>
            </a:endParaRPr>
          </a:p>
          <a:p>
            <a:pPr>
              <a:buFont typeface="Wingdings" pitchFamily="2" charset="2"/>
              <a:buNone/>
            </a:pPr>
            <a:endParaRPr lang="en-US" altLang="zh-CN"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C4076274-9154-4638-8CE9-6F6880B141DF}" type="slidenum">
              <a:rPr lang="en-US" altLang="zh-CN"/>
              <a:pPr/>
              <a:t>10</a:t>
            </a:fld>
            <a:endParaRPr lang="en-US" altLang="zh-CN"/>
          </a:p>
        </p:txBody>
      </p:sp>
      <p:graphicFrame>
        <p:nvGraphicFramePr>
          <p:cNvPr id="322564" name="Object 4"/>
          <p:cNvGraphicFramePr>
            <a:graphicFrameLocks noChangeAspect="1"/>
          </p:cNvGraphicFramePr>
          <p:nvPr/>
        </p:nvGraphicFramePr>
        <p:xfrm>
          <a:off x="2336800" y="188913"/>
          <a:ext cx="6807200" cy="2582862"/>
        </p:xfrm>
        <a:graphic>
          <a:graphicData uri="http://schemas.openxmlformats.org/presentationml/2006/ole">
            <p:oleObj spid="_x0000_s7170" name="文档" r:id="rId3" imgW="7210604" imgH="2748204" progId="Word.Document.8">
              <p:embed/>
            </p:oleObj>
          </a:graphicData>
        </a:graphic>
      </p:graphicFrame>
      <p:graphicFrame>
        <p:nvGraphicFramePr>
          <p:cNvPr id="322565" name="Object 5"/>
          <p:cNvGraphicFramePr>
            <a:graphicFrameLocks noChangeAspect="1"/>
          </p:cNvGraphicFramePr>
          <p:nvPr/>
        </p:nvGraphicFramePr>
        <p:xfrm>
          <a:off x="395288" y="2781300"/>
          <a:ext cx="7764462" cy="3208338"/>
        </p:xfrm>
        <a:graphic>
          <a:graphicData uri="http://schemas.openxmlformats.org/presentationml/2006/ole">
            <p:oleObj spid="_x0000_s7171" name="文档" r:id="rId4" imgW="8155672" imgH="3416812" progId="Word.Document.8">
              <p:embed/>
            </p:oleObj>
          </a:graphicData>
        </a:graphic>
      </p:graphicFrame>
      <p:graphicFrame>
        <p:nvGraphicFramePr>
          <p:cNvPr id="322566" name="Object 6"/>
          <p:cNvGraphicFramePr>
            <a:graphicFrameLocks noChangeAspect="1"/>
          </p:cNvGraphicFramePr>
          <p:nvPr/>
        </p:nvGraphicFramePr>
        <p:xfrm>
          <a:off x="539750" y="6165850"/>
          <a:ext cx="5602288" cy="479425"/>
        </p:xfrm>
        <a:graphic>
          <a:graphicData uri="http://schemas.openxmlformats.org/presentationml/2006/ole">
            <p:oleObj spid="_x0000_s7172" name="文档" r:id="rId5" imgW="5884627" imgH="50631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additive="base">
                                        <p:cTn id="7" dur="500" fill="hold"/>
                                        <p:tgtEl>
                                          <p:spTgt spid="322564"/>
                                        </p:tgtEl>
                                        <p:attrNameLst>
                                          <p:attrName>ppt_x</p:attrName>
                                        </p:attrNameLst>
                                      </p:cBhvr>
                                      <p:tavLst>
                                        <p:tav tm="0">
                                          <p:val>
                                            <p:strVal val="#ppt_x"/>
                                          </p:val>
                                        </p:tav>
                                        <p:tav tm="100000">
                                          <p:val>
                                            <p:strVal val="#ppt_x"/>
                                          </p:val>
                                        </p:tav>
                                      </p:tavLst>
                                    </p:anim>
                                    <p:anim calcmode="lin" valueType="num">
                                      <p:cBhvr additive="base">
                                        <p:cTn id="8" dur="500" fill="hold"/>
                                        <p:tgtEl>
                                          <p:spTgt spid="322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2565"/>
                                        </p:tgtEl>
                                        <p:attrNameLst>
                                          <p:attrName>style.visibility</p:attrName>
                                        </p:attrNameLst>
                                      </p:cBhvr>
                                      <p:to>
                                        <p:strVal val="visible"/>
                                      </p:to>
                                    </p:set>
                                    <p:anim calcmode="lin" valueType="num">
                                      <p:cBhvr additive="base">
                                        <p:cTn id="13" dur="500" fill="hold"/>
                                        <p:tgtEl>
                                          <p:spTgt spid="322565"/>
                                        </p:tgtEl>
                                        <p:attrNameLst>
                                          <p:attrName>ppt_x</p:attrName>
                                        </p:attrNameLst>
                                      </p:cBhvr>
                                      <p:tavLst>
                                        <p:tav tm="0">
                                          <p:val>
                                            <p:strVal val="#ppt_x"/>
                                          </p:val>
                                        </p:tav>
                                        <p:tav tm="100000">
                                          <p:val>
                                            <p:strVal val="#ppt_x"/>
                                          </p:val>
                                        </p:tav>
                                      </p:tavLst>
                                    </p:anim>
                                    <p:anim calcmode="lin" valueType="num">
                                      <p:cBhvr additive="base">
                                        <p:cTn id="14" dur="500" fill="hold"/>
                                        <p:tgtEl>
                                          <p:spTgt spid="3225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2566"/>
                                        </p:tgtEl>
                                        <p:attrNameLst>
                                          <p:attrName>style.visibility</p:attrName>
                                        </p:attrNameLst>
                                      </p:cBhvr>
                                      <p:to>
                                        <p:strVal val="visible"/>
                                      </p:to>
                                    </p:set>
                                    <p:anim calcmode="lin" valueType="num">
                                      <p:cBhvr additive="base">
                                        <p:cTn id="19" dur="500" fill="hold"/>
                                        <p:tgtEl>
                                          <p:spTgt spid="322566"/>
                                        </p:tgtEl>
                                        <p:attrNameLst>
                                          <p:attrName>ppt_x</p:attrName>
                                        </p:attrNameLst>
                                      </p:cBhvr>
                                      <p:tavLst>
                                        <p:tav tm="0">
                                          <p:val>
                                            <p:strVal val="#ppt_x"/>
                                          </p:val>
                                        </p:tav>
                                        <p:tav tm="100000">
                                          <p:val>
                                            <p:strVal val="#ppt_x"/>
                                          </p:val>
                                        </p:tav>
                                      </p:tavLst>
                                    </p:anim>
                                    <p:anim calcmode="lin" valueType="num">
                                      <p:cBhvr additive="base">
                                        <p:cTn id="20" dur="500" fill="hold"/>
                                        <p:tgtEl>
                                          <p:spTgt spid="322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8B7C7A8-DB4A-4286-A365-BBAD3E4DA0F5}" type="slidenum">
              <a:rPr lang="en-US" altLang="zh-CN"/>
              <a:pPr/>
              <a:t>11</a:t>
            </a:fld>
            <a:endParaRPr lang="en-US" altLang="zh-CN"/>
          </a:p>
        </p:txBody>
      </p:sp>
      <p:graphicFrame>
        <p:nvGraphicFramePr>
          <p:cNvPr id="323586" name="Object 2"/>
          <p:cNvGraphicFramePr>
            <a:graphicFrameLocks noChangeAspect="1"/>
          </p:cNvGraphicFramePr>
          <p:nvPr/>
        </p:nvGraphicFramePr>
        <p:xfrm>
          <a:off x="682625" y="2133600"/>
          <a:ext cx="7504113" cy="1887538"/>
        </p:xfrm>
        <a:graphic>
          <a:graphicData uri="http://schemas.openxmlformats.org/presentationml/2006/ole">
            <p:oleObj spid="_x0000_s8194" name="文档" r:id="rId3" imgW="7957298" imgH="2011223"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additive="base">
                                        <p:cTn id="7" dur="500" fill="hold"/>
                                        <p:tgtEl>
                                          <p:spTgt spid="323586"/>
                                        </p:tgtEl>
                                        <p:attrNameLst>
                                          <p:attrName>ppt_x</p:attrName>
                                        </p:attrNameLst>
                                      </p:cBhvr>
                                      <p:tavLst>
                                        <p:tav tm="0">
                                          <p:val>
                                            <p:strVal val="#ppt_x"/>
                                          </p:val>
                                        </p:tav>
                                        <p:tav tm="100000">
                                          <p:val>
                                            <p:strVal val="#ppt_x"/>
                                          </p:val>
                                        </p:tav>
                                      </p:tavLst>
                                    </p:anim>
                                    <p:anim calcmode="lin" valueType="num">
                                      <p:cBhvr additive="base">
                                        <p:cTn id="8" dur="500" fill="hold"/>
                                        <p:tgtEl>
                                          <p:spTgt spid="323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952E1C72-0AAB-4D59-9FD9-A4DD9A4305C7}" type="slidenum">
              <a:rPr lang="en-US" altLang="zh-CN"/>
              <a:pPr/>
              <a:t>12</a:t>
            </a:fld>
            <a:endParaRPr lang="en-US" altLang="zh-CN"/>
          </a:p>
        </p:txBody>
      </p:sp>
      <p:sp>
        <p:nvSpPr>
          <p:cNvPr id="295943" name="Text Box 7"/>
          <p:cNvSpPr txBox="1">
            <a:spLocks noChangeArrowheads="1"/>
          </p:cNvSpPr>
          <p:nvPr/>
        </p:nvSpPr>
        <p:spPr bwMode="auto">
          <a:xfrm>
            <a:off x="1042988" y="4724400"/>
            <a:ext cx="7761287" cy="1266825"/>
          </a:xfrm>
          <a:prstGeom prst="rect">
            <a:avLst/>
          </a:prstGeom>
          <a:noFill/>
          <a:ln w="9525">
            <a:noFill/>
            <a:miter lim="800000"/>
            <a:headEnd/>
            <a:tailEnd/>
          </a:ln>
          <a:effectLst/>
        </p:spPr>
        <p:txBody>
          <a:bodyPr>
            <a:spAutoFit/>
          </a:bodyPr>
          <a:lstStyle/>
          <a:p>
            <a:pPr>
              <a:buFont typeface="Wingdings" pitchFamily="2" charset="2"/>
              <a:buNone/>
            </a:pPr>
            <a:r>
              <a:rPr lang="zh-CN" altLang="en-US" sz="1800" b="1">
                <a:latin typeface="华文新魏" pitchFamily="2" charset="-122"/>
                <a:ea typeface="华文新魏" pitchFamily="2" charset="-122"/>
              </a:rPr>
              <a:t>　　　　　　　　　　　　　　</a:t>
            </a:r>
            <a:r>
              <a:rPr lang="zh-CN" altLang="en-US" b="1">
                <a:latin typeface="楷体_GB2312" pitchFamily="49" charset="-122"/>
              </a:rPr>
              <a:t>　　若令　　　　　</a:t>
            </a:r>
            <a:r>
              <a:rPr lang="zh-CN" altLang="en-US" b="1"/>
              <a:t>线性规划标准型</a:t>
            </a:r>
          </a:p>
          <a:p>
            <a:pPr>
              <a:lnSpc>
                <a:spcPct val="150000"/>
              </a:lnSpc>
            </a:pPr>
            <a:r>
              <a:rPr lang="zh-CN" altLang="en-US" b="1"/>
              <a:t>　　　　　　　　　　　　　　　的对偶规划为：</a:t>
            </a:r>
          </a:p>
          <a:p>
            <a:pPr>
              <a:lnSpc>
                <a:spcPct val="150000"/>
              </a:lnSpc>
            </a:pPr>
            <a:r>
              <a:rPr lang="zh-CN" altLang="en-US" sz="1800" b="1">
                <a:latin typeface="华文新魏" pitchFamily="2" charset="-122"/>
                <a:ea typeface="华文新魏" pitchFamily="2" charset="-122"/>
              </a:rPr>
              <a:t>                                                                                                                                                    </a:t>
            </a:r>
          </a:p>
        </p:txBody>
      </p:sp>
      <p:sp>
        <p:nvSpPr>
          <p:cNvPr id="11266" name="Text Box 2"/>
          <p:cNvSpPr txBox="1">
            <a:spLocks noChangeArrowheads="1"/>
          </p:cNvSpPr>
          <p:nvPr/>
        </p:nvSpPr>
        <p:spPr bwMode="auto">
          <a:xfrm>
            <a:off x="900113" y="476250"/>
            <a:ext cx="7761287" cy="519113"/>
          </a:xfrm>
          <a:prstGeom prst="rect">
            <a:avLst/>
          </a:prstGeom>
          <a:noFill/>
          <a:ln w="9525">
            <a:noFill/>
            <a:miter lim="800000"/>
            <a:headEnd/>
            <a:tailEnd/>
          </a:ln>
          <a:effectLst/>
        </p:spPr>
        <p:txBody>
          <a:bodyPr>
            <a:spAutoFit/>
          </a:bodyPr>
          <a:lstStyle/>
          <a:p>
            <a:pPr>
              <a:buFont typeface="Wingdings" pitchFamily="2" charset="2"/>
              <a:buChar char="n"/>
            </a:pPr>
            <a:r>
              <a:rPr lang="zh-CN" altLang="en-US" sz="2800" b="1">
                <a:latin typeface="黑体" pitchFamily="2" charset="-122"/>
                <a:ea typeface="黑体" pitchFamily="2" charset="-122"/>
              </a:rPr>
              <a:t>　线性规划问题标准型的对偶问题</a:t>
            </a:r>
            <a:endParaRPr lang="zh-CN" altLang="en-US" sz="2800">
              <a:latin typeface="黑体" pitchFamily="2" charset="-122"/>
              <a:ea typeface="黑体" pitchFamily="2" charset="-122"/>
            </a:endParaRPr>
          </a:p>
        </p:txBody>
      </p:sp>
      <p:graphicFrame>
        <p:nvGraphicFramePr>
          <p:cNvPr id="11269" name="Object 5"/>
          <p:cNvGraphicFramePr>
            <a:graphicFrameLocks noChangeAspect="1"/>
          </p:cNvGraphicFramePr>
          <p:nvPr/>
        </p:nvGraphicFramePr>
        <p:xfrm>
          <a:off x="5208588" y="2828925"/>
          <a:ext cx="1895475" cy="1920875"/>
        </p:xfrm>
        <a:graphic>
          <a:graphicData uri="http://schemas.openxmlformats.org/presentationml/2006/ole">
            <p:oleObj spid="_x0000_s9218" name="Equation" r:id="rId3" imgW="1002960" imgH="965160" progId="Equation.DSMT4">
              <p:embed/>
            </p:oleObj>
          </a:graphicData>
        </a:graphic>
      </p:graphicFrame>
      <p:graphicFrame>
        <p:nvGraphicFramePr>
          <p:cNvPr id="99329" name="Object 1"/>
          <p:cNvGraphicFramePr>
            <a:graphicFrameLocks noChangeAspect="1"/>
          </p:cNvGraphicFramePr>
          <p:nvPr/>
        </p:nvGraphicFramePr>
        <p:xfrm>
          <a:off x="684213" y="3789363"/>
          <a:ext cx="3903662" cy="2143125"/>
        </p:xfrm>
        <a:graphic>
          <a:graphicData uri="http://schemas.openxmlformats.org/presentationml/2006/ole">
            <p:oleObj spid="_x0000_s9219" name="Equation" r:id="rId4" imgW="2095200" imgH="1218960" progId="Equation.DSMT4">
              <p:embed/>
            </p:oleObj>
          </a:graphicData>
        </a:graphic>
      </p:graphicFrame>
      <p:graphicFrame>
        <p:nvGraphicFramePr>
          <p:cNvPr id="99330" name="Object 2"/>
          <p:cNvGraphicFramePr>
            <a:graphicFrameLocks noChangeAspect="1"/>
          </p:cNvGraphicFramePr>
          <p:nvPr/>
        </p:nvGraphicFramePr>
        <p:xfrm>
          <a:off x="5292725" y="4724400"/>
          <a:ext cx="1152525" cy="450850"/>
        </p:xfrm>
        <a:graphic>
          <a:graphicData uri="http://schemas.openxmlformats.org/presentationml/2006/ole">
            <p:oleObj spid="_x0000_s9220" name="Equation" r:id="rId5" imgW="583920" imgH="228600" progId="Equation.DSMT4">
              <p:embed/>
            </p:oleObj>
          </a:graphicData>
        </a:graphic>
      </p:graphicFrame>
      <p:graphicFrame>
        <p:nvGraphicFramePr>
          <p:cNvPr id="295938" name="Object 2"/>
          <p:cNvGraphicFramePr>
            <a:graphicFrameLocks noChangeAspect="1"/>
          </p:cNvGraphicFramePr>
          <p:nvPr/>
        </p:nvGraphicFramePr>
        <p:xfrm>
          <a:off x="5148263" y="981075"/>
          <a:ext cx="1655762" cy="1538288"/>
        </p:xfrm>
        <a:graphic>
          <a:graphicData uri="http://schemas.openxmlformats.org/presentationml/2006/ole">
            <p:oleObj spid="_x0000_s9221" name="Equation" r:id="rId6" imgW="736560" imgH="711000" progId="Equation.DSMT4">
              <p:embed/>
            </p:oleObj>
          </a:graphicData>
        </a:graphic>
      </p:graphicFrame>
      <p:graphicFrame>
        <p:nvGraphicFramePr>
          <p:cNvPr id="295939" name="Object 3"/>
          <p:cNvGraphicFramePr>
            <a:graphicFrameLocks noChangeAspect="1"/>
          </p:cNvGraphicFramePr>
          <p:nvPr/>
        </p:nvGraphicFramePr>
        <p:xfrm>
          <a:off x="6516688" y="5157788"/>
          <a:ext cx="1838325" cy="1508125"/>
        </p:xfrm>
        <a:graphic>
          <a:graphicData uri="http://schemas.openxmlformats.org/presentationml/2006/ole">
            <p:oleObj spid="_x0000_s9222" name="Equation" r:id="rId7" imgW="774360" imgH="736560" progId="Equation.DSMT4">
              <p:embed/>
            </p:oleObj>
          </a:graphicData>
        </a:graphic>
      </p:graphicFrame>
      <p:sp>
        <p:nvSpPr>
          <p:cNvPr id="295940" name="Text Box 4"/>
          <p:cNvSpPr txBox="1">
            <a:spLocks noChangeArrowheads="1"/>
          </p:cNvSpPr>
          <p:nvPr/>
        </p:nvSpPr>
        <p:spPr bwMode="auto">
          <a:xfrm>
            <a:off x="971550" y="1341438"/>
            <a:ext cx="7761288" cy="549275"/>
          </a:xfrm>
          <a:prstGeom prst="rect">
            <a:avLst/>
          </a:prstGeom>
          <a:noFill/>
          <a:ln w="9525">
            <a:noFill/>
            <a:miter lim="800000"/>
            <a:headEnd/>
            <a:tailEnd/>
          </a:ln>
          <a:effectLst/>
        </p:spPr>
        <p:txBody>
          <a:bodyPr>
            <a:spAutoFit/>
          </a:bodyPr>
          <a:lstStyle/>
          <a:p>
            <a:pPr>
              <a:lnSpc>
                <a:spcPct val="150000"/>
              </a:lnSpc>
            </a:pPr>
            <a:r>
              <a:rPr lang="zh-CN" altLang="en-US" b="1">
                <a:latin typeface="楷体_GB2312" pitchFamily="49" charset="-122"/>
              </a:rPr>
              <a:t>考虑一个标准形式的线性规划问题</a:t>
            </a:r>
          </a:p>
        </p:txBody>
      </p:sp>
      <p:sp>
        <p:nvSpPr>
          <p:cNvPr id="295941" name="Text Box 5"/>
          <p:cNvSpPr txBox="1">
            <a:spLocks noChangeArrowheads="1"/>
          </p:cNvSpPr>
          <p:nvPr/>
        </p:nvSpPr>
        <p:spPr bwMode="auto">
          <a:xfrm>
            <a:off x="684213" y="2276475"/>
            <a:ext cx="7761287" cy="1006475"/>
          </a:xfrm>
          <a:prstGeom prst="rect">
            <a:avLst/>
          </a:prstGeom>
          <a:noFill/>
          <a:ln w="9525">
            <a:noFill/>
            <a:miter lim="800000"/>
            <a:headEnd/>
            <a:tailEnd/>
          </a:ln>
          <a:effectLst/>
        </p:spPr>
        <p:txBody>
          <a:bodyPr>
            <a:spAutoFit/>
          </a:bodyPr>
          <a:lstStyle/>
          <a:p>
            <a:pPr>
              <a:lnSpc>
                <a:spcPct val="150000"/>
              </a:lnSpc>
            </a:pPr>
            <a:r>
              <a:rPr lang="en-US" altLang="zh-CN" b="1">
                <a:latin typeface="楷体_GB2312" pitchFamily="49" charset="-122"/>
              </a:rPr>
              <a:t>   </a:t>
            </a:r>
            <a:r>
              <a:rPr lang="zh-CN" altLang="en-US" b="1">
                <a:latin typeface="楷体_GB2312" pitchFamily="49" charset="-122"/>
              </a:rPr>
              <a:t>由于任何一个等式约束都可以用两个不等式约束等价地表示，所以标准形线性规划问题可等价表示为：</a:t>
            </a:r>
          </a:p>
        </p:txBody>
      </p:sp>
      <p:sp>
        <p:nvSpPr>
          <p:cNvPr id="295942" name="Text Box 6"/>
          <p:cNvSpPr txBox="1">
            <a:spLocks noChangeArrowheads="1"/>
          </p:cNvSpPr>
          <p:nvPr/>
        </p:nvSpPr>
        <p:spPr bwMode="auto">
          <a:xfrm>
            <a:off x="755650" y="3357563"/>
            <a:ext cx="7761288" cy="396875"/>
          </a:xfrm>
          <a:prstGeom prst="rect">
            <a:avLst/>
          </a:prstGeom>
          <a:noFill/>
          <a:ln w="9525">
            <a:noFill/>
            <a:miter lim="800000"/>
            <a:headEnd/>
            <a:tailEnd/>
          </a:ln>
          <a:effectLst/>
        </p:spPr>
        <p:txBody>
          <a:bodyPr>
            <a:spAutoFit/>
          </a:bodyPr>
          <a:lstStyle/>
          <a:p>
            <a:pPr>
              <a:buFont typeface="Wingdings" pitchFamily="2" charset="2"/>
              <a:buNone/>
            </a:pPr>
            <a:r>
              <a:rPr lang="zh-CN" altLang="en-US" b="1"/>
              <a:t>它的对偶规划为：</a:t>
            </a:r>
            <a:endParaRPr lang="zh-CN" altLang="en-US" sz="1800" b="1">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40"/>
                                        </p:tgtEl>
                                        <p:attrNameLst>
                                          <p:attrName>style.visibility</p:attrName>
                                        </p:attrNameLst>
                                      </p:cBhvr>
                                      <p:to>
                                        <p:strVal val="visible"/>
                                      </p:to>
                                    </p:set>
                                    <p:animEffect transition="in" filter="blinds(horizontal)">
                                      <p:cBhvr>
                                        <p:cTn id="12" dur="500"/>
                                        <p:tgtEl>
                                          <p:spTgt spid="295940"/>
                                        </p:tgtEl>
                                      </p:cBhvr>
                                    </p:animEffect>
                                  </p:childTnLst>
                                </p:cTn>
                              </p:par>
                              <p:par>
                                <p:cTn id="13" presetID="3" presetClass="entr" presetSubtype="10" fill="hold" nodeType="withEffect">
                                  <p:stCondLst>
                                    <p:cond delay="0"/>
                                  </p:stCondLst>
                                  <p:childTnLst>
                                    <p:set>
                                      <p:cBhvr>
                                        <p:cTn id="14" dur="1" fill="hold">
                                          <p:stCondLst>
                                            <p:cond delay="0"/>
                                          </p:stCondLst>
                                        </p:cTn>
                                        <p:tgtEl>
                                          <p:spTgt spid="295938"/>
                                        </p:tgtEl>
                                        <p:attrNameLst>
                                          <p:attrName>style.visibility</p:attrName>
                                        </p:attrNameLst>
                                      </p:cBhvr>
                                      <p:to>
                                        <p:strVal val="visible"/>
                                      </p:to>
                                    </p:set>
                                    <p:animEffect transition="in" filter="blinds(horizontal)">
                                      <p:cBhvr>
                                        <p:cTn id="15" dur="500"/>
                                        <p:tgtEl>
                                          <p:spTgt spid="2959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5941"/>
                                        </p:tgtEl>
                                        <p:attrNameLst>
                                          <p:attrName>style.visibility</p:attrName>
                                        </p:attrNameLst>
                                      </p:cBhvr>
                                      <p:to>
                                        <p:strVal val="visible"/>
                                      </p:to>
                                    </p:set>
                                    <p:animEffect transition="in" filter="blinds(horizontal)">
                                      <p:cBhvr>
                                        <p:cTn id="20" dur="500"/>
                                        <p:tgtEl>
                                          <p:spTgt spid="295941"/>
                                        </p:tgtEl>
                                      </p:cBhvr>
                                    </p:animEffect>
                                  </p:childTnLst>
                                </p:cTn>
                              </p:par>
                              <p:par>
                                <p:cTn id="21" presetID="3" presetClass="entr" presetSubtype="10" fill="hold" nodeType="withEffect">
                                  <p:stCondLst>
                                    <p:cond delay="0"/>
                                  </p:stCondLst>
                                  <p:childTnLst>
                                    <p:set>
                                      <p:cBhvr>
                                        <p:cTn id="22" dur="1" fill="hold">
                                          <p:stCondLst>
                                            <p:cond delay="0"/>
                                          </p:stCondLst>
                                        </p:cTn>
                                        <p:tgtEl>
                                          <p:spTgt spid="11269"/>
                                        </p:tgtEl>
                                        <p:attrNameLst>
                                          <p:attrName>style.visibility</p:attrName>
                                        </p:attrNameLst>
                                      </p:cBhvr>
                                      <p:to>
                                        <p:strVal val="visible"/>
                                      </p:to>
                                    </p:set>
                                    <p:animEffect transition="in" filter="blinds(horizontal)">
                                      <p:cBhvr>
                                        <p:cTn id="23" dur="500"/>
                                        <p:tgtEl>
                                          <p:spTgt spid="1126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5942"/>
                                        </p:tgtEl>
                                        <p:attrNameLst>
                                          <p:attrName>style.visibility</p:attrName>
                                        </p:attrNameLst>
                                      </p:cBhvr>
                                      <p:to>
                                        <p:strVal val="visible"/>
                                      </p:to>
                                    </p:set>
                                    <p:animEffect transition="in" filter="blinds(horizontal)">
                                      <p:cBhvr>
                                        <p:cTn id="28" dur="500"/>
                                        <p:tgtEl>
                                          <p:spTgt spid="295942"/>
                                        </p:tgtEl>
                                      </p:cBhvr>
                                    </p:animEffect>
                                  </p:childTnLst>
                                </p:cTn>
                              </p:par>
                              <p:par>
                                <p:cTn id="29" presetID="3" presetClass="entr" presetSubtype="10" fill="hold" nodeType="withEffect">
                                  <p:stCondLst>
                                    <p:cond delay="0"/>
                                  </p:stCondLst>
                                  <p:childTnLst>
                                    <p:set>
                                      <p:cBhvr>
                                        <p:cTn id="30" dur="1" fill="hold">
                                          <p:stCondLst>
                                            <p:cond delay="0"/>
                                          </p:stCondLst>
                                        </p:cTn>
                                        <p:tgtEl>
                                          <p:spTgt spid="99329"/>
                                        </p:tgtEl>
                                        <p:attrNameLst>
                                          <p:attrName>style.visibility</p:attrName>
                                        </p:attrNameLst>
                                      </p:cBhvr>
                                      <p:to>
                                        <p:strVal val="visible"/>
                                      </p:to>
                                    </p:set>
                                    <p:animEffect transition="in" filter="blinds(horizontal)">
                                      <p:cBhvr>
                                        <p:cTn id="31" dur="500"/>
                                        <p:tgtEl>
                                          <p:spTgt spid="993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9330"/>
                                        </p:tgtEl>
                                        <p:attrNameLst>
                                          <p:attrName>style.visibility</p:attrName>
                                        </p:attrNameLst>
                                      </p:cBhvr>
                                      <p:to>
                                        <p:strVal val="visible"/>
                                      </p:to>
                                    </p:set>
                                    <p:animEffect transition="in" filter="blinds(horizontal)">
                                      <p:cBhvr>
                                        <p:cTn id="36" dur="500"/>
                                        <p:tgtEl>
                                          <p:spTgt spid="9933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95943"/>
                                        </p:tgtEl>
                                        <p:attrNameLst>
                                          <p:attrName>style.visibility</p:attrName>
                                        </p:attrNameLst>
                                      </p:cBhvr>
                                      <p:to>
                                        <p:strVal val="visible"/>
                                      </p:to>
                                    </p:set>
                                    <p:animEffect transition="in" filter="blinds(horizontal)">
                                      <p:cBhvr>
                                        <p:cTn id="39" dur="500"/>
                                        <p:tgtEl>
                                          <p:spTgt spid="295943"/>
                                        </p:tgtEl>
                                      </p:cBhvr>
                                    </p:animEffect>
                                  </p:childTnLst>
                                </p:cTn>
                              </p:par>
                              <p:par>
                                <p:cTn id="40" presetID="3" presetClass="entr" presetSubtype="10" fill="hold" nodeType="withEffect">
                                  <p:stCondLst>
                                    <p:cond delay="0"/>
                                  </p:stCondLst>
                                  <p:childTnLst>
                                    <p:set>
                                      <p:cBhvr>
                                        <p:cTn id="41" dur="1" fill="hold">
                                          <p:stCondLst>
                                            <p:cond delay="0"/>
                                          </p:stCondLst>
                                        </p:cTn>
                                        <p:tgtEl>
                                          <p:spTgt spid="295939"/>
                                        </p:tgtEl>
                                        <p:attrNameLst>
                                          <p:attrName>style.visibility</p:attrName>
                                        </p:attrNameLst>
                                      </p:cBhvr>
                                      <p:to>
                                        <p:strVal val="visible"/>
                                      </p:to>
                                    </p:set>
                                    <p:animEffect transition="in" filter="blinds(horizontal)">
                                      <p:cBhvr>
                                        <p:cTn id="42"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p:bldP spid="11266" grpId="0"/>
      <p:bldP spid="295940" grpId="0"/>
      <p:bldP spid="295941" grpId="0"/>
      <p:bldP spid="2959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ph type="body" idx="1"/>
          </p:nvPr>
        </p:nvSpPr>
        <p:spPr>
          <a:xfrm>
            <a:off x="468313" y="404813"/>
            <a:ext cx="8229600" cy="5832475"/>
          </a:xfrm>
          <a:noFill/>
          <a:ln/>
        </p:spPr>
        <p:txBody>
          <a:bodyPr/>
          <a:lstStyle/>
          <a:p>
            <a:pPr>
              <a:lnSpc>
                <a:spcPct val="110000"/>
              </a:lnSpc>
              <a:buFont typeface="Wingdings" pitchFamily="2" charset="2"/>
              <a:buNone/>
            </a:pPr>
            <a:r>
              <a:rPr lang="zh-CN" altLang="en-US" sz="4400" b="1"/>
              <a:t>对偶问题的特点</a:t>
            </a:r>
          </a:p>
          <a:p>
            <a:pPr>
              <a:lnSpc>
                <a:spcPct val="110000"/>
              </a:lnSpc>
            </a:pPr>
            <a:r>
              <a:rPr lang="zh-CN" altLang="en-US" b="1"/>
              <a:t>（</a:t>
            </a:r>
            <a:r>
              <a:rPr lang="en-US" altLang="zh-CN" b="1"/>
              <a:t>1</a:t>
            </a:r>
            <a:r>
              <a:rPr lang="zh-CN" altLang="en-US" b="1"/>
              <a:t>）目标函数在一个问题中是求最大值在另一问题中则为求最小值</a:t>
            </a:r>
          </a:p>
          <a:p>
            <a:pPr>
              <a:lnSpc>
                <a:spcPct val="110000"/>
              </a:lnSpc>
            </a:pPr>
            <a:r>
              <a:rPr lang="zh-CN" altLang="en-US" b="1"/>
              <a:t>（</a:t>
            </a:r>
            <a:r>
              <a:rPr lang="en-US" altLang="zh-CN" b="1"/>
              <a:t>2</a:t>
            </a:r>
            <a:r>
              <a:rPr lang="zh-CN" altLang="en-US" b="1"/>
              <a:t>）一个问题中目标函数的系数是另一个问题中约束条件的右端项</a:t>
            </a:r>
          </a:p>
          <a:p>
            <a:pPr>
              <a:lnSpc>
                <a:spcPct val="110000"/>
              </a:lnSpc>
            </a:pPr>
            <a:r>
              <a:rPr lang="zh-CN" altLang="en-US" b="1"/>
              <a:t>（</a:t>
            </a:r>
            <a:r>
              <a:rPr lang="en-US" altLang="zh-CN" b="1"/>
              <a:t>3</a:t>
            </a:r>
            <a:r>
              <a:rPr lang="zh-CN" altLang="en-US" b="1"/>
              <a:t>）一个问题中的约束条件个数等于另一个问题中的变量数</a:t>
            </a:r>
          </a:p>
          <a:p>
            <a:pPr>
              <a:lnSpc>
                <a:spcPct val="110000"/>
              </a:lnSpc>
            </a:pPr>
            <a:r>
              <a:rPr lang="zh-CN" altLang="en-US" b="1"/>
              <a:t>（</a:t>
            </a:r>
            <a:r>
              <a:rPr lang="en-US" altLang="zh-CN" b="1"/>
              <a:t>4</a:t>
            </a:r>
            <a:r>
              <a:rPr lang="zh-CN" altLang="en-US" b="1"/>
              <a:t>）原问题的约束系数矩阵与对偶问题的约束系数矩阵互为转置矩阵</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52600" y="4741863"/>
            <a:ext cx="2286000" cy="1735137"/>
            <a:chOff x="1104" y="2987"/>
            <a:chExt cx="1440" cy="1093"/>
          </a:xfrm>
        </p:grpSpPr>
        <p:sp>
          <p:nvSpPr>
            <p:cNvPr id="20483" name="AutoShape 3"/>
            <p:cNvSpPr>
              <a:spLocks noChangeArrowheads="1"/>
            </p:cNvSpPr>
            <p:nvPr/>
          </p:nvSpPr>
          <p:spPr bwMode="auto">
            <a:xfrm>
              <a:off x="1104" y="2987"/>
              <a:ext cx="1440" cy="1056"/>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484" name="Rectangle 4"/>
            <p:cNvSpPr>
              <a:spLocks noChangeArrowheads="1"/>
            </p:cNvSpPr>
            <p:nvPr/>
          </p:nvSpPr>
          <p:spPr bwMode="auto">
            <a:xfrm>
              <a:off x="1104" y="3024"/>
              <a:ext cx="1440" cy="1056"/>
            </a:xfrm>
            <a:prstGeom prst="rect">
              <a:avLst/>
            </a:prstGeom>
            <a:solidFill>
              <a:srgbClr val="C0C0C0"/>
            </a:solidFill>
            <a:ln w="9525">
              <a:noFill/>
              <a:miter lim="800000"/>
              <a:headEnd/>
              <a:tailEnd/>
            </a:ln>
          </p:spPr>
          <p:txBody>
            <a:bodyPr/>
            <a:lstStyle/>
            <a:p>
              <a:r>
                <a:rPr kumimoji="0" lang="en-US" altLang="zh-CN" sz="1800">
                  <a:solidFill>
                    <a:schemeClr val="tx1"/>
                  </a:solidFill>
                  <a:effectLst/>
                </a:rPr>
                <a:t>min f=C</a:t>
              </a:r>
              <a:r>
                <a:rPr kumimoji="0" lang="en-US" altLang="zh-CN" sz="1800" baseline="30000">
                  <a:solidFill>
                    <a:schemeClr val="tx1"/>
                  </a:solidFill>
                  <a:effectLst/>
                </a:rPr>
                <a:t>T</a:t>
              </a:r>
              <a:r>
                <a:rPr kumimoji="0" lang="en-US" altLang="zh-CN" sz="1800">
                  <a:solidFill>
                    <a:schemeClr val="tx1"/>
                  </a:solidFill>
                  <a:effectLst/>
                </a:rPr>
                <a:t>X</a:t>
              </a:r>
            </a:p>
            <a:p>
              <a:r>
                <a:rPr kumimoji="0" lang="en-US" altLang="zh-CN" sz="1800">
                  <a:solidFill>
                    <a:schemeClr val="tx1"/>
                  </a:solidFill>
                  <a:effectLst/>
                </a:rPr>
                <a:t>s.t.	AX</a:t>
              </a:r>
              <a:r>
                <a:rPr kumimoji="0" lang="en-US" altLang="zh-CN" sz="3200" b="1">
                  <a:solidFill>
                    <a:srgbClr val="CC3300"/>
                  </a:solidFill>
                  <a:effectLst/>
                </a:rPr>
                <a:t>≤</a:t>
              </a:r>
              <a:r>
                <a:rPr kumimoji="0" lang="en-US" altLang="zh-CN" sz="1800">
                  <a:solidFill>
                    <a:schemeClr val="tx1"/>
                  </a:solidFill>
                  <a:effectLst/>
                </a:rPr>
                <a:t>b</a:t>
              </a:r>
            </a:p>
            <a:p>
              <a:r>
                <a:rPr kumimoji="0" lang="en-US" altLang="zh-CN" sz="1800">
                  <a:solidFill>
                    <a:schemeClr val="tx1"/>
                  </a:solidFill>
                  <a:effectLst/>
                </a:rPr>
                <a:t>		X ≥0</a:t>
              </a:r>
            </a:p>
          </p:txBody>
        </p:sp>
      </p:grpSp>
      <p:grpSp>
        <p:nvGrpSpPr>
          <p:cNvPr id="3" name="Group 5"/>
          <p:cNvGrpSpPr>
            <a:grpSpLocks/>
          </p:cNvGrpSpPr>
          <p:nvPr/>
        </p:nvGrpSpPr>
        <p:grpSpPr bwMode="auto">
          <a:xfrm>
            <a:off x="5410200" y="4741863"/>
            <a:ext cx="2286000" cy="1676400"/>
            <a:chOff x="3408" y="2987"/>
            <a:chExt cx="1440" cy="1056"/>
          </a:xfrm>
        </p:grpSpPr>
        <p:sp>
          <p:nvSpPr>
            <p:cNvPr id="20486" name="AutoShape 6"/>
            <p:cNvSpPr>
              <a:spLocks noChangeArrowheads="1"/>
            </p:cNvSpPr>
            <p:nvPr/>
          </p:nvSpPr>
          <p:spPr bwMode="auto">
            <a:xfrm>
              <a:off x="3408" y="2987"/>
              <a:ext cx="1440" cy="1056"/>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487" name="Text Box 7"/>
            <p:cNvSpPr txBox="1">
              <a:spLocks noChangeArrowheads="1"/>
            </p:cNvSpPr>
            <p:nvPr/>
          </p:nvSpPr>
          <p:spPr bwMode="auto">
            <a:xfrm>
              <a:off x="3408" y="3024"/>
              <a:ext cx="1440" cy="973"/>
            </a:xfrm>
            <a:prstGeom prst="rect">
              <a:avLst/>
            </a:prstGeom>
            <a:solidFill>
              <a:srgbClr val="C0C0C0"/>
            </a:solidFill>
            <a:ln w="9525">
              <a:noFill/>
              <a:miter lim="800000"/>
              <a:headEnd/>
              <a:tailEnd/>
            </a:ln>
          </p:spPr>
          <p:txBody>
            <a:bodyPr>
              <a:spAutoFit/>
            </a:bodyPr>
            <a:lstStyle/>
            <a:p>
              <a:pPr>
                <a:spcBef>
                  <a:spcPct val="20000"/>
                </a:spcBef>
              </a:pPr>
              <a:r>
                <a:rPr kumimoji="0" lang="en-US" altLang="zh-CN" sz="2800">
                  <a:solidFill>
                    <a:schemeClr val="tx1"/>
                  </a:solidFill>
                  <a:effectLst/>
                  <a:latin typeface="Times New Roman" pitchFamily="18" charset="0"/>
                </a:rPr>
                <a:t>max z=b</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a:t>
              </a:r>
            </a:p>
            <a:p>
              <a:pPr>
                <a:spcBef>
                  <a:spcPct val="20000"/>
                </a:spcBef>
              </a:pPr>
              <a:r>
                <a:rPr kumimoji="0" lang="en-US" altLang="zh-CN" sz="2800">
                  <a:solidFill>
                    <a:schemeClr val="tx1"/>
                  </a:solidFill>
                  <a:effectLst/>
                  <a:latin typeface="Times New Roman" pitchFamily="18" charset="0"/>
                </a:rPr>
                <a:t>s.t.   A</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Y≤C</a:t>
              </a:r>
            </a:p>
            <a:p>
              <a:pPr>
                <a:spcBef>
                  <a:spcPct val="20000"/>
                </a:spcBef>
              </a:pPr>
              <a:r>
                <a:rPr kumimoji="0" lang="en-US" altLang="zh-CN" sz="2800">
                  <a:solidFill>
                    <a:schemeClr val="tx1"/>
                  </a:solidFill>
                  <a:effectLst/>
                  <a:latin typeface="Times New Roman" pitchFamily="18" charset="0"/>
                </a:rPr>
                <a:t>       Y </a:t>
              </a:r>
              <a:r>
                <a:rPr kumimoji="0" lang="en-US" altLang="zh-CN" sz="2800" b="1">
                  <a:solidFill>
                    <a:srgbClr val="CC3300"/>
                  </a:solidFill>
                  <a:effectLst/>
                  <a:latin typeface="Times New Roman" pitchFamily="18" charset="0"/>
                </a:rPr>
                <a:t>≤</a:t>
              </a:r>
              <a:r>
                <a:rPr kumimoji="0" lang="en-US" altLang="zh-CN" sz="2800">
                  <a:solidFill>
                    <a:schemeClr val="tx1"/>
                  </a:solidFill>
                  <a:effectLst/>
                  <a:latin typeface="Times New Roman" pitchFamily="18" charset="0"/>
                </a:rPr>
                <a:t>0</a:t>
              </a:r>
            </a:p>
          </p:txBody>
        </p:sp>
      </p:grpSp>
      <p:sp>
        <p:nvSpPr>
          <p:cNvPr id="20488" name="Text Box 8"/>
          <p:cNvSpPr txBox="1">
            <a:spLocks noChangeArrowheads="1"/>
          </p:cNvSpPr>
          <p:nvPr/>
        </p:nvSpPr>
        <p:spPr bwMode="auto">
          <a:xfrm>
            <a:off x="539750" y="115888"/>
            <a:ext cx="6629400" cy="641350"/>
          </a:xfrm>
          <a:prstGeom prst="rect">
            <a:avLst/>
          </a:prstGeom>
          <a:noFill/>
          <a:ln w="9525">
            <a:noFill/>
            <a:miter lim="800000"/>
            <a:headEnd/>
            <a:tailEnd/>
          </a:ln>
        </p:spPr>
        <p:txBody>
          <a:bodyPr>
            <a:spAutoFit/>
          </a:bodyPr>
          <a:lstStyle/>
          <a:p>
            <a:pPr>
              <a:spcBef>
                <a:spcPct val="50000"/>
              </a:spcBef>
            </a:pPr>
            <a:r>
              <a:rPr kumimoji="0" lang="zh-CN" altLang="en-US" sz="3600" b="1">
                <a:solidFill>
                  <a:schemeClr val="tx1"/>
                </a:solidFill>
                <a:effectLst/>
                <a:latin typeface="Times New Roman" pitchFamily="18" charset="0"/>
              </a:rPr>
              <a:t>其他形式问题的对偶</a:t>
            </a:r>
          </a:p>
        </p:txBody>
      </p:sp>
      <p:grpSp>
        <p:nvGrpSpPr>
          <p:cNvPr id="4" name="Group 9"/>
          <p:cNvGrpSpPr>
            <a:grpSpLocks/>
          </p:cNvGrpSpPr>
          <p:nvPr/>
        </p:nvGrpSpPr>
        <p:grpSpPr bwMode="auto">
          <a:xfrm>
            <a:off x="1752600" y="1066800"/>
            <a:ext cx="2286000" cy="1676400"/>
            <a:chOff x="1104" y="672"/>
            <a:chExt cx="1440" cy="1056"/>
          </a:xfrm>
        </p:grpSpPr>
        <p:sp>
          <p:nvSpPr>
            <p:cNvPr id="20490" name="AutoShape 10"/>
            <p:cNvSpPr>
              <a:spLocks noChangeArrowheads="1"/>
            </p:cNvSpPr>
            <p:nvPr/>
          </p:nvSpPr>
          <p:spPr bwMode="auto">
            <a:xfrm>
              <a:off x="1104" y="672"/>
              <a:ext cx="1440" cy="1008"/>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491" name="Rectangle 11"/>
            <p:cNvSpPr>
              <a:spLocks noChangeArrowheads="1"/>
            </p:cNvSpPr>
            <p:nvPr/>
          </p:nvSpPr>
          <p:spPr bwMode="auto">
            <a:xfrm>
              <a:off x="1104" y="672"/>
              <a:ext cx="1440" cy="1056"/>
            </a:xfrm>
            <a:prstGeom prst="rect">
              <a:avLst/>
            </a:prstGeom>
            <a:solidFill>
              <a:srgbClr val="C0C0C0"/>
            </a:solidFill>
            <a:ln w="9525">
              <a:noFill/>
              <a:miter lim="800000"/>
              <a:headEnd/>
              <a:tailEnd/>
            </a:ln>
          </p:spPr>
          <p:txBody>
            <a:bodyPr/>
            <a:lstStyle/>
            <a:p>
              <a:r>
                <a:rPr kumimoji="0" lang="en-US" altLang="zh-CN" sz="1800">
                  <a:solidFill>
                    <a:schemeClr val="tx1"/>
                  </a:solidFill>
                  <a:effectLst/>
                </a:rPr>
                <a:t>min f=C</a:t>
              </a:r>
              <a:r>
                <a:rPr kumimoji="0" lang="en-US" altLang="zh-CN" sz="1800" baseline="30000">
                  <a:solidFill>
                    <a:schemeClr val="tx1"/>
                  </a:solidFill>
                  <a:effectLst/>
                </a:rPr>
                <a:t>T</a:t>
              </a:r>
              <a:r>
                <a:rPr kumimoji="0" lang="en-US" altLang="zh-CN" sz="1800">
                  <a:solidFill>
                    <a:schemeClr val="tx1"/>
                  </a:solidFill>
                  <a:effectLst/>
                </a:rPr>
                <a:t>X</a:t>
              </a:r>
            </a:p>
            <a:p>
              <a:r>
                <a:rPr kumimoji="0" lang="en-US" altLang="zh-CN" sz="1800">
                  <a:solidFill>
                    <a:schemeClr val="tx1"/>
                  </a:solidFill>
                  <a:effectLst/>
                </a:rPr>
                <a:t>s.t.	AX</a:t>
              </a:r>
              <a:r>
                <a:rPr kumimoji="0" lang="en-US" altLang="zh-CN" sz="1800" b="1">
                  <a:solidFill>
                    <a:srgbClr val="CC3300"/>
                  </a:solidFill>
                  <a:effectLst/>
                </a:rPr>
                <a:t>≥</a:t>
              </a:r>
              <a:r>
                <a:rPr kumimoji="0" lang="en-US" altLang="zh-CN" sz="1800">
                  <a:solidFill>
                    <a:schemeClr val="tx1"/>
                  </a:solidFill>
                  <a:effectLst/>
                </a:rPr>
                <a:t>b</a:t>
              </a:r>
            </a:p>
            <a:p>
              <a:r>
                <a:rPr kumimoji="0" lang="en-US" altLang="zh-CN" sz="1800">
                  <a:solidFill>
                    <a:schemeClr val="tx1"/>
                  </a:solidFill>
                  <a:effectLst/>
                </a:rPr>
                <a:t>		X ≥0</a:t>
              </a:r>
            </a:p>
          </p:txBody>
        </p:sp>
      </p:grpSp>
      <p:grpSp>
        <p:nvGrpSpPr>
          <p:cNvPr id="5" name="Group 12"/>
          <p:cNvGrpSpPr>
            <a:grpSpLocks/>
          </p:cNvGrpSpPr>
          <p:nvPr/>
        </p:nvGrpSpPr>
        <p:grpSpPr bwMode="auto">
          <a:xfrm>
            <a:off x="5410200" y="990600"/>
            <a:ext cx="2303463" cy="1676400"/>
            <a:chOff x="3397" y="646"/>
            <a:chExt cx="1451" cy="1056"/>
          </a:xfrm>
        </p:grpSpPr>
        <p:sp>
          <p:nvSpPr>
            <p:cNvPr id="20493" name="AutoShape 13"/>
            <p:cNvSpPr>
              <a:spLocks noChangeArrowheads="1"/>
            </p:cNvSpPr>
            <p:nvPr/>
          </p:nvSpPr>
          <p:spPr bwMode="auto">
            <a:xfrm>
              <a:off x="3397" y="646"/>
              <a:ext cx="1440" cy="1056"/>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494" name="Text Box 14"/>
            <p:cNvSpPr txBox="1">
              <a:spLocks noChangeArrowheads="1"/>
            </p:cNvSpPr>
            <p:nvPr/>
          </p:nvSpPr>
          <p:spPr bwMode="auto">
            <a:xfrm>
              <a:off x="3408" y="672"/>
              <a:ext cx="1440" cy="973"/>
            </a:xfrm>
            <a:prstGeom prst="rect">
              <a:avLst/>
            </a:prstGeom>
            <a:solidFill>
              <a:srgbClr val="C0C0C0"/>
            </a:solidFill>
            <a:ln w="9525">
              <a:noFill/>
              <a:miter lim="800000"/>
              <a:headEnd/>
              <a:tailEnd/>
            </a:ln>
          </p:spPr>
          <p:txBody>
            <a:bodyPr>
              <a:spAutoFit/>
            </a:bodyPr>
            <a:lstStyle/>
            <a:p>
              <a:pPr>
                <a:spcBef>
                  <a:spcPct val="20000"/>
                </a:spcBef>
              </a:pPr>
              <a:r>
                <a:rPr kumimoji="0" lang="en-US" altLang="zh-CN" sz="2800">
                  <a:solidFill>
                    <a:schemeClr val="tx1"/>
                  </a:solidFill>
                  <a:effectLst/>
                  <a:latin typeface="Times New Roman" pitchFamily="18" charset="0"/>
                </a:rPr>
                <a:t>max z=b</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a:t>
              </a:r>
            </a:p>
            <a:p>
              <a:pPr>
                <a:spcBef>
                  <a:spcPct val="20000"/>
                </a:spcBef>
              </a:pPr>
              <a:r>
                <a:rPr kumimoji="0" lang="en-US" altLang="zh-CN" sz="2800">
                  <a:solidFill>
                    <a:schemeClr val="tx1"/>
                  </a:solidFill>
                  <a:effectLst/>
                  <a:latin typeface="Times New Roman" pitchFamily="18" charset="0"/>
                </a:rPr>
                <a:t>s.t.   A</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Y≤C</a:t>
              </a:r>
            </a:p>
            <a:p>
              <a:pPr>
                <a:spcBef>
                  <a:spcPct val="20000"/>
                </a:spcBef>
              </a:pPr>
              <a:r>
                <a:rPr kumimoji="0" lang="en-US" altLang="zh-CN" sz="2800">
                  <a:solidFill>
                    <a:schemeClr val="tx1"/>
                  </a:solidFill>
                  <a:effectLst/>
                  <a:latin typeface="Times New Roman" pitchFamily="18" charset="0"/>
                </a:rPr>
                <a:t>       Y </a:t>
              </a:r>
              <a:r>
                <a:rPr kumimoji="0" lang="en-US" altLang="zh-CN" sz="2400" b="1">
                  <a:solidFill>
                    <a:srgbClr val="CC3300"/>
                  </a:solidFill>
                  <a:effectLst/>
                  <a:latin typeface="Times New Roman" pitchFamily="18" charset="0"/>
                </a:rPr>
                <a:t>≥</a:t>
              </a:r>
              <a:r>
                <a:rPr kumimoji="0" lang="en-US" altLang="zh-CN" sz="2400">
                  <a:solidFill>
                    <a:schemeClr val="tx1"/>
                  </a:solidFill>
                  <a:effectLst/>
                  <a:latin typeface="Times New Roman" pitchFamily="18" charset="0"/>
                </a:rPr>
                <a:t>0</a:t>
              </a:r>
            </a:p>
          </p:txBody>
        </p:sp>
      </p:grpSp>
      <p:grpSp>
        <p:nvGrpSpPr>
          <p:cNvPr id="6" name="Group 15"/>
          <p:cNvGrpSpPr>
            <a:grpSpLocks/>
          </p:cNvGrpSpPr>
          <p:nvPr/>
        </p:nvGrpSpPr>
        <p:grpSpPr bwMode="auto">
          <a:xfrm>
            <a:off x="1752600" y="2895600"/>
            <a:ext cx="2286000" cy="1676400"/>
            <a:chOff x="1104" y="1824"/>
            <a:chExt cx="1440" cy="1056"/>
          </a:xfrm>
        </p:grpSpPr>
        <p:sp>
          <p:nvSpPr>
            <p:cNvPr id="20496" name="AutoShape 16"/>
            <p:cNvSpPr>
              <a:spLocks noChangeArrowheads="1"/>
            </p:cNvSpPr>
            <p:nvPr/>
          </p:nvSpPr>
          <p:spPr bwMode="auto">
            <a:xfrm>
              <a:off x="1104" y="1824"/>
              <a:ext cx="1440" cy="1056"/>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497" name="Rectangle 17"/>
            <p:cNvSpPr>
              <a:spLocks noChangeArrowheads="1"/>
            </p:cNvSpPr>
            <p:nvPr/>
          </p:nvSpPr>
          <p:spPr bwMode="auto">
            <a:xfrm>
              <a:off x="1104" y="1824"/>
              <a:ext cx="1440" cy="1056"/>
            </a:xfrm>
            <a:prstGeom prst="rect">
              <a:avLst/>
            </a:prstGeom>
            <a:solidFill>
              <a:srgbClr val="C0C0C0"/>
            </a:solidFill>
            <a:ln w="9525">
              <a:noFill/>
              <a:miter lim="800000"/>
              <a:headEnd/>
              <a:tailEnd/>
            </a:ln>
          </p:spPr>
          <p:txBody>
            <a:bodyPr/>
            <a:lstStyle/>
            <a:p>
              <a:r>
                <a:rPr kumimoji="0" lang="en-US" altLang="zh-CN" sz="1800">
                  <a:solidFill>
                    <a:schemeClr val="tx1"/>
                  </a:solidFill>
                  <a:effectLst/>
                </a:rPr>
                <a:t>min f=C</a:t>
              </a:r>
              <a:r>
                <a:rPr kumimoji="0" lang="en-US" altLang="zh-CN" sz="1800" baseline="30000">
                  <a:solidFill>
                    <a:schemeClr val="tx1"/>
                  </a:solidFill>
                  <a:effectLst/>
                </a:rPr>
                <a:t>T</a:t>
              </a:r>
              <a:r>
                <a:rPr kumimoji="0" lang="en-US" altLang="zh-CN" sz="1800">
                  <a:solidFill>
                    <a:schemeClr val="tx1"/>
                  </a:solidFill>
                  <a:effectLst/>
                </a:rPr>
                <a:t>X</a:t>
              </a:r>
            </a:p>
            <a:p>
              <a:r>
                <a:rPr kumimoji="0" lang="en-US" altLang="zh-CN" sz="1800">
                  <a:solidFill>
                    <a:schemeClr val="tx1"/>
                  </a:solidFill>
                  <a:effectLst/>
                </a:rPr>
                <a:t>s.t.	AX</a:t>
              </a:r>
              <a:r>
                <a:rPr kumimoji="0" lang="en-US" altLang="zh-CN" sz="1800" b="1">
                  <a:solidFill>
                    <a:srgbClr val="CC3300"/>
                  </a:solidFill>
                  <a:effectLst/>
                </a:rPr>
                <a:t>=</a:t>
              </a:r>
              <a:r>
                <a:rPr kumimoji="0" lang="en-US" altLang="zh-CN" sz="1800">
                  <a:solidFill>
                    <a:schemeClr val="tx1"/>
                  </a:solidFill>
                  <a:effectLst/>
                </a:rPr>
                <a:t>b</a:t>
              </a:r>
            </a:p>
            <a:p>
              <a:r>
                <a:rPr kumimoji="0" lang="en-US" altLang="zh-CN" sz="1800">
                  <a:solidFill>
                    <a:schemeClr val="tx1"/>
                  </a:solidFill>
                  <a:effectLst/>
                </a:rPr>
                <a:t>		X ≥0</a:t>
              </a:r>
            </a:p>
          </p:txBody>
        </p:sp>
      </p:grpSp>
      <p:grpSp>
        <p:nvGrpSpPr>
          <p:cNvPr id="7" name="Group 18"/>
          <p:cNvGrpSpPr>
            <a:grpSpLocks/>
          </p:cNvGrpSpPr>
          <p:nvPr/>
        </p:nvGrpSpPr>
        <p:grpSpPr bwMode="auto">
          <a:xfrm>
            <a:off x="5410200" y="2871788"/>
            <a:ext cx="2286000" cy="1676400"/>
            <a:chOff x="3408" y="1809"/>
            <a:chExt cx="1440" cy="1056"/>
          </a:xfrm>
        </p:grpSpPr>
        <p:sp>
          <p:nvSpPr>
            <p:cNvPr id="20499" name="AutoShape 19"/>
            <p:cNvSpPr>
              <a:spLocks noChangeArrowheads="1"/>
            </p:cNvSpPr>
            <p:nvPr/>
          </p:nvSpPr>
          <p:spPr bwMode="auto">
            <a:xfrm>
              <a:off x="3408" y="1809"/>
              <a:ext cx="1440" cy="1056"/>
            </a:xfrm>
            <a:prstGeom prst="roundRect">
              <a:avLst>
                <a:gd name="adj" fmla="val 16667"/>
              </a:avLst>
            </a:prstGeom>
            <a:solidFill>
              <a:srgbClr val="C0C0C0"/>
            </a:solidFill>
            <a:ln w="38100">
              <a:noFill/>
              <a:round/>
              <a:headEnd/>
              <a:tailEnd/>
            </a:ln>
          </p:spPr>
          <p:txBody>
            <a:bodyPr wrap="none" anchor="ctr"/>
            <a:lstStyle/>
            <a:p>
              <a:endParaRPr lang="zh-CN" altLang="en-US"/>
            </a:p>
          </p:txBody>
        </p:sp>
        <p:sp>
          <p:nvSpPr>
            <p:cNvPr id="20500" name="Text Box 20"/>
            <p:cNvSpPr txBox="1">
              <a:spLocks noChangeArrowheads="1"/>
            </p:cNvSpPr>
            <p:nvPr/>
          </p:nvSpPr>
          <p:spPr bwMode="auto">
            <a:xfrm>
              <a:off x="3408" y="1846"/>
              <a:ext cx="1440" cy="973"/>
            </a:xfrm>
            <a:prstGeom prst="rect">
              <a:avLst/>
            </a:prstGeom>
            <a:solidFill>
              <a:srgbClr val="C0C0C0"/>
            </a:solidFill>
            <a:ln w="9525">
              <a:noFill/>
              <a:miter lim="800000"/>
              <a:headEnd/>
              <a:tailEnd/>
            </a:ln>
          </p:spPr>
          <p:txBody>
            <a:bodyPr>
              <a:spAutoFit/>
            </a:bodyPr>
            <a:lstStyle/>
            <a:p>
              <a:pPr>
                <a:spcBef>
                  <a:spcPct val="20000"/>
                </a:spcBef>
              </a:pPr>
              <a:r>
                <a:rPr kumimoji="0" lang="en-US" altLang="zh-CN" sz="2800">
                  <a:solidFill>
                    <a:schemeClr val="tx1"/>
                  </a:solidFill>
                  <a:effectLst/>
                  <a:latin typeface="Times New Roman" pitchFamily="18" charset="0"/>
                </a:rPr>
                <a:t>max z=b</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a:t>
              </a:r>
            </a:p>
            <a:p>
              <a:pPr>
                <a:spcBef>
                  <a:spcPct val="20000"/>
                </a:spcBef>
              </a:pPr>
              <a:r>
                <a:rPr kumimoji="0" lang="en-US" altLang="zh-CN" sz="2800">
                  <a:solidFill>
                    <a:schemeClr val="tx1"/>
                  </a:solidFill>
                  <a:effectLst/>
                  <a:latin typeface="Times New Roman" pitchFamily="18" charset="0"/>
                </a:rPr>
                <a:t>s.t.   A</a:t>
              </a:r>
              <a:r>
                <a:rPr kumimoji="0" lang="en-US" altLang="zh-CN" sz="2800" baseline="30000">
                  <a:solidFill>
                    <a:schemeClr val="tx1"/>
                  </a:solidFill>
                  <a:effectLst/>
                  <a:latin typeface="Times New Roman" pitchFamily="18" charset="0"/>
                </a:rPr>
                <a:t>T</a:t>
              </a:r>
              <a:r>
                <a:rPr kumimoji="0" lang="en-US" altLang="zh-CN" sz="2800">
                  <a:solidFill>
                    <a:schemeClr val="tx1"/>
                  </a:solidFill>
                  <a:effectLst/>
                  <a:latin typeface="Times New Roman" pitchFamily="18" charset="0"/>
                </a:rPr>
                <a:t>Y≤C</a:t>
              </a:r>
            </a:p>
            <a:p>
              <a:pPr>
                <a:spcBef>
                  <a:spcPct val="20000"/>
                </a:spcBef>
              </a:pPr>
              <a:r>
                <a:rPr kumimoji="0" lang="en-US" altLang="zh-CN" sz="2800">
                  <a:solidFill>
                    <a:schemeClr val="tx1"/>
                  </a:solidFill>
                  <a:effectLst/>
                  <a:latin typeface="Times New Roman" pitchFamily="18" charset="0"/>
                </a:rPr>
                <a:t>       Y </a:t>
              </a:r>
              <a:r>
                <a:rPr kumimoji="0" lang="zh-CN" altLang="en-US" sz="2800">
                  <a:solidFill>
                    <a:schemeClr val="tx1"/>
                  </a:solidFill>
                  <a:effectLst/>
                  <a:latin typeface="Times New Roman" pitchFamily="18" charset="0"/>
                </a:rPr>
                <a:t>：</a:t>
              </a:r>
              <a:r>
                <a:rPr kumimoji="0" lang="en-US" altLang="zh-CN" sz="2800" b="1">
                  <a:solidFill>
                    <a:srgbClr val="CC3300"/>
                  </a:solidFill>
                  <a:effectLst/>
                  <a:latin typeface="Times New Roman" pitchFamily="18" charset="0"/>
                </a:rPr>
                <a:t>unr</a:t>
              </a:r>
              <a:endParaRPr kumimoji="0" lang="en-US" altLang="zh-CN" sz="2400" b="1">
                <a:solidFill>
                  <a:srgbClr val="CC3300"/>
                </a:solidFill>
                <a:effectLst/>
                <a:latin typeface="Times New Roman" pitchFamily="18" charset="0"/>
              </a:endParaRPr>
            </a:p>
          </p:txBody>
        </p:sp>
      </p:grpSp>
      <p:sp>
        <p:nvSpPr>
          <p:cNvPr id="20501" name="AutoShape 21"/>
          <p:cNvSpPr>
            <a:spLocks noChangeArrowheads="1"/>
          </p:cNvSpPr>
          <p:nvPr/>
        </p:nvSpPr>
        <p:spPr bwMode="auto">
          <a:xfrm>
            <a:off x="4191000" y="3505200"/>
            <a:ext cx="990600" cy="457200"/>
          </a:xfrm>
          <a:prstGeom prst="leftRightArrow">
            <a:avLst>
              <a:gd name="adj1" fmla="val 50000"/>
              <a:gd name="adj2" fmla="val 43333"/>
            </a:avLst>
          </a:prstGeom>
          <a:solidFill>
            <a:srgbClr val="FF99CC"/>
          </a:solidFill>
          <a:ln w="9525">
            <a:solidFill>
              <a:schemeClr val="tx1"/>
            </a:solidFill>
            <a:miter lim="800000"/>
            <a:headEnd/>
            <a:tailEnd/>
          </a:ln>
        </p:spPr>
        <p:txBody>
          <a:bodyPr wrap="none" anchor="ctr"/>
          <a:lstStyle/>
          <a:p>
            <a:endParaRPr lang="zh-CN" altLang="en-US"/>
          </a:p>
        </p:txBody>
      </p:sp>
      <p:sp>
        <p:nvSpPr>
          <p:cNvPr id="20502" name="AutoShape 22"/>
          <p:cNvSpPr>
            <a:spLocks noChangeArrowheads="1"/>
          </p:cNvSpPr>
          <p:nvPr/>
        </p:nvSpPr>
        <p:spPr bwMode="auto">
          <a:xfrm>
            <a:off x="4232275" y="5357813"/>
            <a:ext cx="990600" cy="457200"/>
          </a:xfrm>
          <a:prstGeom prst="leftRightArrow">
            <a:avLst>
              <a:gd name="adj1" fmla="val 50000"/>
              <a:gd name="adj2" fmla="val 43333"/>
            </a:avLst>
          </a:prstGeom>
          <a:solidFill>
            <a:srgbClr val="FF99CC"/>
          </a:solidFill>
          <a:ln w="9525">
            <a:solidFill>
              <a:schemeClr val="tx1"/>
            </a:solidFill>
            <a:miter lim="800000"/>
            <a:headEnd/>
            <a:tailEnd/>
          </a:ln>
        </p:spPr>
        <p:txBody>
          <a:bodyPr wrap="none" anchor="ctr"/>
          <a:lstStyle/>
          <a:p>
            <a:endParaRPr lang="zh-CN" altLang="en-US"/>
          </a:p>
        </p:txBody>
      </p:sp>
      <p:sp>
        <p:nvSpPr>
          <p:cNvPr id="20503" name="AutoShape 23"/>
          <p:cNvSpPr>
            <a:spLocks noChangeArrowheads="1"/>
          </p:cNvSpPr>
          <p:nvPr/>
        </p:nvSpPr>
        <p:spPr bwMode="auto">
          <a:xfrm>
            <a:off x="4160838" y="1612900"/>
            <a:ext cx="990600" cy="457200"/>
          </a:xfrm>
          <a:prstGeom prst="leftRightArrow">
            <a:avLst>
              <a:gd name="adj1" fmla="val 50000"/>
              <a:gd name="adj2" fmla="val 43333"/>
            </a:avLst>
          </a:prstGeom>
          <a:solidFill>
            <a:srgbClr val="FF99CC"/>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03"/>
                                        </p:tgtEl>
                                        <p:attrNameLst>
                                          <p:attrName>style.visibility</p:attrName>
                                        </p:attrNameLst>
                                      </p:cBhvr>
                                      <p:to>
                                        <p:strVal val="visible"/>
                                      </p:to>
                                    </p:set>
                                    <p:animEffect transition="in" filter="dissolve">
                                      <p:cBhvr>
                                        <p:cTn id="12" dur="500"/>
                                        <p:tgtEl>
                                          <p:spTgt spid="205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dissolve">
                                      <p:cBhvr>
                                        <p:cTn id="27" dur="500"/>
                                        <p:tgtEl>
                                          <p:spTgt spid="2050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502"/>
                                        </p:tgtEl>
                                        <p:attrNameLst>
                                          <p:attrName>style.visibility</p:attrName>
                                        </p:attrNameLst>
                                      </p:cBhvr>
                                      <p:to>
                                        <p:strVal val="visible"/>
                                      </p:to>
                                    </p:set>
                                    <p:animEffect transition="in" filter="dissolve">
                                      <p:cBhvr>
                                        <p:cTn id="42" dur="500"/>
                                        <p:tgtEl>
                                          <p:spTgt spid="2050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animBg="1"/>
      <p:bldP spid="20502" grpId="0" animBg="1"/>
      <p:bldP spid="205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4EFB8AA5-573D-4C09-BE2F-7C7D2E1675DA}" type="slidenum">
              <a:rPr lang="en-US" altLang="zh-CN"/>
              <a:pPr/>
              <a:t>15</a:t>
            </a:fld>
            <a:endParaRPr lang="en-US" altLang="zh-CN"/>
          </a:p>
        </p:txBody>
      </p:sp>
      <p:sp>
        <p:nvSpPr>
          <p:cNvPr id="13314" name="Text Box 2"/>
          <p:cNvSpPr txBox="1">
            <a:spLocks noChangeArrowheads="1"/>
          </p:cNvSpPr>
          <p:nvPr/>
        </p:nvSpPr>
        <p:spPr bwMode="auto">
          <a:xfrm>
            <a:off x="827088" y="333375"/>
            <a:ext cx="7543800" cy="1433513"/>
          </a:xfrm>
          <a:prstGeom prst="rect">
            <a:avLst/>
          </a:prstGeom>
          <a:noFill/>
          <a:ln w="9525">
            <a:noFill/>
            <a:miter lim="800000"/>
            <a:headEnd/>
            <a:tailEnd/>
          </a:ln>
          <a:effectLst/>
        </p:spPr>
        <p:txBody>
          <a:bodyPr>
            <a:spAutoFit/>
          </a:bodyPr>
          <a:lstStyle/>
          <a:p>
            <a:pPr>
              <a:buFont typeface="Wingdings" pitchFamily="2" charset="2"/>
              <a:buChar char="n"/>
            </a:pPr>
            <a:r>
              <a:rPr lang="zh-CN" altLang="en-US" sz="2800" b="1">
                <a:latin typeface="黑体" pitchFamily="2" charset="-122"/>
                <a:ea typeface="黑体" pitchFamily="2" charset="-122"/>
              </a:rPr>
              <a:t>对偶线性规划的求法</a:t>
            </a:r>
            <a:endParaRPr lang="zh-CN" altLang="en-US" sz="2800">
              <a:latin typeface="黑体" pitchFamily="2" charset="-122"/>
              <a:ea typeface="黑体" pitchFamily="2" charset="-122"/>
            </a:endParaRPr>
          </a:p>
          <a:p>
            <a:r>
              <a:rPr lang="zh-CN" altLang="en-US">
                <a:latin typeface="楷体_GB2312" pitchFamily="49" charset="-122"/>
              </a:rPr>
              <a:t>　　</a:t>
            </a:r>
            <a:r>
              <a:rPr lang="zh-CN" altLang="en-US" b="1">
                <a:latin typeface="楷体_GB2312" pitchFamily="49" charset="-122"/>
              </a:rPr>
              <a:t>从任何一个线性规划出发，都可以求出相应的对偶规划，在实际求解过程中，通常不通过求标准型，而是利用如下反映原始问题与对偶问题对应关系的原始─对偶表：</a:t>
            </a:r>
            <a:r>
              <a:rPr lang="zh-CN" altLang="en-US" sz="1800">
                <a:latin typeface="华文新魏" pitchFamily="2" charset="-122"/>
                <a:ea typeface="华文新魏" pitchFamily="2" charset="-122"/>
              </a:rPr>
              <a:t> </a:t>
            </a:r>
          </a:p>
        </p:txBody>
      </p:sp>
      <p:sp>
        <p:nvSpPr>
          <p:cNvPr id="13325" name="Rectangle 13"/>
          <p:cNvSpPr>
            <a:spLocks noChangeArrowheads="1"/>
          </p:cNvSpPr>
          <p:nvPr/>
        </p:nvSpPr>
        <p:spPr bwMode="auto">
          <a:xfrm>
            <a:off x="4538663" y="5729288"/>
            <a:ext cx="3354387" cy="900112"/>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目标函数变量系数</a:t>
            </a:r>
          </a:p>
          <a:p>
            <a:pPr algn="ctr">
              <a:spcBef>
                <a:spcPct val="20000"/>
              </a:spcBef>
            </a:pPr>
            <a:r>
              <a:rPr lang="zh-CN" altLang="en-US" sz="1800" b="1">
                <a:solidFill>
                  <a:srgbClr val="FF0000"/>
                </a:solidFill>
                <a:latin typeface="楷体_GB2312" pitchFamily="49" charset="-122"/>
              </a:rPr>
              <a:t>约束条件右端项 </a:t>
            </a:r>
          </a:p>
        </p:txBody>
      </p:sp>
      <p:sp>
        <p:nvSpPr>
          <p:cNvPr id="13324" name="Rectangle 12"/>
          <p:cNvSpPr>
            <a:spLocks noChangeArrowheads="1"/>
          </p:cNvSpPr>
          <p:nvPr/>
        </p:nvSpPr>
        <p:spPr bwMode="auto">
          <a:xfrm>
            <a:off x="1187450" y="5729288"/>
            <a:ext cx="3351213" cy="900112"/>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约束条件右端项</a:t>
            </a:r>
          </a:p>
          <a:p>
            <a:pPr algn="ctr">
              <a:spcBef>
                <a:spcPct val="20000"/>
              </a:spcBef>
            </a:pPr>
            <a:r>
              <a:rPr lang="zh-CN" altLang="en-US" sz="1800" b="1">
                <a:solidFill>
                  <a:srgbClr val="FF0000"/>
                </a:solidFill>
                <a:latin typeface="楷体_GB2312" pitchFamily="49" charset="-122"/>
              </a:rPr>
              <a:t>目标函数变量系数</a:t>
            </a:r>
            <a:r>
              <a:rPr lang="zh-CN" altLang="en-US" sz="1800" b="1">
                <a:latin typeface="楷体_GB2312" pitchFamily="49" charset="-122"/>
              </a:rPr>
              <a:t> </a:t>
            </a:r>
          </a:p>
        </p:txBody>
      </p:sp>
      <p:sp>
        <p:nvSpPr>
          <p:cNvPr id="13323" name="Rectangle 11"/>
          <p:cNvSpPr>
            <a:spLocks noChangeArrowheads="1"/>
          </p:cNvSpPr>
          <p:nvPr/>
        </p:nvSpPr>
        <p:spPr bwMode="auto">
          <a:xfrm>
            <a:off x="4538663" y="4208463"/>
            <a:ext cx="3354387" cy="1520825"/>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约束条件</a:t>
            </a:r>
            <a:r>
              <a:rPr lang="zh-CN" altLang="en-US" sz="1800" b="1">
                <a:latin typeface="楷体_GB2312" pitchFamily="49" charset="-122"/>
              </a:rPr>
              <a:t>个数：</a:t>
            </a:r>
            <a:r>
              <a:rPr lang="en-US" altLang="zh-CN" sz="1800" b="1">
                <a:latin typeface="楷体_GB2312" pitchFamily="49" charset="-122"/>
              </a:rPr>
              <a:t>n</a:t>
            </a:r>
            <a:r>
              <a:rPr lang="zh-CN" altLang="en-US" sz="1800" b="1">
                <a:latin typeface="楷体_GB2312" pitchFamily="49" charset="-122"/>
              </a:rPr>
              <a:t>个 </a:t>
            </a:r>
          </a:p>
        </p:txBody>
      </p:sp>
      <p:sp>
        <p:nvSpPr>
          <p:cNvPr id="13322" name="Rectangle 10"/>
          <p:cNvSpPr>
            <a:spLocks noChangeArrowheads="1"/>
          </p:cNvSpPr>
          <p:nvPr/>
        </p:nvSpPr>
        <p:spPr bwMode="auto">
          <a:xfrm>
            <a:off x="1187450" y="4208463"/>
            <a:ext cx="3351213" cy="1520825"/>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变量</a:t>
            </a:r>
            <a:r>
              <a:rPr lang="zh-CN" altLang="en-US" sz="1800" b="1">
                <a:latin typeface="楷体_GB2312" pitchFamily="49" charset="-122"/>
              </a:rPr>
              <a:t>个数：</a:t>
            </a:r>
            <a:r>
              <a:rPr lang="en-US" altLang="zh-CN" sz="1800" b="1">
                <a:latin typeface="楷体_GB2312" pitchFamily="49" charset="-122"/>
              </a:rPr>
              <a:t>n</a:t>
            </a:r>
            <a:r>
              <a:rPr lang="zh-CN" altLang="en-US" sz="1800" b="1">
                <a:latin typeface="楷体_GB2312" pitchFamily="49" charset="-122"/>
              </a:rPr>
              <a:t>个 </a:t>
            </a:r>
          </a:p>
        </p:txBody>
      </p:sp>
      <p:sp>
        <p:nvSpPr>
          <p:cNvPr id="13321" name="Rectangle 9"/>
          <p:cNvSpPr>
            <a:spLocks noChangeArrowheads="1"/>
          </p:cNvSpPr>
          <p:nvPr/>
        </p:nvSpPr>
        <p:spPr bwMode="auto">
          <a:xfrm>
            <a:off x="4538663" y="2654300"/>
            <a:ext cx="3354387" cy="1554163"/>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变量</a:t>
            </a:r>
            <a:r>
              <a:rPr lang="zh-CN" altLang="en-US" sz="1800" b="1">
                <a:latin typeface="楷体_GB2312" pitchFamily="49" charset="-122"/>
              </a:rPr>
              <a:t>个数：</a:t>
            </a:r>
            <a:r>
              <a:rPr lang="en-US" altLang="zh-CN" sz="1800" b="1">
                <a:latin typeface="楷体_GB2312" pitchFamily="49" charset="-122"/>
              </a:rPr>
              <a:t>m</a:t>
            </a:r>
            <a:r>
              <a:rPr lang="zh-CN" altLang="en-US" sz="1800" b="1">
                <a:latin typeface="楷体_GB2312" pitchFamily="49" charset="-122"/>
              </a:rPr>
              <a:t>个 </a:t>
            </a:r>
          </a:p>
        </p:txBody>
      </p:sp>
      <p:sp>
        <p:nvSpPr>
          <p:cNvPr id="13320" name="Rectangle 8"/>
          <p:cNvSpPr>
            <a:spLocks noChangeArrowheads="1"/>
          </p:cNvSpPr>
          <p:nvPr/>
        </p:nvSpPr>
        <p:spPr bwMode="auto">
          <a:xfrm>
            <a:off x="1187450" y="2654300"/>
            <a:ext cx="3351213" cy="1554163"/>
          </a:xfrm>
          <a:prstGeom prst="rect">
            <a:avLst/>
          </a:prstGeom>
          <a:noFill/>
          <a:ln w="9525">
            <a:noFill/>
            <a:miter lim="800000"/>
            <a:headEnd/>
            <a:tailEnd/>
          </a:ln>
          <a:effectLst/>
        </p:spPr>
        <p:txBody>
          <a:bodyPr/>
          <a:lstStyle/>
          <a:p>
            <a:pPr algn="ctr">
              <a:spcBef>
                <a:spcPct val="20000"/>
              </a:spcBef>
            </a:pPr>
            <a:r>
              <a:rPr lang="zh-CN" altLang="en-US" sz="1800" b="1">
                <a:solidFill>
                  <a:srgbClr val="FF0000"/>
                </a:solidFill>
                <a:latin typeface="楷体_GB2312" pitchFamily="49" charset="-122"/>
              </a:rPr>
              <a:t>约束条件</a:t>
            </a:r>
            <a:r>
              <a:rPr lang="zh-CN" altLang="en-US" sz="1800" b="1">
                <a:latin typeface="楷体_GB2312" pitchFamily="49" charset="-122"/>
              </a:rPr>
              <a:t>个数：</a:t>
            </a:r>
            <a:r>
              <a:rPr lang="en-US" altLang="zh-CN" sz="1800" b="1">
                <a:latin typeface="楷体_GB2312" pitchFamily="49" charset="-122"/>
              </a:rPr>
              <a:t>m</a:t>
            </a:r>
            <a:r>
              <a:rPr lang="zh-CN" altLang="en-US" sz="1800" b="1">
                <a:latin typeface="楷体_GB2312" pitchFamily="49" charset="-122"/>
              </a:rPr>
              <a:t>个 </a:t>
            </a:r>
          </a:p>
        </p:txBody>
      </p:sp>
      <p:sp>
        <p:nvSpPr>
          <p:cNvPr id="13319" name="Rectangle 7"/>
          <p:cNvSpPr>
            <a:spLocks noChangeArrowheads="1"/>
          </p:cNvSpPr>
          <p:nvPr/>
        </p:nvSpPr>
        <p:spPr bwMode="auto">
          <a:xfrm>
            <a:off x="4538663" y="2249488"/>
            <a:ext cx="3354387" cy="404812"/>
          </a:xfrm>
          <a:prstGeom prst="rect">
            <a:avLst/>
          </a:prstGeom>
          <a:noFill/>
          <a:ln w="9525">
            <a:noFill/>
            <a:miter lim="800000"/>
            <a:headEnd/>
            <a:tailEnd/>
          </a:ln>
          <a:effectLst/>
        </p:spPr>
        <p:txBody>
          <a:bodyPr/>
          <a:lstStyle/>
          <a:p>
            <a:pPr algn="ctr">
              <a:spcBef>
                <a:spcPct val="20000"/>
              </a:spcBef>
            </a:pPr>
            <a:r>
              <a:rPr lang="zh-CN" altLang="en-US" sz="1800" b="1">
                <a:latin typeface="楷体_GB2312" pitchFamily="49" charset="-122"/>
              </a:rPr>
              <a:t>目标函数</a:t>
            </a:r>
            <a:r>
              <a:rPr lang="en-US" altLang="zh-CN" sz="1800" b="1">
                <a:latin typeface="楷体_GB2312" pitchFamily="49" charset="-122"/>
              </a:rPr>
              <a:t>minW </a:t>
            </a:r>
          </a:p>
        </p:txBody>
      </p:sp>
      <p:sp>
        <p:nvSpPr>
          <p:cNvPr id="13318" name="Rectangle 6"/>
          <p:cNvSpPr>
            <a:spLocks noChangeArrowheads="1"/>
          </p:cNvSpPr>
          <p:nvPr/>
        </p:nvSpPr>
        <p:spPr bwMode="auto">
          <a:xfrm>
            <a:off x="1187450" y="2249488"/>
            <a:ext cx="3351213" cy="404812"/>
          </a:xfrm>
          <a:prstGeom prst="rect">
            <a:avLst/>
          </a:prstGeom>
          <a:noFill/>
          <a:ln w="9525">
            <a:noFill/>
            <a:miter lim="800000"/>
            <a:headEnd/>
            <a:tailEnd/>
          </a:ln>
          <a:effectLst/>
        </p:spPr>
        <p:txBody>
          <a:bodyPr/>
          <a:lstStyle/>
          <a:p>
            <a:pPr algn="ctr">
              <a:spcBef>
                <a:spcPct val="20000"/>
              </a:spcBef>
            </a:pPr>
            <a:r>
              <a:rPr lang="zh-CN" altLang="en-US" sz="1800" b="1">
                <a:latin typeface="楷体_GB2312" pitchFamily="49" charset="-122"/>
              </a:rPr>
              <a:t>目标函数</a:t>
            </a:r>
            <a:r>
              <a:rPr lang="en-US" altLang="zh-CN" sz="1800" b="1">
                <a:latin typeface="楷体_GB2312" pitchFamily="49" charset="-122"/>
              </a:rPr>
              <a:t>maxZ </a:t>
            </a:r>
          </a:p>
        </p:txBody>
      </p:sp>
      <p:sp>
        <p:nvSpPr>
          <p:cNvPr id="13317" name="Rectangle 5"/>
          <p:cNvSpPr>
            <a:spLocks noChangeArrowheads="1"/>
          </p:cNvSpPr>
          <p:nvPr/>
        </p:nvSpPr>
        <p:spPr bwMode="auto">
          <a:xfrm>
            <a:off x="4538663" y="1844675"/>
            <a:ext cx="3354387" cy="404813"/>
          </a:xfrm>
          <a:prstGeom prst="rect">
            <a:avLst/>
          </a:prstGeom>
          <a:noFill/>
          <a:ln w="9525">
            <a:noFill/>
            <a:miter lim="800000"/>
            <a:headEnd/>
            <a:tailEnd/>
          </a:ln>
          <a:effectLst/>
        </p:spPr>
        <p:txBody>
          <a:bodyPr/>
          <a:lstStyle/>
          <a:p>
            <a:pPr algn="ctr">
              <a:spcBef>
                <a:spcPct val="20000"/>
              </a:spcBef>
            </a:pPr>
            <a:r>
              <a:rPr lang="zh-CN" altLang="en-US" sz="1800" b="1">
                <a:latin typeface="楷体_GB2312" pitchFamily="49" charset="-122"/>
              </a:rPr>
              <a:t>对偶问题（或原问题） </a:t>
            </a:r>
          </a:p>
        </p:txBody>
      </p:sp>
      <p:sp>
        <p:nvSpPr>
          <p:cNvPr id="13316" name="Rectangle 4"/>
          <p:cNvSpPr>
            <a:spLocks noChangeArrowheads="1"/>
          </p:cNvSpPr>
          <p:nvPr/>
        </p:nvSpPr>
        <p:spPr bwMode="auto">
          <a:xfrm>
            <a:off x="1187450" y="1844675"/>
            <a:ext cx="3351213" cy="404813"/>
          </a:xfrm>
          <a:prstGeom prst="rect">
            <a:avLst/>
          </a:prstGeom>
          <a:noFill/>
          <a:ln w="9525">
            <a:noFill/>
            <a:miter lim="800000"/>
            <a:headEnd/>
            <a:tailEnd/>
          </a:ln>
          <a:effectLst/>
        </p:spPr>
        <p:txBody>
          <a:bodyPr/>
          <a:lstStyle/>
          <a:p>
            <a:pPr algn="ctr">
              <a:spcBef>
                <a:spcPct val="20000"/>
              </a:spcBef>
            </a:pPr>
            <a:r>
              <a:rPr lang="zh-CN" altLang="en-US" sz="1800" b="1">
                <a:latin typeface="楷体_GB2312" pitchFamily="49" charset="-122"/>
              </a:rPr>
              <a:t>原问题（或对偶问题） </a:t>
            </a:r>
          </a:p>
        </p:txBody>
      </p:sp>
      <p:sp>
        <p:nvSpPr>
          <p:cNvPr id="13326" name="Line 14"/>
          <p:cNvSpPr>
            <a:spLocks noChangeShapeType="1"/>
          </p:cNvSpPr>
          <p:nvPr/>
        </p:nvSpPr>
        <p:spPr bwMode="auto">
          <a:xfrm>
            <a:off x="1187450" y="1844675"/>
            <a:ext cx="6705600" cy="0"/>
          </a:xfrm>
          <a:prstGeom prst="line">
            <a:avLst/>
          </a:prstGeom>
          <a:noFill/>
          <a:ln w="28575" cap="sq">
            <a:solidFill>
              <a:schemeClr val="tx1"/>
            </a:solidFill>
            <a:round/>
            <a:headEnd/>
            <a:tailEnd/>
          </a:ln>
          <a:effectLst/>
        </p:spPr>
        <p:txBody>
          <a:bodyPr/>
          <a:lstStyle/>
          <a:p>
            <a:endParaRPr lang="zh-CN" altLang="en-US"/>
          </a:p>
        </p:txBody>
      </p:sp>
      <p:sp>
        <p:nvSpPr>
          <p:cNvPr id="13327" name="Line 15"/>
          <p:cNvSpPr>
            <a:spLocks noChangeShapeType="1"/>
          </p:cNvSpPr>
          <p:nvPr/>
        </p:nvSpPr>
        <p:spPr bwMode="auto">
          <a:xfrm>
            <a:off x="1187450" y="2249488"/>
            <a:ext cx="6705600" cy="0"/>
          </a:xfrm>
          <a:prstGeom prst="line">
            <a:avLst/>
          </a:prstGeom>
          <a:noFill/>
          <a:ln w="12700">
            <a:solidFill>
              <a:schemeClr val="tx1"/>
            </a:solidFill>
            <a:round/>
            <a:headEnd/>
            <a:tailEnd/>
          </a:ln>
          <a:effectLst/>
        </p:spPr>
        <p:txBody>
          <a:bodyPr/>
          <a:lstStyle/>
          <a:p>
            <a:endParaRPr lang="zh-CN" altLang="en-US"/>
          </a:p>
        </p:txBody>
      </p:sp>
      <p:sp>
        <p:nvSpPr>
          <p:cNvPr id="13328" name="Line 16"/>
          <p:cNvSpPr>
            <a:spLocks noChangeShapeType="1"/>
          </p:cNvSpPr>
          <p:nvPr/>
        </p:nvSpPr>
        <p:spPr bwMode="auto">
          <a:xfrm>
            <a:off x="1187450" y="2654300"/>
            <a:ext cx="6705600" cy="0"/>
          </a:xfrm>
          <a:prstGeom prst="line">
            <a:avLst/>
          </a:prstGeom>
          <a:noFill/>
          <a:ln w="12700">
            <a:solidFill>
              <a:schemeClr val="tx1"/>
            </a:solidFill>
            <a:round/>
            <a:headEnd/>
            <a:tailEnd/>
          </a:ln>
          <a:effectLst/>
        </p:spPr>
        <p:txBody>
          <a:bodyPr/>
          <a:lstStyle/>
          <a:p>
            <a:endParaRPr lang="zh-CN" altLang="en-US"/>
          </a:p>
        </p:txBody>
      </p:sp>
      <p:sp>
        <p:nvSpPr>
          <p:cNvPr id="13329" name="Line 17"/>
          <p:cNvSpPr>
            <a:spLocks noChangeShapeType="1"/>
          </p:cNvSpPr>
          <p:nvPr/>
        </p:nvSpPr>
        <p:spPr bwMode="auto">
          <a:xfrm>
            <a:off x="1187450" y="4208463"/>
            <a:ext cx="6705600" cy="0"/>
          </a:xfrm>
          <a:prstGeom prst="line">
            <a:avLst/>
          </a:prstGeom>
          <a:noFill/>
          <a:ln w="12700">
            <a:solidFill>
              <a:schemeClr val="tx1"/>
            </a:solidFill>
            <a:round/>
            <a:headEnd/>
            <a:tailEnd/>
          </a:ln>
          <a:effectLst/>
        </p:spPr>
        <p:txBody>
          <a:bodyPr/>
          <a:lstStyle/>
          <a:p>
            <a:endParaRPr lang="zh-CN" altLang="en-US"/>
          </a:p>
        </p:txBody>
      </p:sp>
      <p:sp>
        <p:nvSpPr>
          <p:cNvPr id="13330" name="Line 18"/>
          <p:cNvSpPr>
            <a:spLocks noChangeShapeType="1"/>
          </p:cNvSpPr>
          <p:nvPr/>
        </p:nvSpPr>
        <p:spPr bwMode="auto">
          <a:xfrm>
            <a:off x="1187450" y="5729288"/>
            <a:ext cx="6705600" cy="0"/>
          </a:xfrm>
          <a:prstGeom prst="line">
            <a:avLst/>
          </a:prstGeom>
          <a:noFill/>
          <a:ln w="12700">
            <a:solidFill>
              <a:schemeClr val="tx1"/>
            </a:solidFill>
            <a:round/>
            <a:headEnd/>
            <a:tailEnd/>
          </a:ln>
          <a:effectLst/>
        </p:spPr>
        <p:txBody>
          <a:bodyPr/>
          <a:lstStyle/>
          <a:p>
            <a:endParaRPr lang="zh-CN" altLang="en-US"/>
          </a:p>
        </p:txBody>
      </p:sp>
      <p:sp>
        <p:nvSpPr>
          <p:cNvPr id="13331" name="Line 19"/>
          <p:cNvSpPr>
            <a:spLocks noChangeShapeType="1"/>
          </p:cNvSpPr>
          <p:nvPr/>
        </p:nvSpPr>
        <p:spPr bwMode="auto">
          <a:xfrm>
            <a:off x="1187450" y="6629400"/>
            <a:ext cx="6705600" cy="0"/>
          </a:xfrm>
          <a:prstGeom prst="line">
            <a:avLst/>
          </a:prstGeom>
          <a:noFill/>
          <a:ln w="28575" cap="sq">
            <a:solidFill>
              <a:schemeClr val="tx1"/>
            </a:solidFill>
            <a:round/>
            <a:headEnd/>
            <a:tailEnd/>
          </a:ln>
          <a:effectLst/>
        </p:spPr>
        <p:txBody>
          <a:bodyPr/>
          <a:lstStyle/>
          <a:p>
            <a:endParaRPr lang="zh-CN" altLang="en-US"/>
          </a:p>
        </p:txBody>
      </p:sp>
      <p:sp>
        <p:nvSpPr>
          <p:cNvPr id="13332" name="Line 20"/>
          <p:cNvSpPr>
            <a:spLocks noChangeShapeType="1"/>
          </p:cNvSpPr>
          <p:nvPr/>
        </p:nvSpPr>
        <p:spPr bwMode="auto">
          <a:xfrm>
            <a:off x="1187450" y="1844675"/>
            <a:ext cx="0" cy="4784725"/>
          </a:xfrm>
          <a:prstGeom prst="line">
            <a:avLst/>
          </a:prstGeom>
          <a:noFill/>
          <a:ln w="28575" cap="sq">
            <a:solidFill>
              <a:schemeClr val="tx1"/>
            </a:solidFill>
            <a:round/>
            <a:headEnd/>
            <a:tailEnd/>
          </a:ln>
          <a:effectLst/>
        </p:spPr>
        <p:txBody>
          <a:bodyPr/>
          <a:lstStyle/>
          <a:p>
            <a:endParaRPr lang="zh-CN" altLang="en-US"/>
          </a:p>
        </p:txBody>
      </p:sp>
      <p:sp>
        <p:nvSpPr>
          <p:cNvPr id="13333" name="Line 21"/>
          <p:cNvSpPr>
            <a:spLocks noChangeShapeType="1"/>
          </p:cNvSpPr>
          <p:nvPr/>
        </p:nvSpPr>
        <p:spPr bwMode="auto">
          <a:xfrm>
            <a:off x="4538663" y="1844675"/>
            <a:ext cx="0" cy="4784725"/>
          </a:xfrm>
          <a:prstGeom prst="line">
            <a:avLst/>
          </a:prstGeom>
          <a:noFill/>
          <a:ln w="12700">
            <a:solidFill>
              <a:schemeClr val="tx1"/>
            </a:solidFill>
            <a:round/>
            <a:headEnd/>
            <a:tailEnd/>
          </a:ln>
          <a:effectLst/>
        </p:spPr>
        <p:txBody>
          <a:bodyPr/>
          <a:lstStyle/>
          <a:p>
            <a:endParaRPr lang="zh-CN" altLang="en-US"/>
          </a:p>
        </p:txBody>
      </p:sp>
      <p:sp>
        <p:nvSpPr>
          <p:cNvPr id="13334" name="Line 22"/>
          <p:cNvSpPr>
            <a:spLocks noChangeShapeType="1"/>
          </p:cNvSpPr>
          <p:nvPr/>
        </p:nvSpPr>
        <p:spPr bwMode="auto">
          <a:xfrm>
            <a:off x="7893050" y="1844675"/>
            <a:ext cx="0" cy="4784725"/>
          </a:xfrm>
          <a:prstGeom prst="line">
            <a:avLst/>
          </a:prstGeom>
          <a:noFill/>
          <a:ln w="28575" cap="sq">
            <a:solidFill>
              <a:schemeClr val="tx1"/>
            </a:solidFill>
            <a:round/>
            <a:headEnd/>
            <a:tailEnd/>
          </a:ln>
          <a:effectLst/>
        </p:spPr>
        <p:txBody>
          <a:bodyPr/>
          <a:lstStyle/>
          <a:p>
            <a:endParaRPr lang="zh-CN" altLang="en-US"/>
          </a:p>
        </p:txBody>
      </p:sp>
      <p:graphicFrame>
        <p:nvGraphicFramePr>
          <p:cNvPr id="13346" name="Object 34"/>
          <p:cNvGraphicFramePr>
            <a:graphicFrameLocks noChangeAspect="1"/>
          </p:cNvGraphicFramePr>
          <p:nvPr/>
        </p:nvGraphicFramePr>
        <p:xfrm>
          <a:off x="1733550" y="3003550"/>
          <a:ext cx="1989138" cy="973138"/>
        </p:xfrm>
        <a:graphic>
          <a:graphicData uri="http://schemas.openxmlformats.org/presentationml/2006/ole">
            <p:oleObj spid="_x0000_s10242" name="Equation" r:id="rId3" imgW="1180800" imgH="711000" progId="Equation.DSMT4">
              <p:embed/>
            </p:oleObj>
          </a:graphicData>
        </a:graphic>
      </p:graphicFrame>
      <p:graphicFrame>
        <p:nvGraphicFramePr>
          <p:cNvPr id="13349" name="Object 37"/>
          <p:cNvGraphicFramePr>
            <a:graphicFrameLocks noChangeAspect="1"/>
          </p:cNvGraphicFramePr>
          <p:nvPr/>
        </p:nvGraphicFramePr>
        <p:xfrm>
          <a:off x="5238750" y="3087688"/>
          <a:ext cx="2016125" cy="981075"/>
        </p:xfrm>
        <a:graphic>
          <a:graphicData uri="http://schemas.openxmlformats.org/presentationml/2006/ole">
            <p:oleObj spid="_x0000_s10243" name="Equation" r:id="rId4" imgW="1396800" imgH="711000" progId="Equation.DSMT4">
              <p:embed/>
            </p:oleObj>
          </a:graphicData>
        </a:graphic>
      </p:graphicFrame>
      <p:graphicFrame>
        <p:nvGraphicFramePr>
          <p:cNvPr id="13352" name="Object 40"/>
          <p:cNvGraphicFramePr>
            <a:graphicFrameLocks noChangeAspect="1"/>
          </p:cNvGraphicFramePr>
          <p:nvPr/>
        </p:nvGraphicFramePr>
        <p:xfrm>
          <a:off x="1968500" y="4508500"/>
          <a:ext cx="1892300" cy="984250"/>
        </p:xfrm>
        <a:graphic>
          <a:graphicData uri="http://schemas.openxmlformats.org/presentationml/2006/ole">
            <p:oleObj spid="_x0000_s10244" name="Equation" r:id="rId5" imgW="1396800" imgH="711000" progId="Equation.DSMT4">
              <p:embed/>
            </p:oleObj>
          </a:graphicData>
        </a:graphic>
      </p:graphicFrame>
      <p:graphicFrame>
        <p:nvGraphicFramePr>
          <p:cNvPr id="13354" name="Object 42"/>
          <p:cNvGraphicFramePr>
            <a:graphicFrameLocks noChangeAspect="1"/>
          </p:cNvGraphicFramePr>
          <p:nvPr/>
        </p:nvGraphicFramePr>
        <p:xfrm>
          <a:off x="5076825" y="4508500"/>
          <a:ext cx="2068513" cy="990600"/>
        </p:xfrm>
        <a:graphic>
          <a:graphicData uri="http://schemas.openxmlformats.org/presentationml/2006/ole">
            <p:oleObj spid="_x0000_s10245" name="Equation" r:id="rId6" imgW="1180800" imgH="7110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linds(horizontal)">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blinds(horizontal)">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blinds(horizontal)">
                                      <p:cBhvr>
                                        <p:cTn id="22" dur="500"/>
                                        <p:tgtEl>
                                          <p:spTgt spid="133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blinds(horizontal)">
                                      <p:cBhvr>
                                        <p:cTn id="27" dur="500"/>
                                        <p:tgtEl>
                                          <p:spTgt spid="133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20"/>
                                        </p:tgtEl>
                                        <p:attrNameLst>
                                          <p:attrName>style.visibility</p:attrName>
                                        </p:attrNameLst>
                                      </p:cBhvr>
                                      <p:to>
                                        <p:strVal val="visible"/>
                                      </p:to>
                                    </p:set>
                                    <p:animEffect transition="in" filter="blinds(horizontal)">
                                      <p:cBhvr>
                                        <p:cTn id="32" dur="500"/>
                                        <p:tgtEl>
                                          <p:spTgt spid="133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21"/>
                                        </p:tgtEl>
                                        <p:attrNameLst>
                                          <p:attrName>style.visibility</p:attrName>
                                        </p:attrNameLst>
                                      </p:cBhvr>
                                      <p:to>
                                        <p:strVal val="visible"/>
                                      </p:to>
                                    </p:set>
                                    <p:animEffect transition="in" filter="blinds(horizontal)">
                                      <p:cBhvr>
                                        <p:cTn id="37" dur="500"/>
                                        <p:tgtEl>
                                          <p:spTgt spid="133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46"/>
                                        </p:tgtEl>
                                        <p:attrNameLst>
                                          <p:attrName>style.visibility</p:attrName>
                                        </p:attrNameLst>
                                      </p:cBhvr>
                                      <p:to>
                                        <p:strVal val="visible"/>
                                      </p:to>
                                    </p:set>
                                    <p:animEffect transition="in" filter="blinds(horizontal)">
                                      <p:cBhvr>
                                        <p:cTn id="42" dur="500"/>
                                        <p:tgtEl>
                                          <p:spTgt spid="133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49"/>
                                        </p:tgtEl>
                                        <p:attrNameLst>
                                          <p:attrName>style.visibility</p:attrName>
                                        </p:attrNameLst>
                                      </p:cBhvr>
                                      <p:to>
                                        <p:strVal val="visible"/>
                                      </p:to>
                                    </p:set>
                                    <p:animEffect transition="in" filter="blinds(horizontal)">
                                      <p:cBhvr>
                                        <p:cTn id="47" dur="500"/>
                                        <p:tgtEl>
                                          <p:spTgt spid="133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22"/>
                                        </p:tgtEl>
                                        <p:attrNameLst>
                                          <p:attrName>style.visibility</p:attrName>
                                        </p:attrNameLst>
                                      </p:cBhvr>
                                      <p:to>
                                        <p:strVal val="visible"/>
                                      </p:to>
                                    </p:set>
                                    <p:animEffect transition="in" filter="blinds(horizontal)">
                                      <p:cBhvr>
                                        <p:cTn id="52" dur="500"/>
                                        <p:tgtEl>
                                          <p:spTgt spid="133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323"/>
                                        </p:tgtEl>
                                        <p:attrNameLst>
                                          <p:attrName>style.visibility</p:attrName>
                                        </p:attrNameLst>
                                      </p:cBhvr>
                                      <p:to>
                                        <p:strVal val="visible"/>
                                      </p:to>
                                    </p:set>
                                    <p:animEffect transition="in" filter="blinds(horizontal)">
                                      <p:cBhvr>
                                        <p:cTn id="57" dur="500"/>
                                        <p:tgtEl>
                                          <p:spTgt spid="133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3352"/>
                                        </p:tgtEl>
                                        <p:attrNameLst>
                                          <p:attrName>style.visibility</p:attrName>
                                        </p:attrNameLst>
                                      </p:cBhvr>
                                      <p:to>
                                        <p:strVal val="visible"/>
                                      </p:to>
                                    </p:set>
                                    <p:animEffect transition="in" filter="blinds(horizontal)">
                                      <p:cBhvr>
                                        <p:cTn id="62" dur="500"/>
                                        <p:tgtEl>
                                          <p:spTgt spid="1335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354"/>
                                        </p:tgtEl>
                                        <p:attrNameLst>
                                          <p:attrName>style.visibility</p:attrName>
                                        </p:attrNameLst>
                                      </p:cBhvr>
                                      <p:to>
                                        <p:strVal val="visible"/>
                                      </p:to>
                                    </p:set>
                                    <p:animEffect transition="in" filter="blinds(horizontal)">
                                      <p:cBhvr>
                                        <p:cTn id="67" dur="500"/>
                                        <p:tgtEl>
                                          <p:spTgt spid="1335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324"/>
                                        </p:tgtEl>
                                        <p:attrNameLst>
                                          <p:attrName>style.visibility</p:attrName>
                                        </p:attrNameLst>
                                      </p:cBhvr>
                                      <p:to>
                                        <p:strVal val="visible"/>
                                      </p:to>
                                    </p:set>
                                    <p:animEffect transition="in" filter="blinds(horizontal)">
                                      <p:cBhvr>
                                        <p:cTn id="72" dur="500"/>
                                        <p:tgtEl>
                                          <p:spTgt spid="1332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325"/>
                                        </p:tgtEl>
                                        <p:attrNameLst>
                                          <p:attrName>style.visibility</p:attrName>
                                        </p:attrNameLst>
                                      </p:cBhvr>
                                      <p:to>
                                        <p:strVal val="visible"/>
                                      </p:to>
                                    </p:set>
                                    <p:animEffect transition="in" filter="blinds(horizontal)">
                                      <p:cBhvr>
                                        <p:cTn id="77"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25" grpId="0"/>
      <p:bldP spid="13324" grpId="0"/>
      <p:bldP spid="13323" grpId="0"/>
      <p:bldP spid="13322" grpId="0"/>
      <p:bldP spid="13321" grpId="0"/>
      <p:bldP spid="13320" grpId="0"/>
      <p:bldP spid="13319" grpId="0"/>
      <p:bldP spid="13318" grpId="0"/>
      <p:bldP spid="13317" grpId="0"/>
      <p:bldP spid="133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38C7BB55-7250-470D-8E78-51A7EC626FEF}" type="slidenum">
              <a:rPr lang="en-US" altLang="zh-CN"/>
              <a:pPr/>
              <a:t>16</a:t>
            </a:fld>
            <a:endParaRPr lang="en-US" altLang="zh-CN"/>
          </a:p>
        </p:txBody>
      </p:sp>
      <p:graphicFrame>
        <p:nvGraphicFramePr>
          <p:cNvPr id="14339" name="Object 3"/>
          <p:cNvGraphicFramePr>
            <a:graphicFrameLocks noChangeAspect="1"/>
          </p:cNvGraphicFramePr>
          <p:nvPr/>
        </p:nvGraphicFramePr>
        <p:xfrm>
          <a:off x="2916238" y="908050"/>
          <a:ext cx="3240087" cy="2886075"/>
        </p:xfrm>
        <a:graphic>
          <a:graphicData uri="http://schemas.openxmlformats.org/presentationml/2006/ole">
            <p:oleObj spid="_x0000_s11266" name="Equation" r:id="rId3" imgW="1511280" imgH="1422360" progId="Equation.DSMT4">
              <p:embed/>
            </p:oleObj>
          </a:graphicData>
        </a:graphic>
      </p:graphicFrame>
      <p:graphicFrame>
        <p:nvGraphicFramePr>
          <p:cNvPr id="14346" name="Object 10"/>
          <p:cNvGraphicFramePr>
            <a:graphicFrameLocks noChangeAspect="1"/>
          </p:cNvGraphicFramePr>
          <p:nvPr/>
        </p:nvGraphicFramePr>
        <p:xfrm>
          <a:off x="3419475" y="3933825"/>
          <a:ext cx="4032250" cy="2746375"/>
        </p:xfrm>
        <a:graphic>
          <a:graphicData uri="http://schemas.openxmlformats.org/presentationml/2006/ole">
            <p:oleObj spid="_x0000_s11267" name="Equation" r:id="rId4" imgW="1968480" imgH="1193760" progId="Equation.DSMT4">
              <p:embed/>
            </p:oleObj>
          </a:graphicData>
        </a:graphic>
      </p:graphicFrame>
      <p:sp>
        <p:nvSpPr>
          <p:cNvPr id="14338" name="Text Box 2"/>
          <p:cNvSpPr txBox="1">
            <a:spLocks noChangeArrowheads="1"/>
          </p:cNvSpPr>
          <p:nvPr/>
        </p:nvSpPr>
        <p:spPr bwMode="auto">
          <a:xfrm>
            <a:off x="539750" y="4005263"/>
            <a:ext cx="7315200" cy="647700"/>
          </a:xfrm>
          <a:prstGeom prst="rect">
            <a:avLst/>
          </a:prstGeom>
          <a:noFill/>
          <a:ln w="9525">
            <a:noFill/>
            <a:miter lim="800000"/>
            <a:headEnd/>
            <a:tailEnd/>
          </a:ln>
          <a:effectLst/>
        </p:spPr>
        <p:txBody>
          <a:bodyPr>
            <a:spAutoFit/>
          </a:bodyPr>
          <a:lstStyle/>
          <a:p>
            <a:pPr>
              <a:lnSpc>
                <a:spcPct val="130000"/>
              </a:lnSpc>
            </a:pPr>
            <a:r>
              <a:rPr lang="zh-CN" altLang="en-US" sz="2800" b="1">
                <a:latin typeface="楷体_GB2312" pitchFamily="49" charset="-122"/>
              </a:rPr>
              <a:t>解：对偶规划：</a:t>
            </a:r>
          </a:p>
        </p:txBody>
      </p:sp>
      <p:sp>
        <p:nvSpPr>
          <p:cNvPr id="293890" name="Text Box 2"/>
          <p:cNvSpPr txBox="1">
            <a:spLocks noChangeArrowheads="1"/>
          </p:cNvSpPr>
          <p:nvPr/>
        </p:nvSpPr>
        <p:spPr bwMode="auto">
          <a:xfrm>
            <a:off x="1258888" y="188913"/>
            <a:ext cx="7315200" cy="1023937"/>
          </a:xfrm>
          <a:prstGeom prst="rect">
            <a:avLst/>
          </a:prstGeom>
          <a:noFill/>
          <a:ln w="9525">
            <a:noFill/>
            <a:miter lim="800000"/>
            <a:headEnd/>
            <a:tailEnd/>
          </a:ln>
          <a:effectLst/>
        </p:spPr>
        <p:txBody>
          <a:bodyPr>
            <a:spAutoFit/>
          </a:bodyPr>
          <a:lstStyle/>
          <a:p>
            <a:pPr>
              <a:lnSpc>
                <a:spcPct val="130000"/>
              </a:lnSpc>
            </a:pPr>
            <a:r>
              <a:rPr lang="zh-CN" altLang="en-US" sz="2800" b="1">
                <a:latin typeface="楷体_GB2312" pitchFamily="49" charset="-122"/>
              </a:rPr>
              <a:t>例</a:t>
            </a:r>
            <a:r>
              <a:rPr lang="en-US" altLang="zh-CN" sz="2800" b="1">
                <a:latin typeface="楷体_GB2312" pitchFamily="49" charset="-122"/>
              </a:rPr>
              <a:t>2 </a:t>
            </a:r>
            <a:r>
              <a:rPr lang="zh-CN" altLang="en-US" sz="2800" b="1">
                <a:latin typeface="楷体_GB2312" pitchFamily="49" charset="-122"/>
              </a:rPr>
              <a:t>写出下列线性规划的对偶问题</a:t>
            </a:r>
            <a:endParaRPr lang="zh-CN" altLang="en-US" sz="2800" b="1" baseline="-30000">
              <a:latin typeface="楷体_GB2312" pitchFamily="49" charset="-122"/>
            </a:endParaRPr>
          </a:p>
          <a:p>
            <a:pPr>
              <a:lnSpc>
                <a:spcPct val="130000"/>
              </a:lnSpc>
            </a:pPr>
            <a:endParaRPr lang="en-US" altLang="zh-CN" sz="2800" b="1" baseline="-3000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blinds(horizontal)">
                                      <p:cBhvr>
                                        <p:cTn id="7" dur="500"/>
                                        <p:tgtEl>
                                          <p:spTgt spid="293890"/>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gtEl>
                                        <p:attrNameLst>
                                          <p:attrName>style.visibility</p:attrName>
                                        </p:attrNameLst>
                                      </p:cBhvr>
                                      <p:to>
                                        <p:strVal val="visible"/>
                                      </p:to>
                                    </p:set>
                                    <p:animEffect transition="in" filter="blinds(horizontal)">
                                      <p:cBhvr>
                                        <p:cTn id="10" dur="500"/>
                                        <p:tgtEl>
                                          <p:spTgt spid="143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8"/>
                                        </p:tgtEl>
                                        <p:attrNameLst>
                                          <p:attrName>style.visibility</p:attrName>
                                        </p:attrNameLst>
                                      </p:cBhvr>
                                      <p:to>
                                        <p:strVal val="visible"/>
                                      </p:to>
                                    </p:set>
                                    <p:animEffect transition="in" filter="blinds(horizontal)">
                                      <p:cBhvr>
                                        <p:cTn id="15" dur="500"/>
                                        <p:tgtEl>
                                          <p:spTgt spid="143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46"/>
                                        </p:tgtEl>
                                        <p:attrNameLst>
                                          <p:attrName>style.visibility</p:attrName>
                                        </p:attrNameLst>
                                      </p:cBhvr>
                                      <p:to>
                                        <p:strVal val="visible"/>
                                      </p:to>
                                    </p:set>
                                    <p:animEffect transition="in" filter="blinds(horizontal)">
                                      <p:cBhvr>
                                        <p:cTn id="20"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2938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7C3392FC-F63B-4654-BBD8-3D4312DF3206}" type="slidenum">
              <a:rPr lang="en-US" altLang="zh-CN"/>
              <a:pPr/>
              <a:t>17</a:t>
            </a:fld>
            <a:endParaRPr lang="en-US" altLang="zh-CN"/>
          </a:p>
        </p:txBody>
      </p:sp>
      <p:sp>
        <p:nvSpPr>
          <p:cNvPr id="313346" name="Text Box 2"/>
          <p:cNvSpPr txBox="1">
            <a:spLocks noChangeArrowheads="1"/>
          </p:cNvSpPr>
          <p:nvPr/>
        </p:nvSpPr>
        <p:spPr bwMode="auto">
          <a:xfrm>
            <a:off x="900113" y="476250"/>
            <a:ext cx="7315200" cy="566738"/>
          </a:xfrm>
          <a:prstGeom prst="rect">
            <a:avLst/>
          </a:prstGeom>
          <a:noFill/>
          <a:ln w="9525">
            <a:noFill/>
            <a:miter lim="800000"/>
            <a:headEnd/>
            <a:tailEnd/>
          </a:ln>
          <a:effectLst/>
        </p:spPr>
        <p:txBody>
          <a:bodyPr>
            <a:spAutoFit/>
          </a:bodyPr>
          <a:lstStyle/>
          <a:p>
            <a:pPr>
              <a:lnSpc>
                <a:spcPct val="130000"/>
              </a:lnSpc>
            </a:pPr>
            <a:r>
              <a:rPr lang="zh-CN" altLang="en-US" sz="2400" b="1">
                <a:latin typeface="楷体_GB2312" pitchFamily="49" charset="-122"/>
              </a:rPr>
              <a:t>例</a:t>
            </a:r>
            <a:r>
              <a:rPr lang="en-US" altLang="zh-CN" sz="2400" b="1">
                <a:latin typeface="楷体_GB2312" pitchFamily="49" charset="-122"/>
              </a:rPr>
              <a:t>3 </a:t>
            </a:r>
            <a:r>
              <a:rPr lang="zh-CN" altLang="en-US" sz="2400" b="1">
                <a:latin typeface="楷体_GB2312" pitchFamily="49" charset="-122"/>
              </a:rPr>
              <a:t>写出下列线性规划的对偶问题</a:t>
            </a:r>
            <a:endParaRPr lang="zh-CN" altLang="en-US" sz="2400" b="1" baseline="-30000">
              <a:latin typeface="楷体_GB2312" pitchFamily="49" charset="-122"/>
            </a:endParaRPr>
          </a:p>
        </p:txBody>
      </p:sp>
      <p:graphicFrame>
        <p:nvGraphicFramePr>
          <p:cNvPr id="313347" name="Object 3"/>
          <p:cNvGraphicFramePr>
            <a:graphicFrameLocks noChangeAspect="1"/>
          </p:cNvGraphicFramePr>
          <p:nvPr/>
        </p:nvGraphicFramePr>
        <p:xfrm>
          <a:off x="2124075" y="1125538"/>
          <a:ext cx="2952750" cy="2405062"/>
        </p:xfrm>
        <a:graphic>
          <a:graphicData uri="http://schemas.openxmlformats.org/presentationml/2006/ole">
            <p:oleObj spid="_x0000_s12290" name="Equation" r:id="rId3" imgW="1358640" imgH="1168200" progId="Equation.DSMT4">
              <p:embed/>
            </p:oleObj>
          </a:graphicData>
        </a:graphic>
      </p:graphicFrame>
      <p:graphicFrame>
        <p:nvGraphicFramePr>
          <p:cNvPr id="313348" name="Object 4"/>
          <p:cNvGraphicFramePr>
            <a:graphicFrameLocks noChangeAspect="1"/>
          </p:cNvGraphicFramePr>
          <p:nvPr/>
        </p:nvGraphicFramePr>
        <p:xfrm>
          <a:off x="2784475" y="4076700"/>
          <a:ext cx="2925763" cy="2305050"/>
        </p:xfrm>
        <a:graphic>
          <a:graphicData uri="http://schemas.openxmlformats.org/presentationml/2006/ole">
            <p:oleObj spid="_x0000_s12291" name="Equation" r:id="rId4" imgW="1701720" imgH="1193760" progId="Equation.DSMT4">
              <p:embed/>
            </p:oleObj>
          </a:graphicData>
        </a:graphic>
      </p:graphicFrame>
      <p:sp>
        <p:nvSpPr>
          <p:cNvPr id="313351" name="Text Box 7"/>
          <p:cNvSpPr txBox="1">
            <a:spLocks noChangeArrowheads="1"/>
          </p:cNvSpPr>
          <p:nvPr/>
        </p:nvSpPr>
        <p:spPr bwMode="auto">
          <a:xfrm>
            <a:off x="900113" y="3429000"/>
            <a:ext cx="7315200" cy="566738"/>
          </a:xfrm>
          <a:prstGeom prst="rect">
            <a:avLst/>
          </a:prstGeom>
          <a:noFill/>
          <a:ln w="9525">
            <a:noFill/>
            <a:miter lim="800000"/>
            <a:headEnd/>
            <a:tailEnd/>
          </a:ln>
          <a:effectLst/>
        </p:spPr>
        <p:txBody>
          <a:bodyPr>
            <a:spAutoFit/>
          </a:bodyPr>
          <a:lstStyle/>
          <a:p>
            <a:pPr>
              <a:lnSpc>
                <a:spcPct val="130000"/>
              </a:lnSpc>
            </a:pPr>
            <a:r>
              <a:rPr lang="zh-CN" altLang="en-US" sz="2400" b="1">
                <a:latin typeface="楷体_GB2312" pitchFamily="49" charset="-122"/>
              </a:rPr>
              <a:t>解：上述问题的对偶规划：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51"/>
                                        </p:tgtEl>
                                        <p:attrNameLst>
                                          <p:attrName>style.visibility</p:attrName>
                                        </p:attrNameLst>
                                      </p:cBhvr>
                                      <p:to>
                                        <p:strVal val="visible"/>
                                      </p:to>
                                    </p:set>
                                    <p:animEffect transition="in" filter="blinds(horizontal)">
                                      <p:cBhvr>
                                        <p:cTn id="7" dur="500"/>
                                        <p:tgtEl>
                                          <p:spTgt spid="3133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3348"/>
                                        </p:tgtEl>
                                        <p:attrNameLst>
                                          <p:attrName>style.visibility</p:attrName>
                                        </p:attrNameLst>
                                      </p:cBhvr>
                                      <p:to>
                                        <p:strVal val="visible"/>
                                      </p:to>
                                    </p:set>
                                    <p:animEffect transition="in" filter="blinds(horizontal)">
                                      <p:cBhvr>
                                        <p:cTn id="12" dur="500"/>
                                        <p:tgtEl>
                                          <p:spTgt spid="313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B7D50F5C-DFC4-4257-96A6-2EF16C0C1FBD}" type="slidenum">
              <a:rPr lang="en-US" altLang="zh-CN"/>
              <a:pPr/>
              <a:t>18</a:t>
            </a:fld>
            <a:endParaRPr lang="en-US" altLang="zh-CN"/>
          </a:p>
        </p:txBody>
      </p:sp>
      <p:sp>
        <p:nvSpPr>
          <p:cNvPr id="15362" name="Text Box 2"/>
          <p:cNvSpPr txBox="1">
            <a:spLocks noChangeArrowheads="1"/>
          </p:cNvSpPr>
          <p:nvPr/>
        </p:nvSpPr>
        <p:spPr bwMode="auto">
          <a:xfrm>
            <a:off x="468313" y="1628775"/>
            <a:ext cx="8064500" cy="3875088"/>
          </a:xfrm>
          <a:prstGeom prst="rect">
            <a:avLst/>
          </a:prstGeom>
          <a:noFill/>
          <a:ln w="9525">
            <a:noFill/>
            <a:miter lim="800000"/>
            <a:headEnd/>
            <a:tailEnd/>
          </a:ln>
          <a:effectLst/>
        </p:spPr>
        <p:txBody>
          <a:bodyPr>
            <a:spAutoFit/>
          </a:bodyPr>
          <a:lstStyle/>
          <a:p>
            <a:pPr>
              <a:lnSpc>
                <a:spcPct val="140000"/>
              </a:lnSpc>
            </a:pPr>
            <a:r>
              <a:rPr lang="zh-CN" altLang="en-US" dirty="0">
                <a:latin typeface="楷体_GB2312" pitchFamily="49" charset="-122"/>
              </a:rPr>
              <a:t>　　</a:t>
            </a:r>
            <a:r>
              <a:rPr lang="zh-CN" altLang="en-US" b="1" dirty="0">
                <a:latin typeface="楷体_GB2312" pitchFamily="49" charset="-122"/>
              </a:rPr>
              <a:t>本节讨论几条重要的对偶定理，这些定理揭示了原始问题的解和对偶问题的解之间的基本关系。</a:t>
            </a:r>
          </a:p>
          <a:p>
            <a:pPr>
              <a:lnSpc>
                <a:spcPct val="140000"/>
              </a:lnSpc>
            </a:pPr>
            <a:r>
              <a:rPr lang="zh-CN" altLang="en-US" b="1" dirty="0">
                <a:solidFill>
                  <a:srgbClr val="FF0000"/>
                </a:solidFill>
                <a:latin typeface="楷体_GB2312" pitchFamily="49" charset="-122"/>
              </a:rPr>
              <a:t>定理</a:t>
            </a:r>
            <a:r>
              <a:rPr lang="en-US" altLang="zh-CN" b="1" dirty="0">
                <a:solidFill>
                  <a:srgbClr val="FF0000"/>
                </a:solidFill>
                <a:latin typeface="楷体_GB2312" pitchFamily="49" charset="-122"/>
              </a:rPr>
              <a:t>1</a:t>
            </a:r>
            <a:r>
              <a:rPr lang="zh-CN" altLang="en-US" b="1" dirty="0">
                <a:latin typeface="楷体_GB2312" pitchFamily="49" charset="-122"/>
              </a:rPr>
              <a:t>：（</a:t>
            </a:r>
            <a:r>
              <a:rPr lang="zh-CN" altLang="en-US" b="1" dirty="0" smtClean="0">
                <a:solidFill>
                  <a:schemeClr val="accent2"/>
                </a:solidFill>
                <a:latin typeface="楷体_GB2312" pitchFamily="49" charset="-122"/>
              </a:rPr>
              <a:t>对称性</a:t>
            </a:r>
            <a:r>
              <a:rPr lang="zh-CN" altLang="en-US" b="1" dirty="0">
                <a:latin typeface="楷体_GB2312" pitchFamily="49" charset="-122"/>
              </a:rPr>
              <a:t>）对偶问题的对偶是原问题。</a:t>
            </a:r>
          </a:p>
          <a:p>
            <a:pPr>
              <a:lnSpc>
                <a:spcPct val="140000"/>
              </a:lnSpc>
            </a:pPr>
            <a:r>
              <a:rPr lang="zh-CN" altLang="en-US" b="1" dirty="0">
                <a:latin typeface="楷体_GB2312" pitchFamily="49" charset="-122"/>
              </a:rPr>
              <a:t>证明：设原问题为　　　　　　　　对偶问题为</a:t>
            </a:r>
          </a:p>
          <a:p>
            <a:pPr>
              <a:lnSpc>
                <a:spcPct val="140000"/>
              </a:lnSpc>
            </a:pPr>
            <a:endParaRPr lang="zh-CN" altLang="en-US" b="1" dirty="0">
              <a:latin typeface="楷体_GB2312" pitchFamily="49" charset="-122"/>
            </a:endParaRPr>
          </a:p>
          <a:p>
            <a:pPr>
              <a:lnSpc>
                <a:spcPct val="140000"/>
              </a:lnSpc>
            </a:pPr>
            <a:endParaRPr lang="zh-CN" altLang="en-US" b="1" dirty="0">
              <a:latin typeface="楷体_GB2312" pitchFamily="49" charset="-122"/>
            </a:endParaRPr>
          </a:p>
          <a:p>
            <a:pPr>
              <a:lnSpc>
                <a:spcPct val="130000"/>
              </a:lnSpc>
            </a:pPr>
            <a:r>
              <a:rPr lang="zh-CN" altLang="en-US" b="1" dirty="0"/>
              <a:t>　　改写对偶问题为　　　对偶问题的对偶为</a:t>
            </a:r>
          </a:p>
          <a:p>
            <a:pPr>
              <a:lnSpc>
                <a:spcPct val="130000"/>
              </a:lnSpc>
            </a:pPr>
            <a:endParaRPr lang="zh-CN" altLang="en-US" b="1" dirty="0"/>
          </a:p>
          <a:p>
            <a:pPr>
              <a:lnSpc>
                <a:spcPct val="140000"/>
              </a:lnSpc>
            </a:pPr>
            <a:endParaRPr lang="en-US" altLang="zh-CN" b="1" dirty="0">
              <a:latin typeface="楷体_GB2312" pitchFamily="49" charset="-122"/>
            </a:endParaRPr>
          </a:p>
        </p:txBody>
      </p:sp>
      <p:sp>
        <p:nvSpPr>
          <p:cNvPr id="102400" name="Rectangle 0"/>
          <p:cNvSpPr>
            <a:spLocks noChangeArrowheads="1"/>
          </p:cNvSpPr>
          <p:nvPr/>
        </p:nvSpPr>
        <p:spPr bwMode="auto">
          <a:xfrm>
            <a:off x="2987675" y="692150"/>
            <a:ext cx="4084655" cy="707886"/>
          </a:xfrm>
          <a:prstGeom prst="rect">
            <a:avLst/>
          </a:prstGeom>
          <a:noFill/>
          <a:ln w="9525">
            <a:noFill/>
            <a:miter lim="800000"/>
            <a:headEnd/>
            <a:tailEnd/>
          </a:ln>
          <a:effectLst/>
        </p:spPr>
        <p:txBody>
          <a:bodyPr wrap="square">
            <a:spAutoFit/>
          </a:bodyPr>
          <a:lstStyle/>
          <a:p>
            <a:r>
              <a:rPr lang="zh-CN" altLang="en-US" sz="4000" b="1" dirty="0" smtClean="0">
                <a:ea typeface="黑体" pitchFamily="2" charset="-122"/>
              </a:rPr>
              <a:t>第二节 对偶定理</a:t>
            </a:r>
            <a:endParaRPr lang="zh-CN" altLang="en-US" sz="4000" b="1" dirty="0">
              <a:ea typeface="黑体" pitchFamily="2" charset="-122"/>
            </a:endParaRPr>
          </a:p>
        </p:txBody>
      </p:sp>
      <p:graphicFrame>
        <p:nvGraphicFramePr>
          <p:cNvPr id="102401" name="Object 1"/>
          <p:cNvGraphicFramePr>
            <a:graphicFrameLocks noChangeAspect="1"/>
          </p:cNvGraphicFramePr>
          <p:nvPr/>
        </p:nvGraphicFramePr>
        <p:xfrm>
          <a:off x="2649538" y="3117850"/>
          <a:ext cx="1498600" cy="1368425"/>
        </p:xfrm>
        <a:graphic>
          <a:graphicData uri="http://schemas.openxmlformats.org/presentationml/2006/ole">
            <p:oleObj spid="_x0000_s13314" name="Equation" r:id="rId3" imgW="749160" imgH="711000" progId="Equation.DSMT4">
              <p:embed/>
            </p:oleObj>
          </a:graphicData>
        </a:graphic>
      </p:graphicFrame>
      <p:graphicFrame>
        <p:nvGraphicFramePr>
          <p:cNvPr id="102402" name="Object 2"/>
          <p:cNvGraphicFramePr>
            <a:graphicFrameLocks noChangeAspect="1"/>
          </p:cNvGraphicFramePr>
          <p:nvPr/>
        </p:nvGraphicFramePr>
        <p:xfrm>
          <a:off x="6046788" y="3021013"/>
          <a:ext cx="1733550" cy="1377950"/>
        </p:xfrm>
        <a:graphic>
          <a:graphicData uri="http://schemas.openxmlformats.org/presentationml/2006/ole">
            <p:oleObj spid="_x0000_s13315" name="Equation" r:id="rId4" imgW="799920" imgH="736560" progId="Equation.DSMT4">
              <p:embed/>
            </p:oleObj>
          </a:graphicData>
        </a:graphic>
      </p:graphicFrame>
      <p:graphicFrame>
        <p:nvGraphicFramePr>
          <p:cNvPr id="102403" name="Object 3"/>
          <p:cNvGraphicFramePr>
            <a:graphicFrameLocks noChangeAspect="1"/>
          </p:cNvGraphicFramePr>
          <p:nvPr/>
        </p:nvGraphicFramePr>
        <p:xfrm>
          <a:off x="1293813" y="4746625"/>
          <a:ext cx="1655762" cy="1497013"/>
        </p:xfrm>
        <a:graphic>
          <a:graphicData uri="http://schemas.openxmlformats.org/presentationml/2006/ole">
            <p:oleObj spid="_x0000_s13316" name="Equation" r:id="rId5" imgW="876240" imgH="736560" progId="Equation.DSMT4">
              <p:embed/>
            </p:oleObj>
          </a:graphicData>
        </a:graphic>
      </p:graphicFrame>
      <p:graphicFrame>
        <p:nvGraphicFramePr>
          <p:cNvPr id="102404" name="Object 4"/>
          <p:cNvGraphicFramePr>
            <a:graphicFrameLocks noChangeAspect="1"/>
          </p:cNvGraphicFramePr>
          <p:nvPr/>
        </p:nvGraphicFramePr>
        <p:xfrm>
          <a:off x="3608388" y="4772025"/>
          <a:ext cx="1962150" cy="1454150"/>
        </p:xfrm>
        <a:graphic>
          <a:graphicData uri="http://schemas.openxmlformats.org/presentationml/2006/ole">
            <p:oleObj spid="_x0000_s13317" name="Equation" r:id="rId6" imgW="863280" imgH="711000" progId="Equation.DSMT4">
              <p:embed/>
            </p:oleObj>
          </a:graphicData>
        </a:graphic>
      </p:graphicFrame>
      <p:graphicFrame>
        <p:nvGraphicFramePr>
          <p:cNvPr id="102405" name="Object 5"/>
          <p:cNvGraphicFramePr>
            <a:graphicFrameLocks noChangeAspect="1"/>
          </p:cNvGraphicFramePr>
          <p:nvPr/>
        </p:nvGraphicFramePr>
        <p:xfrm>
          <a:off x="5595938" y="4697413"/>
          <a:ext cx="2128837" cy="1530350"/>
        </p:xfrm>
        <a:graphic>
          <a:graphicData uri="http://schemas.openxmlformats.org/presentationml/2006/ole">
            <p:oleObj spid="_x0000_s13318" name="Equation" r:id="rId7" imgW="952200" imgH="7110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01"/>
                                        </p:tgtEl>
                                        <p:attrNameLst>
                                          <p:attrName>style.visibility</p:attrName>
                                        </p:attrNameLst>
                                      </p:cBhvr>
                                      <p:to>
                                        <p:strVal val="visible"/>
                                      </p:to>
                                    </p:set>
                                    <p:animEffect transition="in" filter="blinds(horizontal)">
                                      <p:cBhvr>
                                        <p:cTn id="7" dur="500"/>
                                        <p:tgtEl>
                                          <p:spTgt spid="102401"/>
                                        </p:tgtEl>
                                      </p:cBhvr>
                                    </p:animEffect>
                                  </p:childTnLst>
                                </p:cTn>
                              </p:par>
                              <p:par>
                                <p:cTn id="8" presetID="3" presetClass="entr" presetSubtype="10" fill="hold" nodeType="withEffect">
                                  <p:stCondLst>
                                    <p:cond delay="0"/>
                                  </p:stCondLst>
                                  <p:childTnLst>
                                    <p:set>
                                      <p:cBhvr>
                                        <p:cTn id="9" dur="1" fill="hold">
                                          <p:stCondLst>
                                            <p:cond delay="0"/>
                                          </p:stCondLst>
                                        </p:cTn>
                                        <p:tgtEl>
                                          <p:spTgt spid="102402"/>
                                        </p:tgtEl>
                                        <p:attrNameLst>
                                          <p:attrName>style.visibility</p:attrName>
                                        </p:attrNameLst>
                                      </p:cBhvr>
                                      <p:to>
                                        <p:strVal val="visible"/>
                                      </p:to>
                                    </p:set>
                                    <p:animEffect transition="in" filter="blinds(horizontal)">
                                      <p:cBhvr>
                                        <p:cTn id="10" dur="500"/>
                                        <p:tgtEl>
                                          <p:spTgt spid="10240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2"/>
                                        </p:tgtEl>
                                        <p:attrNameLst>
                                          <p:attrName>style.visibility</p:attrName>
                                        </p:attrNameLst>
                                      </p:cBhvr>
                                      <p:to>
                                        <p:strVal val="visible"/>
                                      </p:to>
                                    </p:set>
                                    <p:animEffect transition="in" filter="blinds(horizontal)">
                                      <p:cBhvr>
                                        <p:cTn id="13" dur="500"/>
                                        <p:tgtEl>
                                          <p:spTgt spid="1536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2403"/>
                                        </p:tgtEl>
                                        <p:attrNameLst>
                                          <p:attrName>style.visibility</p:attrName>
                                        </p:attrNameLst>
                                      </p:cBhvr>
                                      <p:to>
                                        <p:strVal val="visible"/>
                                      </p:to>
                                    </p:set>
                                    <p:animEffect transition="in" filter="blinds(horizontal)">
                                      <p:cBhvr>
                                        <p:cTn id="18" dur="500"/>
                                        <p:tgtEl>
                                          <p:spTgt spid="10240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404"/>
                                        </p:tgtEl>
                                        <p:attrNameLst>
                                          <p:attrName>style.visibility</p:attrName>
                                        </p:attrNameLst>
                                      </p:cBhvr>
                                      <p:to>
                                        <p:strVal val="visible"/>
                                      </p:to>
                                    </p:set>
                                    <p:animEffect transition="in" filter="blinds(horizontal)">
                                      <p:cBhvr>
                                        <p:cTn id="23" dur="500"/>
                                        <p:tgtEl>
                                          <p:spTgt spid="10240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05"/>
                                        </p:tgtEl>
                                        <p:attrNameLst>
                                          <p:attrName>style.visibility</p:attrName>
                                        </p:attrNameLst>
                                      </p:cBhvr>
                                      <p:to>
                                        <p:strVal val="visible"/>
                                      </p:to>
                                    </p:set>
                                    <p:animEffect transition="in" filter="blinds(horizontal)">
                                      <p:cBhvr>
                                        <p:cTn id="28"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7"/>
          <p:cNvSpPr>
            <a:spLocks noGrp="1"/>
          </p:cNvSpPr>
          <p:nvPr>
            <p:ph type="sldNum" sz="quarter" idx="12"/>
          </p:nvPr>
        </p:nvSpPr>
        <p:spPr/>
        <p:txBody>
          <a:bodyPr/>
          <a:lstStyle/>
          <a:p>
            <a:fld id="{89055D70-F606-4866-A187-FA9D86F40E86}" type="slidenum">
              <a:rPr lang="en-US" altLang="zh-CN"/>
              <a:pPr/>
              <a:t>19</a:t>
            </a:fld>
            <a:endParaRPr lang="en-US" altLang="zh-CN"/>
          </a:p>
        </p:txBody>
      </p:sp>
      <p:sp>
        <p:nvSpPr>
          <p:cNvPr id="26627" name="Rectangle 3"/>
          <p:cNvSpPr>
            <a:spLocks noGrp="1" noChangeArrowheads="1"/>
          </p:cNvSpPr>
          <p:nvPr>
            <p:ph type="body" sz="half" idx="1"/>
          </p:nvPr>
        </p:nvSpPr>
        <p:spPr>
          <a:xfrm>
            <a:off x="395288" y="765175"/>
            <a:ext cx="8280400" cy="1439863"/>
          </a:xfrm>
        </p:spPr>
        <p:txBody>
          <a:bodyPr/>
          <a:lstStyle/>
          <a:p>
            <a:pPr algn="just">
              <a:lnSpc>
                <a:spcPct val="80000"/>
              </a:lnSpc>
              <a:buFontTx/>
              <a:buNone/>
            </a:pPr>
            <a:r>
              <a:rPr lang="en-US" altLang="zh-CN" sz="1000" b="1">
                <a:latin typeface="楷体_GB2312" pitchFamily="49" charset="-122"/>
                <a:ea typeface="楷体_GB2312" pitchFamily="49" charset="-122"/>
              </a:rPr>
              <a:t>   </a:t>
            </a:r>
            <a:r>
              <a:rPr lang="zh-CN" altLang="en-US" sz="2000" b="1">
                <a:latin typeface="楷体_GB2312" pitchFamily="49" charset="-122"/>
                <a:ea typeface="楷体_GB2312" pitchFamily="49" charset="-122"/>
              </a:rPr>
              <a:t>定理</a:t>
            </a:r>
            <a:r>
              <a:rPr lang="en-US" altLang="zh-CN" sz="2000" b="1">
                <a:latin typeface="楷体_GB2312" pitchFamily="49" charset="-122"/>
                <a:ea typeface="楷体_GB2312" pitchFamily="49" charset="-122"/>
              </a:rPr>
              <a:t>2</a:t>
            </a:r>
            <a:r>
              <a:rPr lang="zh-CN" altLang="en-US" sz="2000" b="1">
                <a:latin typeface="楷体_GB2312" pitchFamily="49" charset="-122"/>
                <a:ea typeface="楷体_GB2312" pitchFamily="49" charset="-122"/>
              </a:rPr>
              <a:t>：</a:t>
            </a:r>
            <a:r>
              <a:rPr lang="zh-CN" altLang="en-US" sz="2000" b="1">
                <a:solidFill>
                  <a:srgbClr val="FF0000"/>
                </a:solidFill>
                <a:latin typeface="楷体_GB2312" pitchFamily="49" charset="-122"/>
                <a:ea typeface="楷体_GB2312" pitchFamily="49" charset="-122"/>
              </a:rPr>
              <a:t>弱对偶定理</a:t>
            </a:r>
          </a:p>
          <a:p>
            <a:pPr>
              <a:lnSpc>
                <a:spcPct val="150000"/>
              </a:lnSpc>
              <a:spcBef>
                <a:spcPct val="0"/>
              </a:spcBef>
              <a:buFontTx/>
              <a:buNone/>
            </a:pPr>
            <a:r>
              <a:rPr lang="zh-CN" altLang="en-US" sz="1600">
                <a:latin typeface="楷体_GB2312" pitchFamily="49" charset="-122"/>
                <a:ea typeface="楷体_GB2312" pitchFamily="49" charset="-122"/>
              </a:rPr>
              <a:t>   </a:t>
            </a:r>
            <a:r>
              <a:rPr lang="zh-CN" altLang="en-US" sz="2000" b="1">
                <a:latin typeface="楷体_GB2312" pitchFamily="49" charset="-122"/>
                <a:ea typeface="楷体_GB2312" pitchFamily="49" charset="-122"/>
              </a:rPr>
              <a:t>若　　是原（极小化）问题的可行解，　　是对偶（极大化）问题的可行解，那么</a:t>
            </a:r>
            <a:r>
              <a:rPr lang="zh-CN" altLang="en-US" sz="1600" b="1">
                <a:latin typeface="楷体_GB2312" pitchFamily="49" charset="-122"/>
                <a:ea typeface="楷体_GB2312" pitchFamily="49" charset="-122"/>
              </a:rPr>
              <a:t>  </a:t>
            </a:r>
          </a:p>
        </p:txBody>
      </p:sp>
      <p:graphicFrame>
        <p:nvGraphicFramePr>
          <p:cNvPr id="103424" name="Object 0"/>
          <p:cNvGraphicFramePr>
            <a:graphicFrameLocks noChangeAspect="1"/>
          </p:cNvGraphicFramePr>
          <p:nvPr>
            <p:ph sz="quarter" idx="2"/>
          </p:nvPr>
        </p:nvGraphicFramePr>
        <p:xfrm>
          <a:off x="2555875" y="1628775"/>
          <a:ext cx="1196975" cy="339725"/>
        </p:xfrm>
        <a:graphic>
          <a:graphicData uri="http://schemas.openxmlformats.org/presentationml/2006/ole">
            <p:oleObj spid="_x0000_s14338" name="Equation" r:id="rId3" imgW="761760" imgH="215640" progId="Equation.DSMT4">
              <p:embed/>
            </p:oleObj>
          </a:graphicData>
        </a:graphic>
      </p:graphicFrame>
      <p:graphicFrame>
        <p:nvGraphicFramePr>
          <p:cNvPr id="103427" name="Object 3"/>
          <p:cNvGraphicFramePr>
            <a:graphicFrameLocks noChangeAspect="1"/>
          </p:cNvGraphicFramePr>
          <p:nvPr>
            <p:ph sz="quarter" idx="3"/>
          </p:nvPr>
        </p:nvGraphicFramePr>
        <p:xfrm>
          <a:off x="5219700" y="1196975"/>
          <a:ext cx="298450" cy="368300"/>
        </p:xfrm>
        <a:graphic>
          <a:graphicData uri="http://schemas.openxmlformats.org/presentationml/2006/ole">
            <p:oleObj spid="_x0000_s14339" name="Equation" r:id="rId4" imgW="164880" imgH="203040" progId="Equation.DSMT4">
              <p:embed/>
            </p:oleObj>
          </a:graphicData>
        </a:graphic>
      </p:graphicFrame>
      <p:graphicFrame>
        <p:nvGraphicFramePr>
          <p:cNvPr id="103430" name="Object 6"/>
          <p:cNvGraphicFramePr>
            <a:graphicFrameLocks noChangeAspect="1"/>
          </p:cNvGraphicFramePr>
          <p:nvPr/>
        </p:nvGraphicFramePr>
        <p:xfrm>
          <a:off x="1258888" y="1125538"/>
          <a:ext cx="300037" cy="369887"/>
        </p:xfrm>
        <a:graphic>
          <a:graphicData uri="http://schemas.openxmlformats.org/presentationml/2006/ole">
            <p:oleObj spid="_x0000_s14340" name="Equation" r:id="rId5" imgW="164880" imgH="203040" progId="Equation.DSMT4">
              <p:embed/>
            </p:oleObj>
          </a:graphicData>
        </a:graphic>
      </p:graphicFrame>
      <p:grpSp>
        <p:nvGrpSpPr>
          <p:cNvPr id="2" name="Group 5"/>
          <p:cNvGrpSpPr>
            <a:grpSpLocks/>
          </p:cNvGrpSpPr>
          <p:nvPr/>
        </p:nvGrpSpPr>
        <p:grpSpPr bwMode="auto">
          <a:xfrm>
            <a:off x="684213" y="2060575"/>
            <a:ext cx="8459787" cy="1800225"/>
            <a:chOff x="431" y="1298"/>
            <a:chExt cx="5329" cy="1134"/>
          </a:xfrm>
        </p:grpSpPr>
        <p:sp>
          <p:nvSpPr>
            <p:cNvPr id="291842" name="Rectangle 2"/>
            <p:cNvSpPr>
              <a:spLocks noChangeArrowheads="1"/>
            </p:cNvSpPr>
            <p:nvPr/>
          </p:nvSpPr>
          <p:spPr bwMode="auto">
            <a:xfrm>
              <a:off x="431" y="1298"/>
              <a:ext cx="5216" cy="1134"/>
            </a:xfrm>
            <a:prstGeom prst="rect">
              <a:avLst/>
            </a:prstGeom>
            <a:noFill/>
            <a:ln w="9525">
              <a:noFill/>
              <a:miter lim="800000"/>
              <a:headEnd/>
              <a:tailEnd/>
            </a:ln>
            <a:effectLst/>
          </p:spPr>
          <p:txBody>
            <a:bodyPr/>
            <a:lstStyle/>
            <a:p>
              <a:pPr marL="342900" indent="-342900" algn="just">
                <a:lnSpc>
                  <a:spcPct val="80000"/>
                </a:lnSpc>
                <a:spcBef>
                  <a:spcPct val="20000"/>
                </a:spcBef>
              </a:pPr>
              <a:r>
                <a:rPr lang="zh-CN" altLang="en-US" b="1" dirty="0">
                  <a:latin typeface="楷体_GB2312" pitchFamily="49" charset="-122"/>
                </a:rPr>
                <a:t>证明：因为　　是对偶问题的可行解，所以满足约束条件　　　　</a:t>
              </a:r>
            </a:p>
            <a:p>
              <a:pPr marL="342900" indent="-342900">
                <a:lnSpc>
                  <a:spcPct val="150000"/>
                </a:lnSpc>
              </a:pPr>
              <a:r>
                <a:rPr lang="zh-CN" altLang="en-US" b="1" dirty="0">
                  <a:latin typeface="楷体_GB2312" pitchFamily="49" charset="-122"/>
                </a:rPr>
                <a:t>      又因为　　是原问题的可行解，可得　　　，　　　　</a:t>
              </a:r>
              <a:r>
                <a:rPr lang="en-US" altLang="zh-CN" b="1" dirty="0">
                  <a:latin typeface="楷体_GB2312" pitchFamily="49" charset="-122"/>
                </a:rPr>
                <a:t>,</a:t>
              </a:r>
            </a:p>
            <a:p>
              <a:pPr marL="342900" indent="-342900">
                <a:lnSpc>
                  <a:spcPct val="150000"/>
                </a:lnSpc>
              </a:pPr>
              <a:r>
                <a:rPr lang="zh-CN" altLang="en-US" b="1" dirty="0">
                  <a:latin typeface="楷体_GB2312" pitchFamily="49" charset="-122"/>
                </a:rPr>
                <a:t>　所以　　　　　　　　　           。</a:t>
              </a:r>
            </a:p>
          </p:txBody>
        </p:sp>
        <p:graphicFrame>
          <p:nvGraphicFramePr>
            <p:cNvPr id="103431" name="Object 7"/>
            <p:cNvGraphicFramePr>
              <a:graphicFrameLocks noChangeAspect="1"/>
            </p:cNvGraphicFramePr>
            <p:nvPr/>
          </p:nvGraphicFramePr>
          <p:xfrm>
            <a:off x="1338" y="1298"/>
            <a:ext cx="189" cy="233"/>
          </p:xfrm>
          <a:graphic>
            <a:graphicData uri="http://schemas.openxmlformats.org/presentationml/2006/ole">
              <p:oleObj spid="_x0000_s14341" name="Equation" r:id="rId6" imgW="164880" imgH="203040" progId="Equation.DSMT4">
                <p:embed/>
              </p:oleObj>
            </a:graphicData>
          </a:graphic>
        </p:graphicFrame>
        <p:graphicFrame>
          <p:nvGraphicFramePr>
            <p:cNvPr id="103432" name="Object 8"/>
            <p:cNvGraphicFramePr>
              <a:graphicFrameLocks noChangeAspect="1"/>
            </p:cNvGraphicFramePr>
            <p:nvPr/>
          </p:nvGraphicFramePr>
          <p:xfrm>
            <a:off x="4565" y="1298"/>
            <a:ext cx="1195" cy="246"/>
          </p:xfrm>
          <a:graphic>
            <a:graphicData uri="http://schemas.openxmlformats.org/presentationml/2006/ole">
              <p:oleObj spid="_x0000_s14342" name="Equation" r:id="rId7" imgW="1054080" imgH="215640" progId="Equation.DSMT4">
                <p:embed/>
              </p:oleObj>
            </a:graphicData>
          </a:graphic>
        </p:graphicFrame>
        <p:graphicFrame>
          <p:nvGraphicFramePr>
            <p:cNvPr id="103433" name="Object 9"/>
            <p:cNvGraphicFramePr>
              <a:graphicFrameLocks noChangeAspect="1"/>
            </p:cNvGraphicFramePr>
            <p:nvPr/>
          </p:nvGraphicFramePr>
          <p:xfrm>
            <a:off x="1565" y="1570"/>
            <a:ext cx="189" cy="233"/>
          </p:xfrm>
          <a:graphic>
            <a:graphicData uri="http://schemas.openxmlformats.org/presentationml/2006/ole">
              <p:oleObj spid="_x0000_s14343" name="Equation" r:id="rId8" imgW="164880" imgH="203040" progId="Equation.DSMT4">
                <p:embed/>
              </p:oleObj>
            </a:graphicData>
          </a:graphic>
        </p:graphicFrame>
        <p:graphicFrame>
          <p:nvGraphicFramePr>
            <p:cNvPr id="103434" name="Object 10"/>
            <p:cNvGraphicFramePr>
              <a:graphicFrameLocks noChangeAspect="1"/>
            </p:cNvGraphicFramePr>
            <p:nvPr/>
          </p:nvGraphicFramePr>
          <p:xfrm>
            <a:off x="3560" y="1525"/>
            <a:ext cx="436" cy="248"/>
          </p:xfrm>
          <a:graphic>
            <a:graphicData uri="http://schemas.openxmlformats.org/presentationml/2006/ole">
              <p:oleObj spid="_x0000_s14344" name="Equation" r:id="rId9" imgW="380880" imgH="215640" progId="Equation.DSMT4">
                <p:embed/>
              </p:oleObj>
            </a:graphicData>
          </a:graphic>
        </p:graphicFrame>
        <p:graphicFrame>
          <p:nvGraphicFramePr>
            <p:cNvPr id="103435" name="Object 11"/>
            <p:cNvGraphicFramePr>
              <a:graphicFrameLocks noChangeAspect="1"/>
            </p:cNvGraphicFramePr>
            <p:nvPr/>
          </p:nvGraphicFramePr>
          <p:xfrm>
            <a:off x="4105" y="1525"/>
            <a:ext cx="658" cy="275"/>
          </p:xfrm>
          <a:graphic>
            <a:graphicData uri="http://schemas.openxmlformats.org/presentationml/2006/ole">
              <p:oleObj spid="_x0000_s14345" name="Equation" r:id="rId10" imgW="520560" imgH="215640" progId="Equation.DSMT4">
                <p:embed/>
              </p:oleObj>
            </a:graphicData>
          </a:graphic>
        </p:graphicFrame>
        <p:graphicFrame>
          <p:nvGraphicFramePr>
            <p:cNvPr id="103436" name="Object 12"/>
            <p:cNvGraphicFramePr>
              <a:graphicFrameLocks noChangeAspect="1"/>
            </p:cNvGraphicFramePr>
            <p:nvPr/>
          </p:nvGraphicFramePr>
          <p:xfrm>
            <a:off x="1170" y="1800"/>
            <a:ext cx="3081" cy="318"/>
          </p:xfrm>
          <a:graphic>
            <a:graphicData uri="http://schemas.openxmlformats.org/presentationml/2006/ole">
              <p:oleObj spid="_x0000_s14346" name="Equation" r:id="rId11" imgW="2438280" imgH="266400" progId="Equation.DSMT4">
                <p:embed/>
              </p:oleObj>
            </a:graphicData>
          </a:graphic>
        </p:graphicFrame>
      </p:grpSp>
      <p:sp>
        <p:nvSpPr>
          <p:cNvPr id="291843" name="Rectangle 3"/>
          <p:cNvSpPr>
            <a:spLocks noChangeArrowheads="1"/>
          </p:cNvSpPr>
          <p:nvPr/>
        </p:nvSpPr>
        <p:spPr bwMode="auto">
          <a:xfrm>
            <a:off x="468313" y="3429000"/>
            <a:ext cx="8280400" cy="1223963"/>
          </a:xfrm>
          <a:prstGeom prst="rect">
            <a:avLst/>
          </a:prstGeom>
          <a:noFill/>
          <a:ln w="9525">
            <a:noFill/>
            <a:miter lim="800000"/>
            <a:headEnd/>
            <a:tailEnd/>
          </a:ln>
          <a:effectLst/>
        </p:spPr>
        <p:txBody>
          <a:bodyPr/>
          <a:lstStyle/>
          <a:p>
            <a:pPr marL="342900" indent="-342900">
              <a:lnSpc>
                <a:spcPct val="80000"/>
              </a:lnSpc>
              <a:spcBef>
                <a:spcPct val="20000"/>
              </a:spcBef>
            </a:pPr>
            <a:r>
              <a:rPr lang="zh-CN" altLang="en-US" sz="2400" b="1">
                <a:latin typeface="楷体_GB2312" pitchFamily="49" charset="-122"/>
              </a:rPr>
              <a:t>　注：原（极小化）问题的最优目标函数值以对偶问题任一可行解的目标函数值为下界。</a:t>
            </a:r>
          </a:p>
          <a:p>
            <a:pPr marL="342900" indent="-342900">
              <a:lnSpc>
                <a:spcPct val="80000"/>
              </a:lnSpc>
              <a:spcBef>
                <a:spcPct val="20000"/>
              </a:spcBef>
            </a:pPr>
            <a:r>
              <a:rPr lang="zh-CN" altLang="en-US" sz="2400" b="1">
                <a:latin typeface="楷体_GB2312" pitchFamily="49" charset="-122"/>
              </a:rPr>
              <a:t>　     对偶（极大化）问题的最优目标函数值以原问题任一可行解的目标函数值为上界。</a:t>
            </a:r>
          </a:p>
        </p:txBody>
      </p:sp>
      <p:sp>
        <p:nvSpPr>
          <p:cNvPr id="291844" name="Rectangle 4"/>
          <p:cNvSpPr>
            <a:spLocks noChangeArrowheads="1"/>
          </p:cNvSpPr>
          <p:nvPr/>
        </p:nvSpPr>
        <p:spPr bwMode="auto">
          <a:xfrm>
            <a:off x="323850" y="4868863"/>
            <a:ext cx="8280400" cy="1511300"/>
          </a:xfrm>
          <a:prstGeom prst="rect">
            <a:avLst/>
          </a:prstGeom>
          <a:noFill/>
          <a:ln w="9525">
            <a:noFill/>
            <a:miter lim="800000"/>
            <a:headEnd/>
            <a:tailEnd/>
          </a:ln>
          <a:effectLst/>
        </p:spPr>
        <p:txBody>
          <a:bodyPr/>
          <a:lstStyle/>
          <a:p>
            <a:pPr marL="342900" indent="-342900">
              <a:lnSpc>
                <a:spcPct val="80000"/>
              </a:lnSpc>
              <a:spcBef>
                <a:spcPct val="20000"/>
              </a:spcBef>
            </a:pPr>
            <a:r>
              <a:rPr lang="zh-CN" altLang="en-US" b="1">
                <a:latin typeface="楷体_GB2312" pitchFamily="49" charset="-122"/>
              </a:rPr>
              <a:t>　</a:t>
            </a:r>
            <a:r>
              <a:rPr lang="zh-CN" altLang="en-US" sz="2400" b="1">
                <a:latin typeface="楷体_GB2312" pitchFamily="49" charset="-122"/>
              </a:rPr>
              <a:t>推论</a:t>
            </a:r>
            <a:r>
              <a:rPr lang="en-US" altLang="zh-CN" sz="2400" b="1">
                <a:latin typeface="楷体_GB2312" pitchFamily="49" charset="-122"/>
              </a:rPr>
              <a:t>1</a:t>
            </a:r>
            <a:r>
              <a:rPr lang="zh-CN" altLang="en-US" sz="2400" b="1">
                <a:latin typeface="楷体_GB2312" pitchFamily="49" charset="-122"/>
              </a:rPr>
              <a:t>：如果原问题没有下界（即</a:t>
            </a:r>
            <a:r>
              <a:rPr lang="en-US" altLang="zh-CN" sz="2400" b="1">
                <a:latin typeface="楷体_GB2312" pitchFamily="49" charset="-122"/>
              </a:rPr>
              <a:t>minZ→</a:t>
            </a:r>
            <a:r>
              <a:rPr lang="zh-CN" altLang="en-US" sz="2400" b="1">
                <a:latin typeface="楷体_GB2312" pitchFamily="49" charset="-122"/>
              </a:rPr>
              <a:t>－∞），则对偶问题不可行。</a:t>
            </a:r>
          </a:p>
          <a:p>
            <a:pPr marL="342900" indent="-342900">
              <a:lnSpc>
                <a:spcPct val="80000"/>
              </a:lnSpc>
              <a:spcBef>
                <a:spcPct val="20000"/>
              </a:spcBef>
            </a:pPr>
            <a:r>
              <a:rPr lang="zh-CN" altLang="en-US" sz="2400" b="1">
                <a:latin typeface="楷体_GB2312" pitchFamily="49" charset="-122"/>
              </a:rPr>
              <a:t>       如果对偶问题没有上界（即</a:t>
            </a:r>
            <a:r>
              <a:rPr lang="en-US" altLang="zh-CN" sz="2400" b="1">
                <a:latin typeface="楷体_GB2312" pitchFamily="49" charset="-122"/>
              </a:rPr>
              <a:t>maxW→</a:t>
            </a:r>
            <a:r>
              <a:rPr lang="zh-CN" altLang="en-US" sz="2400" b="1">
                <a:latin typeface="楷体_GB2312" pitchFamily="49" charset="-122"/>
              </a:rPr>
              <a:t>＋∞），则原问题不可行。</a:t>
            </a:r>
          </a:p>
          <a:p>
            <a:pPr marL="342900" indent="-342900">
              <a:lnSpc>
                <a:spcPct val="150000"/>
              </a:lnSpc>
            </a:pPr>
            <a:r>
              <a:rPr lang="zh-CN" altLang="en-US" sz="2400" b="1">
                <a:latin typeface="楷体_GB2312" pitchFamily="49" charset="-122"/>
              </a:rPr>
              <a:t>       </a:t>
            </a:r>
            <a:r>
              <a:rPr lang="zh-CN" altLang="en-US" sz="2400" b="1">
                <a:solidFill>
                  <a:srgbClr val="FF0000"/>
                </a:solidFill>
                <a:latin typeface="楷体_GB2312" pitchFamily="49" charset="-122"/>
              </a:rPr>
              <a:t>若原问题与对偶问题之一无界，则另一个无可行解。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424"/>
                                        </p:tgtEl>
                                        <p:attrNameLst>
                                          <p:attrName>style.visibility</p:attrName>
                                        </p:attrNameLst>
                                      </p:cBhvr>
                                      <p:to>
                                        <p:strVal val="visible"/>
                                      </p:to>
                                    </p:set>
                                    <p:animEffect transition="in" filter="blinds(horizontal)">
                                      <p:cBhvr>
                                        <p:cTn id="17" dur="500"/>
                                        <p:tgtEl>
                                          <p:spTgt spid="103424"/>
                                        </p:tgtEl>
                                      </p:cBhvr>
                                    </p:animEffect>
                                  </p:childTnLst>
                                </p:cTn>
                              </p:par>
                              <p:par>
                                <p:cTn id="18" presetID="3" presetClass="entr" presetSubtype="10" fill="hold" nodeType="withEffect">
                                  <p:stCondLst>
                                    <p:cond delay="0"/>
                                  </p:stCondLst>
                                  <p:childTnLst>
                                    <p:set>
                                      <p:cBhvr>
                                        <p:cTn id="19" dur="1" fill="hold">
                                          <p:stCondLst>
                                            <p:cond delay="0"/>
                                          </p:stCondLst>
                                        </p:cTn>
                                        <p:tgtEl>
                                          <p:spTgt spid="103430"/>
                                        </p:tgtEl>
                                        <p:attrNameLst>
                                          <p:attrName>style.visibility</p:attrName>
                                        </p:attrNameLst>
                                      </p:cBhvr>
                                      <p:to>
                                        <p:strVal val="visible"/>
                                      </p:to>
                                    </p:set>
                                    <p:animEffect transition="in" filter="blinds(horizontal)">
                                      <p:cBhvr>
                                        <p:cTn id="20" dur="500"/>
                                        <p:tgtEl>
                                          <p:spTgt spid="103430"/>
                                        </p:tgtEl>
                                      </p:cBhvr>
                                    </p:animEffect>
                                  </p:childTnLst>
                                </p:cTn>
                              </p:par>
                              <p:par>
                                <p:cTn id="21" presetID="3" presetClass="entr" presetSubtype="10" fill="hold" nodeType="withEffect">
                                  <p:stCondLst>
                                    <p:cond delay="0"/>
                                  </p:stCondLst>
                                  <p:childTnLst>
                                    <p:set>
                                      <p:cBhvr>
                                        <p:cTn id="22" dur="1" fill="hold">
                                          <p:stCondLst>
                                            <p:cond delay="0"/>
                                          </p:stCondLst>
                                        </p:cTn>
                                        <p:tgtEl>
                                          <p:spTgt spid="103427"/>
                                        </p:tgtEl>
                                        <p:attrNameLst>
                                          <p:attrName>style.visibility</p:attrName>
                                        </p:attrNameLst>
                                      </p:cBhvr>
                                      <p:to>
                                        <p:strVal val="visible"/>
                                      </p:to>
                                    </p:set>
                                    <p:animEffect transition="in" filter="blinds(horizontal)">
                                      <p:cBhvr>
                                        <p:cTn id="23" dur="500"/>
                                        <p:tgtEl>
                                          <p:spTgt spid="1034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1843"/>
                                        </p:tgtEl>
                                        <p:attrNameLst>
                                          <p:attrName>style.visibility</p:attrName>
                                        </p:attrNameLst>
                                      </p:cBhvr>
                                      <p:to>
                                        <p:strVal val="visible"/>
                                      </p:to>
                                    </p:set>
                                    <p:animEffect transition="in" filter="blinds(horizontal)">
                                      <p:cBhvr>
                                        <p:cTn id="33" dur="500"/>
                                        <p:tgtEl>
                                          <p:spTgt spid="29184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1844"/>
                                        </p:tgtEl>
                                        <p:attrNameLst>
                                          <p:attrName>style.visibility</p:attrName>
                                        </p:attrNameLst>
                                      </p:cBhvr>
                                      <p:to>
                                        <p:strVal val="visible"/>
                                      </p:to>
                                    </p:set>
                                    <p:animEffect transition="in" filter="blinds(horizontal)">
                                      <p:cBhvr>
                                        <p:cTn id="38"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91843" grpId="0"/>
      <p:bldP spid="2918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1625" y="115888"/>
            <a:ext cx="8540750" cy="1143000"/>
          </a:xfrm>
        </p:spPr>
        <p:txBody>
          <a:bodyPr/>
          <a:lstStyle/>
          <a:p>
            <a:r>
              <a:rPr lang="zh-CN" altLang="en-US" sz="5400" dirty="0" smtClean="0"/>
              <a:t>第一节 对偶问题</a:t>
            </a:r>
            <a:endParaRPr lang="zh-CN" altLang="en-US" sz="5400" dirty="0"/>
          </a:p>
        </p:txBody>
      </p:sp>
      <p:sp>
        <p:nvSpPr>
          <p:cNvPr id="4099" name="Rectangle 3"/>
          <p:cNvSpPr>
            <a:spLocks noGrp="1" noChangeArrowheads="1"/>
          </p:cNvSpPr>
          <p:nvPr>
            <p:ph type="body" idx="1"/>
          </p:nvPr>
        </p:nvSpPr>
        <p:spPr>
          <a:xfrm>
            <a:off x="611188" y="1352550"/>
            <a:ext cx="7993062" cy="4956175"/>
          </a:xfrm>
        </p:spPr>
        <p:txBody>
          <a:bodyPr/>
          <a:lstStyle/>
          <a:p>
            <a:pPr algn="just">
              <a:lnSpc>
                <a:spcPct val="90000"/>
              </a:lnSpc>
              <a:buFont typeface="Wingdings" pitchFamily="2" charset="2"/>
              <a:buNone/>
            </a:pPr>
            <a:r>
              <a:rPr lang="zh-CN" altLang="en-US" b="1" dirty="0"/>
              <a:t>对偶问题概念：</a:t>
            </a:r>
          </a:p>
          <a:p>
            <a:pPr algn="just">
              <a:lnSpc>
                <a:spcPct val="90000"/>
              </a:lnSpc>
              <a:buFont typeface="Wingdings" pitchFamily="2" charset="2"/>
              <a:buNone/>
            </a:pPr>
            <a:r>
              <a:rPr lang="zh-CN" altLang="en-US" sz="2800" b="1" dirty="0"/>
              <a:t>　　任何一个线性规划问题都有一个与之相对应</a:t>
            </a:r>
          </a:p>
          <a:p>
            <a:pPr algn="just">
              <a:lnSpc>
                <a:spcPct val="90000"/>
              </a:lnSpc>
              <a:buFont typeface="Wingdings" pitchFamily="2" charset="2"/>
              <a:buNone/>
            </a:pPr>
            <a:r>
              <a:rPr lang="zh-CN" altLang="en-US" sz="2800" b="1" dirty="0"/>
              <a:t>的线性规划问题，如果前者称为原始问题，后者</a:t>
            </a:r>
          </a:p>
          <a:p>
            <a:pPr algn="just">
              <a:lnSpc>
                <a:spcPct val="90000"/>
              </a:lnSpc>
              <a:buFont typeface="Wingdings" pitchFamily="2" charset="2"/>
              <a:buNone/>
            </a:pPr>
            <a:r>
              <a:rPr lang="zh-CN" altLang="en-US" sz="2800" b="1" dirty="0"/>
              <a:t>就称为“对偶”问题。</a:t>
            </a:r>
          </a:p>
          <a:p>
            <a:pPr algn="just">
              <a:lnSpc>
                <a:spcPct val="90000"/>
              </a:lnSpc>
              <a:buFont typeface="Wingdings" pitchFamily="2" charset="2"/>
              <a:buNone/>
            </a:pPr>
            <a:r>
              <a:rPr lang="zh-CN" altLang="en-US" sz="2800" b="1" dirty="0"/>
              <a:t>　　对偶问题是对原问题从另一角度进行的描述</a:t>
            </a:r>
          </a:p>
          <a:p>
            <a:pPr algn="just">
              <a:lnSpc>
                <a:spcPct val="90000"/>
              </a:lnSpc>
              <a:buFont typeface="Wingdings" pitchFamily="2" charset="2"/>
              <a:buNone/>
            </a:pPr>
            <a:r>
              <a:rPr lang="zh-CN" altLang="en-US" sz="2800" b="1" dirty="0"/>
              <a:t>其最优解与原问题的最优解有着密切的联系，在</a:t>
            </a:r>
          </a:p>
          <a:p>
            <a:pPr algn="just">
              <a:lnSpc>
                <a:spcPct val="90000"/>
              </a:lnSpc>
              <a:buFont typeface="Wingdings" pitchFamily="2" charset="2"/>
              <a:buNone/>
            </a:pPr>
            <a:r>
              <a:rPr lang="zh-CN" altLang="en-US" sz="2800" b="1" dirty="0"/>
              <a:t>求得一个线性规划最优解的同时也就得到对偶线</a:t>
            </a:r>
          </a:p>
          <a:p>
            <a:pPr algn="just">
              <a:lnSpc>
                <a:spcPct val="90000"/>
              </a:lnSpc>
              <a:buFont typeface="Wingdings" pitchFamily="2" charset="2"/>
              <a:buNone/>
            </a:pPr>
            <a:r>
              <a:rPr lang="zh-CN" altLang="en-US" sz="2800" b="1" dirty="0"/>
              <a:t>性规划的最优解，反之亦然。</a:t>
            </a:r>
          </a:p>
          <a:p>
            <a:pPr algn="just">
              <a:lnSpc>
                <a:spcPct val="90000"/>
              </a:lnSpc>
              <a:buFont typeface="Wingdings" pitchFamily="2" charset="2"/>
              <a:buNone/>
            </a:pPr>
            <a:r>
              <a:rPr lang="zh-CN" altLang="en-US" sz="2800" b="1" dirty="0"/>
              <a:t>　　对偶理论就是研究线性规划及其对偶问题的</a:t>
            </a:r>
          </a:p>
          <a:p>
            <a:pPr algn="just">
              <a:lnSpc>
                <a:spcPct val="90000"/>
              </a:lnSpc>
              <a:buFont typeface="Wingdings" pitchFamily="2" charset="2"/>
              <a:buNone/>
            </a:pPr>
            <a:r>
              <a:rPr lang="zh-CN" altLang="en-US" sz="2800" b="1" dirty="0"/>
              <a:t>理论，是线性规划理论的重要内容之一。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7"/>
          <p:cNvSpPr>
            <a:spLocks noGrp="1"/>
          </p:cNvSpPr>
          <p:nvPr>
            <p:ph type="sldNum" sz="quarter" idx="12"/>
          </p:nvPr>
        </p:nvSpPr>
        <p:spPr/>
        <p:txBody>
          <a:bodyPr/>
          <a:lstStyle/>
          <a:p>
            <a:fld id="{9F2DF7AD-75CC-46CE-B38A-E51D5A239EAB}" type="slidenum">
              <a:rPr lang="en-US" altLang="zh-CN"/>
              <a:pPr/>
              <a:t>20</a:t>
            </a:fld>
            <a:endParaRPr lang="en-US" altLang="zh-CN"/>
          </a:p>
        </p:txBody>
      </p:sp>
      <p:sp>
        <p:nvSpPr>
          <p:cNvPr id="29699" name="Rectangle 3"/>
          <p:cNvSpPr>
            <a:spLocks noGrp="1" noChangeArrowheads="1"/>
          </p:cNvSpPr>
          <p:nvPr>
            <p:ph type="body" sz="half" idx="1"/>
          </p:nvPr>
        </p:nvSpPr>
        <p:spPr>
          <a:xfrm>
            <a:off x="755650" y="3213100"/>
            <a:ext cx="7847013" cy="2808288"/>
          </a:xfrm>
        </p:spPr>
        <p:txBody>
          <a:bodyPr/>
          <a:lstStyle/>
          <a:p>
            <a:pPr>
              <a:lnSpc>
                <a:spcPct val="150000"/>
              </a:lnSpc>
              <a:buFontTx/>
              <a:buNone/>
            </a:pPr>
            <a:r>
              <a:rPr lang="zh-CN" altLang="en-US" sz="2400" b="1">
                <a:latin typeface="楷体_GB2312" pitchFamily="49" charset="-122"/>
                <a:ea typeface="楷体_GB2312" pitchFamily="49" charset="-122"/>
              </a:rPr>
              <a:t>证明：由弱对偶定理，对于原始问题的</a:t>
            </a:r>
            <a:r>
              <a:rPr lang="zh-CN" altLang="en-US" sz="2400" b="1">
                <a:solidFill>
                  <a:schemeClr val="accent2"/>
                </a:solidFill>
                <a:latin typeface="楷体_GB2312" pitchFamily="49" charset="-122"/>
                <a:ea typeface="楷体_GB2312" pitchFamily="49" charset="-122"/>
              </a:rPr>
              <a:t>所有可行解</a:t>
            </a:r>
            <a:r>
              <a:rPr lang="zh-CN" altLang="en-US" sz="2400" b="1">
                <a:latin typeface="楷体_GB2312" pitchFamily="49" charset="-122"/>
                <a:ea typeface="楷体_GB2312" pitchFamily="49" charset="-122"/>
              </a:rPr>
              <a:t>　　，都有　　　　　　　 因此　是原问题的</a:t>
            </a:r>
            <a:r>
              <a:rPr lang="zh-CN" altLang="en-US" sz="2400" b="1">
                <a:solidFill>
                  <a:srgbClr val="FF0000"/>
                </a:solidFill>
                <a:latin typeface="楷体_GB2312" pitchFamily="49" charset="-122"/>
                <a:ea typeface="楷体_GB2312" pitchFamily="49" charset="-122"/>
              </a:rPr>
              <a:t>最优解</a:t>
            </a:r>
            <a:r>
              <a:rPr lang="zh-CN" altLang="en-US" sz="2400" b="1">
                <a:latin typeface="楷体_GB2312" pitchFamily="49" charset="-122"/>
                <a:ea typeface="楷体_GB2312" pitchFamily="49" charset="-122"/>
              </a:rPr>
              <a:t>。</a:t>
            </a:r>
          </a:p>
          <a:p>
            <a:pPr>
              <a:lnSpc>
                <a:spcPct val="150000"/>
              </a:lnSpc>
              <a:buFontTx/>
              <a:buNone/>
            </a:pPr>
            <a:r>
              <a:rPr lang="zh-CN" altLang="en-US" sz="2400" b="1">
                <a:latin typeface="楷体_GB2312" pitchFamily="49" charset="-122"/>
                <a:ea typeface="楷体_GB2312" pitchFamily="49" charset="-122"/>
              </a:rPr>
              <a:t>　同理，对于对偶问题的</a:t>
            </a:r>
            <a:r>
              <a:rPr lang="zh-CN" altLang="en-US" sz="2400" b="1">
                <a:solidFill>
                  <a:schemeClr val="accent2"/>
                </a:solidFill>
                <a:latin typeface="楷体_GB2312" pitchFamily="49" charset="-122"/>
                <a:ea typeface="楷体_GB2312" pitchFamily="49" charset="-122"/>
              </a:rPr>
              <a:t>所有可行解</a:t>
            </a:r>
            <a:r>
              <a:rPr lang="zh-CN" altLang="en-US" sz="2400" b="1">
                <a:latin typeface="楷体_GB2312" pitchFamily="49" charset="-122"/>
                <a:ea typeface="楷体_GB2312" pitchFamily="49" charset="-122"/>
              </a:rPr>
              <a:t>  ，都有</a:t>
            </a:r>
          </a:p>
          <a:p>
            <a:pPr>
              <a:lnSpc>
                <a:spcPct val="150000"/>
              </a:lnSpc>
              <a:buFontTx/>
              <a:buNone/>
            </a:pPr>
            <a:r>
              <a:rPr lang="zh-CN" altLang="en-US" sz="2400" b="1">
                <a:latin typeface="楷体_GB2312" pitchFamily="49" charset="-122"/>
                <a:ea typeface="楷体_GB2312" pitchFamily="49" charset="-122"/>
              </a:rPr>
              <a:t>  所以   是对偶问题的</a:t>
            </a:r>
            <a:r>
              <a:rPr lang="zh-CN" altLang="en-US" sz="2400" b="1">
                <a:solidFill>
                  <a:srgbClr val="FF0000"/>
                </a:solidFill>
                <a:latin typeface="楷体_GB2312" pitchFamily="49" charset="-122"/>
                <a:ea typeface="楷体_GB2312" pitchFamily="49" charset="-122"/>
              </a:rPr>
              <a:t>最优解</a:t>
            </a:r>
            <a:r>
              <a:rPr lang="zh-CN" altLang="en-US" sz="2400" b="1">
                <a:latin typeface="楷体_GB2312" pitchFamily="49" charset="-122"/>
                <a:ea typeface="楷体_GB2312" pitchFamily="49" charset="-122"/>
              </a:rPr>
              <a:t>。 </a:t>
            </a:r>
          </a:p>
          <a:p>
            <a:pPr>
              <a:lnSpc>
                <a:spcPct val="150000"/>
              </a:lnSpc>
              <a:buFontTx/>
              <a:buNone/>
            </a:pPr>
            <a:endParaRPr lang="en-US" altLang="zh-CN" sz="2400" b="1">
              <a:latin typeface="楷体_GB2312" pitchFamily="49" charset="-122"/>
              <a:ea typeface="楷体_GB2312" pitchFamily="49" charset="-122"/>
            </a:endParaRPr>
          </a:p>
        </p:txBody>
      </p:sp>
      <p:graphicFrame>
        <p:nvGraphicFramePr>
          <p:cNvPr id="106502" name="Object 6"/>
          <p:cNvGraphicFramePr>
            <a:graphicFrameLocks noChangeAspect="1"/>
          </p:cNvGraphicFramePr>
          <p:nvPr/>
        </p:nvGraphicFramePr>
        <p:xfrm>
          <a:off x="1835150" y="5229225"/>
          <a:ext cx="317500" cy="414338"/>
        </p:xfrm>
        <a:graphic>
          <a:graphicData uri="http://schemas.openxmlformats.org/presentationml/2006/ole">
            <p:oleObj spid="_x0000_s15362" name="Equation" r:id="rId3" imgW="164880" imgH="215640" progId="Equation.DSMT4">
              <p:embed/>
            </p:oleObj>
          </a:graphicData>
        </a:graphic>
      </p:graphicFrame>
      <p:graphicFrame>
        <p:nvGraphicFramePr>
          <p:cNvPr id="106508" name="Object 12"/>
          <p:cNvGraphicFramePr>
            <a:graphicFrameLocks noChangeAspect="1"/>
          </p:cNvGraphicFramePr>
          <p:nvPr/>
        </p:nvGraphicFramePr>
        <p:xfrm>
          <a:off x="7596188" y="3429000"/>
          <a:ext cx="300037" cy="369888"/>
        </p:xfrm>
        <a:graphic>
          <a:graphicData uri="http://schemas.openxmlformats.org/presentationml/2006/ole">
            <p:oleObj spid="_x0000_s15363" name="Equation" r:id="rId4" imgW="164880" imgH="203040" progId="Equation.DSMT4">
              <p:embed/>
            </p:oleObj>
          </a:graphicData>
        </a:graphic>
      </p:graphicFrame>
      <p:graphicFrame>
        <p:nvGraphicFramePr>
          <p:cNvPr id="106509" name="Object 13"/>
          <p:cNvGraphicFramePr>
            <a:graphicFrameLocks noChangeAspect="1"/>
          </p:cNvGraphicFramePr>
          <p:nvPr/>
        </p:nvGraphicFramePr>
        <p:xfrm>
          <a:off x="1763713" y="3933825"/>
          <a:ext cx="2343150" cy="461963"/>
        </p:xfrm>
        <a:graphic>
          <a:graphicData uri="http://schemas.openxmlformats.org/presentationml/2006/ole">
            <p:oleObj spid="_x0000_s15364" name="Equation" r:id="rId5" imgW="1168200" imgH="228600" progId="Equation.DSMT4">
              <p:embed/>
            </p:oleObj>
          </a:graphicData>
        </a:graphic>
      </p:graphicFrame>
      <p:graphicFrame>
        <p:nvGraphicFramePr>
          <p:cNvPr id="106510" name="Object 14"/>
          <p:cNvGraphicFramePr>
            <a:graphicFrameLocks noChangeAspect="1"/>
          </p:cNvGraphicFramePr>
          <p:nvPr/>
        </p:nvGraphicFramePr>
        <p:xfrm>
          <a:off x="4716463" y="3933825"/>
          <a:ext cx="342900" cy="447675"/>
        </p:xfrm>
        <a:graphic>
          <a:graphicData uri="http://schemas.openxmlformats.org/presentationml/2006/ole">
            <p:oleObj spid="_x0000_s15365" name="Equation" r:id="rId6" imgW="164880" imgH="215640" progId="Equation.DSMT4">
              <p:embed/>
            </p:oleObj>
          </a:graphicData>
        </a:graphic>
      </p:graphicFrame>
      <p:grpSp>
        <p:nvGrpSpPr>
          <p:cNvPr id="2" name="Group 5"/>
          <p:cNvGrpSpPr>
            <a:grpSpLocks/>
          </p:cNvGrpSpPr>
          <p:nvPr/>
        </p:nvGrpSpPr>
        <p:grpSpPr bwMode="auto">
          <a:xfrm>
            <a:off x="900113" y="908050"/>
            <a:ext cx="7847012" cy="2520950"/>
            <a:chOff x="567" y="572"/>
            <a:chExt cx="4943" cy="1588"/>
          </a:xfrm>
        </p:grpSpPr>
        <p:sp>
          <p:nvSpPr>
            <p:cNvPr id="290820" name="Rectangle 4"/>
            <p:cNvSpPr>
              <a:spLocks noChangeArrowheads="1"/>
            </p:cNvSpPr>
            <p:nvPr/>
          </p:nvSpPr>
          <p:spPr bwMode="auto">
            <a:xfrm>
              <a:off x="567" y="572"/>
              <a:ext cx="4943" cy="1588"/>
            </a:xfrm>
            <a:prstGeom prst="rect">
              <a:avLst/>
            </a:prstGeom>
            <a:noFill/>
            <a:ln w="9525">
              <a:noFill/>
              <a:miter lim="800000"/>
              <a:headEnd/>
              <a:tailEnd/>
            </a:ln>
            <a:effectLst/>
          </p:spPr>
          <p:txBody>
            <a:bodyPr/>
            <a:lstStyle/>
            <a:p>
              <a:pPr marL="342900" indent="-342900" algn="just">
                <a:spcBef>
                  <a:spcPct val="20000"/>
                </a:spcBef>
              </a:pPr>
              <a:r>
                <a:rPr lang="zh-CN" altLang="en-US" sz="2400" b="1">
                  <a:latin typeface="楷体_GB2312" pitchFamily="49" charset="-122"/>
                </a:rPr>
                <a:t>推论</a:t>
              </a:r>
              <a:r>
                <a:rPr lang="en-US" altLang="zh-CN" sz="2400" b="1">
                  <a:latin typeface="楷体_GB2312" pitchFamily="49" charset="-122"/>
                </a:rPr>
                <a:t>2</a:t>
              </a:r>
              <a:r>
                <a:rPr lang="zh-CN" altLang="en-US" sz="2400" b="1">
                  <a:latin typeface="楷体_GB2312" pitchFamily="49" charset="-122"/>
                </a:rPr>
                <a:t>：</a:t>
              </a:r>
              <a:r>
                <a:rPr lang="zh-CN" altLang="en-US" sz="2400" b="1">
                  <a:solidFill>
                    <a:srgbClr val="FF0000"/>
                  </a:solidFill>
                  <a:latin typeface="楷体_GB2312" pitchFamily="49" charset="-122"/>
                </a:rPr>
                <a:t>最优性定理</a:t>
              </a:r>
            </a:p>
            <a:p>
              <a:pPr marL="342900" indent="-342900" algn="just">
                <a:lnSpc>
                  <a:spcPct val="150000"/>
                </a:lnSpc>
                <a:spcBef>
                  <a:spcPct val="20000"/>
                </a:spcBef>
              </a:pPr>
              <a:r>
                <a:rPr lang="zh-CN" altLang="en-US" sz="2400">
                  <a:latin typeface="楷体_GB2312" pitchFamily="49" charset="-122"/>
                </a:rPr>
                <a:t>　</a:t>
              </a:r>
              <a:r>
                <a:rPr lang="zh-CN" altLang="en-US" sz="2400" b="1">
                  <a:latin typeface="楷体_GB2312" pitchFamily="49" charset="-122"/>
                </a:rPr>
                <a:t>若　　是原问题的可行解，　是对偶问题的可行解，而且两者的目标函数值相等，即　　　　，则　　和　　</a:t>
              </a:r>
            </a:p>
            <a:p>
              <a:pPr marL="342900" indent="-342900" algn="just">
                <a:lnSpc>
                  <a:spcPct val="150000"/>
                </a:lnSpc>
                <a:spcBef>
                  <a:spcPct val="20000"/>
                </a:spcBef>
              </a:pPr>
              <a:r>
                <a:rPr lang="zh-CN" altLang="en-US" sz="2400" b="1">
                  <a:latin typeface="楷体_GB2312" pitchFamily="49" charset="-122"/>
                </a:rPr>
                <a:t>　分别是原问题和对偶问题的最优解。</a:t>
              </a:r>
            </a:p>
          </p:txBody>
        </p:sp>
        <p:graphicFrame>
          <p:nvGraphicFramePr>
            <p:cNvPr id="106496" name="Object 0"/>
            <p:cNvGraphicFramePr>
              <a:graphicFrameLocks noChangeAspect="1"/>
            </p:cNvGraphicFramePr>
            <p:nvPr/>
          </p:nvGraphicFramePr>
          <p:xfrm>
            <a:off x="3379" y="1344"/>
            <a:ext cx="726" cy="233"/>
          </p:xfrm>
          <a:graphic>
            <a:graphicData uri="http://schemas.openxmlformats.org/presentationml/2006/ole">
              <p:oleObj spid="_x0000_s15368" name="Equation" r:id="rId7" imgW="711000" imgH="228600" progId="Equation.DSMT4">
                <p:embed/>
              </p:oleObj>
            </a:graphicData>
          </a:graphic>
        </p:graphicFrame>
        <p:graphicFrame>
          <p:nvGraphicFramePr>
            <p:cNvPr id="106504" name="Object 8"/>
            <p:cNvGraphicFramePr>
              <a:graphicFrameLocks noChangeAspect="1"/>
            </p:cNvGraphicFramePr>
            <p:nvPr/>
          </p:nvGraphicFramePr>
          <p:xfrm>
            <a:off x="1111" y="981"/>
            <a:ext cx="216" cy="282"/>
          </p:xfrm>
          <a:graphic>
            <a:graphicData uri="http://schemas.openxmlformats.org/presentationml/2006/ole">
              <p:oleObj spid="_x0000_s15369" name="Equation" r:id="rId8" imgW="164880" imgH="215640" progId="Equation.DSMT4">
                <p:embed/>
              </p:oleObj>
            </a:graphicData>
          </a:graphic>
        </p:graphicFrame>
        <p:graphicFrame>
          <p:nvGraphicFramePr>
            <p:cNvPr id="106506" name="Object 10"/>
            <p:cNvGraphicFramePr>
              <a:graphicFrameLocks noChangeAspect="1"/>
            </p:cNvGraphicFramePr>
            <p:nvPr/>
          </p:nvGraphicFramePr>
          <p:xfrm>
            <a:off x="4558" y="1298"/>
            <a:ext cx="216" cy="282"/>
          </p:xfrm>
          <a:graphic>
            <a:graphicData uri="http://schemas.openxmlformats.org/presentationml/2006/ole">
              <p:oleObj spid="_x0000_s15370" name="Equation" r:id="rId9" imgW="164880" imgH="215640" progId="Equation.DSMT4">
                <p:embed/>
              </p:oleObj>
            </a:graphicData>
          </a:graphic>
        </p:graphicFrame>
        <p:graphicFrame>
          <p:nvGraphicFramePr>
            <p:cNvPr id="106507" name="Object 11"/>
            <p:cNvGraphicFramePr>
              <a:graphicFrameLocks noChangeAspect="1"/>
            </p:cNvGraphicFramePr>
            <p:nvPr/>
          </p:nvGraphicFramePr>
          <p:xfrm>
            <a:off x="3107" y="981"/>
            <a:ext cx="200" cy="261"/>
          </p:xfrm>
          <a:graphic>
            <a:graphicData uri="http://schemas.openxmlformats.org/presentationml/2006/ole">
              <p:oleObj spid="_x0000_s15371" name="Equation" r:id="rId10" imgW="164880" imgH="215640" progId="Equation.DSMT4">
                <p:embed/>
              </p:oleObj>
            </a:graphicData>
          </a:graphic>
        </p:graphicFrame>
        <p:graphicFrame>
          <p:nvGraphicFramePr>
            <p:cNvPr id="106511" name="Object 15"/>
            <p:cNvGraphicFramePr>
              <a:graphicFrameLocks noChangeAspect="1"/>
            </p:cNvGraphicFramePr>
            <p:nvPr/>
          </p:nvGraphicFramePr>
          <p:xfrm>
            <a:off x="5103" y="1298"/>
            <a:ext cx="200" cy="261"/>
          </p:xfrm>
          <a:graphic>
            <a:graphicData uri="http://schemas.openxmlformats.org/presentationml/2006/ole">
              <p:oleObj spid="_x0000_s15372" name="Equation" r:id="rId11" imgW="164880" imgH="215640" progId="Equation.DSMT4">
                <p:embed/>
              </p:oleObj>
            </a:graphicData>
          </a:graphic>
        </p:graphicFrame>
      </p:grpSp>
      <p:graphicFrame>
        <p:nvGraphicFramePr>
          <p:cNvPr id="290818" name="Object 2"/>
          <p:cNvGraphicFramePr>
            <a:graphicFrameLocks noChangeAspect="1"/>
          </p:cNvGraphicFramePr>
          <p:nvPr/>
        </p:nvGraphicFramePr>
        <p:xfrm>
          <a:off x="6851650" y="4581525"/>
          <a:ext cx="2292350" cy="461963"/>
        </p:xfrm>
        <a:graphic>
          <a:graphicData uri="http://schemas.openxmlformats.org/presentationml/2006/ole">
            <p:oleObj spid="_x0000_s15366" name="Equation" r:id="rId12" imgW="1143000" imgH="228600" progId="Equation.DSMT4">
              <p:embed/>
            </p:oleObj>
          </a:graphicData>
        </a:graphic>
      </p:graphicFrame>
      <p:graphicFrame>
        <p:nvGraphicFramePr>
          <p:cNvPr id="290819" name="Object 3"/>
          <p:cNvGraphicFramePr>
            <a:graphicFrameLocks noChangeAspect="1"/>
          </p:cNvGraphicFramePr>
          <p:nvPr/>
        </p:nvGraphicFramePr>
        <p:xfrm>
          <a:off x="5724525" y="4652963"/>
          <a:ext cx="300038" cy="368300"/>
        </p:xfrm>
        <a:graphic>
          <a:graphicData uri="http://schemas.openxmlformats.org/presentationml/2006/ole">
            <p:oleObj spid="_x0000_s15367" name="Equation" r:id="rId13" imgW="16488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12" dur="500"/>
                                        <p:tgtEl>
                                          <p:spTgt spid="2969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6508"/>
                                        </p:tgtEl>
                                        <p:attrNameLst>
                                          <p:attrName>style.visibility</p:attrName>
                                        </p:attrNameLst>
                                      </p:cBhvr>
                                      <p:to>
                                        <p:strVal val="visible"/>
                                      </p:to>
                                    </p:set>
                                    <p:animEffect transition="in" filter="blinds(horizontal)">
                                      <p:cBhvr>
                                        <p:cTn id="15" dur="500"/>
                                        <p:tgtEl>
                                          <p:spTgt spid="106508"/>
                                        </p:tgtEl>
                                      </p:cBhvr>
                                    </p:animEffect>
                                  </p:childTnLst>
                                </p:cTn>
                              </p:par>
                              <p:par>
                                <p:cTn id="16" presetID="3" presetClass="entr" presetSubtype="10" fill="hold" nodeType="withEffect">
                                  <p:stCondLst>
                                    <p:cond delay="0"/>
                                  </p:stCondLst>
                                  <p:childTnLst>
                                    <p:set>
                                      <p:cBhvr>
                                        <p:cTn id="17" dur="1" fill="hold">
                                          <p:stCondLst>
                                            <p:cond delay="0"/>
                                          </p:stCondLst>
                                        </p:cTn>
                                        <p:tgtEl>
                                          <p:spTgt spid="106509"/>
                                        </p:tgtEl>
                                        <p:attrNameLst>
                                          <p:attrName>style.visibility</p:attrName>
                                        </p:attrNameLst>
                                      </p:cBhvr>
                                      <p:to>
                                        <p:strVal val="visible"/>
                                      </p:to>
                                    </p:set>
                                    <p:animEffect transition="in" filter="blinds(horizontal)">
                                      <p:cBhvr>
                                        <p:cTn id="18" dur="500"/>
                                        <p:tgtEl>
                                          <p:spTgt spid="106509"/>
                                        </p:tgtEl>
                                      </p:cBhvr>
                                    </p:animEffect>
                                  </p:childTnLst>
                                </p:cTn>
                              </p:par>
                              <p:par>
                                <p:cTn id="19" presetID="3" presetClass="entr" presetSubtype="10" fill="hold" nodeType="withEffect">
                                  <p:stCondLst>
                                    <p:cond delay="0"/>
                                  </p:stCondLst>
                                  <p:childTnLst>
                                    <p:set>
                                      <p:cBhvr>
                                        <p:cTn id="20" dur="1" fill="hold">
                                          <p:stCondLst>
                                            <p:cond delay="0"/>
                                          </p:stCondLst>
                                        </p:cTn>
                                        <p:tgtEl>
                                          <p:spTgt spid="106510"/>
                                        </p:tgtEl>
                                        <p:attrNameLst>
                                          <p:attrName>style.visibility</p:attrName>
                                        </p:attrNameLst>
                                      </p:cBhvr>
                                      <p:to>
                                        <p:strVal val="visible"/>
                                      </p:to>
                                    </p:set>
                                    <p:animEffect transition="in" filter="blinds(horizontal)">
                                      <p:cBhvr>
                                        <p:cTn id="21" dur="500"/>
                                        <p:tgtEl>
                                          <p:spTgt spid="1065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26" dur="500"/>
                                        <p:tgtEl>
                                          <p:spTgt spid="29699">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90818"/>
                                        </p:tgtEl>
                                        <p:attrNameLst>
                                          <p:attrName>style.visibility</p:attrName>
                                        </p:attrNameLst>
                                      </p:cBhvr>
                                      <p:to>
                                        <p:strVal val="visible"/>
                                      </p:to>
                                    </p:set>
                                    <p:animEffect transition="in" filter="blinds(horizontal)">
                                      <p:cBhvr>
                                        <p:cTn id="29" dur="500"/>
                                        <p:tgtEl>
                                          <p:spTgt spid="290818"/>
                                        </p:tgtEl>
                                      </p:cBhvr>
                                    </p:animEffect>
                                  </p:childTnLst>
                                </p:cTn>
                              </p:par>
                              <p:par>
                                <p:cTn id="30" presetID="3" presetClass="entr" presetSubtype="10" fill="hold" nodeType="withEffect">
                                  <p:stCondLst>
                                    <p:cond delay="0"/>
                                  </p:stCondLst>
                                  <p:childTnLst>
                                    <p:set>
                                      <p:cBhvr>
                                        <p:cTn id="31" dur="1" fill="hold">
                                          <p:stCondLst>
                                            <p:cond delay="0"/>
                                          </p:stCondLst>
                                        </p:cTn>
                                        <p:tgtEl>
                                          <p:spTgt spid="290819"/>
                                        </p:tgtEl>
                                        <p:attrNameLst>
                                          <p:attrName>style.visibility</p:attrName>
                                        </p:attrNameLst>
                                      </p:cBhvr>
                                      <p:to>
                                        <p:strVal val="visible"/>
                                      </p:to>
                                    </p:set>
                                    <p:animEffect transition="in" filter="blinds(horizontal)">
                                      <p:cBhvr>
                                        <p:cTn id="32" dur="500"/>
                                        <p:tgtEl>
                                          <p:spTgt spid="2908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37" dur="500"/>
                                        <p:tgtEl>
                                          <p:spTgt spid="29699">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06502"/>
                                        </p:tgtEl>
                                        <p:attrNameLst>
                                          <p:attrName>style.visibility</p:attrName>
                                        </p:attrNameLst>
                                      </p:cBhvr>
                                      <p:to>
                                        <p:strVal val="visible"/>
                                      </p:to>
                                    </p:set>
                                    <p:animEffect transition="in" filter="blinds(horizontal)">
                                      <p:cBhvr>
                                        <p:cTn id="40"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7"/>
          <p:cNvSpPr>
            <a:spLocks noGrp="1"/>
          </p:cNvSpPr>
          <p:nvPr>
            <p:ph type="sldNum" sz="quarter" idx="12"/>
          </p:nvPr>
        </p:nvSpPr>
        <p:spPr/>
        <p:txBody>
          <a:bodyPr/>
          <a:lstStyle/>
          <a:p>
            <a:fld id="{B55AB63C-E49D-4AF1-B933-40728734D804}" type="slidenum">
              <a:rPr lang="en-US" altLang="zh-CN"/>
              <a:pPr/>
              <a:t>21</a:t>
            </a:fld>
            <a:endParaRPr lang="en-US" altLang="zh-CN"/>
          </a:p>
        </p:txBody>
      </p:sp>
      <p:sp>
        <p:nvSpPr>
          <p:cNvPr id="30723" name="Rectangle 3"/>
          <p:cNvSpPr>
            <a:spLocks noGrp="1" noChangeArrowheads="1"/>
          </p:cNvSpPr>
          <p:nvPr>
            <p:ph type="body" sz="half" idx="1"/>
          </p:nvPr>
        </p:nvSpPr>
        <p:spPr>
          <a:xfrm>
            <a:off x="323850" y="2205038"/>
            <a:ext cx="8820150" cy="4032250"/>
          </a:xfrm>
        </p:spPr>
        <p:txBody>
          <a:bodyPr/>
          <a:lstStyle/>
          <a:p>
            <a:pPr>
              <a:lnSpc>
                <a:spcPct val="140000"/>
              </a:lnSpc>
              <a:buFontTx/>
              <a:buNone/>
            </a:pPr>
            <a:r>
              <a:rPr lang="zh-CN" altLang="en-US" sz="2400" b="1">
                <a:latin typeface="楷体_GB2312" pitchFamily="49" charset="-122"/>
                <a:ea typeface="楷体_GB2312" pitchFamily="49" charset="-122"/>
              </a:rPr>
              <a:t>证明：设　　是原问题</a:t>
            </a:r>
            <a:r>
              <a:rPr lang="en-US" altLang="zh-CN" sz="2400" b="1">
                <a:latin typeface="楷体_GB2312" pitchFamily="49" charset="-122"/>
                <a:ea typeface="楷体_GB2312" pitchFamily="49" charset="-122"/>
              </a:rPr>
              <a:t>(min)</a:t>
            </a:r>
            <a:r>
              <a:rPr lang="zh-CN" altLang="en-US" sz="2400" b="1">
                <a:latin typeface="楷体_GB2312" pitchFamily="49" charset="-122"/>
                <a:ea typeface="楷体_GB2312" pitchFamily="49" charset="-122"/>
              </a:rPr>
              <a:t>的最优解，则对应的基Ｂ必有</a:t>
            </a:r>
          </a:p>
          <a:p>
            <a:pPr>
              <a:lnSpc>
                <a:spcPct val="140000"/>
              </a:lnSpc>
              <a:buFontTx/>
              <a:buNone/>
            </a:pPr>
            <a:r>
              <a:rPr lang="zh-CN" altLang="en-US" sz="2400" b="1">
                <a:latin typeface="楷体_GB2312" pitchFamily="49" charset="-122"/>
                <a:ea typeface="楷体_GB2312" pitchFamily="49" charset="-122"/>
              </a:rPr>
              <a:t>　　　　　　　　　。</a:t>
            </a:r>
          </a:p>
          <a:p>
            <a:pPr>
              <a:lnSpc>
                <a:spcPct val="140000"/>
              </a:lnSpc>
              <a:buFontTx/>
              <a:buNone/>
            </a:pPr>
            <a:r>
              <a:rPr lang="zh-CN" altLang="en-US" sz="2400" b="1">
                <a:latin typeface="楷体_GB2312" pitchFamily="49" charset="-122"/>
                <a:ea typeface="楷体_GB2312" pitchFamily="49" charset="-122"/>
              </a:rPr>
              <a:t>　若定义　　　　，则　　　　  ，</a:t>
            </a:r>
          </a:p>
          <a:p>
            <a:pPr>
              <a:lnSpc>
                <a:spcPct val="140000"/>
              </a:lnSpc>
              <a:buFontTx/>
              <a:buNone/>
            </a:pP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因此　　　　为对偶问题的可行解，而且　　　　　　　 ，由最优性定理，　　　　是对偶问题的最优解。 </a:t>
            </a:r>
            <a:r>
              <a:rPr lang="zh-CN" altLang="en-US" sz="1800" b="1">
                <a:latin typeface="楷体_GB2312" pitchFamily="49" charset="-122"/>
                <a:ea typeface="楷体_GB2312" pitchFamily="49" charset="-122"/>
              </a:rPr>
              <a:t>     </a:t>
            </a:r>
          </a:p>
        </p:txBody>
      </p:sp>
      <p:graphicFrame>
        <p:nvGraphicFramePr>
          <p:cNvPr id="109568" name="Object 0"/>
          <p:cNvGraphicFramePr>
            <a:graphicFrameLocks noChangeAspect="1"/>
          </p:cNvGraphicFramePr>
          <p:nvPr>
            <p:ph sz="quarter" idx="2"/>
          </p:nvPr>
        </p:nvGraphicFramePr>
        <p:xfrm>
          <a:off x="1763713" y="2420938"/>
          <a:ext cx="331787" cy="360362"/>
        </p:xfrm>
        <a:graphic>
          <a:graphicData uri="http://schemas.openxmlformats.org/presentationml/2006/ole">
            <p:oleObj spid="_x0000_s16386" name="Equation" r:id="rId3" imgW="164880" imgH="215640" progId="Equation.DSMT4">
              <p:embed/>
            </p:oleObj>
          </a:graphicData>
        </a:graphic>
      </p:graphicFrame>
      <p:graphicFrame>
        <p:nvGraphicFramePr>
          <p:cNvPr id="109574" name="Object 6"/>
          <p:cNvGraphicFramePr>
            <a:graphicFrameLocks noChangeAspect="1"/>
          </p:cNvGraphicFramePr>
          <p:nvPr/>
        </p:nvGraphicFramePr>
        <p:xfrm>
          <a:off x="1187450" y="2924175"/>
          <a:ext cx="1895475" cy="441325"/>
        </p:xfrm>
        <a:graphic>
          <a:graphicData uri="http://schemas.openxmlformats.org/presentationml/2006/ole">
            <p:oleObj spid="_x0000_s16387" name="Equation" r:id="rId4" imgW="1041120" imgH="241200" progId="Equation.DSMT4">
              <p:embed/>
            </p:oleObj>
          </a:graphicData>
        </a:graphic>
      </p:graphicFrame>
      <p:graphicFrame>
        <p:nvGraphicFramePr>
          <p:cNvPr id="109575" name="Object 7"/>
          <p:cNvGraphicFramePr>
            <a:graphicFrameLocks noChangeAspect="1"/>
          </p:cNvGraphicFramePr>
          <p:nvPr/>
        </p:nvGraphicFramePr>
        <p:xfrm>
          <a:off x="1403350" y="4076700"/>
          <a:ext cx="1203325" cy="487363"/>
        </p:xfrm>
        <a:graphic>
          <a:graphicData uri="http://schemas.openxmlformats.org/presentationml/2006/ole">
            <p:oleObj spid="_x0000_s16388" name="Equation" r:id="rId5" imgW="660240" imgH="266400" progId="Equation.DSMT4">
              <p:embed/>
            </p:oleObj>
          </a:graphicData>
        </a:graphic>
      </p:graphicFrame>
      <p:graphicFrame>
        <p:nvGraphicFramePr>
          <p:cNvPr id="109577" name="Object 9"/>
          <p:cNvGraphicFramePr>
            <a:graphicFrameLocks noChangeAspect="1"/>
          </p:cNvGraphicFramePr>
          <p:nvPr/>
        </p:nvGraphicFramePr>
        <p:xfrm>
          <a:off x="3635375" y="3573463"/>
          <a:ext cx="1109663" cy="419100"/>
        </p:xfrm>
        <a:graphic>
          <a:graphicData uri="http://schemas.openxmlformats.org/presentationml/2006/ole">
            <p:oleObj spid="_x0000_s16389" name="Equation" r:id="rId6" imgW="609480" imgH="228600" progId="Equation.DSMT4">
              <p:embed/>
            </p:oleObj>
          </a:graphicData>
        </a:graphic>
      </p:graphicFrame>
      <p:graphicFrame>
        <p:nvGraphicFramePr>
          <p:cNvPr id="109579" name="Object 11"/>
          <p:cNvGraphicFramePr>
            <a:graphicFrameLocks noChangeAspect="1"/>
          </p:cNvGraphicFramePr>
          <p:nvPr/>
        </p:nvGraphicFramePr>
        <p:xfrm>
          <a:off x="1763713" y="3500438"/>
          <a:ext cx="1201737" cy="487362"/>
        </p:xfrm>
        <a:graphic>
          <a:graphicData uri="http://schemas.openxmlformats.org/presentationml/2006/ole">
            <p:oleObj spid="_x0000_s16390" name="Equation" r:id="rId7" imgW="660240" imgH="266400" progId="Equation.DSMT4">
              <p:embed/>
            </p:oleObj>
          </a:graphicData>
        </a:graphic>
      </p:graphicFrame>
      <p:graphicFrame>
        <p:nvGraphicFramePr>
          <p:cNvPr id="109580" name="Object 12"/>
          <p:cNvGraphicFramePr>
            <a:graphicFrameLocks noChangeAspect="1"/>
          </p:cNvGraphicFramePr>
          <p:nvPr/>
        </p:nvGraphicFramePr>
        <p:xfrm>
          <a:off x="6227763" y="4076700"/>
          <a:ext cx="2335212" cy="534988"/>
        </p:xfrm>
        <a:graphic>
          <a:graphicData uri="http://schemas.openxmlformats.org/presentationml/2006/ole">
            <p:oleObj spid="_x0000_s16391" name="Equation" r:id="rId8" imgW="1282680" imgH="291960" progId="Equation.DSMT4">
              <p:embed/>
            </p:oleObj>
          </a:graphicData>
        </a:graphic>
      </p:graphicFrame>
      <p:graphicFrame>
        <p:nvGraphicFramePr>
          <p:cNvPr id="109581" name="Object 13"/>
          <p:cNvGraphicFramePr>
            <a:graphicFrameLocks noChangeAspect="1"/>
          </p:cNvGraphicFramePr>
          <p:nvPr/>
        </p:nvGraphicFramePr>
        <p:xfrm>
          <a:off x="2916238" y="4581525"/>
          <a:ext cx="1201737" cy="487363"/>
        </p:xfrm>
        <a:graphic>
          <a:graphicData uri="http://schemas.openxmlformats.org/presentationml/2006/ole">
            <p:oleObj spid="_x0000_s16392" name="Equation" r:id="rId9" imgW="660240" imgH="266400" progId="Equation.DSMT4">
              <p:embed/>
            </p:oleObj>
          </a:graphicData>
        </a:graphic>
      </p:graphicFrame>
      <p:sp>
        <p:nvSpPr>
          <p:cNvPr id="289795" name="Rectangle 3"/>
          <p:cNvSpPr>
            <a:spLocks noChangeArrowheads="1"/>
          </p:cNvSpPr>
          <p:nvPr/>
        </p:nvSpPr>
        <p:spPr bwMode="auto">
          <a:xfrm>
            <a:off x="468313" y="260350"/>
            <a:ext cx="7956550" cy="1655763"/>
          </a:xfrm>
          <a:prstGeom prst="rect">
            <a:avLst/>
          </a:prstGeom>
          <a:noFill/>
          <a:ln w="9525">
            <a:noFill/>
            <a:miter lim="800000"/>
            <a:headEnd/>
            <a:tailEnd/>
          </a:ln>
          <a:effectLst/>
        </p:spPr>
        <p:txBody>
          <a:bodyPr/>
          <a:lstStyle/>
          <a:p>
            <a:pPr marL="342900" indent="-342900" algn="just">
              <a:lnSpc>
                <a:spcPct val="80000"/>
              </a:lnSpc>
              <a:spcBef>
                <a:spcPct val="20000"/>
              </a:spcBef>
            </a:pPr>
            <a:r>
              <a:rPr lang="en-US" altLang="zh-CN" sz="2400" b="1">
                <a:latin typeface="楷体_GB2312" pitchFamily="49" charset="-122"/>
              </a:rPr>
              <a:t>      </a:t>
            </a:r>
            <a:r>
              <a:rPr lang="zh-CN" altLang="en-US" sz="2400" b="1">
                <a:latin typeface="楷体_GB2312" pitchFamily="49" charset="-122"/>
              </a:rPr>
              <a:t>定理</a:t>
            </a:r>
            <a:r>
              <a:rPr lang="en-US" altLang="zh-CN" sz="2400" b="1">
                <a:latin typeface="楷体_GB2312" pitchFamily="49" charset="-122"/>
              </a:rPr>
              <a:t>3: </a:t>
            </a:r>
            <a:r>
              <a:rPr lang="zh-CN" altLang="en-US" sz="2400" b="1">
                <a:solidFill>
                  <a:srgbClr val="FF0000"/>
                </a:solidFill>
                <a:latin typeface="楷体_GB2312" pitchFamily="49" charset="-122"/>
              </a:rPr>
              <a:t>强对偶定理</a:t>
            </a:r>
          </a:p>
          <a:p>
            <a:pPr marL="342900" indent="-342900">
              <a:lnSpc>
                <a:spcPct val="140000"/>
              </a:lnSpc>
              <a:spcBef>
                <a:spcPct val="20000"/>
              </a:spcBef>
            </a:pPr>
            <a:r>
              <a:rPr lang="zh-CN" altLang="en-US" sz="2400" b="1">
                <a:latin typeface="楷体_GB2312" pitchFamily="49" charset="-122"/>
              </a:rPr>
              <a:t>　    如果原问题（</a:t>
            </a:r>
            <a:r>
              <a:rPr lang="en-US" altLang="zh-CN" sz="2400" b="1">
                <a:latin typeface="楷体_GB2312" pitchFamily="49" charset="-122"/>
              </a:rPr>
              <a:t>min)</a:t>
            </a:r>
            <a:r>
              <a:rPr lang="zh-CN" altLang="en-US" sz="2400" b="1">
                <a:latin typeface="楷体_GB2312" pitchFamily="49" charset="-122"/>
              </a:rPr>
              <a:t>与对偶问题</a:t>
            </a:r>
            <a:r>
              <a:rPr lang="en-US" altLang="zh-CN" sz="2400" b="1">
                <a:latin typeface="楷体_GB2312" pitchFamily="49" charset="-122"/>
              </a:rPr>
              <a:t>(max)</a:t>
            </a:r>
            <a:r>
              <a:rPr lang="zh-CN" altLang="en-US" sz="2400" b="1">
                <a:latin typeface="楷体_GB2312" pitchFamily="49" charset="-122"/>
              </a:rPr>
              <a:t>之一有最优解，那么另一个也有最优解，而且目标函数值</a:t>
            </a:r>
            <a:r>
              <a:rPr lang="zh-CN" altLang="en-US" sz="2400" b="1">
                <a:solidFill>
                  <a:srgbClr val="FF0000"/>
                </a:solidFill>
                <a:latin typeface="楷体_GB2312" pitchFamily="49" charset="-122"/>
              </a:rPr>
              <a:t>相等</a:t>
            </a:r>
            <a:r>
              <a:rPr lang="zh-CN" altLang="en-US" sz="2400" b="1">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Effect transition="in" filter="blinds(horizontal)">
                                      <p:cBhvr>
                                        <p:cTn id="7" dur="500"/>
                                        <p:tgtEl>
                                          <p:spTgt spid="289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12" dur="500"/>
                                        <p:tgtEl>
                                          <p:spTgt spid="3072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68"/>
                                        </p:tgtEl>
                                        <p:attrNameLst>
                                          <p:attrName>style.visibility</p:attrName>
                                        </p:attrNameLst>
                                      </p:cBhvr>
                                      <p:to>
                                        <p:strVal val="visible"/>
                                      </p:to>
                                    </p:set>
                                    <p:animEffect transition="in" filter="blinds(horizontal)">
                                      <p:cBhvr>
                                        <p:cTn id="15" dur="500"/>
                                        <p:tgtEl>
                                          <p:spTgt spid="10956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20" dur="500"/>
                                        <p:tgtEl>
                                          <p:spTgt spid="30723">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9574"/>
                                        </p:tgtEl>
                                        <p:attrNameLst>
                                          <p:attrName>style.visibility</p:attrName>
                                        </p:attrNameLst>
                                      </p:cBhvr>
                                      <p:to>
                                        <p:strVal val="visible"/>
                                      </p:to>
                                    </p:set>
                                    <p:animEffect transition="in" filter="blinds(horizontal)">
                                      <p:cBhvr>
                                        <p:cTn id="23" dur="500"/>
                                        <p:tgtEl>
                                          <p:spTgt spid="1095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28" dur="500"/>
                                        <p:tgtEl>
                                          <p:spTgt spid="30723">
                                            <p:txEl>
                                              <p:pRg st="2" end="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9577"/>
                                        </p:tgtEl>
                                        <p:attrNameLst>
                                          <p:attrName>style.visibility</p:attrName>
                                        </p:attrNameLst>
                                      </p:cBhvr>
                                      <p:to>
                                        <p:strVal val="visible"/>
                                      </p:to>
                                    </p:set>
                                    <p:animEffect transition="in" filter="blinds(horizontal)">
                                      <p:cBhvr>
                                        <p:cTn id="31" dur="500"/>
                                        <p:tgtEl>
                                          <p:spTgt spid="109577"/>
                                        </p:tgtEl>
                                      </p:cBhvr>
                                    </p:animEffect>
                                  </p:childTnLst>
                                </p:cTn>
                              </p:par>
                              <p:par>
                                <p:cTn id="32" presetID="3" presetClass="entr" presetSubtype="10" fill="hold" nodeType="withEffect">
                                  <p:stCondLst>
                                    <p:cond delay="0"/>
                                  </p:stCondLst>
                                  <p:childTnLst>
                                    <p:set>
                                      <p:cBhvr>
                                        <p:cTn id="33" dur="1" fill="hold">
                                          <p:stCondLst>
                                            <p:cond delay="0"/>
                                          </p:stCondLst>
                                        </p:cTn>
                                        <p:tgtEl>
                                          <p:spTgt spid="109579"/>
                                        </p:tgtEl>
                                        <p:attrNameLst>
                                          <p:attrName>style.visibility</p:attrName>
                                        </p:attrNameLst>
                                      </p:cBhvr>
                                      <p:to>
                                        <p:strVal val="visible"/>
                                      </p:to>
                                    </p:set>
                                    <p:animEffect transition="in" filter="blinds(horizontal)">
                                      <p:cBhvr>
                                        <p:cTn id="34" dur="500"/>
                                        <p:tgtEl>
                                          <p:spTgt spid="10957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39" dur="500"/>
                                        <p:tgtEl>
                                          <p:spTgt spid="30723">
                                            <p:txEl>
                                              <p:pRg st="3" end="3"/>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09575"/>
                                        </p:tgtEl>
                                        <p:attrNameLst>
                                          <p:attrName>style.visibility</p:attrName>
                                        </p:attrNameLst>
                                      </p:cBhvr>
                                      <p:to>
                                        <p:strVal val="visible"/>
                                      </p:to>
                                    </p:set>
                                    <p:animEffect transition="in" filter="blinds(horizontal)">
                                      <p:cBhvr>
                                        <p:cTn id="42" dur="500"/>
                                        <p:tgtEl>
                                          <p:spTgt spid="109575"/>
                                        </p:tgtEl>
                                      </p:cBhvr>
                                    </p:animEffect>
                                  </p:childTnLst>
                                </p:cTn>
                              </p:par>
                              <p:par>
                                <p:cTn id="43" presetID="3" presetClass="entr" presetSubtype="10" fill="hold" nodeType="withEffect">
                                  <p:stCondLst>
                                    <p:cond delay="0"/>
                                  </p:stCondLst>
                                  <p:childTnLst>
                                    <p:set>
                                      <p:cBhvr>
                                        <p:cTn id="44" dur="1" fill="hold">
                                          <p:stCondLst>
                                            <p:cond delay="0"/>
                                          </p:stCondLst>
                                        </p:cTn>
                                        <p:tgtEl>
                                          <p:spTgt spid="109581"/>
                                        </p:tgtEl>
                                        <p:attrNameLst>
                                          <p:attrName>style.visibility</p:attrName>
                                        </p:attrNameLst>
                                      </p:cBhvr>
                                      <p:to>
                                        <p:strVal val="visible"/>
                                      </p:to>
                                    </p:set>
                                    <p:animEffect transition="in" filter="blinds(horizontal)">
                                      <p:cBhvr>
                                        <p:cTn id="45" dur="500"/>
                                        <p:tgtEl>
                                          <p:spTgt spid="109581"/>
                                        </p:tgtEl>
                                      </p:cBhvr>
                                    </p:animEffect>
                                  </p:childTnLst>
                                </p:cTn>
                              </p:par>
                              <p:par>
                                <p:cTn id="46" presetID="3" presetClass="entr" presetSubtype="10" fill="hold" nodeType="withEffect">
                                  <p:stCondLst>
                                    <p:cond delay="0"/>
                                  </p:stCondLst>
                                  <p:childTnLst>
                                    <p:set>
                                      <p:cBhvr>
                                        <p:cTn id="47" dur="1" fill="hold">
                                          <p:stCondLst>
                                            <p:cond delay="0"/>
                                          </p:stCondLst>
                                        </p:cTn>
                                        <p:tgtEl>
                                          <p:spTgt spid="109580"/>
                                        </p:tgtEl>
                                        <p:attrNameLst>
                                          <p:attrName>style.visibility</p:attrName>
                                        </p:attrNameLst>
                                      </p:cBhvr>
                                      <p:to>
                                        <p:strVal val="visible"/>
                                      </p:to>
                                    </p:set>
                                    <p:animEffect transition="in" filter="blinds(horizontal)">
                                      <p:cBhvr>
                                        <p:cTn id="48" dur="500"/>
                                        <p:tgtEl>
                                          <p:spTgt spid="10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2897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7"/>
          <p:cNvSpPr>
            <a:spLocks noGrp="1"/>
          </p:cNvSpPr>
          <p:nvPr>
            <p:ph type="sldNum" sz="quarter" idx="12"/>
          </p:nvPr>
        </p:nvSpPr>
        <p:spPr/>
        <p:txBody>
          <a:bodyPr/>
          <a:lstStyle/>
          <a:p>
            <a:fld id="{8A835E90-3448-4D24-9653-8021084D2E2B}" type="slidenum">
              <a:rPr lang="en-US" altLang="zh-CN"/>
              <a:pPr/>
              <a:t>22</a:t>
            </a:fld>
            <a:endParaRPr lang="en-US" altLang="zh-CN"/>
          </a:p>
        </p:txBody>
      </p:sp>
      <p:sp>
        <p:nvSpPr>
          <p:cNvPr id="324610" name="Rectangle 2"/>
          <p:cNvSpPr>
            <a:spLocks noGrp="1" noChangeArrowheads="1"/>
          </p:cNvSpPr>
          <p:nvPr>
            <p:ph type="body" sz="half" idx="1"/>
          </p:nvPr>
        </p:nvSpPr>
        <p:spPr>
          <a:xfrm>
            <a:off x="468313" y="2852738"/>
            <a:ext cx="7918450" cy="2592387"/>
          </a:xfrm>
        </p:spPr>
        <p:txBody>
          <a:bodyPr/>
          <a:lstStyle/>
          <a:p>
            <a:pPr algn="just">
              <a:lnSpc>
                <a:spcPct val="80000"/>
              </a:lnSpc>
              <a:buFontTx/>
              <a:buNone/>
            </a:pPr>
            <a:r>
              <a:rPr lang="zh-CN" altLang="en-US" sz="2400" b="1">
                <a:latin typeface="楷体_GB2312" pitchFamily="49" charset="-122"/>
                <a:ea typeface="楷体_GB2312" pitchFamily="49" charset="-122"/>
              </a:rPr>
              <a:t>证明：设　　满足原问题</a:t>
            </a:r>
            <a:r>
              <a:rPr lang="en-US" altLang="zh-CN" sz="2400" b="1">
                <a:latin typeface="楷体_GB2312" pitchFamily="49" charset="-122"/>
                <a:ea typeface="楷体_GB2312" pitchFamily="49" charset="-122"/>
              </a:rPr>
              <a:t>(min)</a:t>
            </a:r>
            <a:r>
              <a:rPr lang="zh-CN" altLang="en-US" sz="2400" b="1">
                <a:latin typeface="楷体_GB2312" pitchFamily="49" charset="-122"/>
                <a:ea typeface="楷体_GB2312" pitchFamily="49" charset="-122"/>
              </a:rPr>
              <a:t>的最优性条件，则对应的基Ｂ必有</a:t>
            </a:r>
          </a:p>
          <a:p>
            <a:pPr>
              <a:lnSpc>
                <a:spcPct val="140000"/>
              </a:lnSpc>
              <a:buFontTx/>
              <a:buNone/>
            </a:pPr>
            <a:r>
              <a:rPr lang="zh-CN" altLang="en-US" sz="2400" b="1">
                <a:latin typeface="楷体_GB2312" pitchFamily="49" charset="-122"/>
                <a:ea typeface="楷体_GB2312" pitchFamily="49" charset="-122"/>
              </a:rPr>
              <a:t>　　　　　　　　　。</a:t>
            </a:r>
          </a:p>
          <a:p>
            <a:pPr>
              <a:lnSpc>
                <a:spcPct val="140000"/>
              </a:lnSpc>
              <a:buFontTx/>
              <a:buNone/>
            </a:pPr>
            <a:r>
              <a:rPr lang="zh-CN" altLang="en-US" sz="2400" b="1">
                <a:latin typeface="楷体_GB2312" pitchFamily="49" charset="-122"/>
                <a:ea typeface="楷体_GB2312" pitchFamily="49" charset="-122"/>
              </a:rPr>
              <a:t>　若定义　　　　 ，则　　　　  ，</a:t>
            </a:r>
          </a:p>
          <a:p>
            <a:pPr>
              <a:lnSpc>
                <a:spcPct val="140000"/>
              </a:lnSpc>
              <a:buFontTx/>
              <a:buNone/>
            </a:pP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因此　　　　　为对偶问题的基本可行解。</a:t>
            </a:r>
            <a:r>
              <a:rPr lang="zh-CN" altLang="en-US" sz="2000" b="1">
                <a:latin typeface="楷体_GB2312" pitchFamily="49" charset="-122"/>
                <a:ea typeface="楷体_GB2312" pitchFamily="49" charset="-122"/>
              </a:rPr>
              <a:t>     </a:t>
            </a:r>
          </a:p>
        </p:txBody>
      </p:sp>
      <p:graphicFrame>
        <p:nvGraphicFramePr>
          <p:cNvPr id="324611" name="Object 3"/>
          <p:cNvGraphicFramePr>
            <a:graphicFrameLocks noChangeAspect="1"/>
          </p:cNvGraphicFramePr>
          <p:nvPr>
            <p:ph sz="quarter" idx="2"/>
          </p:nvPr>
        </p:nvGraphicFramePr>
        <p:xfrm>
          <a:off x="2051050" y="2852738"/>
          <a:ext cx="331788" cy="360362"/>
        </p:xfrm>
        <a:graphic>
          <a:graphicData uri="http://schemas.openxmlformats.org/presentationml/2006/ole">
            <p:oleObj spid="_x0000_s17410" name="Equation" r:id="rId3" imgW="164880" imgH="215640" progId="Equation.DSMT4">
              <p:embed/>
            </p:oleObj>
          </a:graphicData>
        </a:graphic>
      </p:graphicFrame>
      <p:graphicFrame>
        <p:nvGraphicFramePr>
          <p:cNvPr id="324612" name="Object 4"/>
          <p:cNvGraphicFramePr>
            <a:graphicFrameLocks noChangeAspect="1"/>
          </p:cNvGraphicFramePr>
          <p:nvPr/>
        </p:nvGraphicFramePr>
        <p:xfrm>
          <a:off x="971550" y="3644900"/>
          <a:ext cx="1895475" cy="441325"/>
        </p:xfrm>
        <a:graphic>
          <a:graphicData uri="http://schemas.openxmlformats.org/presentationml/2006/ole">
            <p:oleObj spid="_x0000_s17411" name="Equation" r:id="rId4" imgW="1041120" imgH="241200" progId="Equation.DSMT4">
              <p:embed/>
            </p:oleObj>
          </a:graphicData>
        </a:graphic>
      </p:graphicFrame>
      <p:graphicFrame>
        <p:nvGraphicFramePr>
          <p:cNvPr id="324613" name="Object 5"/>
          <p:cNvGraphicFramePr>
            <a:graphicFrameLocks noChangeAspect="1"/>
          </p:cNvGraphicFramePr>
          <p:nvPr/>
        </p:nvGraphicFramePr>
        <p:xfrm>
          <a:off x="1763713" y="4221163"/>
          <a:ext cx="1341437" cy="533400"/>
        </p:xfrm>
        <a:graphic>
          <a:graphicData uri="http://schemas.openxmlformats.org/presentationml/2006/ole">
            <p:oleObj spid="_x0000_s17412" name="Equation" r:id="rId5" imgW="736560" imgH="291960" progId="Equation.DSMT4">
              <p:embed/>
            </p:oleObj>
          </a:graphicData>
        </a:graphic>
      </p:graphicFrame>
      <p:graphicFrame>
        <p:nvGraphicFramePr>
          <p:cNvPr id="324614" name="Object 6"/>
          <p:cNvGraphicFramePr>
            <a:graphicFrameLocks noChangeAspect="1"/>
          </p:cNvGraphicFramePr>
          <p:nvPr/>
        </p:nvGraphicFramePr>
        <p:xfrm>
          <a:off x="3851275" y="4221163"/>
          <a:ext cx="1109663" cy="465137"/>
        </p:xfrm>
        <a:graphic>
          <a:graphicData uri="http://schemas.openxmlformats.org/presentationml/2006/ole">
            <p:oleObj spid="_x0000_s17413" name="Equation" r:id="rId6" imgW="609480" imgH="253800" progId="Equation.DSMT4">
              <p:embed/>
            </p:oleObj>
          </a:graphicData>
        </a:graphic>
      </p:graphicFrame>
      <p:graphicFrame>
        <p:nvGraphicFramePr>
          <p:cNvPr id="324615" name="Object 7"/>
          <p:cNvGraphicFramePr>
            <a:graphicFrameLocks noChangeAspect="1"/>
          </p:cNvGraphicFramePr>
          <p:nvPr/>
        </p:nvGraphicFramePr>
        <p:xfrm>
          <a:off x="1547813" y="4868863"/>
          <a:ext cx="1343025" cy="534987"/>
        </p:xfrm>
        <a:graphic>
          <a:graphicData uri="http://schemas.openxmlformats.org/presentationml/2006/ole">
            <p:oleObj spid="_x0000_s17414" name="Equation" r:id="rId7" imgW="736560" imgH="291960" progId="Equation.DSMT4">
              <p:embed/>
            </p:oleObj>
          </a:graphicData>
        </a:graphic>
      </p:graphicFrame>
      <p:sp>
        <p:nvSpPr>
          <p:cNvPr id="324616" name="Text Box 8"/>
          <p:cNvSpPr txBox="1">
            <a:spLocks noChangeArrowheads="1"/>
          </p:cNvSpPr>
          <p:nvPr/>
        </p:nvSpPr>
        <p:spPr bwMode="auto">
          <a:xfrm>
            <a:off x="539750" y="1196975"/>
            <a:ext cx="8135938" cy="1492250"/>
          </a:xfrm>
          <a:prstGeom prst="rect">
            <a:avLst/>
          </a:prstGeom>
          <a:noFill/>
          <a:ln w="9525">
            <a:noFill/>
            <a:miter lim="800000"/>
            <a:headEnd/>
            <a:tailEnd/>
          </a:ln>
          <a:effectLst/>
        </p:spPr>
        <p:txBody>
          <a:bodyPr>
            <a:spAutoFit/>
          </a:bodyPr>
          <a:lstStyle/>
          <a:p>
            <a:r>
              <a:rPr lang="zh-CN" altLang="en-US" sz="2400" b="1">
                <a:latin typeface="楷体_GB2312" pitchFamily="49" charset="-122"/>
              </a:rPr>
              <a:t>定理</a:t>
            </a:r>
            <a:r>
              <a:rPr lang="en-US" altLang="zh-CN" sz="2400" b="1">
                <a:latin typeface="楷体_GB2312" pitchFamily="49" charset="-122"/>
              </a:rPr>
              <a:t>4</a:t>
            </a:r>
            <a:r>
              <a:rPr lang="zh-CN" altLang="en-US" sz="2400" b="1">
                <a:latin typeface="楷体_GB2312" pitchFamily="49" charset="-122"/>
              </a:rPr>
              <a:t>：</a:t>
            </a:r>
            <a:r>
              <a:rPr lang="zh-CN" altLang="en-US" sz="2400" b="1"/>
              <a:t>设　　满足原问题</a:t>
            </a:r>
            <a:r>
              <a:rPr lang="en-US" altLang="zh-CN" sz="2400" b="1"/>
              <a:t>(min)</a:t>
            </a:r>
            <a:r>
              <a:rPr lang="zh-CN" altLang="en-US" sz="2400" b="1"/>
              <a:t>的</a:t>
            </a:r>
            <a:r>
              <a:rPr lang="zh-CN" altLang="en-US" sz="2400" b="1">
                <a:solidFill>
                  <a:srgbClr val="FF0000"/>
                </a:solidFill>
              </a:rPr>
              <a:t>最优性条件</a:t>
            </a:r>
            <a:r>
              <a:rPr lang="zh-CN" altLang="en-US" sz="2400" b="1"/>
              <a:t>的一个</a:t>
            </a:r>
            <a:r>
              <a:rPr lang="zh-CN" altLang="en-US" sz="2400" b="1">
                <a:solidFill>
                  <a:srgbClr val="FF0000"/>
                </a:solidFill>
              </a:rPr>
              <a:t>基本解</a:t>
            </a:r>
            <a:r>
              <a:rPr lang="zh-CN" altLang="en-US" sz="2400" b="1"/>
              <a:t>，则其对应的线性规划问题</a:t>
            </a:r>
            <a:r>
              <a:rPr lang="en-US" altLang="zh-CN" sz="2400" b="1">
                <a:latin typeface="楷体_GB2312" pitchFamily="49" charset="-122"/>
              </a:rPr>
              <a:t>(min)</a:t>
            </a:r>
            <a:r>
              <a:rPr lang="zh-CN" altLang="en-US" sz="2400" b="1">
                <a:latin typeface="楷体_GB2312" pitchFamily="49" charset="-122"/>
              </a:rPr>
              <a:t>的</a:t>
            </a:r>
            <a:r>
              <a:rPr lang="zh-CN" altLang="en-US" sz="2400" b="1">
                <a:solidFill>
                  <a:schemeClr val="accent2"/>
                </a:solidFill>
                <a:latin typeface="楷体_GB2312" pitchFamily="49" charset="-122"/>
              </a:rPr>
              <a:t>检验数</a:t>
            </a:r>
            <a:r>
              <a:rPr lang="zh-CN" altLang="en-US" sz="2400" b="1">
                <a:latin typeface="楷体_GB2312" pitchFamily="49" charset="-122"/>
              </a:rPr>
              <a:t>对应</a:t>
            </a:r>
            <a:r>
              <a:rPr lang="zh-CN" altLang="en-US" sz="2400" b="1">
                <a:solidFill>
                  <a:schemeClr val="accent2"/>
                </a:solidFill>
                <a:latin typeface="楷体_GB2312" pitchFamily="49" charset="-122"/>
              </a:rPr>
              <a:t>对偶问题</a:t>
            </a:r>
            <a:r>
              <a:rPr lang="zh-CN" altLang="en-US" sz="2400" b="1">
                <a:latin typeface="楷体_GB2312" pitchFamily="49" charset="-122"/>
              </a:rPr>
              <a:t>的一个</a:t>
            </a:r>
            <a:r>
              <a:rPr lang="zh-CN" altLang="en-US" sz="2400" b="1">
                <a:solidFill>
                  <a:schemeClr val="accent2"/>
                </a:solidFill>
                <a:latin typeface="楷体_GB2312" pitchFamily="49" charset="-122"/>
              </a:rPr>
              <a:t>基本可行解</a:t>
            </a:r>
            <a:r>
              <a:rPr lang="zh-CN" altLang="en-US" sz="2400" b="1">
                <a:latin typeface="楷体_GB2312" pitchFamily="49" charset="-122"/>
              </a:rPr>
              <a:t>。</a:t>
            </a:r>
          </a:p>
          <a:p>
            <a:endParaRPr lang="en-US" altLang="zh-CN" b="1">
              <a:latin typeface="楷体_GB2312" pitchFamily="49" charset="-122"/>
            </a:endParaRPr>
          </a:p>
        </p:txBody>
      </p:sp>
      <p:graphicFrame>
        <p:nvGraphicFramePr>
          <p:cNvPr id="324617" name="Object 9"/>
          <p:cNvGraphicFramePr>
            <a:graphicFrameLocks noChangeAspect="1"/>
          </p:cNvGraphicFramePr>
          <p:nvPr>
            <p:ph sz="quarter" idx="3"/>
          </p:nvPr>
        </p:nvGraphicFramePr>
        <p:xfrm>
          <a:off x="2268538" y="1268413"/>
          <a:ext cx="276225" cy="360362"/>
        </p:xfrm>
        <a:graphic>
          <a:graphicData uri="http://schemas.openxmlformats.org/presentationml/2006/ole">
            <p:oleObj spid="_x0000_s17415" name="Equation" r:id="rId8" imgW="16488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6"/>
                                        </p:tgtEl>
                                        <p:attrNameLst>
                                          <p:attrName>style.visibility</p:attrName>
                                        </p:attrNameLst>
                                      </p:cBhvr>
                                      <p:to>
                                        <p:strVal val="visible"/>
                                      </p:to>
                                    </p:set>
                                    <p:animEffect transition="in" filter="blinds(horizontal)">
                                      <p:cBhvr>
                                        <p:cTn id="7" dur="500"/>
                                        <p:tgtEl>
                                          <p:spTgt spid="324616"/>
                                        </p:tgtEl>
                                      </p:cBhvr>
                                    </p:animEffect>
                                  </p:childTnLst>
                                </p:cTn>
                              </p:par>
                              <p:par>
                                <p:cTn id="8" presetID="3" presetClass="entr" presetSubtype="10" fill="hold" nodeType="withEffect">
                                  <p:stCondLst>
                                    <p:cond delay="0"/>
                                  </p:stCondLst>
                                  <p:childTnLst>
                                    <p:set>
                                      <p:cBhvr>
                                        <p:cTn id="9" dur="1" fill="hold">
                                          <p:stCondLst>
                                            <p:cond delay="0"/>
                                          </p:stCondLst>
                                        </p:cTn>
                                        <p:tgtEl>
                                          <p:spTgt spid="324617"/>
                                        </p:tgtEl>
                                        <p:attrNameLst>
                                          <p:attrName>style.visibility</p:attrName>
                                        </p:attrNameLst>
                                      </p:cBhvr>
                                      <p:to>
                                        <p:strVal val="visible"/>
                                      </p:to>
                                    </p:set>
                                    <p:animEffect transition="in" filter="blinds(horizontal)">
                                      <p:cBhvr>
                                        <p:cTn id="10" dur="500"/>
                                        <p:tgtEl>
                                          <p:spTgt spid="3246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4610">
                                            <p:txEl>
                                              <p:pRg st="0" end="0"/>
                                            </p:txEl>
                                          </p:spTgt>
                                        </p:tgtEl>
                                        <p:attrNameLst>
                                          <p:attrName>style.visibility</p:attrName>
                                        </p:attrNameLst>
                                      </p:cBhvr>
                                      <p:to>
                                        <p:strVal val="visible"/>
                                      </p:to>
                                    </p:set>
                                    <p:animEffect transition="in" filter="blinds(horizontal)">
                                      <p:cBhvr>
                                        <p:cTn id="15" dur="500"/>
                                        <p:tgtEl>
                                          <p:spTgt spid="324610">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4611"/>
                                        </p:tgtEl>
                                        <p:attrNameLst>
                                          <p:attrName>style.visibility</p:attrName>
                                        </p:attrNameLst>
                                      </p:cBhvr>
                                      <p:to>
                                        <p:strVal val="visible"/>
                                      </p:to>
                                    </p:set>
                                    <p:animEffect transition="in" filter="blinds(horizontal)">
                                      <p:cBhvr>
                                        <p:cTn id="18" dur="500"/>
                                        <p:tgtEl>
                                          <p:spTgt spid="3246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4610">
                                            <p:txEl>
                                              <p:pRg st="1" end="1"/>
                                            </p:txEl>
                                          </p:spTgt>
                                        </p:tgtEl>
                                        <p:attrNameLst>
                                          <p:attrName>style.visibility</p:attrName>
                                        </p:attrNameLst>
                                      </p:cBhvr>
                                      <p:to>
                                        <p:strVal val="visible"/>
                                      </p:to>
                                    </p:set>
                                    <p:animEffect transition="in" filter="blinds(horizontal)">
                                      <p:cBhvr>
                                        <p:cTn id="23" dur="500"/>
                                        <p:tgtEl>
                                          <p:spTgt spid="324610">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24612"/>
                                        </p:tgtEl>
                                        <p:attrNameLst>
                                          <p:attrName>style.visibility</p:attrName>
                                        </p:attrNameLst>
                                      </p:cBhvr>
                                      <p:to>
                                        <p:strVal val="visible"/>
                                      </p:to>
                                    </p:set>
                                    <p:animEffect transition="in" filter="blinds(horizontal)">
                                      <p:cBhvr>
                                        <p:cTn id="26" dur="500"/>
                                        <p:tgtEl>
                                          <p:spTgt spid="3246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4610">
                                            <p:txEl>
                                              <p:pRg st="2" end="2"/>
                                            </p:txEl>
                                          </p:spTgt>
                                        </p:tgtEl>
                                        <p:attrNameLst>
                                          <p:attrName>style.visibility</p:attrName>
                                        </p:attrNameLst>
                                      </p:cBhvr>
                                      <p:to>
                                        <p:strVal val="visible"/>
                                      </p:to>
                                    </p:set>
                                    <p:animEffect transition="in" filter="blinds(horizontal)">
                                      <p:cBhvr>
                                        <p:cTn id="31" dur="500"/>
                                        <p:tgtEl>
                                          <p:spTgt spid="324610">
                                            <p:txEl>
                                              <p:pRg st="2" end="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24613"/>
                                        </p:tgtEl>
                                        <p:attrNameLst>
                                          <p:attrName>style.visibility</p:attrName>
                                        </p:attrNameLst>
                                      </p:cBhvr>
                                      <p:to>
                                        <p:strVal val="visible"/>
                                      </p:to>
                                    </p:set>
                                    <p:animEffect transition="in" filter="blinds(horizontal)">
                                      <p:cBhvr>
                                        <p:cTn id="34" dur="500"/>
                                        <p:tgtEl>
                                          <p:spTgt spid="324613"/>
                                        </p:tgtEl>
                                      </p:cBhvr>
                                    </p:animEffect>
                                  </p:childTnLst>
                                </p:cTn>
                              </p:par>
                              <p:par>
                                <p:cTn id="35" presetID="3" presetClass="entr" presetSubtype="10" fill="hold" nodeType="withEffect">
                                  <p:stCondLst>
                                    <p:cond delay="0"/>
                                  </p:stCondLst>
                                  <p:childTnLst>
                                    <p:set>
                                      <p:cBhvr>
                                        <p:cTn id="36" dur="1" fill="hold">
                                          <p:stCondLst>
                                            <p:cond delay="0"/>
                                          </p:stCondLst>
                                        </p:cTn>
                                        <p:tgtEl>
                                          <p:spTgt spid="324614"/>
                                        </p:tgtEl>
                                        <p:attrNameLst>
                                          <p:attrName>style.visibility</p:attrName>
                                        </p:attrNameLst>
                                      </p:cBhvr>
                                      <p:to>
                                        <p:strVal val="visible"/>
                                      </p:to>
                                    </p:set>
                                    <p:animEffect transition="in" filter="blinds(horizontal)">
                                      <p:cBhvr>
                                        <p:cTn id="37" dur="500"/>
                                        <p:tgtEl>
                                          <p:spTgt spid="3246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4610">
                                            <p:txEl>
                                              <p:pRg st="3" end="3"/>
                                            </p:txEl>
                                          </p:spTgt>
                                        </p:tgtEl>
                                        <p:attrNameLst>
                                          <p:attrName>style.visibility</p:attrName>
                                        </p:attrNameLst>
                                      </p:cBhvr>
                                      <p:to>
                                        <p:strVal val="visible"/>
                                      </p:to>
                                    </p:set>
                                    <p:animEffect transition="in" filter="blinds(horizontal)">
                                      <p:cBhvr>
                                        <p:cTn id="42" dur="500"/>
                                        <p:tgtEl>
                                          <p:spTgt spid="324610">
                                            <p:txEl>
                                              <p:pRg st="3" end="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24615"/>
                                        </p:tgtEl>
                                        <p:attrNameLst>
                                          <p:attrName>style.visibility</p:attrName>
                                        </p:attrNameLst>
                                      </p:cBhvr>
                                      <p:to>
                                        <p:strVal val="visible"/>
                                      </p:to>
                                    </p:set>
                                    <p:animEffect transition="in" filter="blinds(horizontal)">
                                      <p:cBhvr>
                                        <p:cTn id="45" dur="500"/>
                                        <p:tgtEl>
                                          <p:spTgt spid="32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build="p"/>
      <p:bldP spid="3246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F282601A-5786-40F8-B8ED-17E5993DEADE}" type="slidenum">
              <a:rPr lang="en-US" altLang="zh-CN"/>
              <a:pPr/>
              <a:t>23</a:t>
            </a:fld>
            <a:endParaRPr lang="en-US" altLang="zh-CN"/>
          </a:p>
        </p:txBody>
      </p:sp>
      <p:sp>
        <p:nvSpPr>
          <p:cNvPr id="310276" name="Text Box 4"/>
          <p:cNvSpPr txBox="1">
            <a:spLocks noChangeArrowheads="1"/>
          </p:cNvSpPr>
          <p:nvPr/>
        </p:nvSpPr>
        <p:spPr bwMode="auto">
          <a:xfrm>
            <a:off x="611188" y="1484313"/>
            <a:ext cx="8208962" cy="2443162"/>
          </a:xfrm>
          <a:prstGeom prst="rect">
            <a:avLst/>
          </a:prstGeom>
          <a:noFill/>
          <a:ln w="9525">
            <a:noFill/>
            <a:miter lim="800000"/>
            <a:headEnd/>
            <a:tailEnd/>
          </a:ln>
          <a:effectLst/>
        </p:spPr>
        <p:txBody>
          <a:bodyPr>
            <a:spAutoFit/>
          </a:bodyPr>
          <a:lstStyle/>
          <a:p>
            <a:pPr>
              <a:spcBef>
                <a:spcPct val="50000"/>
              </a:spcBef>
            </a:pPr>
            <a:r>
              <a:rPr lang="zh-CN" altLang="en-US" sz="2800"/>
              <a:t>原问题与对偶问题可能出现的情况</a:t>
            </a:r>
          </a:p>
          <a:p>
            <a:pPr>
              <a:spcBef>
                <a:spcPct val="50000"/>
              </a:spcBef>
            </a:pPr>
            <a:r>
              <a:rPr lang="zh-CN" altLang="en-US" sz="2800"/>
              <a:t>（</a:t>
            </a:r>
            <a:r>
              <a:rPr lang="en-US" altLang="zh-CN" sz="2800"/>
              <a:t>1</a:t>
            </a:r>
            <a:r>
              <a:rPr lang="zh-CN" altLang="en-US" sz="2800"/>
              <a:t>）两者都有最优解，且最优值相等；</a:t>
            </a:r>
          </a:p>
          <a:p>
            <a:pPr>
              <a:spcBef>
                <a:spcPct val="50000"/>
              </a:spcBef>
            </a:pPr>
            <a:r>
              <a:rPr lang="zh-CN" altLang="en-US" sz="2800"/>
              <a:t>（</a:t>
            </a:r>
            <a:r>
              <a:rPr lang="en-US" altLang="zh-CN" sz="2800"/>
              <a:t>2</a:t>
            </a:r>
            <a:r>
              <a:rPr lang="zh-CN" altLang="en-US" sz="2800"/>
              <a:t>）一个有可行解，但无界，则另一个无可行解；</a:t>
            </a:r>
          </a:p>
          <a:p>
            <a:pPr>
              <a:spcBef>
                <a:spcPct val="50000"/>
              </a:spcBef>
            </a:pPr>
            <a:r>
              <a:rPr lang="zh-CN" altLang="en-US" sz="2800"/>
              <a:t>（</a:t>
            </a:r>
            <a:r>
              <a:rPr lang="en-US" altLang="zh-CN" sz="2800"/>
              <a:t>3</a:t>
            </a:r>
            <a:r>
              <a:rPr lang="zh-CN" altLang="en-US" sz="2800"/>
              <a:t>）两者都无可行解。</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86E0BA9C-23AB-4EDD-B082-ADBBBD4D2E41}" type="slidenum">
              <a:rPr lang="en-US" altLang="zh-CN"/>
              <a:pPr/>
              <a:t>24</a:t>
            </a:fld>
            <a:endParaRPr lang="en-US" altLang="zh-CN"/>
          </a:p>
        </p:txBody>
      </p:sp>
      <p:grpSp>
        <p:nvGrpSpPr>
          <p:cNvPr id="2" name="Group 10"/>
          <p:cNvGrpSpPr>
            <a:grpSpLocks/>
          </p:cNvGrpSpPr>
          <p:nvPr/>
        </p:nvGrpSpPr>
        <p:grpSpPr bwMode="auto">
          <a:xfrm>
            <a:off x="873125" y="714356"/>
            <a:ext cx="7689850" cy="1962150"/>
            <a:chOff x="340" y="436"/>
            <a:chExt cx="4844" cy="1236"/>
          </a:xfrm>
        </p:grpSpPr>
        <p:sp>
          <p:nvSpPr>
            <p:cNvPr id="36872" name="Text Box 8"/>
            <p:cNvSpPr txBox="1">
              <a:spLocks noChangeArrowheads="1"/>
            </p:cNvSpPr>
            <p:nvPr/>
          </p:nvSpPr>
          <p:spPr bwMode="auto">
            <a:xfrm>
              <a:off x="340" y="436"/>
              <a:ext cx="4844" cy="1208"/>
            </a:xfrm>
            <a:prstGeom prst="rect">
              <a:avLst/>
            </a:prstGeom>
            <a:noFill/>
            <a:ln w="9525">
              <a:noFill/>
              <a:miter lim="800000"/>
              <a:headEnd/>
              <a:tailEnd/>
            </a:ln>
            <a:effectLst/>
          </p:spPr>
          <p:txBody>
            <a:bodyPr>
              <a:spAutoFit/>
            </a:bodyPr>
            <a:lstStyle/>
            <a:p>
              <a:pPr>
                <a:lnSpc>
                  <a:spcPct val="120000"/>
                </a:lnSpc>
              </a:pPr>
              <a:r>
                <a:rPr lang="zh-CN" altLang="en-US" b="1">
                  <a:latin typeface="楷体_GB2312" pitchFamily="49" charset="-122"/>
                </a:rPr>
                <a:t>定理</a:t>
              </a:r>
              <a:r>
                <a:rPr lang="en-US" altLang="zh-CN" b="1">
                  <a:latin typeface="楷体_GB2312" pitchFamily="49" charset="-122"/>
                </a:rPr>
                <a:t>5</a:t>
              </a:r>
              <a:r>
                <a:rPr lang="zh-CN" altLang="en-US" b="1">
                  <a:latin typeface="楷体_GB2312" pitchFamily="49" charset="-122"/>
                </a:rPr>
                <a:t>：</a:t>
              </a:r>
              <a:r>
                <a:rPr lang="zh-CN" altLang="en-US" b="1">
                  <a:solidFill>
                    <a:srgbClr val="FF0000"/>
                  </a:solidFill>
                  <a:latin typeface="楷体_GB2312" pitchFamily="49" charset="-122"/>
                </a:rPr>
                <a:t>互补松弛定理</a:t>
              </a:r>
              <a:endParaRPr lang="zh-CN" altLang="en-US">
                <a:latin typeface="楷体_GB2312" pitchFamily="49" charset="-122"/>
              </a:endParaRPr>
            </a:p>
            <a:p>
              <a:pPr>
                <a:lnSpc>
                  <a:spcPct val="120000"/>
                </a:lnSpc>
              </a:pPr>
              <a:r>
                <a:rPr lang="zh-CN" altLang="en-US">
                  <a:latin typeface="楷体_GB2312" pitchFamily="49" charset="-122"/>
                </a:rPr>
                <a:t>　　</a:t>
              </a:r>
              <a:r>
                <a:rPr lang="zh-CN" altLang="en-US" b="1">
                  <a:latin typeface="楷体_GB2312" pitchFamily="49" charset="-122"/>
                </a:rPr>
                <a:t>如果　　  分别是原问题</a:t>
              </a:r>
              <a:r>
                <a:rPr lang="en-US" altLang="zh-CN" b="1">
                  <a:latin typeface="楷体_GB2312" pitchFamily="49" charset="-122"/>
                </a:rPr>
                <a:t>(min)</a:t>
              </a:r>
              <a:r>
                <a:rPr lang="zh-CN" altLang="en-US" b="1">
                  <a:latin typeface="楷体_GB2312" pitchFamily="49" charset="-122"/>
                </a:rPr>
                <a:t>和对偶问题（</a:t>
              </a:r>
              <a:r>
                <a:rPr lang="en-US" altLang="zh-CN" b="1">
                  <a:latin typeface="楷体_GB2312" pitchFamily="49" charset="-122"/>
                </a:rPr>
                <a:t>max)</a:t>
              </a:r>
              <a:r>
                <a:rPr lang="zh-CN" altLang="en-US" b="1">
                  <a:latin typeface="楷体_GB2312" pitchFamily="49" charset="-122"/>
                </a:rPr>
                <a:t>的可行解，那么　  和    为最优解的充要条件是  </a:t>
              </a:r>
            </a:p>
            <a:p>
              <a:pPr>
                <a:lnSpc>
                  <a:spcPct val="120000"/>
                </a:lnSpc>
              </a:pPr>
              <a:r>
                <a:rPr lang="zh-CN" altLang="en-US" b="1">
                  <a:latin typeface="楷体_GB2312" pitchFamily="49" charset="-122"/>
                </a:rPr>
                <a:t>　</a:t>
              </a:r>
            </a:p>
            <a:p>
              <a:pPr>
                <a:lnSpc>
                  <a:spcPct val="120000"/>
                </a:lnSpc>
              </a:pPr>
              <a:r>
                <a:rPr lang="zh-CN" altLang="en-US" b="1">
                  <a:latin typeface="楷体_GB2312" pitchFamily="49" charset="-122"/>
                </a:rPr>
                <a:t>通常称　　　　　　　　　　                为互补松弛条件。</a:t>
              </a:r>
            </a:p>
          </p:txBody>
        </p:sp>
        <p:graphicFrame>
          <p:nvGraphicFramePr>
            <p:cNvPr id="36876" name="Object 12"/>
            <p:cNvGraphicFramePr>
              <a:graphicFrameLocks noChangeAspect="1"/>
            </p:cNvGraphicFramePr>
            <p:nvPr/>
          </p:nvGraphicFramePr>
          <p:xfrm>
            <a:off x="1078" y="694"/>
            <a:ext cx="389" cy="253"/>
          </p:xfrm>
          <a:graphic>
            <a:graphicData uri="http://schemas.openxmlformats.org/presentationml/2006/ole">
              <p:oleObj spid="_x0000_s18437" name="Equation" r:id="rId3" imgW="380880" imgH="203040" progId="Equation.DSMT4">
                <p:embed/>
              </p:oleObj>
            </a:graphicData>
          </a:graphic>
        </p:graphicFrame>
        <p:graphicFrame>
          <p:nvGraphicFramePr>
            <p:cNvPr id="154626" name="Object 2"/>
            <p:cNvGraphicFramePr>
              <a:graphicFrameLocks noChangeAspect="1"/>
            </p:cNvGraphicFramePr>
            <p:nvPr/>
          </p:nvGraphicFramePr>
          <p:xfrm>
            <a:off x="837" y="935"/>
            <a:ext cx="168" cy="205"/>
          </p:xfrm>
          <a:graphic>
            <a:graphicData uri="http://schemas.openxmlformats.org/presentationml/2006/ole">
              <p:oleObj spid="_x0000_s18438" name="Equation" r:id="rId4" imgW="164880" imgH="164880" progId="Equation.DSMT4">
                <p:embed/>
              </p:oleObj>
            </a:graphicData>
          </a:graphic>
        </p:graphicFrame>
        <p:graphicFrame>
          <p:nvGraphicFramePr>
            <p:cNvPr id="154627" name="Object 3"/>
            <p:cNvGraphicFramePr>
              <a:graphicFrameLocks noChangeAspect="1"/>
            </p:cNvGraphicFramePr>
            <p:nvPr/>
          </p:nvGraphicFramePr>
          <p:xfrm>
            <a:off x="1242" y="935"/>
            <a:ext cx="168" cy="205"/>
          </p:xfrm>
          <a:graphic>
            <a:graphicData uri="http://schemas.openxmlformats.org/presentationml/2006/ole">
              <p:oleObj spid="_x0000_s18439" name="Equation" r:id="rId5" imgW="164880" imgH="164880" progId="Equation.DSMT4">
                <p:embed/>
              </p:oleObj>
            </a:graphicData>
          </a:graphic>
        </p:graphicFrame>
        <p:graphicFrame>
          <p:nvGraphicFramePr>
            <p:cNvPr id="285698" name="Object 2"/>
            <p:cNvGraphicFramePr>
              <a:graphicFrameLocks noChangeAspect="1"/>
            </p:cNvGraphicFramePr>
            <p:nvPr/>
          </p:nvGraphicFramePr>
          <p:xfrm>
            <a:off x="884" y="1389"/>
            <a:ext cx="2829" cy="283"/>
          </p:xfrm>
          <a:graphic>
            <a:graphicData uri="http://schemas.openxmlformats.org/presentationml/2006/ole">
              <p:oleObj spid="_x0000_s18440" name="Equation" r:id="rId6" imgW="1892160" imgH="228600" progId="Equation.DSMT4">
                <p:embed/>
              </p:oleObj>
            </a:graphicData>
          </a:graphic>
        </p:graphicFrame>
        <p:graphicFrame>
          <p:nvGraphicFramePr>
            <p:cNvPr id="285703" name="Object 7"/>
            <p:cNvGraphicFramePr>
              <a:graphicFrameLocks noChangeAspect="1"/>
            </p:cNvGraphicFramePr>
            <p:nvPr/>
          </p:nvGraphicFramePr>
          <p:xfrm>
            <a:off x="1680" y="1156"/>
            <a:ext cx="2625" cy="263"/>
          </p:xfrm>
          <a:graphic>
            <a:graphicData uri="http://schemas.openxmlformats.org/presentationml/2006/ole">
              <p:oleObj spid="_x0000_s18441" name="Equation" r:id="rId7" imgW="1892160" imgH="228600" progId="Equation.DSMT4">
                <p:embed/>
              </p:oleObj>
            </a:graphicData>
          </a:graphic>
        </p:graphicFrame>
      </p:grpSp>
      <p:grpSp>
        <p:nvGrpSpPr>
          <p:cNvPr id="3" name="Group 11"/>
          <p:cNvGrpSpPr>
            <a:grpSpLocks/>
          </p:cNvGrpSpPr>
          <p:nvPr/>
        </p:nvGrpSpPr>
        <p:grpSpPr bwMode="auto">
          <a:xfrm>
            <a:off x="611188" y="2997200"/>
            <a:ext cx="7689850" cy="952500"/>
            <a:chOff x="385" y="1888"/>
            <a:chExt cx="4844" cy="600"/>
          </a:xfrm>
        </p:grpSpPr>
        <p:graphicFrame>
          <p:nvGraphicFramePr>
            <p:cNvPr id="285699" name="Object 3"/>
            <p:cNvGraphicFramePr>
              <a:graphicFrameLocks noChangeAspect="1"/>
            </p:cNvGraphicFramePr>
            <p:nvPr/>
          </p:nvGraphicFramePr>
          <p:xfrm>
            <a:off x="1791" y="1888"/>
            <a:ext cx="2733" cy="600"/>
          </p:xfrm>
          <a:graphic>
            <a:graphicData uri="http://schemas.openxmlformats.org/presentationml/2006/ole">
              <p:oleObj spid="_x0000_s18436" name="Equation" r:id="rId8" imgW="1828800" imgH="482400" progId="Equation.DSMT4">
                <p:embed/>
              </p:oleObj>
            </a:graphicData>
          </a:graphic>
        </p:graphicFrame>
        <p:sp>
          <p:nvSpPr>
            <p:cNvPr id="285704" name="Text Box 8"/>
            <p:cNvSpPr txBox="1">
              <a:spLocks noChangeArrowheads="1"/>
            </p:cNvSpPr>
            <p:nvPr/>
          </p:nvSpPr>
          <p:spPr bwMode="auto">
            <a:xfrm>
              <a:off x="385" y="1888"/>
              <a:ext cx="4844" cy="288"/>
            </a:xfrm>
            <a:prstGeom prst="rect">
              <a:avLst/>
            </a:prstGeom>
            <a:noFill/>
            <a:ln w="9525">
              <a:noFill/>
              <a:miter lim="800000"/>
              <a:headEnd/>
              <a:tailEnd/>
            </a:ln>
            <a:effectLst/>
          </p:spPr>
          <p:txBody>
            <a:bodyPr>
              <a:spAutoFit/>
            </a:bodyPr>
            <a:lstStyle/>
            <a:p>
              <a:pPr>
                <a:lnSpc>
                  <a:spcPct val="120000"/>
                </a:lnSpc>
                <a:buFont typeface="Wingdings" pitchFamily="2" charset="2"/>
                <a:buNone/>
              </a:pPr>
              <a:r>
                <a:rPr lang="zh-CN" altLang="en-US" b="1">
                  <a:latin typeface="楷体_GB2312" pitchFamily="49" charset="-122"/>
                </a:rPr>
                <a:t>证明：充分性</a:t>
              </a:r>
            </a:p>
          </p:txBody>
        </p:sp>
      </p:grpSp>
      <p:grpSp>
        <p:nvGrpSpPr>
          <p:cNvPr id="4" name="Group 12"/>
          <p:cNvGrpSpPr>
            <a:grpSpLocks/>
          </p:cNvGrpSpPr>
          <p:nvPr/>
        </p:nvGrpSpPr>
        <p:grpSpPr bwMode="auto">
          <a:xfrm>
            <a:off x="323850" y="4365625"/>
            <a:ext cx="7689850" cy="2097088"/>
            <a:chOff x="204" y="2750"/>
            <a:chExt cx="4844" cy="1321"/>
          </a:xfrm>
        </p:grpSpPr>
        <p:graphicFrame>
          <p:nvGraphicFramePr>
            <p:cNvPr id="285701" name="Object 5"/>
            <p:cNvGraphicFramePr>
              <a:graphicFrameLocks noChangeAspect="1"/>
            </p:cNvGraphicFramePr>
            <p:nvPr/>
          </p:nvGraphicFramePr>
          <p:xfrm>
            <a:off x="950" y="2779"/>
            <a:ext cx="1975" cy="254"/>
          </p:xfrm>
          <a:graphic>
            <a:graphicData uri="http://schemas.openxmlformats.org/presentationml/2006/ole">
              <p:oleObj spid="_x0000_s18434" name="Equation" r:id="rId9" imgW="1320480" imgH="203040" progId="Equation.DSMT4">
                <p:embed/>
              </p:oleObj>
            </a:graphicData>
          </a:graphic>
        </p:graphicFrame>
        <p:graphicFrame>
          <p:nvGraphicFramePr>
            <p:cNvPr id="285702" name="Object 6"/>
            <p:cNvGraphicFramePr>
              <a:graphicFrameLocks noChangeAspect="1"/>
            </p:cNvGraphicFramePr>
            <p:nvPr/>
          </p:nvGraphicFramePr>
          <p:xfrm>
            <a:off x="792" y="3156"/>
            <a:ext cx="2734" cy="915"/>
          </p:xfrm>
          <a:graphic>
            <a:graphicData uri="http://schemas.openxmlformats.org/presentationml/2006/ole">
              <p:oleObj spid="_x0000_s18435" name="Equation" r:id="rId10" imgW="1828800" imgH="736560" progId="Equation.DSMT4">
                <p:embed/>
              </p:oleObj>
            </a:graphicData>
          </a:graphic>
        </p:graphicFrame>
        <p:sp>
          <p:nvSpPr>
            <p:cNvPr id="285705" name="Text Box 9"/>
            <p:cNvSpPr txBox="1">
              <a:spLocks noChangeArrowheads="1"/>
            </p:cNvSpPr>
            <p:nvPr/>
          </p:nvSpPr>
          <p:spPr bwMode="auto">
            <a:xfrm>
              <a:off x="204" y="2750"/>
              <a:ext cx="4844" cy="288"/>
            </a:xfrm>
            <a:prstGeom prst="rect">
              <a:avLst/>
            </a:prstGeom>
            <a:noFill/>
            <a:ln w="9525">
              <a:noFill/>
              <a:miter lim="800000"/>
              <a:headEnd/>
              <a:tailEnd/>
            </a:ln>
            <a:effectLst/>
          </p:spPr>
          <p:txBody>
            <a:bodyPr>
              <a:spAutoFit/>
            </a:bodyPr>
            <a:lstStyle/>
            <a:p>
              <a:pPr>
                <a:lnSpc>
                  <a:spcPct val="120000"/>
                </a:lnSpc>
                <a:buFont typeface="Wingdings" pitchFamily="2" charset="2"/>
                <a:buNone/>
              </a:pPr>
              <a:r>
                <a:rPr lang="zh-CN" altLang="en-US" b="1">
                  <a:latin typeface="楷体_GB2312" pitchFamily="49" charset="-122"/>
                </a:rPr>
                <a:t>必要性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39347F10-445D-40A9-9F6C-BA2D9DE51548}" type="slidenum">
              <a:rPr lang="en-US" altLang="zh-CN"/>
              <a:pPr/>
              <a:t>25</a:t>
            </a:fld>
            <a:endParaRPr lang="en-US" altLang="zh-CN"/>
          </a:p>
        </p:txBody>
      </p:sp>
      <p:grpSp>
        <p:nvGrpSpPr>
          <p:cNvPr id="2" name="Group 4"/>
          <p:cNvGrpSpPr>
            <a:grpSpLocks/>
          </p:cNvGrpSpPr>
          <p:nvPr/>
        </p:nvGrpSpPr>
        <p:grpSpPr bwMode="auto">
          <a:xfrm>
            <a:off x="684213" y="549275"/>
            <a:ext cx="7704137" cy="3144838"/>
            <a:chOff x="431" y="346"/>
            <a:chExt cx="4853" cy="1981"/>
          </a:xfrm>
        </p:grpSpPr>
        <p:sp>
          <p:nvSpPr>
            <p:cNvPr id="284675" name="Text Box 3"/>
            <p:cNvSpPr txBox="1">
              <a:spLocks noChangeArrowheads="1"/>
            </p:cNvSpPr>
            <p:nvPr/>
          </p:nvSpPr>
          <p:spPr bwMode="auto">
            <a:xfrm>
              <a:off x="431" y="391"/>
              <a:ext cx="4853" cy="1000"/>
            </a:xfrm>
            <a:prstGeom prst="rect">
              <a:avLst/>
            </a:prstGeom>
            <a:noFill/>
            <a:ln w="9525">
              <a:noFill/>
              <a:miter lim="800000"/>
              <a:headEnd/>
              <a:tailEnd/>
            </a:ln>
            <a:effectLst/>
          </p:spPr>
          <p:txBody>
            <a:bodyPr>
              <a:spAutoFit/>
            </a:bodyPr>
            <a:lstStyle/>
            <a:p>
              <a:r>
                <a:rPr lang="zh-CN" altLang="en-US" b="1">
                  <a:latin typeface="楷体_GB2312" pitchFamily="49" charset="-122"/>
                </a:rPr>
                <a:t>例</a:t>
              </a:r>
              <a:r>
                <a:rPr lang="en-US" altLang="zh-CN" b="1">
                  <a:latin typeface="楷体_GB2312" pitchFamily="49" charset="-122"/>
                </a:rPr>
                <a:t>5</a:t>
              </a:r>
              <a:r>
                <a:rPr lang="zh-CN" altLang="en-US" b="1">
                  <a:latin typeface="楷体_GB2312" pitchFamily="49" charset="-122"/>
                </a:rPr>
                <a:t>、已知线性规划问题</a:t>
              </a:r>
              <a:r>
                <a:rPr lang="en-US" altLang="zh-CN" b="1">
                  <a:latin typeface="楷体_GB2312" pitchFamily="49" charset="-122"/>
                </a:rPr>
                <a:t>:</a:t>
              </a:r>
            </a:p>
            <a:p>
              <a:pPr>
                <a:lnSpc>
                  <a:spcPct val="130000"/>
                </a:lnSpc>
              </a:pPr>
              <a:r>
                <a:rPr lang="zh-CN" altLang="en-US" b="1">
                  <a:latin typeface="楷体_GB2312" pitchFamily="49" charset="-122"/>
                </a:rPr>
                <a:t>其对偶问题的最优解。</a:t>
              </a:r>
            </a:p>
            <a:p>
              <a:pPr>
                <a:lnSpc>
                  <a:spcPct val="130000"/>
                </a:lnSpc>
              </a:pPr>
              <a:endParaRPr lang="zh-CN" altLang="en-US" b="1">
                <a:latin typeface="楷体_GB2312" pitchFamily="49" charset="-122"/>
              </a:endParaRPr>
            </a:p>
            <a:p>
              <a:pPr>
                <a:lnSpc>
                  <a:spcPct val="130000"/>
                </a:lnSpc>
              </a:pPr>
              <a:r>
                <a:rPr lang="zh-CN" altLang="en-US" b="1">
                  <a:latin typeface="楷体_GB2312" pitchFamily="49" charset="-122"/>
                </a:rPr>
                <a:t>试用</a:t>
              </a:r>
              <a:r>
                <a:rPr lang="zh-CN" altLang="en-US" b="1">
                  <a:solidFill>
                    <a:schemeClr val="accent2"/>
                  </a:solidFill>
                  <a:latin typeface="楷体_GB2312" pitchFamily="49" charset="-122"/>
                </a:rPr>
                <a:t>互补松弛定理</a:t>
              </a:r>
              <a:r>
                <a:rPr lang="zh-CN" altLang="en-US" b="1">
                  <a:latin typeface="楷体_GB2312" pitchFamily="49" charset="-122"/>
                </a:rPr>
                <a:t>找出原问题的最优解。</a:t>
              </a:r>
            </a:p>
          </p:txBody>
        </p:sp>
        <p:graphicFrame>
          <p:nvGraphicFramePr>
            <p:cNvPr id="38919" name="Object 7"/>
            <p:cNvGraphicFramePr>
              <a:graphicFrameLocks noChangeAspect="1"/>
            </p:cNvGraphicFramePr>
            <p:nvPr/>
          </p:nvGraphicFramePr>
          <p:xfrm>
            <a:off x="3651" y="346"/>
            <a:ext cx="1497" cy="1981"/>
          </p:xfrm>
          <a:graphic>
            <a:graphicData uri="http://schemas.openxmlformats.org/presentationml/2006/ole">
              <p:oleObj spid="_x0000_s19463" name="Equation" r:id="rId3" imgW="1028520" imgH="1625400" progId="Equation.DSMT4">
                <p:embed/>
              </p:oleObj>
            </a:graphicData>
          </a:graphic>
        </p:graphicFrame>
        <p:graphicFrame>
          <p:nvGraphicFramePr>
            <p:cNvPr id="153603" name="Object 3"/>
            <p:cNvGraphicFramePr>
              <a:graphicFrameLocks noChangeAspect="1"/>
            </p:cNvGraphicFramePr>
            <p:nvPr/>
          </p:nvGraphicFramePr>
          <p:xfrm>
            <a:off x="793" y="845"/>
            <a:ext cx="2161" cy="234"/>
          </p:xfrm>
          <a:graphic>
            <a:graphicData uri="http://schemas.openxmlformats.org/presentationml/2006/ole">
              <p:oleObj spid="_x0000_s19464" name="Equation" r:id="rId4" imgW="1562040" imgH="203040" progId="Equation.DSMT4">
                <p:embed/>
              </p:oleObj>
            </a:graphicData>
          </a:graphic>
        </p:graphicFrame>
      </p:grpSp>
      <p:grpSp>
        <p:nvGrpSpPr>
          <p:cNvPr id="3" name="Group 5"/>
          <p:cNvGrpSpPr>
            <a:grpSpLocks/>
          </p:cNvGrpSpPr>
          <p:nvPr/>
        </p:nvGrpSpPr>
        <p:grpSpPr bwMode="auto">
          <a:xfrm>
            <a:off x="827088" y="2073275"/>
            <a:ext cx="7704137" cy="4784725"/>
            <a:chOff x="521" y="1306"/>
            <a:chExt cx="4853" cy="3014"/>
          </a:xfrm>
        </p:grpSpPr>
        <p:sp>
          <p:nvSpPr>
            <p:cNvPr id="38920" name="Text Box 8"/>
            <p:cNvSpPr txBox="1">
              <a:spLocks noChangeArrowheads="1"/>
            </p:cNvSpPr>
            <p:nvPr/>
          </p:nvSpPr>
          <p:spPr bwMode="auto">
            <a:xfrm>
              <a:off x="521" y="1306"/>
              <a:ext cx="4853" cy="3014"/>
            </a:xfrm>
            <a:prstGeom prst="rect">
              <a:avLst/>
            </a:prstGeom>
            <a:noFill/>
            <a:ln w="9525">
              <a:noFill/>
              <a:miter lim="800000"/>
              <a:headEnd/>
              <a:tailEnd/>
            </a:ln>
            <a:effectLst/>
          </p:spPr>
          <p:txBody>
            <a:bodyPr>
              <a:spAutoFit/>
            </a:bodyPr>
            <a:lstStyle/>
            <a:p>
              <a:pPr>
                <a:lnSpc>
                  <a:spcPct val="150000"/>
                </a:lnSpc>
              </a:pPr>
              <a:r>
                <a:rPr lang="zh-CN" altLang="en-US" b="1">
                  <a:latin typeface="楷体_GB2312" pitchFamily="49" charset="-122"/>
                </a:rPr>
                <a:t>解：原问题的对偶问题为：</a:t>
              </a:r>
            </a:p>
            <a:p>
              <a:pPr>
                <a:lnSpc>
                  <a:spcPct val="150000"/>
                </a:lnSpc>
              </a:pPr>
              <a:endParaRPr lang="zh-CN" altLang="en-US" b="1">
                <a:latin typeface="楷体_GB2312" pitchFamily="49" charset="-122"/>
              </a:endParaRPr>
            </a:p>
            <a:p>
              <a:pPr>
                <a:lnSpc>
                  <a:spcPct val="150000"/>
                </a:lnSpc>
              </a:pPr>
              <a:endParaRPr lang="zh-CN" altLang="en-US" b="1">
                <a:latin typeface="楷体_GB2312" pitchFamily="49" charset="-122"/>
              </a:endParaRPr>
            </a:p>
            <a:p>
              <a:pPr>
                <a:lnSpc>
                  <a:spcPct val="150000"/>
                </a:lnSpc>
              </a:pPr>
              <a:endParaRPr lang="zh-CN" altLang="en-US" b="1">
                <a:latin typeface="楷体_GB2312" pitchFamily="49" charset="-122"/>
              </a:endParaRPr>
            </a:p>
            <a:p>
              <a:pPr>
                <a:lnSpc>
                  <a:spcPct val="150000"/>
                </a:lnSpc>
              </a:pPr>
              <a:endParaRPr lang="zh-CN" altLang="en-US" b="1">
                <a:latin typeface="楷体_GB2312" pitchFamily="49" charset="-122"/>
              </a:endParaRPr>
            </a:p>
            <a:p>
              <a:r>
                <a:rPr lang="zh-CN" altLang="en-US" b="1">
                  <a:latin typeface="楷体_GB2312" pitchFamily="49" charset="-122"/>
                </a:rPr>
                <a:t>　　由对偶问题最优解　　　　　　　　可知　　　　　　　，</a:t>
              </a:r>
            </a:p>
            <a:p>
              <a:r>
                <a:rPr lang="zh-CN" altLang="en-US" b="1">
                  <a:latin typeface="楷体_GB2312" pitchFamily="49" charset="-122"/>
                </a:rPr>
                <a:t>　　由互补松弛定理，    </a:t>
              </a:r>
            </a:p>
            <a:p>
              <a:r>
                <a:rPr lang="zh-CN" altLang="en-US" b="1">
                  <a:latin typeface="楷体_GB2312" pitchFamily="49" charset="-122"/>
                </a:rPr>
                <a:t>解方程组 　　　　　　　　　　　　所以原问题最优解</a:t>
              </a:r>
            </a:p>
            <a:p>
              <a:pPr>
                <a:lnSpc>
                  <a:spcPct val="150000"/>
                </a:lnSpc>
              </a:pPr>
              <a:endParaRPr lang="zh-CN" altLang="en-US" b="1" baseline="-30000">
                <a:latin typeface="楷体_GB2312" pitchFamily="49" charset="-122"/>
              </a:endParaRPr>
            </a:p>
            <a:p>
              <a:pPr>
                <a:lnSpc>
                  <a:spcPct val="150000"/>
                </a:lnSpc>
              </a:pPr>
              <a:endParaRPr lang="zh-CN" altLang="en-US" b="1" baseline="-30000">
                <a:latin typeface="楷体_GB2312" pitchFamily="49" charset="-122"/>
              </a:endParaRPr>
            </a:p>
            <a:p>
              <a:pPr>
                <a:lnSpc>
                  <a:spcPct val="150000"/>
                </a:lnSpc>
              </a:pPr>
              <a:endParaRPr lang="zh-CN" altLang="en-US" b="1" baseline="-30000">
                <a:latin typeface="楷体_GB2312" pitchFamily="49" charset="-122"/>
              </a:endParaRPr>
            </a:p>
            <a:p>
              <a:pPr>
                <a:lnSpc>
                  <a:spcPct val="150000"/>
                </a:lnSpc>
              </a:pPr>
              <a:endParaRPr lang="zh-CN" altLang="en-US" b="1" baseline="-30000">
                <a:latin typeface="楷体_GB2312" pitchFamily="49" charset="-122"/>
              </a:endParaRPr>
            </a:p>
            <a:p>
              <a:pPr>
                <a:lnSpc>
                  <a:spcPct val="150000"/>
                </a:lnSpc>
              </a:pPr>
              <a:endParaRPr lang="en-US" altLang="zh-CN" b="1" baseline="-30000">
                <a:latin typeface="楷体_GB2312" pitchFamily="49" charset="-122"/>
              </a:endParaRPr>
            </a:p>
          </p:txBody>
        </p:sp>
        <p:graphicFrame>
          <p:nvGraphicFramePr>
            <p:cNvPr id="38923" name="Object 11"/>
            <p:cNvGraphicFramePr>
              <a:graphicFrameLocks noChangeAspect="1"/>
            </p:cNvGraphicFramePr>
            <p:nvPr/>
          </p:nvGraphicFramePr>
          <p:xfrm>
            <a:off x="748" y="1661"/>
            <a:ext cx="2313" cy="1142"/>
          </p:xfrm>
          <a:graphic>
            <a:graphicData uri="http://schemas.openxmlformats.org/presentationml/2006/ole">
              <p:oleObj spid="_x0000_s19458" name="Equation" r:id="rId5" imgW="1917360" imgH="939600" progId="Equation.DSMT4">
                <p:embed/>
              </p:oleObj>
            </a:graphicData>
          </a:graphic>
        </p:graphicFrame>
        <p:graphicFrame>
          <p:nvGraphicFramePr>
            <p:cNvPr id="153604" name="Object 4"/>
            <p:cNvGraphicFramePr>
              <a:graphicFrameLocks noChangeAspect="1"/>
            </p:cNvGraphicFramePr>
            <p:nvPr/>
          </p:nvGraphicFramePr>
          <p:xfrm>
            <a:off x="2200" y="2795"/>
            <a:ext cx="1195" cy="234"/>
          </p:xfrm>
          <a:graphic>
            <a:graphicData uri="http://schemas.openxmlformats.org/presentationml/2006/ole">
              <p:oleObj spid="_x0000_s19459" name="Equation" r:id="rId6" imgW="863280" imgH="203040" progId="Equation.DSMT4">
                <p:embed/>
              </p:oleObj>
            </a:graphicData>
          </a:graphic>
        </p:graphicFrame>
        <p:graphicFrame>
          <p:nvGraphicFramePr>
            <p:cNvPr id="153605" name="Object 5"/>
            <p:cNvGraphicFramePr>
              <a:graphicFrameLocks noChangeAspect="1"/>
            </p:cNvGraphicFramePr>
            <p:nvPr/>
          </p:nvGraphicFramePr>
          <p:xfrm>
            <a:off x="3833" y="2750"/>
            <a:ext cx="900" cy="274"/>
          </p:xfrm>
          <a:graphic>
            <a:graphicData uri="http://schemas.openxmlformats.org/presentationml/2006/ole">
              <p:oleObj spid="_x0000_s19460" name="Equation" r:id="rId7" imgW="825480" imgH="228600" progId="Equation.DSMT4">
                <p:embed/>
              </p:oleObj>
            </a:graphicData>
          </a:graphic>
        </p:graphicFrame>
        <p:graphicFrame>
          <p:nvGraphicFramePr>
            <p:cNvPr id="153607" name="Object 7"/>
            <p:cNvGraphicFramePr>
              <a:graphicFrameLocks noChangeAspect="1"/>
            </p:cNvGraphicFramePr>
            <p:nvPr/>
          </p:nvGraphicFramePr>
          <p:xfrm>
            <a:off x="569" y="3339"/>
            <a:ext cx="2216" cy="646"/>
          </p:xfrm>
          <a:graphic>
            <a:graphicData uri="http://schemas.openxmlformats.org/presentationml/2006/ole">
              <p:oleObj spid="_x0000_s19461" name="Equation" r:id="rId8" imgW="1752480" imgH="482400" progId="Equation.DSMT4">
                <p:embed/>
              </p:oleObj>
            </a:graphicData>
          </a:graphic>
        </p:graphicFrame>
        <p:graphicFrame>
          <p:nvGraphicFramePr>
            <p:cNvPr id="153608" name="Object 8"/>
            <p:cNvGraphicFramePr>
              <a:graphicFrameLocks noChangeAspect="1"/>
            </p:cNvGraphicFramePr>
            <p:nvPr/>
          </p:nvGraphicFramePr>
          <p:xfrm>
            <a:off x="3152" y="3430"/>
            <a:ext cx="1951" cy="480"/>
          </p:xfrm>
          <a:graphic>
            <a:graphicData uri="http://schemas.openxmlformats.org/presentationml/2006/ole">
              <p:oleObj spid="_x0000_s19462" name="Equation" r:id="rId9" imgW="1091880" imgH="31716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p:txBody>
          <a:bodyPr/>
          <a:lstStyle/>
          <a:p>
            <a:fld id="{6313C10E-0AD6-487F-B5C7-3AF8B54D32F1}" type="slidenum">
              <a:rPr lang="en-US" altLang="zh-CN"/>
              <a:pPr/>
              <a:t>26</a:t>
            </a:fld>
            <a:endParaRPr lang="en-US" altLang="zh-CN"/>
          </a:p>
        </p:txBody>
      </p:sp>
      <p:grpSp>
        <p:nvGrpSpPr>
          <p:cNvPr id="2" name="Group 2"/>
          <p:cNvGrpSpPr>
            <a:grpSpLocks/>
          </p:cNvGrpSpPr>
          <p:nvPr/>
        </p:nvGrpSpPr>
        <p:grpSpPr bwMode="auto">
          <a:xfrm>
            <a:off x="539750" y="3284538"/>
            <a:ext cx="7961313" cy="1990725"/>
            <a:chOff x="340" y="1979"/>
            <a:chExt cx="5015" cy="1254"/>
          </a:xfrm>
        </p:grpSpPr>
        <p:sp>
          <p:nvSpPr>
            <p:cNvPr id="329731" name="Text Box 3"/>
            <p:cNvSpPr txBox="1">
              <a:spLocks noChangeArrowheads="1"/>
            </p:cNvSpPr>
            <p:nvPr/>
          </p:nvSpPr>
          <p:spPr bwMode="auto">
            <a:xfrm>
              <a:off x="340" y="1979"/>
              <a:ext cx="4944" cy="346"/>
            </a:xfrm>
            <a:prstGeom prst="rect">
              <a:avLst/>
            </a:prstGeom>
            <a:noFill/>
            <a:ln w="9525">
              <a:noFill/>
              <a:miter lim="800000"/>
              <a:headEnd/>
              <a:tailEnd/>
            </a:ln>
            <a:effectLst/>
          </p:spPr>
          <p:txBody>
            <a:bodyPr>
              <a:spAutoFit/>
            </a:bodyPr>
            <a:lstStyle/>
            <a:p>
              <a:pPr>
                <a:lnSpc>
                  <a:spcPct val="150000"/>
                </a:lnSpc>
              </a:pPr>
              <a:r>
                <a:rPr lang="en-US" altLang="zh-CN">
                  <a:latin typeface="楷体_GB2312" pitchFamily="49" charset="-122"/>
                </a:rPr>
                <a:t>  </a:t>
              </a:r>
              <a:r>
                <a:rPr lang="zh-CN" altLang="en-US" b="1">
                  <a:latin typeface="楷体_GB2312" pitchFamily="49" charset="-122"/>
                </a:rPr>
                <a:t>假设计划期内甲乙两种产品各生产      吨，</a:t>
              </a:r>
              <a:endParaRPr lang="zh-CN" altLang="en-US" sz="2400" b="1">
                <a:latin typeface="楷体_GB2312" pitchFamily="49" charset="-122"/>
              </a:endParaRPr>
            </a:p>
          </p:txBody>
        </p:sp>
        <p:graphicFrame>
          <p:nvGraphicFramePr>
            <p:cNvPr id="329732" name="Object 4"/>
            <p:cNvGraphicFramePr>
              <a:graphicFrameLocks noChangeAspect="1"/>
            </p:cNvGraphicFramePr>
            <p:nvPr/>
          </p:nvGraphicFramePr>
          <p:xfrm>
            <a:off x="3878" y="1979"/>
            <a:ext cx="1477" cy="1254"/>
          </p:xfrm>
          <a:graphic>
            <a:graphicData uri="http://schemas.openxmlformats.org/presentationml/2006/ole">
              <p:oleObj spid="_x0000_s20486" name="Equation" r:id="rId3" imgW="1143000" imgH="1168200" progId="Equation.DSMT4">
                <p:embed/>
              </p:oleObj>
            </a:graphicData>
          </a:graphic>
        </p:graphicFrame>
        <p:graphicFrame>
          <p:nvGraphicFramePr>
            <p:cNvPr id="329733" name="Object 5"/>
            <p:cNvGraphicFramePr>
              <a:graphicFrameLocks noChangeAspect="1"/>
            </p:cNvGraphicFramePr>
            <p:nvPr/>
          </p:nvGraphicFramePr>
          <p:xfrm>
            <a:off x="3016" y="2024"/>
            <a:ext cx="467" cy="330"/>
          </p:xfrm>
          <a:graphic>
            <a:graphicData uri="http://schemas.openxmlformats.org/presentationml/2006/ole">
              <p:oleObj spid="_x0000_s20487" name="Equation" r:id="rId4" imgW="355320" imgH="228600" progId="Equation.DSMT4">
                <p:embed/>
              </p:oleObj>
            </a:graphicData>
          </a:graphic>
        </p:graphicFrame>
      </p:grpSp>
      <p:graphicFrame>
        <p:nvGraphicFramePr>
          <p:cNvPr id="329734" name="Group 6"/>
          <p:cNvGraphicFramePr>
            <a:graphicFrameLocks noGrp="1"/>
          </p:cNvGraphicFramePr>
          <p:nvPr/>
        </p:nvGraphicFramePr>
        <p:xfrm>
          <a:off x="1763713" y="1125538"/>
          <a:ext cx="6551612" cy="2137093"/>
        </p:xfrm>
        <a:graphic>
          <a:graphicData uri="http://schemas.openxmlformats.org/drawingml/2006/table">
            <a:tbl>
              <a:tblPr/>
              <a:tblGrid>
                <a:gridCol w="1841500"/>
                <a:gridCol w="1266825"/>
                <a:gridCol w="1727200"/>
                <a:gridCol w="1716087"/>
              </a:tblGrid>
              <a:tr h="360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每吨产品的加工台时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可供台时数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乙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39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76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利润（元</a:t>
                      </a: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30"/>
          <p:cNvGrpSpPr>
            <a:grpSpLocks/>
          </p:cNvGrpSpPr>
          <p:nvPr/>
        </p:nvGrpSpPr>
        <p:grpSpPr bwMode="auto">
          <a:xfrm>
            <a:off x="642910" y="3841750"/>
            <a:ext cx="7848600" cy="3016250"/>
            <a:chOff x="340" y="2251"/>
            <a:chExt cx="4944" cy="1900"/>
          </a:xfrm>
        </p:grpSpPr>
        <p:sp>
          <p:nvSpPr>
            <p:cNvPr id="329759" name="Text Box 31"/>
            <p:cNvSpPr txBox="1">
              <a:spLocks noChangeArrowheads="1"/>
            </p:cNvSpPr>
            <p:nvPr/>
          </p:nvSpPr>
          <p:spPr bwMode="auto">
            <a:xfrm>
              <a:off x="340" y="2251"/>
              <a:ext cx="4944" cy="1900"/>
            </a:xfrm>
            <a:prstGeom prst="rect">
              <a:avLst/>
            </a:prstGeom>
            <a:noFill/>
            <a:ln w="9525">
              <a:noFill/>
              <a:miter lim="800000"/>
              <a:headEnd/>
              <a:tailEnd/>
            </a:ln>
            <a:effectLst/>
          </p:spPr>
          <p:txBody>
            <a:bodyPr>
              <a:spAutoFit/>
            </a:bodyPr>
            <a:lstStyle/>
            <a:p>
              <a:pPr>
                <a:lnSpc>
                  <a:spcPct val="150000"/>
                </a:lnSpc>
              </a:pPr>
              <a:r>
                <a:rPr lang="zh-CN" altLang="en-US" b="1" dirty="0">
                  <a:latin typeface="楷体_GB2312" pitchFamily="49" charset="-122"/>
                </a:rPr>
                <a:t>用图解法或单纯形法可求得最优解    </a:t>
              </a:r>
            </a:p>
            <a:p>
              <a:pPr>
                <a:lnSpc>
                  <a:spcPct val="150000"/>
                </a:lnSpc>
              </a:pPr>
              <a:r>
                <a:rPr lang="zh-CN" altLang="en-US" b="1" dirty="0">
                  <a:latin typeface="楷体_GB2312" pitchFamily="49" charset="-122"/>
                </a:rPr>
                <a:t>                               </a:t>
              </a:r>
              <a:r>
                <a:rPr lang="en-US" altLang="zh-CN" b="1" dirty="0">
                  <a:latin typeface="楷体_GB2312" pitchFamily="49" charset="-122"/>
                </a:rPr>
                <a:t>(</a:t>
              </a:r>
              <a:r>
                <a:rPr lang="zh-CN" altLang="en-US" b="1" dirty="0">
                  <a:latin typeface="楷体_GB2312" pitchFamily="49" charset="-122"/>
                </a:rPr>
                <a:t>元</a:t>
              </a:r>
              <a:r>
                <a:rPr lang="en-US" altLang="zh-CN" b="1" dirty="0">
                  <a:latin typeface="楷体_GB2312" pitchFamily="49" charset="-122"/>
                </a:rPr>
                <a:t>) </a:t>
              </a:r>
            </a:p>
            <a:p>
              <a:pPr>
                <a:lnSpc>
                  <a:spcPct val="150000"/>
                </a:lnSpc>
              </a:pPr>
              <a:endParaRPr lang="en-US" altLang="zh-CN" b="1" dirty="0">
                <a:latin typeface="楷体_GB2312" pitchFamily="49" charset="-122"/>
              </a:endParaRPr>
            </a:p>
            <a:p>
              <a:pPr>
                <a:lnSpc>
                  <a:spcPct val="150000"/>
                </a:lnSpc>
              </a:pPr>
              <a:r>
                <a:rPr lang="en-US" altLang="zh-CN" b="1" dirty="0">
                  <a:latin typeface="楷体_GB2312" pitchFamily="49" charset="-122"/>
                </a:rPr>
                <a:t>  </a:t>
              </a:r>
              <a:r>
                <a:rPr lang="zh-CN" altLang="en-US" b="1" dirty="0">
                  <a:latin typeface="楷体_GB2312" pitchFamily="49" charset="-122"/>
                </a:rPr>
                <a:t>即在计划期内甲产品生产   吨，乙产品生产</a:t>
              </a:r>
              <a:r>
                <a:rPr lang="en-US" altLang="zh-CN" b="1" dirty="0">
                  <a:latin typeface="楷体_GB2312" pitchFamily="49" charset="-122"/>
                </a:rPr>
                <a:t>8</a:t>
              </a:r>
              <a:r>
                <a:rPr lang="zh-CN" altLang="en-US" b="1" dirty="0">
                  <a:latin typeface="楷体_GB2312" pitchFamily="49" charset="-122"/>
                </a:rPr>
                <a:t>吨，可以使总利润达到最大，为       元</a:t>
              </a:r>
              <a:r>
                <a:rPr lang="zh-CN" altLang="en-US" sz="2400" b="1" dirty="0">
                  <a:latin typeface="楷体_GB2312" pitchFamily="49" charset="-122"/>
                </a:rPr>
                <a:t>。</a:t>
              </a:r>
            </a:p>
            <a:p>
              <a:pPr>
                <a:lnSpc>
                  <a:spcPct val="150000"/>
                </a:lnSpc>
              </a:pPr>
              <a:endParaRPr lang="en-US" altLang="zh-CN" sz="2400" b="1" dirty="0">
                <a:latin typeface="楷体_GB2312" pitchFamily="49" charset="-122"/>
              </a:endParaRPr>
            </a:p>
          </p:txBody>
        </p:sp>
        <p:graphicFrame>
          <p:nvGraphicFramePr>
            <p:cNvPr id="329760" name="Object 32"/>
            <p:cNvGraphicFramePr>
              <a:graphicFrameLocks noChangeAspect="1"/>
            </p:cNvGraphicFramePr>
            <p:nvPr/>
          </p:nvGraphicFramePr>
          <p:xfrm>
            <a:off x="612" y="2568"/>
            <a:ext cx="1088" cy="480"/>
          </p:xfrm>
          <a:graphic>
            <a:graphicData uri="http://schemas.openxmlformats.org/presentationml/2006/ole">
              <p:oleObj spid="_x0000_s20482" name="Equation" r:id="rId5" imgW="609480" imgH="317160" progId="Equation.DSMT4">
                <p:embed/>
              </p:oleObj>
            </a:graphicData>
          </a:graphic>
        </p:graphicFrame>
        <p:graphicFrame>
          <p:nvGraphicFramePr>
            <p:cNvPr id="329761" name="Object 33"/>
            <p:cNvGraphicFramePr>
              <a:graphicFrameLocks noChangeAspect="1"/>
            </p:cNvGraphicFramePr>
            <p:nvPr/>
          </p:nvGraphicFramePr>
          <p:xfrm>
            <a:off x="1746" y="2568"/>
            <a:ext cx="1089" cy="480"/>
          </p:xfrm>
          <a:graphic>
            <a:graphicData uri="http://schemas.openxmlformats.org/presentationml/2006/ole">
              <p:oleObj spid="_x0000_s20483" name="Equation" r:id="rId6" imgW="647640" imgH="317160" progId="Equation.DSMT4">
                <p:embed/>
              </p:oleObj>
            </a:graphicData>
          </a:graphic>
        </p:graphicFrame>
        <p:graphicFrame>
          <p:nvGraphicFramePr>
            <p:cNvPr id="329762" name="Object 34"/>
            <p:cNvGraphicFramePr>
              <a:graphicFrameLocks noChangeAspect="1"/>
            </p:cNvGraphicFramePr>
            <p:nvPr/>
          </p:nvGraphicFramePr>
          <p:xfrm>
            <a:off x="1156" y="3430"/>
            <a:ext cx="533" cy="480"/>
          </p:xfrm>
          <a:graphic>
            <a:graphicData uri="http://schemas.openxmlformats.org/presentationml/2006/ole">
              <p:oleObj spid="_x0000_s20484" name="Equation" r:id="rId7" imgW="317160" imgH="317160" progId="Equation.DSMT4">
                <p:embed/>
              </p:oleObj>
            </a:graphicData>
          </a:graphic>
        </p:graphicFrame>
        <p:graphicFrame>
          <p:nvGraphicFramePr>
            <p:cNvPr id="329763" name="Object 35"/>
            <p:cNvGraphicFramePr>
              <a:graphicFrameLocks noChangeAspect="1"/>
            </p:cNvGraphicFramePr>
            <p:nvPr/>
          </p:nvGraphicFramePr>
          <p:xfrm>
            <a:off x="2336" y="3067"/>
            <a:ext cx="227" cy="480"/>
          </p:xfrm>
          <a:graphic>
            <a:graphicData uri="http://schemas.openxmlformats.org/presentationml/2006/ole">
              <p:oleObj spid="_x0000_s20485" name="Equation" r:id="rId8" imgW="126720" imgH="317160" progId="Equation.DSMT4">
                <p:embed/>
              </p:oleObj>
            </a:graphicData>
          </a:graphic>
        </p:graphicFrame>
      </p:grpSp>
      <p:sp>
        <p:nvSpPr>
          <p:cNvPr id="329764" name="Text Box 36"/>
          <p:cNvSpPr txBox="1">
            <a:spLocks noChangeArrowheads="1"/>
          </p:cNvSpPr>
          <p:nvPr/>
        </p:nvSpPr>
        <p:spPr bwMode="auto">
          <a:xfrm>
            <a:off x="684213" y="981075"/>
            <a:ext cx="946150" cy="396875"/>
          </a:xfrm>
          <a:prstGeom prst="rect">
            <a:avLst/>
          </a:prstGeom>
          <a:noFill/>
          <a:ln w="9525">
            <a:noFill/>
            <a:miter lim="800000"/>
            <a:headEnd/>
            <a:tailEnd/>
          </a:ln>
          <a:effectLst/>
        </p:spPr>
        <p:txBody>
          <a:bodyPr wrap="none">
            <a:spAutoFit/>
          </a:bodyPr>
          <a:lstStyle/>
          <a:p>
            <a:r>
              <a:rPr lang="zh-CN" altLang="en-US" b="1"/>
              <a:t>例１：</a:t>
            </a:r>
          </a:p>
        </p:txBody>
      </p:sp>
      <p:sp>
        <p:nvSpPr>
          <p:cNvPr id="329765" name="Rectangle 37"/>
          <p:cNvSpPr>
            <a:spLocks noChangeArrowheads="1"/>
          </p:cNvSpPr>
          <p:nvPr/>
        </p:nvSpPr>
        <p:spPr bwMode="auto">
          <a:xfrm>
            <a:off x="971550" y="0"/>
            <a:ext cx="7772400" cy="1143000"/>
          </a:xfrm>
          <a:prstGeom prst="rect">
            <a:avLst/>
          </a:prstGeom>
          <a:noFill/>
          <a:ln w="9525">
            <a:noFill/>
            <a:miter lim="800000"/>
            <a:headEnd/>
            <a:tailEnd/>
          </a:ln>
          <a:effectLst/>
        </p:spPr>
        <p:txBody>
          <a:bodyPr anchor="ctr"/>
          <a:lstStyle/>
          <a:p>
            <a:pPr>
              <a:lnSpc>
                <a:spcPct val="140000"/>
              </a:lnSpc>
              <a:spcBef>
                <a:spcPct val="50000"/>
              </a:spcBef>
              <a:buFont typeface="Wingdings" pitchFamily="2" charset="2"/>
              <a:buNone/>
            </a:pPr>
            <a:r>
              <a:rPr lang="zh-CN" altLang="en-US" sz="2400" b="1">
                <a:ea typeface="黑体" pitchFamily="2" charset="-122"/>
              </a:rPr>
              <a:t>对偶最优解的经济解释</a:t>
            </a:r>
            <a:r>
              <a:rPr lang="en-US" altLang="zh-CN" sz="2400" b="1">
                <a:ea typeface="黑体" pitchFamily="2" charset="-122"/>
              </a:rPr>
              <a:t>—</a:t>
            </a:r>
            <a:r>
              <a:rPr lang="zh-CN" altLang="en-US" sz="2400" b="1">
                <a:solidFill>
                  <a:schemeClr val="accent2"/>
                </a:solidFill>
                <a:ea typeface="黑体" pitchFamily="2" charset="-122"/>
              </a:rPr>
              <a:t>影子价格</a:t>
            </a:r>
            <a:r>
              <a:rPr lang="zh-CN" altLang="en-US" sz="4400">
                <a:solidFill>
                  <a:schemeClr val="accent2"/>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9765"/>
                                        </p:tgtEl>
                                        <p:attrNameLst>
                                          <p:attrName>style.visibility</p:attrName>
                                        </p:attrNameLst>
                                      </p:cBhvr>
                                      <p:to>
                                        <p:strVal val="visible"/>
                                      </p:to>
                                    </p:set>
                                    <p:animEffect transition="in" filter="blinds(horizontal)">
                                      <p:cBhvr>
                                        <p:cTn id="7" dur="500"/>
                                        <p:tgtEl>
                                          <p:spTgt spid="329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64"/>
                                        </p:tgtEl>
                                        <p:attrNameLst>
                                          <p:attrName>style.visibility</p:attrName>
                                        </p:attrNameLst>
                                      </p:cBhvr>
                                      <p:to>
                                        <p:strVal val="visible"/>
                                      </p:to>
                                    </p:set>
                                    <p:animEffect transition="in" filter="blinds(horizontal)">
                                      <p:cBhvr>
                                        <p:cTn id="12" dur="500"/>
                                        <p:tgtEl>
                                          <p:spTgt spid="329764"/>
                                        </p:tgtEl>
                                      </p:cBhvr>
                                    </p:animEffect>
                                  </p:childTnLst>
                                </p:cTn>
                              </p:par>
                              <p:par>
                                <p:cTn id="13" presetID="3" presetClass="entr" presetSubtype="10" fill="hold" nodeType="withEffect">
                                  <p:stCondLst>
                                    <p:cond delay="0"/>
                                  </p:stCondLst>
                                  <p:childTnLst>
                                    <p:set>
                                      <p:cBhvr>
                                        <p:cTn id="14" dur="1" fill="hold">
                                          <p:stCondLst>
                                            <p:cond delay="0"/>
                                          </p:stCondLst>
                                        </p:cTn>
                                        <p:tgtEl>
                                          <p:spTgt spid="329734"/>
                                        </p:tgtEl>
                                        <p:attrNameLst>
                                          <p:attrName>style.visibility</p:attrName>
                                        </p:attrNameLst>
                                      </p:cBhvr>
                                      <p:to>
                                        <p:strVal val="visible"/>
                                      </p:to>
                                    </p:set>
                                    <p:animEffect transition="in" filter="blinds(horizontal)">
                                      <p:cBhvr>
                                        <p:cTn id="15" dur="500"/>
                                        <p:tgtEl>
                                          <p:spTgt spid="3297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64" grpId="0"/>
      <p:bldP spid="3297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2130CF7E-6D86-498A-9341-6072CBDD7914}" type="slidenum">
              <a:rPr lang="en-US" altLang="zh-CN"/>
              <a:pPr/>
              <a:t>27</a:t>
            </a:fld>
            <a:endParaRPr lang="en-US" altLang="zh-CN"/>
          </a:p>
        </p:txBody>
      </p:sp>
      <p:grpSp>
        <p:nvGrpSpPr>
          <p:cNvPr id="2" name="Group 2"/>
          <p:cNvGrpSpPr>
            <a:grpSpLocks/>
          </p:cNvGrpSpPr>
          <p:nvPr/>
        </p:nvGrpSpPr>
        <p:grpSpPr bwMode="auto">
          <a:xfrm>
            <a:off x="250825" y="1916113"/>
            <a:ext cx="4156075" cy="3168650"/>
            <a:chOff x="375" y="379"/>
            <a:chExt cx="2369" cy="1898"/>
          </a:xfrm>
        </p:grpSpPr>
        <p:sp>
          <p:nvSpPr>
            <p:cNvPr id="328707" name="Text Box 3"/>
            <p:cNvSpPr txBox="1">
              <a:spLocks noChangeArrowheads="1"/>
            </p:cNvSpPr>
            <p:nvPr/>
          </p:nvSpPr>
          <p:spPr bwMode="auto">
            <a:xfrm>
              <a:off x="612" y="379"/>
              <a:ext cx="105" cy="238"/>
            </a:xfrm>
            <a:prstGeom prst="rect">
              <a:avLst/>
            </a:prstGeom>
            <a:noFill/>
            <a:ln w="9525">
              <a:noFill/>
              <a:miter lim="800000"/>
              <a:headEnd/>
              <a:tailEnd/>
            </a:ln>
            <a:effectLst/>
          </p:spPr>
          <p:txBody>
            <a:bodyPr wrap="none">
              <a:spAutoFit/>
            </a:bodyPr>
            <a:lstStyle/>
            <a:p>
              <a:endParaRPr lang="zh-CN" altLang="zh-CN" b="1"/>
            </a:p>
          </p:txBody>
        </p:sp>
        <p:graphicFrame>
          <p:nvGraphicFramePr>
            <p:cNvPr id="328708" name="Object 4"/>
            <p:cNvGraphicFramePr>
              <a:graphicFrameLocks noChangeAspect="1"/>
            </p:cNvGraphicFramePr>
            <p:nvPr/>
          </p:nvGraphicFramePr>
          <p:xfrm>
            <a:off x="1247" y="618"/>
            <a:ext cx="1477" cy="1254"/>
          </p:xfrm>
          <a:graphic>
            <a:graphicData uri="http://schemas.openxmlformats.org/presentationml/2006/ole">
              <p:oleObj spid="_x0000_s21509" name="Equation" r:id="rId3" imgW="1143000" imgH="1168200" progId="Equation.DSMT4">
                <p:embed/>
              </p:oleObj>
            </a:graphicData>
          </a:graphic>
        </p:graphicFrame>
        <p:graphicFrame>
          <p:nvGraphicFramePr>
            <p:cNvPr id="328709" name="Object 5"/>
            <p:cNvGraphicFramePr>
              <a:graphicFrameLocks noChangeAspect="1"/>
            </p:cNvGraphicFramePr>
            <p:nvPr/>
          </p:nvGraphicFramePr>
          <p:xfrm>
            <a:off x="375" y="1797"/>
            <a:ext cx="1201" cy="480"/>
          </p:xfrm>
          <a:graphic>
            <a:graphicData uri="http://schemas.openxmlformats.org/presentationml/2006/ole">
              <p:oleObj spid="_x0000_s21510" name="Equation" r:id="rId4" imgW="672840" imgH="317160" progId="Equation.DSMT4">
                <p:embed/>
              </p:oleObj>
            </a:graphicData>
          </a:graphic>
        </p:graphicFrame>
        <p:graphicFrame>
          <p:nvGraphicFramePr>
            <p:cNvPr id="328710" name="Object 6"/>
            <p:cNvGraphicFramePr>
              <a:graphicFrameLocks noChangeAspect="1"/>
            </p:cNvGraphicFramePr>
            <p:nvPr/>
          </p:nvGraphicFramePr>
          <p:xfrm>
            <a:off x="1655" y="1797"/>
            <a:ext cx="1089" cy="480"/>
          </p:xfrm>
          <a:graphic>
            <a:graphicData uri="http://schemas.openxmlformats.org/presentationml/2006/ole">
              <p:oleObj spid="_x0000_s21511" name="Equation" r:id="rId5" imgW="647640" imgH="317160" progId="Equation.DSMT4">
                <p:embed/>
              </p:oleObj>
            </a:graphicData>
          </a:graphic>
        </p:graphicFrame>
      </p:grpSp>
      <p:grpSp>
        <p:nvGrpSpPr>
          <p:cNvPr id="3" name="Group 7"/>
          <p:cNvGrpSpPr>
            <a:grpSpLocks/>
          </p:cNvGrpSpPr>
          <p:nvPr/>
        </p:nvGrpSpPr>
        <p:grpSpPr bwMode="auto">
          <a:xfrm>
            <a:off x="4756150" y="2133600"/>
            <a:ext cx="4387850" cy="2776538"/>
            <a:chOff x="2925" y="618"/>
            <a:chExt cx="2628" cy="1568"/>
          </a:xfrm>
        </p:grpSpPr>
        <p:graphicFrame>
          <p:nvGraphicFramePr>
            <p:cNvPr id="328712" name="Object 8"/>
            <p:cNvGraphicFramePr>
              <a:graphicFrameLocks noChangeAspect="1"/>
            </p:cNvGraphicFramePr>
            <p:nvPr/>
          </p:nvGraphicFramePr>
          <p:xfrm>
            <a:off x="3152" y="618"/>
            <a:ext cx="2059" cy="1015"/>
          </p:xfrm>
          <a:graphic>
            <a:graphicData uri="http://schemas.openxmlformats.org/presentationml/2006/ole">
              <p:oleObj spid="_x0000_s21506" name="Equation" r:id="rId6" imgW="1536480" imgH="939600" progId="Equation.DSMT4">
                <p:embed/>
              </p:oleObj>
            </a:graphicData>
          </a:graphic>
        </p:graphicFrame>
        <p:graphicFrame>
          <p:nvGraphicFramePr>
            <p:cNvPr id="328713" name="Object 9"/>
            <p:cNvGraphicFramePr>
              <a:graphicFrameLocks noChangeAspect="1"/>
            </p:cNvGraphicFramePr>
            <p:nvPr/>
          </p:nvGraphicFramePr>
          <p:xfrm>
            <a:off x="2925" y="1706"/>
            <a:ext cx="1496" cy="480"/>
          </p:xfrm>
          <a:graphic>
            <a:graphicData uri="http://schemas.openxmlformats.org/presentationml/2006/ole">
              <p:oleObj spid="_x0000_s21507" name="Equation" r:id="rId7" imgW="838080" imgH="317160" progId="Equation.DSMT4">
                <p:embed/>
              </p:oleObj>
            </a:graphicData>
          </a:graphic>
        </p:graphicFrame>
        <p:graphicFrame>
          <p:nvGraphicFramePr>
            <p:cNvPr id="328714" name="Object 10"/>
            <p:cNvGraphicFramePr>
              <a:graphicFrameLocks noChangeAspect="1"/>
            </p:cNvGraphicFramePr>
            <p:nvPr/>
          </p:nvGraphicFramePr>
          <p:xfrm>
            <a:off x="4422" y="1706"/>
            <a:ext cx="1131" cy="480"/>
          </p:xfrm>
          <a:graphic>
            <a:graphicData uri="http://schemas.openxmlformats.org/presentationml/2006/ole">
              <p:oleObj spid="_x0000_s21508" name="Equation" r:id="rId8" imgW="672840" imgH="31716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025B6F7F-1EA0-47F1-809A-C1019F00E6B1}" type="slidenum">
              <a:rPr lang="en-US" altLang="zh-CN"/>
              <a:pPr/>
              <a:t>28</a:t>
            </a:fld>
            <a:endParaRPr lang="en-US" altLang="zh-CN"/>
          </a:p>
        </p:txBody>
      </p:sp>
      <p:sp>
        <p:nvSpPr>
          <p:cNvPr id="43012" name="Rectangle 4"/>
          <p:cNvSpPr>
            <a:spLocks noChangeArrowheads="1"/>
          </p:cNvSpPr>
          <p:nvPr/>
        </p:nvSpPr>
        <p:spPr bwMode="auto">
          <a:xfrm>
            <a:off x="838200" y="228600"/>
            <a:ext cx="7772400" cy="1143000"/>
          </a:xfrm>
          <a:prstGeom prst="rect">
            <a:avLst/>
          </a:prstGeom>
          <a:noFill/>
          <a:ln w="9525">
            <a:noFill/>
            <a:miter lim="800000"/>
            <a:headEnd/>
            <a:tailEnd/>
          </a:ln>
          <a:effectLst/>
        </p:spPr>
        <p:txBody>
          <a:bodyPr anchor="ctr"/>
          <a:lstStyle/>
          <a:p>
            <a:pPr>
              <a:spcBef>
                <a:spcPct val="50000"/>
              </a:spcBef>
            </a:pPr>
            <a:endParaRPr lang="zh-CN" altLang="zh-CN" sz="1800">
              <a:latin typeface="华文新魏" pitchFamily="2" charset="-122"/>
              <a:ea typeface="华文新魏" pitchFamily="2" charset="-122"/>
            </a:endParaRPr>
          </a:p>
        </p:txBody>
      </p:sp>
      <p:grpSp>
        <p:nvGrpSpPr>
          <p:cNvPr id="2" name="Group 5"/>
          <p:cNvGrpSpPr>
            <a:grpSpLocks/>
          </p:cNvGrpSpPr>
          <p:nvPr/>
        </p:nvGrpSpPr>
        <p:grpSpPr bwMode="auto">
          <a:xfrm>
            <a:off x="1042988" y="1268413"/>
            <a:ext cx="7162800" cy="4819650"/>
            <a:chOff x="657" y="981"/>
            <a:chExt cx="4512" cy="3036"/>
          </a:xfrm>
        </p:grpSpPr>
        <p:grpSp>
          <p:nvGrpSpPr>
            <p:cNvPr id="3" name="Group 4"/>
            <p:cNvGrpSpPr>
              <a:grpSpLocks/>
            </p:cNvGrpSpPr>
            <p:nvPr/>
          </p:nvGrpSpPr>
          <p:grpSpPr bwMode="auto">
            <a:xfrm>
              <a:off x="657" y="981"/>
              <a:ext cx="4512" cy="3036"/>
              <a:chOff x="657" y="981"/>
              <a:chExt cx="4512" cy="3036"/>
            </a:xfrm>
          </p:grpSpPr>
          <p:sp>
            <p:nvSpPr>
              <p:cNvPr id="43011" name="Text Box 3"/>
              <p:cNvSpPr txBox="1">
                <a:spLocks noChangeArrowheads="1"/>
              </p:cNvSpPr>
              <p:nvPr/>
            </p:nvSpPr>
            <p:spPr bwMode="auto">
              <a:xfrm>
                <a:off x="657" y="981"/>
                <a:ext cx="4512" cy="3036"/>
              </a:xfrm>
              <a:prstGeom prst="rect">
                <a:avLst/>
              </a:prstGeom>
              <a:noFill/>
              <a:ln w="9525">
                <a:noFill/>
                <a:miter lim="800000"/>
                <a:headEnd/>
                <a:tailEnd/>
              </a:ln>
              <a:effectLst/>
            </p:spPr>
            <p:txBody>
              <a:bodyPr>
                <a:spAutoFit/>
              </a:bodyPr>
              <a:lstStyle/>
              <a:p>
                <a:pPr algn="just">
                  <a:lnSpc>
                    <a:spcPct val="140000"/>
                  </a:lnSpc>
                  <a:spcBef>
                    <a:spcPct val="50000"/>
                  </a:spcBef>
                </a:pPr>
                <a:r>
                  <a:rPr lang="zh-CN" altLang="en-US">
                    <a:latin typeface="楷体_GB2312" pitchFamily="49" charset="-122"/>
                  </a:rPr>
                  <a:t>　　</a:t>
                </a:r>
                <a:r>
                  <a:rPr lang="zh-CN" altLang="en-US" b="1">
                    <a:latin typeface="楷体_GB2312" pitchFamily="49" charset="-122"/>
                  </a:rPr>
                  <a:t>由强对偶定理可知，如果原问题有最优解　　，那么对偶问题也有最优解　　，而且它们的目标函数值相等，即有：</a:t>
                </a:r>
              </a:p>
              <a:p>
                <a:pPr algn="just">
                  <a:lnSpc>
                    <a:spcPct val="140000"/>
                  </a:lnSpc>
                  <a:spcBef>
                    <a:spcPct val="50000"/>
                  </a:spcBef>
                </a:pPr>
                <a:endParaRPr lang="zh-CN" altLang="en-US" b="1">
                  <a:latin typeface="楷体_GB2312" pitchFamily="49" charset="-122"/>
                </a:endParaRPr>
              </a:p>
              <a:p>
                <a:pPr algn="just">
                  <a:lnSpc>
                    <a:spcPct val="140000"/>
                  </a:lnSpc>
                  <a:spcBef>
                    <a:spcPct val="50000"/>
                  </a:spcBef>
                </a:pPr>
                <a:r>
                  <a:rPr lang="zh-CN" altLang="en-US" b="1">
                    <a:latin typeface="楷体_GB2312" pitchFamily="49" charset="-122"/>
                  </a:rPr>
                  <a:t>其中　　　　　　　　　　是线性规划原问题约束条件的右端数据向量，它代表各种资源的拥有量。</a:t>
                </a:r>
              </a:p>
              <a:p>
                <a:pPr algn="just">
                  <a:lnSpc>
                    <a:spcPct val="140000"/>
                  </a:lnSpc>
                  <a:spcBef>
                    <a:spcPct val="50000"/>
                  </a:spcBef>
                </a:pPr>
                <a:r>
                  <a:rPr lang="zh-CN" altLang="en-US" b="1">
                    <a:latin typeface="楷体_GB2312" pitchFamily="49" charset="-122"/>
                  </a:rPr>
                  <a:t>　　　　　　　　　　为对偶问题最优解，它代表在资源最优利用条件下对各种单位资源的估价，这种估计不是资源的市场价格，而是根据</a:t>
                </a:r>
                <a:r>
                  <a:rPr lang="zh-CN" altLang="en-US" b="1">
                    <a:solidFill>
                      <a:schemeClr val="accent2"/>
                    </a:solidFill>
                    <a:latin typeface="楷体_GB2312" pitchFamily="49" charset="-122"/>
                  </a:rPr>
                  <a:t>资源在生产中所作出的贡献</a:t>
                </a:r>
                <a:r>
                  <a:rPr lang="zh-CN" altLang="en-US" b="1">
                    <a:latin typeface="楷体_GB2312" pitchFamily="49" charset="-122"/>
                  </a:rPr>
                  <a:t>（如创造利润，产值等）而作出估价，为区别起见，称之为</a:t>
                </a:r>
                <a:r>
                  <a:rPr lang="zh-CN" altLang="en-US" b="1">
                    <a:solidFill>
                      <a:schemeClr val="accent2"/>
                    </a:solidFill>
                    <a:latin typeface="楷体_GB2312" pitchFamily="49" charset="-122"/>
                  </a:rPr>
                  <a:t>影子价格</a:t>
                </a:r>
                <a:r>
                  <a:rPr lang="en-US" altLang="zh-CN" b="1">
                    <a:latin typeface="楷体_GB2312" pitchFamily="49" charset="-122"/>
                  </a:rPr>
                  <a:t>(shadow price)</a:t>
                </a:r>
                <a:r>
                  <a:rPr lang="zh-CN" altLang="en-US" b="1">
                    <a:latin typeface="楷体_GB2312" pitchFamily="49" charset="-122"/>
                  </a:rPr>
                  <a:t>。</a:t>
                </a:r>
              </a:p>
            </p:txBody>
          </p:sp>
          <p:graphicFrame>
            <p:nvGraphicFramePr>
              <p:cNvPr id="150533" name="Object 5"/>
              <p:cNvGraphicFramePr>
                <a:graphicFrameLocks noChangeAspect="1"/>
              </p:cNvGraphicFramePr>
              <p:nvPr/>
            </p:nvGraphicFramePr>
            <p:xfrm>
              <a:off x="710" y="1616"/>
              <a:ext cx="3389" cy="308"/>
            </p:xfrm>
            <a:graphic>
              <a:graphicData uri="http://schemas.openxmlformats.org/presentationml/2006/ole">
                <p:oleObj spid="_x0000_s22532" name="Equation" r:id="rId3" imgW="2489040" imgH="241200" progId="Equation.DSMT4">
                  <p:embed/>
                </p:oleObj>
              </a:graphicData>
            </a:graphic>
          </p:graphicFrame>
          <p:graphicFrame>
            <p:nvGraphicFramePr>
              <p:cNvPr id="150534" name="Object 6"/>
              <p:cNvGraphicFramePr>
                <a:graphicFrameLocks noChangeAspect="1"/>
              </p:cNvGraphicFramePr>
              <p:nvPr/>
            </p:nvGraphicFramePr>
            <p:xfrm>
              <a:off x="1156" y="2024"/>
              <a:ext cx="1522" cy="308"/>
            </p:xfrm>
            <a:graphic>
              <a:graphicData uri="http://schemas.openxmlformats.org/presentationml/2006/ole">
                <p:oleObj spid="_x0000_s22533" name="Equation" r:id="rId4" imgW="1117440" imgH="241200" progId="Equation.DSMT4">
                  <p:embed/>
                </p:oleObj>
              </a:graphicData>
            </a:graphic>
          </p:graphicFrame>
          <p:graphicFrame>
            <p:nvGraphicFramePr>
              <p:cNvPr id="150535" name="Object 7"/>
              <p:cNvGraphicFramePr>
                <a:graphicFrameLocks noChangeAspect="1"/>
              </p:cNvGraphicFramePr>
              <p:nvPr/>
            </p:nvGraphicFramePr>
            <p:xfrm>
              <a:off x="733" y="2659"/>
              <a:ext cx="1678" cy="308"/>
            </p:xfrm>
            <a:graphic>
              <a:graphicData uri="http://schemas.openxmlformats.org/presentationml/2006/ole">
                <p:oleObj spid="_x0000_s22534" name="Equation" r:id="rId5" imgW="1231560" imgH="241200" progId="Equation.DSMT4">
                  <p:embed/>
                </p:oleObj>
              </a:graphicData>
            </a:graphic>
          </p:graphicFrame>
          <p:graphicFrame>
            <p:nvGraphicFramePr>
              <p:cNvPr id="282626" name="Object 2"/>
              <p:cNvGraphicFramePr>
                <a:graphicFrameLocks noChangeAspect="1"/>
              </p:cNvGraphicFramePr>
              <p:nvPr/>
            </p:nvGraphicFramePr>
            <p:xfrm>
              <a:off x="4286" y="1570"/>
              <a:ext cx="590" cy="455"/>
            </p:xfrm>
            <a:graphic>
              <a:graphicData uri="http://schemas.openxmlformats.org/presentationml/2006/ole">
                <p:oleObj spid="_x0000_s22535" name="Equation" r:id="rId6" imgW="1054080" imgH="812520" progId="Equation.DSMT4">
                  <p:embed/>
                </p:oleObj>
              </a:graphicData>
            </a:graphic>
          </p:graphicFrame>
        </p:grpSp>
        <p:graphicFrame>
          <p:nvGraphicFramePr>
            <p:cNvPr id="150531" name="Object 3"/>
            <p:cNvGraphicFramePr>
              <a:graphicFrameLocks noChangeAspect="1"/>
            </p:cNvGraphicFramePr>
            <p:nvPr/>
          </p:nvGraphicFramePr>
          <p:xfrm>
            <a:off x="3969" y="1026"/>
            <a:ext cx="295" cy="268"/>
          </p:xfrm>
          <a:graphic>
            <a:graphicData uri="http://schemas.openxmlformats.org/presentationml/2006/ole">
              <p:oleObj spid="_x0000_s22530" name="Equation" r:id="rId7" imgW="164880" imgH="177480" progId="Equation.DSMT4">
                <p:embed/>
              </p:oleObj>
            </a:graphicData>
          </a:graphic>
        </p:graphicFrame>
        <p:graphicFrame>
          <p:nvGraphicFramePr>
            <p:cNvPr id="150532" name="Object 4"/>
            <p:cNvGraphicFramePr>
              <a:graphicFrameLocks noChangeAspect="1"/>
            </p:cNvGraphicFramePr>
            <p:nvPr/>
          </p:nvGraphicFramePr>
          <p:xfrm>
            <a:off x="1791" y="1298"/>
            <a:ext cx="295" cy="268"/>
          </p:xfrm>
          <a:graphic>
            <a:graphicData uri="http://schemas.openxmlformats.org/presentationml/2006/ole">
              <p:oleObj spid="_x0000_s22531" name="Equation" r:id="rId8" imgW="164880" imgH="1774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8"/>
          <p:cNvSpPr>
            <a:spLocks noGrp="1"/>
          </p:cNvSpPr>
          <p:nvPr>
            <p:ph type="sldNum" sz="quarter" idx="12"/>
          </p:nvPr>
        </p:nvSpPr>
        <p:spPr/>
        <p:txBody>
          <a:bodyPr/>
          <a:lstStyle/>
          <a:p>
            <a:fld id="{06DE0B9B-6EA1-4FBB-8900-430FD67D6777}" type="slidenum">
              <a:rPr lang="en-US" altLang="zh-CN"/>
              <a:pPr/>
              <a:t>29</a:t>
            </a:fld>
            <a:endParaRPr lang="en-US" altLang="zh-CN"/>
          </a:p>
        </p:txBody>
      </p:sp>
      <p:grpSp>
        <p:nvGrpSpPr>
          <p:cNvPr id="2" name="Group 4"/>
          <p:cNvGrpSpPr>
            <a:grpSpLocks/>
          </p:cNvGrpSpPr>
          <p:nvPr/>
        </p:nvGrpSpPr>
        <p:grpSpPr bwMode="auto">
          <a:xfrm>
            <a:off x="539750" y="620713"/>
            <a:ext cx="8135938" cy="2835275"/>
            <a:chOff x="340" y="391"/>
            <a:chExt cx="5125" cy="1786"/>
          </a:xfrm>
        </p:grpSpPr>
        <p:grpSp>
          <p:nvGrpSpPr>
            <p:cNvPr id="3" name="Group 3"/>
            <p:cNvGrpSpPr>
              <a:grpSpLocks/>
            </p:cNvGrpSpPr>
            <p:nvPr/>
          </p:nvGrpSpPr>
          <p:grpSpPr bwMode="auto">
            <a:xfrm>
              <a:off x="340" y="391"/>
              <a:ext cx="5125" cy="1786"/>
              <a:chOff x="340" y="391"/>
              <a:chExt cx="5125" cy="1786"/>
            </a:xfrm>
          </p:grpSpPr>
          <p:sp>
            <p:nvSpPr>
              <p:cNvPr id="47106" name="Text Box 2"/>
              <p:cNvSpPr txBox="1">
                <a:spLocks noChangeArrowheads="1"/>
              </p:cNvSpPr>
              <p:nvPr/>
            </p:nvSpPr>
            <p:spPr bwMode="auto">
              <a:xfrm>
                <a:off x="340" y="391"/>
                <a:ext cx="5125" cy="1786"/>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a:latin typeface="Arial" charset="0"/>
                  </a:rPr>
                  <a:t>　　</a:t>
                </a:r>
                <a:r>
                  <a:rPr lang="zh-CN" altLang="en-US" b="1">
                    <a:latin typeface="楷体_GB2312" pitchFamily="49" charset="-122"/>
                  </a:rPr>
                  <a:t>影子价格的大小客观地反映了各种不同资源在系统内的稀缺程度。如果</a:t>
                </a:r>
                <a:r>
                  <a:rPr lang="zh-CN" altLang="en-US" b="1">
                    <a:solidFill>
                      <a:schemeClr val="accent2"/>
                    </a:solidFill>
                    <a:latin typeface="楷体_GB2312" pitchFamily="49" charset="-122"/>
                  </a:rPr>
                  <a:t>第</a:t>
                </a:r>
                <a:r>
                  <a:rPr lang="en-US" altLang="zh-CN" b="1">
                    <a:solidFill>
                      <a:schemeClr val="accent2"/>
                    </a:solidFill>
                    <a:latin typeface="楷体_GB2312" pitchFamily="49" charset="-122"/>
                  </a:rPr>
                  <a:t>i</a:t>
                </a:r>
                <a:r>
                  <a:rPr lang="zh-CN" altLang="en-US" b="1">
                    <a:solidFill>
                      <a:schemeClr val="accent2"/>
                    </a:solidFill>
                    <a:latin typeface="楷体_GB2312" pitchFamily="49" charset="-122"/>
                  </a:rPr>
                  <a:t>种资源供大于求</a:t>
                </a:r>
                <a:r>
                  <a:rPr lang="zh-CN" altLang="en-US" b="1">
                    <a:latin typeface="楷体_GB2312" pitchFamily="49" charset="-122"/>
                  </a:rPr>
                  <a:t>，即在达到最优解时，该种资源没有用完，或松弛变量　　　，由互补松弛定理，在对偶最优解　　中，第</a:t>
                </a:r>
                <a:r>
                  <a:rPr lang="en-US" altLang="zh-CN" b="1">
                    <a:latin typeface="楷体_GB2312" pitchFamily="49" charset="-122"/>
                  </a:rPr>
                  <a:t>i</a:t>
                </a:r>
                <a:r>
                  <a:rPr lang="zh-CN" altLang="en-US" b="1">
                    <a:latin typeface="楷体_GB2312" pitchFamily="49" charset="-122"/>
                  </a:rPr>
                  <a:t>种资源的影子价格　　　。反之如果第</a:t>
                </a:r>
                <a:r>
                  <a:rPr lang="en-US" altLang="zh-CN" b="1">
                    <a:latin typeface="楷体_GB2312" pitchFamily="49" charset="-122"/>
                  </a:rPr>
                  <a:t>i</a:t>
                </a:r>
                <a:r>
                  <a:rPr lang="zh-CN" altLang="en-US" b="1">
                    <a:latin typeface="楷体_GB2312" pitchFamily="49" charset="-122"/>
                  </a:rPr>
                  <a:t>种资源的影子价格　　　，那么由互补松弛定理，原问题的第</a:t>
                </a:r>
                <a:r>
                  <a:rPr lang="en-US" altLang="zh-CN" b="1">
                    <a:latin typeface="楷体_GB2312" pitchFamily="49" charset="-122"/>
                  </a:rPr>
                  <a:t>i</a:t>
                </a:r>
                <a:r>
                  <a:rPr lang="zh-CN" altLang="en-US" b="1">
                    <a:latin typeface="楷体_GB2312" pitchFamily="49" charset="-122"/>
                  </a:rPr>
                  <a:t>个约束为严格等式，即　　　，这表明</a:t>
                </a:r>
                <a:r>
                  <a:rPr lang="zh-CN" altLang="en-US" b="1">
                    <a:solidFill>
                      <a:schemeClr val="accent2"/>
                    </a:solidFill>
                    <a:latin typeface="楷体_GB2312" pitchFamily="49" charset="-122"/>
                  </a:rPr>
                  <a:t>第</a:t>
                </a:r>
                <a:r>
                  <a:rPr lang="en-US" altLang="zh-CN" b="1">
                    <a:solidFill>
                      <a:schemeClr val="accent2"/>
                    </a:solidFill>
                    <a:latin typeface="楷体_GB2312" pitchFamily="49" charset="-122"/>
                  </a:rPr>
                  <a:t>i</a:t>
                </a:r>
                <a:r>
                  <a:rPr lang="zh-CN" altLang="en-US" b="1">
                    <a:solidFill>
                      <a:schemeClr val="accent2"/>
                    </a:solidFill>
                    <a:latin typeface="楷体_GB2312" pitchFamily="49" charset="-122"/>
                  </a:rPr>
                  <a:t>种资源已经用完</a:t>
                </a:r>
                <a:r>
                  <a:rPr lang="zh-CN" altLang="en-US" b="1">
                    <a:latin typeface="楷体_GB2312" pitchFamily="49" charset="-122"/>
                  </a:rPr>
                  <a:t>，成为稀缺资源。 　　</a:t>
                </a:r>
              </a:p>
            </p:txBody>
          </p:sp>
          <p:graphicFrame>
            <p:nvGraphicFramePr>
              <p:cNvPr id="135179" name="Object 11"/>
              <p:cNvGraphicFramePr>
                <a:graphicFrameLocks noChangeAspect="1"/>
              </p:cNvGraphicFramePr>
              <p:nvPr/>
            </p:nvGraphicFramePr>
            <p:xfrm>
              <a:off x="1066" y="1026"/>
              <a:ext cx="558" cy="314"/>
            </p:xfrm>
            <a:graphic>
              <a:graphicData uri="http://schemas.openxmlformats.org/presentationml/2006/ole">
                <p:oleObj spid="_x0000_s23555" name="Equation" r:id="rId3" imgW="406080" imgH="228600" progId="Equation.DSMT4">
                  <p:embed/>
                </p:oleObj>
              </a:graphicData>
            </a:graphic>
          </p:graphicFrame>
          <p:graphicFrame>
            <p:nvGraphicFramePr>
              <p:cNvPr id="135182" name="Object 14"/>
              <p:cNvGraphicFramePr>
                <a:graphicFrameLocks noChangeAspect="1"/>
              </p:cNvGraphicFramePr>
              <p:nvPr/>
            </p:nvGraphicFramePr>
            <p:xfrm>
              <a:off x="1202" y="1298"/>
              <a:ext cx="544" cy="323"/>
            </p:xfrm>
            <a:graphic>
              <a:graphicData uri="http://schemas.openxmlformats.org/presentationml/2006/ole">
                <p:oleObj spid="_x0000_s23556" name="Equation" r:id="rId4" imgW="406080" imgH="241200" progId="Equation.DSMT4">
                  <p:embed/>
                </p:oleObj>
              </a:graphicData>
            </a:graphic>
          </p:graphicFrame>
          <p:graphicFrame>
            <p:nvGraphicFramePr>
              <p:cNvPr id="135194" name="Object 26"/>
              <p:cNvGraphicFramePr>
                <a:graphicFrameLocks noChangeAspect="1"/>
              </p:cNvGraphicFramePr>
              <p:nvPr/>
            </p:nvGraphicFramePr>
            <p:xfrm>
              <a:off x="3923" y="1616"/>
              <a:ext cx="454" cy="255"/>
            </p:xfrm>
            <a:graphic>
              <a:graphicData uri="http://schemas.openxmlformats.org/presentationml/2006/ole">
                <p:oleObj spid="_x0000_s23557" name="Equation" r:id="rId5" imgW="406080" imgH="228600" progId="Equation.DSMT4">
                  <p:embed/>
                </p:oleObj>
              </a:graphicData>
            </a:graphic>
          </p:graphicFrame>
          <p:graphicFrame>
            <p:nvGraphicFramePr>
              <p:cNvPr id="135197" name="Object 29"/>
              <p:cNvGraphicFramePr>
                <a:graphicFrameLocks noChangeAspect="1"/>
              </p:cNvGraphicFramePr>
              <p:nvPr/>
            </p:nvGraphicFramePr>
            <p:xfrm>
              <a:off x="4150" y="1298"/>
              <a:ext cx="544" cy="323"/>
            </p:xfrm>
            <a:graphic>
              <a:graphicData uri="http://schemas.openxmlformats.org/presentationml/2006/ole">
                <p:oleObj spid="_x0000_s23558" name="Equation" r:id="rId6" imgW="406080" imgH="241200" progId="Equation.DSMT4">
                  <p:embed/>
                </p:oleObj>
              </a:graphicData>
            </a:graphic>
          </p:graphicFrame>
        </p:grpSp>
        <p:graphicFrame>
          <p:nvGraphicFramePr>
            <p:cNvPr id="135170" name="Object 2"/>
            <p:cNvGraphicFramePr>
              <a:graphicFrameLocks noChangeAspect="1"/>
            </p:cNvGraphicFramePr>
            <p:nvPr/>
          </p:nvGraphicFramePr>
          <p:xfrm>
            <a:off x="4014" y="981"/>
            <a:ext cx="294" cy="317"/>
          </p:xfrm>
          <a:graphic>
            <a:graphicData uri="http://schemas.openxmlformats.org/presentationml/2006/ole">
              <p:oleObj spid="_x0000_s23554" name="Equation" r:id="rId7" imgW="164880" imgH="177480" progId="Equation.DSMT4">
                <p:embed/>
              </p:oleObj>
            </a:graphicData>
          </a:graphic>
        </p:graphicFrame>
      </p:grpSp>
      <p:sp>
        <p:nvSpPr>
          <p:cNvPr id="281602" name="Text Box 2"/>
          <p:cNvSpPr txBox="1">
            <a:spLocks noChangeArrowheads="1"/>
          </p:cNvSpPr>
          <p:nvPr/>
        </p:nvSpPr>
        <p:spPr bwMode="auto">
          <a:xfrm>
            <a:off x="611188" y="3500438"/>
            <a:ext cx="8135937" cy="2987675"/>
          </a:xfrm>
          <a:prstGeom prst="rect">
            <a:avLst/>
          </a:prstGeom>
          <a:noFill/>
          <a:ln w="9525">
            <a:noFill/>
            <a:miter lim="800000"/>
            <a:headEnd/>
            <a:tailEnd/>
          </a:ln>
          <a:effectLst/>
        </p:spPr>
        <p:txBody>
          <a:bodyPr>
            <a:spAutoFit/>
          </a:bodyPr>
          <a:lstStyle/>
          <a:p>
            <a:pPr algn="just">
              <a:lnSpc>
                <a:spcPct val="150000"/>
              </a:lnSpc>
              <a:spcBef>
                <a:spcPct val="50000"/>
              </a:spcBef>
            </a:pPr>
            <a:r>
              <a:rPr lang="zh-CN" altLang="en-US">
                <a:latin typeface="Arial" charset="0"/>
              </a:rPr>
              <a:t>　　</a:t>
            </a:r>
            <a:r>
              <a:rPr lang="zh-CN" altLang="en-US" b="1">
                <a:latin typeface="楷体_GB2312" pitchFamily="49" charset="-122"/>
              </a:rPr>
              <a:t>　　资源的</a:t>
            </a:r>
            <a:r>
              <a:rPr lang="zh-CN" altLang="en-US" b="1">
                <a:solidFill>
                  <a:schemeClr val="accent2"/>
                </a:solidFill>
                <a:latin typeface="楷体_GB2312" pitchFamily="49" charset="-122"/>
              </a:rPr>
              <a:t>影子价格</a:t>
            </a:r>
            <a:r>
              <a:rPr lang="zh-CN" altLang="en-US" b="1">
                <a:latin typeface="楷体_GB2312" pitchFamily="49" charset="-122"/>
              </a:rPr>
              <a:t>同时也是一种机会成本，在市场经济的条件下，当某种资源的</a:t>
            </a:r>
            <a:r>
              <a:rPr lang="zh-CN" altLang="en-US" b="1">
                <a:solidFill>
                  <a:schemeClr val="accent2"/>
                </a:solidFill>
                <a:latin typeface="楷体_GB2312" pitchFamily="49" charset="-122"/>
              </a:rPr>
              <a:t>市场价格低于影子价格</a:t>
            </a:r>
            <a:r>
              <a:rPr lang="zh-CN" altLang="en-US" b="1">
                <a:latin typeface="楷体_GB2312" pitchFamily="49" charset="-122"/>
              </a:rPr>
              <a:t>时，企业应买进这种资源用于扩大生产；相反当某种资源的</a:t>
            </a:r>
            <a:r>
              <a:rPr lang="zh-CN" altLang="en-US" b="1">
                <a:solidFill>
                  <a:schemeClr val="accent2"/>
                </a:solidFill>
                <a:latin typeface="楷体_GB2312" pitchFamily="49" charset="-122"/>
              </a:rPr>
              <a:t>市场价格高于影子价格</a:t>
            </a:r>
            <a:r>
              <a:rPr lang="zh-CN" altLang="en-US" b="1">
                <a:latin typeface="楷体_GB2312" pitchFamily="49" charset="-122"/>
              </a:rPr>
              <a:t>时，企业应卖出这种资源。随着资源的买进卖出，企业资源的影子价格也将随之发生变化，一直到</a:t>
            </a:r>
            <a:r>
              <a:rPr lang="zh-CN" altLang="en-US" b="1">
                <a:solidFill>
                  <a:schemeClr val="accent2"/>
                </a:solidFill>
                <a:latin typeface="楷体_GB2312" pitchFamily="49" charset="-122"/>
              </a:rPr>
              <a:t>影子价格与市场价格保持同等水平</a:t>
            </a:r>
            <a:r>
              <a:rPr lang="zh-CN" altLang="en-US" b="1">
                <a:latin typeface="楷体_GB2312" pitchFamily="49" charset="-122"/>
              </a:rPr>
              <a:t>时，才处于</a:t>
            </a:r>
            <a:r>
              <a:rPr lang="zh-CN" altLang="en-US" b="1">
                <a:solidFill>
                  <a:schemeClr val="accent2"/>
                </a:solidFill>
                <a:latin typeface="楷体_GB2312" pitchFamily="49" charset="-122"/>
              </a:rPr>
              <a:t>平衡状态</a:t>
            </a:r>
            <a:r>
              <a:rPr lang="zh-CN" altLang="en-US" b="1">
                <a:latin typeface="楷体_GB2312" pitchFamily="49" charset="-122"/>
              </a:rPr>
              <a:t>。</a:t>
            </a:r>
          </a:p>
          <a:p>
            <a:pPr algn="just">
              <a:lnSpc>
                <a:spcPct val="150000"/>
              </a:lnSpc>
              <a:spcBef>
                <a:spcPct val="50000"/>
              </a:spcBef>
            </a:pPr>
            <a:r>
              <a:rPr lang="zh-CN" altLang="en-US" b="1">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2"/>
                                        </p:tgtEl>
                                        <p:attrNameLst>
                                          <p:attrName>style.visibility</p:attrName>
                                        </p:attrNameLst>
                                      </p:cBhvr>
                                      <p:to>
                                        <p:strVal val="visible"/>
                                      </p:to>
                                    </p:set>
                                    <p:animEffect transition="in" filter="blinds(horizontal)">
                                      <p:cBhvr>
                                        <p:cTn id="12" dur="500"/>
                                        <p:tgtEl>
                                          <p:spTgt spid="28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A3CE0796-AFBF-45E1-B876-0E1B62F9C5D7}" type="slidenum">
              <a:rPr lang="en-US" altLang="zh-CN"/>
              <a:pPr/>
              <a:t>3</a:t>
            </a:fld>
            <a:endParaRPr lang="en-US" altLang="zh-CN"/>
          </a:p>
        </p:txBody>
      </p:sp>
      <p:sp>
        <p:nvSpPr>
          <p:cNvPr id="3074" name="Text Box 2"/>
          <p:cNvSpPr txBox="1">
            <a:spLocks noChangeArrowheads="1"/>
          </p:cNvSpPr>
          <p:nvPr/>
        </p:nvSpPr>
        <p:spPr bwMode="auto">
          <a:xfrm>
            <a:off x="684213" y="1628775"/>
            <a:ext cx="7704137" cy="2344738"/>
          </a:xfrm>
          <a:prstGeom prst="rect">
            <a:avLst/>
          </a:prstGeom>
          <a:noFill/>
          <a:ln w="9525">
            <a:noFill/>
            <a:miter lim="800000"/>
            <a:headEnd/>
            <a:tailEnd/>
          </a:ln>
          <a:effectLst/>
        </p:spPr>
        <p:txBody>
          <a:bodyPr>
            <a:spAutoFit/>
          </a:bodyPr>
          <a:lstStyle/>
          <a:p>
            <a:pPr>
              <a:buFont typeface="Wingdings" pitchFamily="2" charset="2"/>
              <a:buChar char="n"/>
            </a:pPr>
            <a:r>
              <a:rPr lang="zh-CN" altLang="en-US" sz="2800" b="1">
                <a:latin typeface="黑体" pitchFamily="2" charset="-122"/>
                <a:ea typeface="黑体" pitchFamily="2" charset="-122"/>
              </a:rPr>
              <a:t>对偶问题的提出</a:t>
            </a:r>
            <a:endParaRPr lang="zh-CN" altLang="en-US" sz="2800">
              <a:latin typeface="黑体" pitchFamily="2" charset="-122"/>
              <a:ea typeface="黑体" pitchFamily="2" charset="-122"/>
            </a:endParaRPr>
          </a:p>
          <a:p>
            <a:pPr>
              <a:lnSpc>
                <a:spcPct val="120000"/>
              </a:lnSpc>
            </a:pPr>
            <a:r>
              <a:rPr lang="zh-CN" altLang="en-US" b="1">
                <a:latin typeface="楷体_GB2312" pitchFamily="49" charset="-122"/>
              </a:rPr>
              <a:t>例</a:t>
            </a:r>
            <a:r>
              <a:rPr lang="en-US" altLang="zh-CN" b="1">
                <a:latin typeface="楷体_GB2312" pitchFamily="49" charset="-122"/>
              </a:rPr>
              <a:t>1</a:t>
            </a:r>
            <a:r>
              <a:rPr lang="zh-CN" altLang="en-US" b="1">
                <a:latin typeface="楷体_GB2312" pitchFamily="49" charset="-122"/>
              </a:rPr>
              <a:t>、某工厂生产甲</a:t>
            </a:r>
            <a:r>
              <a:rPr lang="en-US" altLang="zh-CN" b="1">
                <a:latin typeface="楷体_GB2312" pitchFamily="49" charset="-122"/>
              </a:rPr>
              <a:t>,</a:t>
            </a:r>
            <a:r>
              <a:rPr lang="zh-CN" altLang="en-US" b="1">
                <a:latin typeface="楷体_GB2312" pitchFamily="49" charset="-122"/>
              </a:rPr>
              <a:t>乙两种产品，这两种产品需要在</a:t>
            </a:r>
            <a:r>
              <a:rPr lang="en-US" altLang="zh-CN" b="1">
                <a:latin typeface="楷体_GB2312" pitchFamily="49" charset="-122"/>
              </a:rPr>
              <a:t>A,B,C</a:t>
            </a:r>
            <a:r>
              <a:rPr lang="zh-CN" altLang="en-US" b="1">
                <a:latin typeface="楷体_GB2312" pitchFamily="49" charset="-122"/>
              </a:rPr>
              <a:t>三种不同设备上加工。每种甲、乙产品在不同设备上加工所需的台时，它们销售后所能获得的利润，以及这三种设备在计划期内能提供的有限台时数均列于表。试问如何安排生产计划，即甲</a:t>
            </a:r>
            <a:r>
              <a:rPr lang="en-US" altLang="zh-CN" b="1">
                <a:latin typeface="楷体_GB2312" pitchFamily="49" charset="-122"/>
              </a:rPr>
              <a:t>,</a:t>
            </a:r>
            <a:r>
              <a:rPr lang="zh-CN" altLang="en-US" b="1">
                <a:latin typeface="楷体_GB2312" pitchFamily="49" charset="-122"/>
              </a:rPr>
              <a:t>乙两种产品各生产多少吨，可使该厂所获得利润达到最大。</a:t>
            </a:r>
            <a:endParaRPr lang="zh-CN" altLang="en-US" sz="1800">
              <a:latin typeface="华文新魏" pitchFamily="2" charset="-122"/>
              <a:ea typeface="华文新魏" pitchFamily="2" charset="-122"/>
            </a:endParaRPr>
          </a:p>
        </p:txBody>
      </p:sp>
      <p:sp>
        <p:nvSpPr>
          <p:cNvPr id="92160" name="Rectangle 0"/>
          <p:cNvSpPr>
            <a:spLocks noChangeArrowheads="1"/>
          </p:cNvSpPr>
          <p:nvPr/>
        </p:nvSpPr>
        <p:spPr bwMode="auto">
          <a:xfrm>
            <a:off x="2555875" y="692150"/>
            <a:ext cx="3714750" cy="701675"/>
          </a:xfrm>
          <a:prstGeom prst="rect">
            <a:avLst/>
          </a:prstGeom>
          <a:noFill/>
          <a:ln w="9525">
            <a:noFill/>
            <a:miter lim="800000"/>
            <a:headEnd/>
            <a:tailEnd/>
          </a:ln>
          <a:effectLst/>
        </p:spPr>
        <p:txBody>
          <a:bodyPr>
            <a:spAutoFit/>
          </a:bodyPr>
          <a:lstStyle/>
          <a:p>
            <a:pPr>
              <a:buFont typeface="Wingdings" pitchFamily="2" charset="2"/>
              <a:buChar char="p"/>
            </a:pPr>
            <a:r>
              <a:rPr lang="zh-CN" altLang="en-US" sz="4000" b="1">
                <a:ea typeface="黑体" pitchFamily="2" charset="-122"/>
              </a:rPr>
              <a:t>对偶线性规划</a:t>
            </a:r>
          </a:p>
        </p:txBody>
      </p:sp>
      <p:graphicFrame>
        <p:nvGraphicFramePr>
          <p:cNvPr id="249895" name="Group 39"/>
          <p:cNvGraphicFramePr>
            <a:graphicFrameLocks noGrp="1"/>
          </p:cNvGraphicFramePr>
          <p:nvPr/>
        </p:nvGraphicFramePr>
        <p:xfrm>
          <a:off x="1187450" y="4221163"/>
          <a:ext cx="6524625" cy="2137093"/>
        </p:xfrm>
        <a:graphic>
          <a:graphicData uri="http://schemas.openxmlformats.org/drawingml/2006/table">
            <a:tbl>
              <a:tblPr/>
              <a:tblGrid>
                <a:gridCol w="1841500"/>
                <a:gridCol w="1266825"/>
                <a:gridCol w="1727200"/>
                <a:gridCol w="1689100"/>
              </a:tblGrid>
              <a:tr h="360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每吨产品的加工台时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可供台时数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乙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39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76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利润（元</a:t>
                      </a: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9895"/>
                                        </p:tgtEl>
                                        <p:attrNameLst>
                                          <p:attrName>style.visibility</p:attrName>
                                        </p:attrNameLst>
                                      </p:cBhvr>
                                      <p:to>
                                        <p:strVal val="visible"/>
                                      </p:to>
                                    </p:set>
                                    <p:animEffect transition="in" filter="blinds(horizontal)">
                                      <p:cBhvr>
                                        <p:cTn id="12" dur="500"/>
                                        <p:tgtEl>
                                          <p:spTgt spid="24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E0381317-0AB3-4C59-AA1D-4DE8545ADE11}" type="slidenum">
              <a:rPr lang="en-US" altLang="zh-CN"/>
              <a:pPr/>
              <a:t>30</a:t>
            </a:fld>
            <a:endParaRPr lang="en-US" altLang="zh-CN"/>
          </a:p>
        </p:txBody>
      </p:sp>
      <p:graphicFrame>
        <p:nvGraphicFramePr>
          <p:cNvPr id="160772" name="Object 4"/>
          <p:cNvGraphicFramePr>
            <a:graphicFrameLocks noChangeAspect="1"/>
          </p:cNvGraphicFramePr>
          <p:nvPr/>
        </p:nvGraphicFramePr>
        <p:xfrm>
          <a:off x="755650" y="2997200"/>
          <a:ext cx="3024188" cy="2098675"/>
        </p:xfrm>
        <a:graphic>
          <a:graphicData uri="http://schemas.openxmlformats.org/presentationml/2006/ole">
            <p:oleObj spid="_x0000_s24578" name="Equation" r:id="rId3" imgW="1460160" imgH="1193760" progId="Equation.DSMT4">
              <p:embed/>
            </p:oleObj>
          </a:graphicData>
        </a:graphic>
      </p:graphicFrame>
      <p:graphicFrame>
        <p:nvGraphicFramePr>
          <p:cNvPr id="280617" name="Group 41"/>
          <p:cNvGraphicFramePr>
            <a:graphicFrameLocks noGrp="1"/>
          </p:cNvGraphicFramePr>
          <p:nvPr/>
        </p:nvGraphicFramePr>
        <p:xfrm>
          <a:off x="1979613" y="476250"/>
          <a:ext cx="6551612" cy="2137093"/>
        </p:xfrm>
        <a:graphic>
          <a:graphicData uri="http://schemas.openxmlformats.org/drawingml/2006/table">
            <a:tbl>
              <a:tblPr/>
              <a:tblGrid>
                <a:gridCol w="1841500"/>
                <a:gridCol w="1266825"/>
                <a:gridCol w="1727200"/>
                <a:gridCol w="1716087"/>
              </a:tblGrid>
              <a:tr h="360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每吨产品的加工台时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可供台时数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乙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39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76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利润（元</a:t>
                      </a: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0799" name="Text Box 31"/>
          <p:cNvSpPr txBox="1">
            <a:spLocks noChangeArrowheads="1"/>
          </p:cNvSpPr>
          <p:nvPr/>
        </p:nvSpPr>
        <p:spPr bwMode="auto">
          <a:xfrm>
            <a:off x="879475" y="673100"/>
            <a:ext cx="950913" cy="396875"/>
          </a:xfrm>
          <a:prstGeom prst="rect">
            <a:avLst/>
          </a:prstGeom>
          <a:noFill/>
          <a:ln w="9525">
            <a:noFill/>
            <a:miter lim="800000"/>
            <a:headEnd/>
            <a:tailEnd/>
          </a:ln>
          <a:effectLst/>
        </p:spPr>
        <p:txBody>
          <a:bodyPr wrap="none">
            <a:spAutoFit/>
          </a:bodyPr>
          <a:lstStyle/>
          <a:p>
            <a:r>
              <a:rPr lang="zh-CN" altLang="en-US" b="1"/>
              <a:t>例１：</a:t>
            </a:r>
          </a:p>
        </p:txBody>
      </p:sp>
      <p:graphicFrame>
        <p:nvGraphicFramePr>
          <p:cNvPr id="160800" name="Object 32"/>
          <p:cNvGraphicFramePr>
            <a:graphicFrameLocks noChangeAspect="1"/>
          </p:cNvGraphicFramePr>
          <p:nvPr/>
        </p:nvGraphicFramePr>
        <p:xfrm>
          <a:off x="468313" y="5157788"/>
          <a:ext cx="1906587" cy="762000"/>
        </p:xfrm>
        <a:graphic>
          <a:graphicData uri="http://schemas.openxmlformats.org/presentationml/2006/ole">
            <p:oleObj spid="_x0000_s24579" name="Equation" r:id="rId4" imgW="672840" imgH="317160" progId="Equation.DSMT4">
              <p:embed/>
            </p:oleObj>
          </a:graphicData>
        </a:graphic>
      </p:graphicFrame>
      <p:graphicFrame>
        <p:nvGraphicFramePr>
          <p:cNvPr id="160801" name="Object 33"/>
          <p:cNvGraphicFramePr>
            <a:graphicFrameLocks noChangeAspect="1"/>
          </p:cNvGraphicFramePr>
          <p:nvPr/>
        </p:nvGraphicFramePr>
        <p:xfrm>
          <a:off x="2339975" y="5157788"/>
          <a:ext cx="1728788" cy="762000"/>
        </p:xfrm>
        <a:graphic>
          <a:graphicData uri="http://schemas.openxmlformats.org/presentationml/2006/ole">
            <p:oleObj spid="_x0000_s24580" name="Equation" r:id="rId5" imgW="647640" imgH="317160" progId="Equation.DSMT4">
              <p:embed/>
            </p:oleObj>
          </a:graphicData>
        </a:graphic>
      </p:graphicFrame>
      <p:grpSp>
        <p:nvGrpSpPr>
          <p:cNvPr id="2" name="Group 42"/>
          <p:cNvGrpSpPr>
            <a:grpSpLocks/>
          </p:cNvGrpSpPr>
          <p:nvPr/>
        </p:nvGrpSpPr>
        <p:grpSpPr bwMode="auto">
          <a:xfrm>
            <a:off x="4140200" y="2708275"/>
            <a:ext cx="5003800" cy="3787775"/>
            <a:chOff x="2608" y="1706"/>
            <a:chExt cx="3152" cy="2386"/>
          </a:xfrm>
        </p:grpSpPr>
        <p:sp>
          <p:nvSpPr>
            <p:cNvPr id="160803" name="Text Box 35"/>
            <p:cNvSpPr txBox="1">
              <a:spLocks noChangeArrowheads="1"/>
            </p:cNvSpPr>
            <p:nvPr/>
          </p:nvSpPr>
          <p:spPr bwMode="auto">
            <a:xfrm>
              <a:off x="2608" y="1808"/>
              <a:ext cx="3152" cy="1786"/>
            </a:xfrm>
            <a:prstGeom prst="rect">
              <a:avLst/>
            </a:prstGeom>
            <a:noFill/>
            <a:ln w="9525">
              <a:noFill/>
              <a:miter lim="800000"/>
              <a:headEnd/>
              <a:tailEnd/>
            </a:ln>
            <a:effectLst/>
          </p:spPr>
          <p:txBody>
            <a:bodyPr>
              <a:spAutoFit/>
            </a:bodyPr>
            <a:lstStyle/>
            <a:p>
              <a:r>
                <a:rPr lang="zh-CN" altLang="en-US" b="1">
                  <a:solidFill>
                    <a:schemeClr val="accent2"/>
                  </a:solidFill>
                </a:rPr>
                <a:t>对偶最优解</a:t>
              </a:r>
            </a:p>
            <a:p>
              <a:endParaRPr lang="zh-CN" altLang="en-US" b="1"/>
            </a:p>
            <a:p>
              <a:r>
                <a:rPr lang="zh-CN" altLang="en-US" b="1">
                  <a:latin typeface="楷体_GB2312" pitchFamily="49" charset="-122"/>
                </a:rPr>
                <a:t>其中　　　　为</a:t>
              </a:r>
              <a:r>
                <a:rPr lang="zh-CN" altLang="en-US" b="1">
                  <a:solidFill>
                    <a:schemeClr val="accent2"/>
                  </a:solidFill>
                  <a:latin typeface="楷体_GB2312" pitchFamily="49" charset="-122"/>
                </a:rPr>
                <a:t>设备</a:t>
              </a:r>
              <a:r>
                <a:rPr lang="en-US" altLang="zh-CN" b="1">
                  <a:solidFill>
                    <a:schemeClr val="accent2"/>
                  </a:solidFill>
                  <a:latin typeface="楷体_GB2312" pitchFamily="49" charset="-122"/>
                </a:rPr>
                <a:t>A</a:t>
              </a:r>
              <a:r>
                <a:rPr lang="zh-CN" altLang="en-US" b="1">
                  <a:solidFill>
                    <a:schemeClr val="accent2"/>
                  </a:solidFill>
                  <a:latin typeface="楷体_GB2312" pitchFamily="49" charset="-122"/>
                </a:rPr>
                <a:t>的影子价格</a:t>
              </a:r>
              <a:r>
                <a:rPr lang="zh-CN" altLang="en-US" b="1">
                  <a:latin typeface="楷体_GB2312" pitchFamily="49" charset="-122"/>
                </a:rPr>
                <a:t>，</a:t>
              </a:r>
            </a:p>
            <a:p>
              <a:endParaRPr lang="zh-CN" altLang="en-US" b="1">
                <a:latin typeface="楷体_GB2312" pitchFamily="49" charset="-122"/>
              </a:endParaRPr>
            </a:p>
            <a:p>
              <a:r>
                <a:rPr lang="zh-CN" altLang="en-US" b="1">
                  <a:latin typeface="楷体_GB2312" pitchFamily="49" charset="-122"/>
                </a:rPr>
                <a:t>在资源最优利用的条件下，设备</a:t>
              </a:r>
              <a:r>
                <a:rPr lang="en-US" altLang="zh-CN" b="1">
                  <a:latin typeface="楷体_GB2312" pitchFamily="49" charset="-122"/>
                </a:rPr>
                <a:t>A</a:t>
              </a:r>
              <a:r>
                <a:rPr lang="zh-CN" altLang="en-US" b="1">
                  <a:latin typeface="楷体_GB2312" pitchFamily="49" charset="-122"/>
                </a:rPr>
                <a:t>每</a:t>
              </a:r>
              <a:r>
                <a:rPr lang="zh-CN" altLang="en-US" b="1">
                  <a:solidFill>
                    <a:schemeClr val="accent2"/>
                  </a:solidFill>
                  <a:latin typeface="楷体_GB2312" pitchFamily="49" charset="-122"/>
                </a:rPr>
                <a:t>增加</a:t>
              </a:r>
            </a:p>
            <a:p>
              <a:endParaRPr lang="zh-CN" altLang="en-US" b="1">
                <a:solidFill>
                  <a:schemeClr val="accent2"/>
                </a:solidFill>
                <a:latin typeface="楷体_GB2312" pitchFamily="49" charset="-122"/>
              </a:endParaRPr>
            </a:p>
            <a:p>
              <a:r>
                <a:rPr lang="zh-CN" altLang="en-US" b="1">
                  <a:solidFill>
                    <a:schemeClr val="accent2"/>
                  </a:solidFill>
                  <a:latin typeface="楷体_GB2312" pitchFamily="49" charset="-122"/>
                </a:rPr>
                <a:t>一个单位台时</a:t>
              </a:r>
              <a:r>
                <a:rPr lang="zh-CN" altLang="en-US" b="1">
                  <a:latin typeface="楷体_GB2312" pitchFamily="49" charset="-122"/>
                </a:rPr>
                <a:t>，可以使</a:t>
              </a:r>
              <a:r>
                <a:rPr lang="zh-CN" altLang="en-US" b="1">
                  <a:solidFill>
                    <a:schemeClr val="accent2"/>
                  </a:solidFill>
                  <a:latin typeface="楷体_GB2312" pitchFamily="49" charset="-122"/>
                </a:rPr>
                <a:t>总利润增加</a:t>
              </a:r>
              <a:r>
                <a:rPr lang="zh-CN" altLang="en-US" b="1">
                  <a:latin typeface="楷体_GB2312" pitchFamily="49" charset="-122"/>
                </a:rPr>
                <a:t>　元。</a:t>
              </a:r>
            </a:p>
            <a:p>
              <a:endParaRPr lang="zh-CN" altLang="en-US" b="1">
                <a:latin typeface="楷体_GB2312" pitchFamily="49" charset="-122"/>
              </a:endParaRPr>
            </a:p>
            <a:p>
              <a:r>
                <a:rPr lang="zh-CN" altLang="en-US" b="1">
                  <a:latin typeface="楷体_GB2312" pitchFamily="49" charset="-122"/>
                </a:rPr>
                <a:t>若设备Ａ可供台时数＝３７，则</a:t>
              </a:r>
            </a:p>
          </p:txBody>
        </p:sp>
        <p:graphicFrame>
          <p:nvGraphicFramePr>
            <p:cNvPr id="160802" name="Object 34"/>
            <p:cNvGraphicFramePr>
              <a:graphicFrameLocks noChangeAspect="1"/>
            </p:cNvGraphicFramePr>
            <p:nvPr/>
          </p:nvGraphicFramePr>
          <p:xfrm>
            <a:off x="3515" y="1706"/>
            <a:ext cx="1043" cy="480"/>
          </p:xfrm>
          <a:graphic>
            <a:graphicData uri="http://schemas.openxmlformats.org/presentationml/2006/ole">
              <p:oleObj spid="_x0000_s24581" name="Equation" r:id="rId6" imgW="838080" imgH="317160" progId="Equation.DSMT4">
                <p:embed/>
              </p:oleObj>
            </a:graphicData>
          </a:graphic>
        </p:graphicFrame>
        <p:graphicFrame>
          <p:nvGraphicFramePr>
            <p:cNvPr id="160804" name="Object 36"/>
            <p:cNvGraphicFramePr>
              <a:graphicFrameLocks noChangeAspect="1"/>
            </p:cNvGraphicFramePr>
            <p:nvPr/>
          </p:nvGraphicFramePr>
          <p:xfrm>
            <a:off x="3016" y="2069"/>
            <a:ext cx="544" cy="457"/>
          </p:xfrm>
          <a:graphic>
            <a:graphicData uri="http://schemas.openxmlformats.org/presentationml/2006/ole">
              <p:oleObj spid="_x0000_s24582" name="Equation" r:id="rId7" imgW="368280" imgH="317160" progId="Equation.DSMT4">
                <p:embed/>
              </p:oleObj>
            </a:graphicData>
          </a:graphic>
        </p:graphicFrame>
        <p:graphicFrame>
          <p:nvGraphicFramePr>
            <p:cNvPr id="160805" name="Object 37"/>
            <p:cNvGraphicFramePr>
              <a:graphicFrameLocks noChangeAspect="1"/>
            </p:cNvGraphicFramePr>
            <p:nvPr/>
          </p:nvGraphicFramePr>
          <p:xfrm>
            <a:off x="5057" y="2840"/>
            <a:ext cx="187" cy="457"/>
          </p:xfrm>
          <a:graphic>
            <a:graphicData uri="http://schemas.openxmlformats.org/presentationml/2006/ole">
              <p:oleObj spid="_x0000_s24583" name="Equation" r:id="rId8" imgW="126720" imgH="317160" progId="Equation.DSMT4">
                <p:embed/>
              </p:oleObj>
            </a:graphicData>
          </a:graphic>
        </p:graphicFrame>
        <p:graphicFrame>
          <p:nvGraphicFramePr>
            <p:cNvPr id="160806" name="Object 38"/>
            <p:cNvGraphicFramePr>
              <a:graphicFrameLocks noChangeAspect="1"/>
            </p:cNvGraphicFramePr>
            <p:nvPr/>
          </p:nvGraphicFramePr>
          <p:xfrm>
            <a:off x="2620" y="3612"/>
            <a:ext cx="1360" cy="480"/>
          </p:xfrm>
          <a:graphic>
            <a:graphicData uri="http://schemas.openxmlformats.org/presentationml/2006/ole">
              <p:oleObj spid="_x0000_s24584" name="Equation" r:id="rId9" imgW="761760" imgH="317160" progId="Equation.DSMT4">
                <p:embed/>
              </p:oleObj>
            </a:graphicData>
          </a:graphic>
        </p:graphicFrame>
        <p:graphicFrame>
          <p:nvGraphicFramePr>
            <p:cNvPr id="160807" name="Object 39"/>
            <p:cNvGraphicFramePr>
              <a:graphicFrameLocks noChangeAspect="1"/>
            </p:cNvGraphicFramePr>
            <p:nvPr/>
          </p:nvGraphicFramePr>
          <p:xfrm>
            <a:off x="4014" y="3566"/>
            <a:ext cx="1089" cy="480"/>
          </p:xfrm>
          <a:graphic>
            <a:graphicData uri="http://schemas.openxmlformats.org/presentationml/2006/ole">
              <p:oleObj spid="_x0000_s24585" name="Equation" r:id="rId10" imgW="647640" imgH="31716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1C39B0ED-0E31-4AF3-9942-E1C651F239FC}" type="slidenum">
              <a:rPr lang="en-US" altLang="zh-CN"/>
              <a:pPr/>
              <a:t>4</a:t>
            </a:fld>
            <a:endParaRPr lang="en-US" altLang="zh-CN"/>
          </a:p>
        </p:txBody>
      </p:sp>
      <p:grpSp>
        <p:nvGrpSpPr>
          <p:cNvPr id="2" name="Group 3"/>
          <p:cNvGrpSpPr>
            <a:grpSpLocks/>
          </p:cNvGrpSpPr>
          <p:nvPr/>
        </p:nvGrpSpPr>
        <p:grpSpPr bwMode="auto">
          <a:xfrm>
            <a:off x="539750" y="3141663"/>
            <a:ext cx="7961313" cy="1990725"/>
            <a:chOff x="340" y="1979"/>
            <a:chExt cx="5015" cy="1254"/>
          </a:xfrm>
        </p:grpSpPr>
        <p:sp>
          <p:nvSpPr>
            <p:cNvPr id="4098" name="Text Box 2"/>
            <p:cNvSpPr txBox="1">
              <a:spLocks noChangeArrowheads="1"/>
            </p:cNvSpPr>
            <p:nvPr/>
          </p:nvSpPr>
          <p:spPr bwMode="auto">
            <a:xfrm>
              <a:off x="340" y="1979"/>
              <a:ext cx="4944" cy="346"/>
            </a:xfrm>
            <a:prstGeom prst="rect">
              <a:avLst/>
            </a:prstGeom>
            <a:noFill/>
            <a:ln w="9525">
              <a:noFill/>
              <a:miter lim="800000"/>
              <a:headEnd/>
              <a:tailEnd/>
            </a:ln>
            <a:effectLst/>
          </p:spPr>
          <p:txBody>
            <a:bodyPr>
              <a:spAutoFit/>
            </a:bodyPr>
            <a:lstStyle/>
            <a:p>
              <a:pPr>
                <a:lnSpc>
                  <a:spcPct val="150000"/>
                </a:lnSpc>
              </a:pPr>
              <a:r>
                <a:rPr lang="en-US" altLang="zh-CN">
                  <a:latin typeface="楷体_GB2312" pitchFamily="49" charset="-122"/>
                </a:rPr>
                <a:t>  </a:t>
              </a:r>
              <a:r>
                <a:rPr lang="zh-CN" altLang="en-US" b="1">
                  <a:latin typeface="楷体_GB2312" pitchFamily="49" charset="-122"/>
                </a:rPr>
                <a:t>假设计划期内甲乙两种产品各生产      吨，</a:t>
              </a:r>
              <a:endParaRPr lang="zh-CN" altLang="en-US" sz="2400" b="1">
                <a:latin typeface="楷体_GB2312" pitchFamily="49" charset="-122"/>
              </a:endParaRPr>
            </a:p>
          </p:txBody>
        </p:sp>
        <p:graphicFrame>
          <p:nvGraphicFramePr>
            <p:cNvPr id="4099" name="Object 3"/>
            <p:cNvGraphicFramePr>
              <a:graphicFrameLocks noChangeAspect="1"/>
            </p:cNvGraphicFramePr>
            <p:nvPr/>
          </p:nvGraphicFramePr>
          <p:xfrm>
            <a:off x="3878" y="1979"/>
            <a:ext cx="1477" cy="1254"/>
          </p:xfrm>
          <a:graphic>
            <a:graphicData uri="http://schemas.openxmlformats.org/presentationml/2006/ole">
              <p:oleObj spid="_x0000_s1030" name="Equation" r:id="rId3" imgW="1143000" imgH="1168200" progId="Equation.DSMT4">
                <p:embed/>
              </p:oleObj>
            </a:graphicData>
          </a:graphic>
        </p:graphicFrame>
        <p:graphicFrame>
          <p:nvGraphicFramePr>
            <p:cNvPr id="4105" name="Object 9"/>
            <p:cNvGraphicFramePr>
              <a:graphicFrameLocks noChangeAspect="1"/>
            </p:cNvGraphicFramePr>
            <p:nvPr/>
          </p:nvGraphicFramePr>
          <p:xfrm>
            <a:off x="3016" y="2024"/>
            <a:ext cx="467" cy="330"/>
          </p:xfrm>
          <a:graphic>
            <a:graphicData uri="http://schemas.openxmlformats.org/presentationml/2006/ole">
              <p:oleObj spid="_x0000_s1031" name="Equation" r:id="rId4" imgW="355320" imgH="228600" progId="Equation.DSMT4">
                <p:embed/>
              </p:oleObj>
            </a:graphicData>
          </a:graphic>
        </p:graphicFrame>
      </p:grpSp>
      <p:graphicFrame>
        <p:nvGraphicFramePr>
          <p:cNvPr id="248871" name="Group 39"/>
          <p:cNvGraphicFramePr>
            <a:graphicFrameLocks noGrp="1"/>
          </p:cNvGraphicFramePr>
          <p:nvPr/>
        </p:nvGraphicFramePr>
        <p:xfrm>
          <a:off x="1403350" y="476250"/>
          <a:ext cx="6551613" cy="2137093"/>
        </p:xfrm>
        <a:graphic>
          <a:graphicData uri="http://schemas.openxmlformats.org/drawingml/2006/table">
            <a:tbl>
              <a:tblPr/>
              <a:tblGrid>
                <a:gridCol w="1841500"/>
                <a:gridCol w="1266825"/>
                <a:gridCol w="1727200"/>
                <a:gridCol w="1716088"/>
              </a:tblGrid>
              <a:tr h="360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每吨产品的加工台时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可供台时数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乙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39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76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利润（元</a:t>
                      </a: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4"/>
          <p:cNvGrpSpPr>
            <a:grpSpLocks/>
          </p:cNvGrpSpPr>
          <p:nvPr/>
        </p:nvGrpSpPr>
        <p:grpSpPr bwMode="auto">
          <a:xfrm>
            <a:off x="500034" y="3698898"/>
            <a:ext cx="7848600" cy="3016250"/>
            <a:chOff x="340" y="2251"/>
            <a:chExt cx="4944" cy="1900"/>
          </a:xfrm>
        </p:grpSpPr>
        <p:sp>
          <p:nvSpPr>
            <p:cNvPr id="301058" name="Text Box 2"/>
            <p:cNvSpPr txBox="1">
              <a:spLocks noChangeArrowheads="1"/>
            </p:cNvSpPr>
            <p:nvPr/>
          </p:nvSpPr>
          <p:spPr bwMode="auto">
            <a:xfrm>
              <a:off x="340" y="2251"/>
              <a:ext cx="4944" cy="1900"/>
            </a:xfrm>
            <a:prstGeom prst="rect">
              <a:avLst/>
            </a:prstGeom>
            <a:noFill/>
            <a:ln w="9525">
              <a:noFill/>
              <a:miter lim="800000"/>
              <a:headEnd/>
              <a:tailEnd/>
            </a:ln>
            <a:effectLst/>
          </p:spPr>
          <p:txBody>
            <a:bodyPr>
              <a:spAutoFit/>
            </a:bodyPr>
            <a:lstStyle/>
            <a:p>
              <a:pPr>
                <a:lnSpc>
                  <a:spcPct val="150000"/>
                </a:lnSpc>
              </a:pPr>
              <a:r>
                <a:rPr lang="zh-CN" altLang="en-US" b="1" dirty="0">
                  <a:latin typeface="楷体_GB2312" pitchFamily="49" charset="-122"/>
                </a:rPr>
                <a:t>用图解法或单纯形法可求得最优解    </a:t>
              </a:r>
            </a:p>
            <a:p>
              <a:pPr>
                <a:lnSpc>
                  <a:spcPct val="150000"/>
                </a:lnSpc>
              </a:pPr>
              <a:r>
                <a:rPr lang="zh-CN" altLang="en-US" b="1" dirty="0">
                  <a:latin typeface="楷体_GB2312" pitchFamily="49" charset="-122"/>
                </a:rPr>
                <a:t>                               </a:t>
              </a:r>
              <a:r>
                <a:rPr lang="en-US" altLang="zh-CN" b="1" dirty="0">
                  <a:latin typeface="楷体_GB2312" pitchFamily="49" charset="-122"/>
                </a:rPr>
                <a:t>(</a:t>
              </a:r>
              <a:r>
                <a:rPr lang="zh-CN" altLang="en-US" b="1" dirty="0">
                  <a:latin typeface="楷体_GB2312" pitchFamily="49" charset="-122"/>
                </a:rPr>
                <a:t>元</a:t>
              </a:r>
              <a:r>
                <a:rPr lang="en-US" altLang="zh-CN" b="1" dirty="0">
                  <a:latin typeface="楷体_GB2312" pitchFamily="49" charset="-122"/>
                </a:rPr>
                <a:t>) </a:t>
              </a:r>
            </a:p>
            <a:p>
              <a:pPr>
                <a:lnSpc>
                  <a:spcPct val="150000"/>
                </a:lnSpc>
              </a:pPr>
              <a:endParaRPr lang="en-US" altLang="zh-CN" b="1" dirty="0">
                <a:latin typeface="楷体_GB2312" pitchFamily="49" charset="-122"/>
              </a:endParaRPr>
            </a:p>
            <a:p>
              <a:pPr>
                <a:lnSpc>
                  <a:spcPct val="150000"/>
                </a:lnSpc>
              </a:pPr>
              <a:r>
                <a:rPr lang="en-US" altLang="zh-CN" b="1" dirty="0">
                  <a:latin typeface="楷体_GB2312" pitchFamily="49" charset="-122"/>
                </a:rPr>
                <a:t>  </a:t>
              </a:r>
              <a:r>
                <a:rPr lang="zh-CN" altLang="en-US" b="1" dirty="0">
                  <a:latin typeface="楷体_GB2312" pitchFamily="49" charset="-122"/>
                </a:rPr>
                <a:t>即在计划期内甲产品生产   吨，乙产品生产</a:t>
              </a:r>
              <a:r>
                <a:rPr lang="en-US" altLang="zh-CN" b="1" dirty="0">
                  <a:latin typeface="楷体_GB2312" pitchFamily="49" charset="-122"/>
                </a:rPr>
                <a:t>8</a:t>
              </a:r>
              <a:r>
                <a:rPr lang="zh-CN" altLang="en-US" b="1" dirty="0">
                  <a:latin typeface="楷体_GB2312" pitchFamily="49" charset="-122"/>
                </a:rPr>
                <a:t>吨，可以使总利润达到最大，为       元</a:t>
              </a:r>
              <a:r>
                <a:rPr lang="zh-CN" altLang="en-US" sz="2400" b="1" dirty="0">
                  <a:latin typeface="楷体_GB2312" pitchFamily="49" charset="-122"/>
                </a:rPr>
                <a:t>。</a:t>
              </a:r>
            </a:p>
            <a:p>
              <a:pPr>
                <a:lnSpc>
                  <a:spcPct val="150000"/>
                </a:lnSpc>
              </a:pPr>
              <a:endParaRPr lang="en-US" altLang="zh-CN" sz="2400" b="1" dirty="0">
                <a:latin typeface="楷体_GB2312" pitchFamily="49" charset="-122"/>
              </a:endParaRPr>
            </a:p>
          </p:txBody>
        </p:sp>
        <p:graphicFrame>
          <p:nvGraphicFramePr>
            <p:cNvPr id="4101" name="Object 5"/>
            <p:cNvGraphicFramePr>
              <a:graphicFrameLocks noChangeAspect="1"/>
            </p:cNvGraphicFramePr>
            <p:nvPr/>
          </p:nvGraphicFramePr>
          <p:xfrm>
            <a:off x="612" y="2568"/>
            <a:ext cx="1088" cy="480"/>
          </p:xfrm>
          <a:graphic>
            <a:graphicData uri="http://schemas.openxmlformats.org/presentationml/2006/ole">
              <p:oleObj spid="_x0000_s1026" name="Equation" r:id="rId5" imgW="609480" imgH="317160" progId="Equation.DSMT4">
                <p:embed/>
              </p:oleObj>
            </a:graphicData>
          </a:graphic>
        </p:graphicFrame>
        <p:graphicFrame>
          <p:nvGraphicFramePr>
            <p:cNvPr id="93216" name="Object 32"/>
            <p:cNvGraphicFramePr>
              <a:graphicFrameLocks noChangeAspect="1"/>
            </p:cNvGraphicFramePr>
            <p:nvPr/>
          </p:nvGraphicFramePr>
          <p:xfrm>
            <a:off x="1746" y="2568"/>
            <a:ext cx="1089" cy="480"/>
          </p:xfrm>
          <a:graphic>
            <a:graphicData uri="http://schemas.openxmlformats.org/presentationml/2006/ole">
              <p:oleObj spid="_x0000_s1027" name="Equation" r:id="rId6" imgW="647640" imgH="317160" progId="Equation.DSMT4">
                <p:embed/>
              </p:oleObj>
            </a:graphicData>
          </a:graphic>
        </p:graphicFrame>
        <p:graphicFrame>
          <p:nvGraphicFramePr>
            <p:cNvPr id="93217" name="Object 33"/>
            <p:cNvGraphicFramePr>
              <a:graphicFrameLocks noChangeAspect="1"/>
            </p:cNvGraphicFramePr>
            <p:nvPr/>
          </p:nvGraphicFramePr>
          <p:xfrm>
            <a:off x="1427" y="3430"/>
            <a:ext cx="533" cy="480"/>
          </p:xfrm>
          <a:graphic>
            <a:graphicData uri="http://schemas.openxmlformats.org/presentationml/2006/ole">
              <p:oleObj spid="_x0000_s1028" name="Equation" r:id="rId7" imgW="317160" imgH="317160" progId="Equation.DSMT4">
                <p:embed/>
              </p:oleObj>
            </a:graphicData>
          </a:graphic>
        </p:graphicFrame>
        <p:graphicFrame>
          <p:nvGraphicFramePr>
            <p:cNvPr id="93218" name="Object 34"/>
            <p:cNvGraphicFramePr>
              <a:graphicFrameLocks noChangeAspect="1"/>
            </p:cNvGraphicFramePr>
            <p:nvPr/>
          </p:nvGraphicFramePr>
          <p:xfrm>
            <a:off x="2336" y="3067"/>
            <a:ext cx="227" cy="480"/>
          </p:xfrm>
          <a:graphic>
            <a:graphicData uri="http://schemas.openxmlformats.org/presentationml/2006/ole">
              <p:oleObj spid="_x0000_s1029" name="Equation" r:id="rId8" imgW="126720" imgH="31716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CD9BAACE-FC7D-415D-89AE-756CF895BD99}" type="slidenum">
              <a:rPr lang="en-US" altLang="zh-CN"/>
              <a:pPr/>
              <a:t>5</a:t>
            </a:fld>
            <a:endParaRPr lang="en-US" altLang="zh-CN"/>
          </a:p>
        </p:txBody>
      </p:sp>
      <p:sp>
        <p:nvSpPr>
          <p:cNvPr id="5122" name="Text Box 2"/>
          <p:cNvSpPr txBox="1">
            <a:spLocks noChangeArrowheads="1"/>
          </p:cNvSpPr>
          <p:nvPr/>
        </p:nvSpPr>
        <p:spPr bwMode="auto">
          <a:xfrm>
            <a:off x="900113" y="549275"/>
            <a:ext cx="7391400" cy="1920875"/>
          </a:xfrm>
          <a:prstGeom prst="rect">
            <a:avLst/>
          </a:prstGeom>
          <a:noFill/>
          <a:ln w="9525">
            <a:noFill/>
            <a:miter lim="800000"/>
            <a:headEnd/>
            <a:tailEnd/>
          </a:ln>
          <a:effectLst/>
        </p:spPr>
        <p:txBody>
          <a:bodyPr>
            <a:spAutoFit/>
          </a:bodyPr>
          <a:lstStyle/>
          <a:p>
            <a:pPr>
              <a:lnSpc>
                <a:spcPct val="150000"/>
              </a:lnSpc>
            </a:pPr>
            <a:r>
              <a:rPr lang="en-US" altLang="zh-CN">
                <a:latin typeface="楷体_GB2312" pitchFamily="49" charset="-122"/>
              </a:rPr>
              <a:t>    </a:t>
            </a:r>
            <a:r>
              <a:rPr lang="zh-CN" altLang="en-US" b="1">
                <a:latin typeface="楷体_GB2312" pitchFamily="49" charset="-122"/>
              </a:rPr>
              <a:t>现在从另一个角度来考虑该工厂的生产问题</a:t>
            </a:r>
            <a:r>
              <a:rPr lang="en-US" altLang="zh-CN" b="1">
                <a:latin typeface="楷体_GB2312" pitchFamily="49" charset="-122"/>
              </a:rPr>
              <a:t>:</a:t>
            </a:r>
          </a:p>
          <a:p>
            <a:pPr>
              <a:lnSpc>
                <a:spcPct val="150000"/>
              </a:lnSpc>
            </a:pPr>
            <a:r>
              <a:rPr lang="en-US" altLang="zh-CN" b="1">
                <a:latin typeface="楷体_GB2312" pitchFamily="49" charset="-122"/>
              </a:rPr>
              <a:t>    </a:t>
            </a:r>
            <a:r>
              <a:rPr lang="zh-CN" altLang="en-US" b="1">
                <a:latin typeface="楷体_GB2312" pitchFamily="49" charset="-122"/>
              </a:rPr>
              <a:t>假设该厂的决策者打算不再自己生产甲</a:t>
            </a:r>
            <a:r>
              <a:rPr lang="en-US" altLang="zh-CN" b="1">
                <a:latin typeface="楷体_GB2312" pitchFamily="49" charset="-122"/>
              </a:rPr>
              <a:t>,</a:t>
            </a:r>
            <a:r>
              <a:rPr lang="zh-CN" altLang="en-US" b="1">
                <a:latin typeface="楷体_GB2312" pitchFamily="49" charset="-122"/>
              </a:rPr>
              <a:t>乙产品，而是把各种设备的有限台时数租让给其他工厂使用，这时工厂的决策者应该如何确定各种设备的租价。</a:t>
            </a:r>
          </a:p>
        </p:txBody>
      </p:sp>
      <p:grpSp>
        <p:nvGrpSpPr>
          <p:cNvPr id="2" name="Group 3"/>
          <p:cNvGrpSpPr>
            <a:grpSpLocks/>
          </p:cNvGrpSpPr>
          <p:nvPr/>
        </p:nvGrpSpPr>
        <p:grpSpPr bwMode="auto">
          <a:xfrm>
            <a:off x="971550" y="2636838"/>
            <a:ext cx="7391400" cy="3786188"/>
            <a:chOff x="612" y="1661"/>
            <a:chExt cx="4656" cy="2385"/>
          </a:xfrm>
        </p:grpSpPr>
        <p:sp>
          <p:nvSpPr>
            <p:cNvPr id="300034" name="Text Box 2"/>
            <p:cNvSpPr txBox="1">
              <a:spLocks noChangeArrowheads="1"/>
            </p:cNvSpPr>
            <p:nvPr/>
          </p:nvSpPr>
          <p:spPr bwMode="auto">
            <a:xfrm>
              <a:off x="612" y="1661"/>
              <a:ext cx="4656" cy="2385"/>
            </a:xfrm>
            <a:prstGeom prst="rect">
              <a:avLst/>
            </a:prstGeom>
            <a:noFill/>
            <a:ln w="9525">
              <a:noFill/>
              <a:miter lim="800000"/>
              <a:headEnd/>
              <a:tailEnd/>
            </a:ln>
            <a:effectLst/>
          </p:spPr>
          <p:txBody>
            <a:bodyPr>
              <a:spAutoFit/>
            </a:bodyPr>
            <a:lstStyle/>
            <a:p>
              <a:pPr>
                <a:lnSpc>
                  <a:spcPct val="150000"/>
                </a:lnSpc>
              </a:pPr>
              <a:r>
                <a:rPr lang="zh-CN" altLang="en-US" b="1" dirty="0">
                  <a:latin typeface="楷体_GB2312" pitchFamily="49" charset="-122"/>
                </a:rPr>
                <a:t>设         分别为设备</a:t>
              </a:r>
              <a:r>
                <a:rPr lang="en-US" altLang="zh-CN" b="1" dirty="0">
                  <a:latin typeface="楷体_GB2312" pitchFamily="49" charset="-122"/>
                </a:rPr>
                <a:t>A</a:t>
              </a:r>
              <a:r>
                <a:rPr lang="zh-CN" altLang="en-US" b="1" dirty="0">
                  <a:latin typeface="楷体_GB2312" pitchFamily="49" charset="-122"/>
                </a:rPr>
                <a:t>，</a:t>
              </a:r>
              <a:r>
                <a:rPr lang="en-US" altLang="zh-CN" b="1" dirty="0">
                  <a:latin typeface="楷体_GB2312" pitchFamily="49" charset="-122"/>
                </a:rPr>
                <a:t>B</a:t>
              </a:r>
              <a:r>
                <a:rPr lang="zh-CN" altLang="en-US" b="1" dirty="0">
                  <a:latin typeface="楷体_GB2312" pitchFamily="49" charset="-122"/>
                </a:rPr>
                <a:t>，</a:t>
              </a:r>
              <a:r>
                <a:rPr lang="en-US" altLang="zh-CN" b="1" dirty="0">
                  <a:latin typeface="楷体_GB2312" pitchFamily="49" charset="-122"/>
                </a:rPr>
                <a:t>C</a:t>
              </a:r>
              <a:r>
                <a:rPr lang="zh-CN" altLang="en-US" b="1" dirty="0">
                  <a:latin typeface="楷体_GB2312" pitchFamily="49" charset="-122"/>
                </a:rPr>
                <a:t>每台时的租价，</a:t>
              </a:r>
            </a:p>
            <a:p>
              <a:pPr>
                <a:lnSpc>
                  <a:spcPct val="150000"/>
                </a:lnSpc>
                <a:buFont typeface="Arial" pitchFamily="34" charset="0"/>
                <a:buChar char="•"/>
              </a:pPr>
              <a:r>
                <a:rPr lang="zh-CN" altLang="en-US" b="1" dirty="0">
                  <a:latin typeface="楷体_GB2312" pitchFamily="49" charset="-122"/>
                </a:rPr>
                <a:t>约束条件：</a:t>
              </a:r>
              <a:r>
                <a:rPr lang="zh-CN" altLang="en-US" b="1" dirty="0"/>
                <a:t>把设备租出去所获得的租金不应低于利用这些设备自行生产所获得的利润</a:t>
              </a:r>
            </a:p>
            <a:p>
              <a:pPr>
                <a:lnSpc>
                  <a:spcPct val="150000"/>
                </a:lnSpc>
              </a:pPr>
              <a:endParaRPr lang="zh-CN" altLang="en-US" b="1" dirty="0"/>
            </a:p>
            <a:p>
              <a:pPr>
                <a:lnSpc>
                  <a:spcPct val="150000"/>
                </a:lnSpc>
              </a:pPr>
              <a:endParaRPr lang="zh-CN" altLang="en-US" b="1" dirty="0"/>
            </a:p>
            <a:p>
              <a:pPr>
                <a:lnSpc>
                  <a:spcPct val="150000"/>
                </a:lnSpc>
                <a:buFont typeface="Arial" pitchFamily="34" charset="0"/>
                <a:buChar char="•"/>
              </a:pPr>
              <a:r>
                <a:rPr lang="zh-CN" altLang="en-US" b="1" dirty="0">
                  <a:latin typeface="楷体_GB2312" pitchFamily="49" charset="-122"/>
                </a:rPr>
                <a:t>目标函数：所获租金总额尽量少</a:t>
              </a:r>
              <a:r>
                <a:rPr lang="zh-CN" altLang="en-US" b="1" dirty="0" smtClean="0">
                  <a:latin typeface="楷体_GB2312" pitchFamily="49" charset="-122"/>
                </a:rPr>
                <a:t>．（</a:t>
              </a:r>
              <a:r>
                <a:rPr lang="zh-CN" altLang="en-US" b="1" dirty="0" smtClean="0"/>
                <a:t>价格</a:t>
              </a:r>
              <a:r>
                <a:rPr lang="zh-CN" altLang="en-US" b="1" dirty="0"/>
                <a:t>应该尽量低，这样，才能</a:t>
              </a:r>
              <a:r>
                <a:rPr lang="zh-CN" altLang="en-US" b="1" dirty="0" smtClean="0"/>
                <a:t>有竞争力）</a:t>
              </a:r>
              <a:endParaRPr lang="zh-CN" altLang="en-US" b="1" dirty="0">
                <a:latin typeface="楷体_GB2312" pitchFamily="49" charset="-122"/>
              </a:endParaRPr>
            </a:p>
            <a:p>
              <a:pPr>
                <a:lnSpc>
                  <a:spcPct val="150000"/>
                </a:lnSpc>
                <a:buFont typeface="Arial" pitchFamily="34" charset="0"/>
                <a:buChar char="•"/>
              </a:pPr>
              <a:r>
                <a:rPr lang="zh-CN" altLang="en-US" b="1" dirty="0"/>
                <a:t>价格应该是非负的  </a:t>
              </a:r>
            </a:p>
          </p:txBody>
        </p:sp>
        <p:graphicFrame>
          <p:nvGraphicFramePr>
            <p:cNvPr id="94208" name="Object 0"/>
            <p:cNvGraphicFramePr>
              <a:graphicFrameLocks noChangeAspect="1"/>
            </p:cNvGraphicFramePr>
            <p:nvPr/>
          </p:nvGraphicFramePr>
          <p:xfrm>
            <a:off x="930" y="1706"/>
            <a:ext cx="718" cy="330"/>
          </p:xfrm>
          <a:graphic>
            <a:graphicData uri="http://schemas.openxmlformats.org/presentationml/2006/ole">
              <p:oleObj spid="_x0000_s2050" name="Equation" r:id="rId3" imgW="545760" imgH="228600" progId="Equation.DSMT4">
                <p:embed/>
              </p:oleObj>
            </a:graphicData>
          </a:graphic>
        </p:graphicFrame>
        <p:graphicFrame>
          <p:nvGraphicFramePr>
            <p:cNvPr id="94209" name="Object 1"/>
            <p:cNvGraphicFramePr>
              <a:graphicFrameLocks noChangeAspect="1"/>
            </p:cNvGraphicFramePr>
            <p:nvPr/>
          </p:nvGraphicFramePr>
          <p:xfrm>
            <a:off x="2234" y="2387"/>
            <a:ext cx="1719" cy="768"/>
          </p:xfrm>
          <a:graphic>
            <a:graphicData uri="http://schemas.openxmlformats.org/presentationml/2006/ole">
              <p:oleObj spid="_x0000_s2051" name="Equation" r:id="rId4" imgW="1282680" imgH="711000" progId="Equation.DSMT4">
                <p:embed/>
              </p:oleObj>
            </a:graphicData>
          </a:graphic>
        </p:graphicFrame>
        <p:graphicFrame>
          <p:nvGraphicFramePr>
            <p:cNvPr id="94211" name="Object 3"/>
            <p:cNvGraphicFramePr>
              <a:graphicFrameLocks noChangeAspect="1"/>
            </p:cNvGraphicFramePr>
            <p:nvPr/>
          </p:nvGraphicFramePr>
          <p:xfrm>
            <a:off x="2085" y="3521"/>
            <a:ext cx="1816" cy="270"/>
          </p:xfrm>
          <a:graphic>
            <a:graphicData uri="http://schemas.openxmlformats.org/presentationml/2006/ole">
              <p:oleObj spid="_x0000_s2052" name="Equation" r:id="rId5" imgW="153648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9A2863BB-8E8F-41E9-A390-BF7147994EA7}" type="slidenum">
              <a:rPr lang="en-US" altLang="zh-CN"/>
              <a:pPr/>
              <a:t>6</a:t>
            </a:fld>
            <a:endParaRPr lang="en-US" altLang="zh-CN"/>
          </a:p>
        </p:txBody>
      </p:sp>
      <p:grpSp>
        <p:nvGrpSpPr>
          <p:cNvPr id="2" name="Group 3"/>
          <p:cNvGrpSpPr>
            <a:grpSpLocks/>
          </p:cNvGrpSpPr>
          <p:nvPr/>
        </p:nvGrpSpPr>
        <p:grpSpPr bwMode="auto">
          <a:xfrm>
            <a:off x="250825" y="3332184"/>
            <a:ext cx="4156075" cy="3168650"/>
            <a:chOff x="375" y="379"/>
            <a:chExt cx="2369" cy="1898"/>
          </a:xfrm>
        </p:grpSpPr>
        <p:sp>
          <p:nvSpPr>
            <p:cNvPr id="95236" name="Text Box 4"/>
            <p:cNvSpPr txBox="1">
              <a:spLocks noChangeArrowheads="1"/>
            </p:cNvSpPr>
            <p:nvPr/>
          </p:nvSpPr>
          <p:spPr bwMode="auto">
            <a:xfrm>
              <a:off x="612" y="379"/>
              <a:ext cx="2132" cy="238"/>
            </a:xfrm>
            <a:prstGeom prst="rect">
              <a:avLst/>
            </a:prstGeom>
            <a:noFill/>
            <a:ln w="9525">
              <a:noFill/>
              <a:miter lim="800000"/>
              <a:headEnd/>
              <a:tailEnd/>
            </a:ln>
            <a:effectLst/>
          </p:spPr>
          <p:txBody>
            <a:bodyPr wrap="none">
              <a:spAutoFit/>
            </a:bodyPr>
            <a:lstStyle/>
            <a:p>
              <a:r>
                <a:rPr lang="zh-CN" altLang="en-US" b="1"/>
                <a:t>由此可得两个对称的线性规划：</a:t>
              </a:r>
            </a:p>
          </p:txBody>
        </p:sp>
        <p:graphicFrame>
          <p:nvGraphicFramePr>
            <p:cNvPr id="95237" name="Object 5"/>
            <p:cNvGraphicFramePr>
              <a:graphicFrameLocks noChangeAspect="1"/>
            </p:cNvGraphicFramePr>
            <p:nvPr/>
          </p:nvGraphicFramePr>
          <p:xfrm>
            <a:off x="1247" y="618"/>
            <a:ext cx="1477" cy="1254"/>
          </p:xfrm>
          <a:graphic>
            <a:graphicData uri="http://schemas.openxmlformats.org/presentationml/2006/ole">
              <p:oleObj spid="_x0000_s3077" name="Equation" r:id="rId3" imgW="1143000" imgH="1168200" progId="Equation.DSMT4">
                <p:embed/>
              </p:oleObj>
            </a:graphicData>
          </a:graphic>
        </p:graphicFrame>
        <p:graphicFrame>
          <p:nvGraphicFramePr>
            <p:cNvPr id="95246" name="Object 14"/>
            <p:cNvGraphicFramePr>
              <a:graphicFrameLocks noChangeAspect="1"/>
            </p:cNvGraphicFramePr>
            <p:nvPr/>
          </p:nvGraphicFramePr>
          <p:xfrm>
            <a:off x="375" y="1797"/>
            <a:ext cx="1201" cy="480"/>
          </p:xfrm>
          <a:graphic>
            <a:graphicData uri="http://schemas.openxmlformats.org/presentationml/2006/ole">
              <p:oleObj spid="_x0000_s3078" name="Equation" r:id="rId4" imgW="672840" imgH="317160" progId="Equation.DSMT4">
                <p:embed/>
              </p:oleObj>
            </a:graphicData>
          </a:graphic>
        </p:graphicFrame>
        <p:graphicFrame>
          <p:nvGraphicFramePr>
            <p:cNvPr id="95247" name="Object 15"/>
            <p:cNvGraphicFramePr>
              <a:graphicFrameLocks noChangeAspect="1"/>
            </p:cNvGraphicFramePr>
            <p:nvPr/>
          </p:nvGraphicFramePr>
          <p:xfrm>
            <a:off x="1655" y="1797"/>
            <a:ext cx="1089" cy="480"/>
          </p:xfrm>
          <a:graphic>
            <a:graphicData uri="http://schemas.openxmlformats.org/presentationml/2006/ole">
              <p:oleObj spid="_x0000_s3079" name="Equation" r:id="rId5" imgW="647640" imgH="317160" progId="Equation.DSMT4">
                <p:embed/>
              </p:oleObj>
            </a:graphicData>
          </a:graphic>
        </p:graphicFrame>
      </p:grpSp>
      <p:grpSp>
        <p:nvGrpSpPr>
          <p:cNvPr id="3" name="Group 4"/>
          <p:cNvGrpSpPr>
            <a:grpSpLocks/>
          </p:cNvGrpSpPr>
          <p:nvPr/>
        </p:nvGrpSpPr>
        <p:grpSpPr bwMode="auto">
          <a:xfrm>
            <a:off x="4572000" y="3724297"/>
            <a:ext cx="4387850" cy="2776537"/>
            <a:chOff x="2925" y="618"/>
            <a:chExt cx="2628" cy="1568"/>
          </a:xfrm>
        </p:grpSpPr>
        <p:graphicFrame>
          <p:nvGraphicFramePr>
            <p:cNvPr id="95238" name="Object 6"/>
            <p:cNvGraphicFramePr>
              <a:graphicFrameLocks noChangeAspect="1"/>
            </p:cNvGraphicFramePr>
            <p:nvPr/>
          </p:nvGraphicFramePr>
          <p:xfrm>
            <a:off x="3152" y="618"/>
            <a:ext cx="2059" cy="1015"/>
          </p:xfrm>
          <a:graphic>
            <a:graphicData uri="http://schemas.openxmlformats.org/presentationml/2006/ole">
              <p:oleObj spid="_x0000_s3074" name="Equation" r:id="rId6" imgW="1536480" imgH="939600" progId="Equation.DSMT4">
                <p:embed/>
              </p:oleObj>
            </a:graphicData>
          </a:graphic>
        </p:graphicFrame>
        <p:graphicFrame>
          <p:nvGraphicFramePr>
            <p:cNvPr id="95248" name="Object 16"/>
            <p:cNvGraphicFramePr>
              <a:graphicFrameLocks noChangeAspect="1"/>
            </p:cNvGraphicFramePr>
            <p:nvPr/>
          </p:nvGraphicFramePr>
          <p:xfrm>
            <a:off x="2925" y="1706"/>
            <a:ext cx="1496" cy="480"/>
          </p:xfrm>
          <a:graphic>
            <a:graphicData uri="http://schemas.openxmlformats.org/presentationml/2006/ole">
              <p:oleObj spid="_x0000_s3075" name="Equation" r:id="rId7" imgW="838080" imgH="317160" progId="Equation.DSMT4">
                <p:embed/>
              </p:oleObj>
            </a:graphicData>
          </a:graphic>
        </p:graphicFrame>
        <p:graphicFrame>
          <p:nvGraphicFramePr>
            <p:cNvPr id="95249" name="Object 17"/>
            <p:cNvGraphicFramePr>
              <a:graphicFrameLocks noChangeAspect="1"/>
            </p:cNvGraphicFramePr>
            <p:nvPr/>
          </p:nvGraphicFramePr>
          <p:xfrm>
            <a:off x="4422" y="1706"/>
            <a:ext cx="1131" cy="480"/>
          </p:xfrm>
          <a:graphic>
            <a:graphicData uri="http://schemas.openxmlformats.org/presentationml/2006/ole">
              <p:oleObj spid="_x0000_s3076" name="Equation" r:id="rId8" imgW="672840" imgH="317160" progId="Equation.DSMT4">
                <p:embed/>
              </p:oleObj>
            </a:graphicData>
          </a:graphic>
        </p:graphicFrame>
      </p:grpSp>
      <p:graphicFrame>
        <p:nvGraphicFramePr>
          <p:cNvPr id="15" name="Group 39"/>
          <p:cNvGraphicFramePr>
            <a:graphicFrameLocks noGrp="1"/>
          </p:cNvGraphicFramePr>
          <p:nvPr/>
        </p:nvGraphicFramePr>
        <p:xfrm>
          <a:off x="1403350" y="476250"/>
          <a:ext cx="6551613" cy="2137093"/>
        </p:xfrm>
        <a:graphic>
          <a:graphicData uri="http://schemas.openxmlformats.org/drawingml/2006/table">
            <a:tbl>
              <a:tblPr/>
              <a:tblGrid>
                <a:gridCol w="1841500"/>
                <a:gridCol w="1266825"/>
                <a:gridCol w="1727200"/>
                <a:gridCol w="1716088"/>
              </a:tblGrid>
              <a:tr h="3603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每吨产品的加工台时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可供台时数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乙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39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76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利润（元</a:t>
                      </a: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吨）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30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E262C304-BA69-4A4A-862B-4E42B6D6A9FF}" type="slidenum">
              <a:rPr lang="en-US" altLang="zh-CN"/>
              <a:pPr/>
              <a:t>7</a:t>
            </a:fld>
            <a:endParaRPr lang="en-US" altLang="zh-CN"/>
          </a:p>
        </p:txBody>
      </p:sp>
      <p:graphicFrame>
        <p:nvGraphicFramePr>
          <p:cNvPr id="321540" name="Object 4"/>
          <p:cNvGraphicFramePr>
            <a:graphicFrameLocks noChangeAspect="1"/>
          </p:cNvGraphicFramePr>
          <p:nvPr/>
        </p:nvGraphicFramePr>
        <p:xfrm>
          <a:off x="5292725" y="1196975"/>
          <a:ext cx="3182938" cy="4375150"/>
        </p:xfrm>
        <a:graphic>
          <a:graphicData uri="http://schemas.openxmlformats.org/presentationml/2006/ole">
            <p:oleObj spid="_x0000_s4098" name="Equation" r:id="rId3" imgW="1549080" imgH="2158920" progId="Equation.DSMT4">
              <p:embed/>
            </p:oleObj>
          </a:graphicData>
        </a:graphic>
      </p:graphicFrame>
      <p:grpSp>
        <p:nvGrpSpPr>
          <p:cNvPr id="2" name="Group 5"/>
          <p:cNvGrpSpPr>
            <a:grpSpLocks/>
          </p:cNvGrpSpPr>
          <p:nvPr/>
        </p:nvGrpSpPr>
        <p:grpSpPr bwMode="auto">
          <a:xfrm>
            <a:off x="611188" y="1628775"/>
            <a:ext cx="3959225" cy="3384550"/>
            <a:chOff x="431" y="2296"/>
            <a:chExt cx="2408" cy="1838"/>
          </a:xfrm>
        </p:grpSpPr>
        <p:graphicFrame>
          <p:nvGraphicFramePr>
            <p:cNvPr id="321542" name="Object 6"/>
            <p:cNvGraphicFramePr>
              <a:graphicFrameLocks noChangeAspect="1"/>
            </p:cNvGraphicFramePr>
            <p:nvPr/>
          </p:nvGraphicFramePr>
          <p:xfrm>
            <a:off x="1338" y="2296"/>
            <a:ext cx="1501" cy="1838"/>
          </p:xfrm>
          <a:graphic>
            <a:graphicData uri="http://schemas.openxmlformats.org/presentationml/2006/ole">
              <p:oleObj spid="_x0000_s4099" name="Equation" r:id="rId4" imgW="1371600" imgH="1701720" progId="Equation.DSMT4">
                <p:embed/>
              </p:oleObj>
            </a:graphicData>
          </a:graphic>
        </p:graphicFrame>
        <p:sp>
          <p:nvSpPr>
            <p:cNvPr id="321543" name="Text Box 7"/>
            <p:cNvSpPr txBox="1">
              <a:spLocks noChangeArrowheads="1"/>
            </p:cNvSpPr>
            <p:nvPr/>
          </p:nvSpPr>
          <p:spPr bwMode="auto">
            <a:xfrm>
              <a:off x="431" y="2432"/>
              <a:ext cx="884" cy="216"/>
            </a:xfrm>
            <a:prstGeom prst="rect">
              <a:avLst/>
            </a:prstGeom>
            <a:noFill/>
            <a:ln w="9525">
              <a:noFill/>
              <a:miter lim="800000"/>
              <a:headEnd/>
              <a:tailEnd/>
            </a:ln>
            <a:effectLst/>
          </p:spPr>
          <p:txBody>
            <a:bodyPr wrap="none">
              <a:spAutoFit/>
            </a:bodyPr>
            <a:lstStyle/>
            <a:p>
              <a:r>
                <a:rPr lang="zh-CN" altLang="en-US" b="1">
                  <a:solidFill>
                    <a:srgbClr val="FF0000"/>
                  </a:solidFill>
                </a:rPr>
                <a:t>矩阵形式</a:t>
              </a:r>
              <a:r>
                <a:rPr lang="zh-CN" altLang="en-US" b="1"/>
                <a:t>：</a:t>
              </a: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1540"/>
                                        </p:tgtEl>
                                        <p:attrNameLst>
                                          <p:attrName>style.visibility</p:attrName>
                                        </p:attrNameLst>
                                      </p:cBhvr>
                                      <p:to>
                                        <p:strVal val="visible"/>
                                      </p:to>
                                    </p:set>
                                    <p:animEffect transition="in" filter="blinds(horizontal)">
                                      <p:cBhvr>
                                        <p:cTn id="12" dur="500"/>
                                        <p:tgtEl>
                                          <p:spTgt spid="32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BF1DE400-B677-430E-A13E-66123183BDA4}" type="slidenum">
              <a:rPr lang="en-US" altLang="zh-CN"/>
              <a:pPr/>
              <a:t>8</a:t>
            </a:fld>
            <a:endParaRPr lang="en-US" altLang="zh-CN"/>
          </a:p>
        </p:txBody>
      </p:sp>
      <p:sp>
        <p:nvSpPr>
          <p:cNvPr id="297987" name="Text Box 3"/>
          <p:cNvSpPr txBox="1">
            <a:spLocks noChangeArrowheads="1"/>
          </p:cNvSpPr>
          <p:nvPr/>
        </p:nvSpPr>
        <p:spPr bwMode="auto">
          <a:xfrm>
            <a:off x="1042988" y="3068638"/>
            <a:ext cx="7467600" cy="3397250"/>
          </a:xfrm>
          <a:prstGeom prst="rect">
            <a:avLst/>
          </a:prstGeom>
          <a:noFill/>
          <a:ln w="9525">
            <a:noFill/>
            <a:miter lim="800000"/>
            <a:headEnd/>
            <a:tailEnd/>
          </a:ln>
          <a:effectLst/>
        </p:spPr>
        <p:txBody>
          <a:bodyPr>
            <a:spAutoFit/>
          </a:bodyPr>
          <a:lstStyle/>
          <a:p>
            <a:pPr>
              <a:lnSpc>
                <a:spcPct val="120000"/>
              </a:lnSpc>
            </a:pPr>
            <a:endParaRPr lang="en-US" altLang="zh-CN" sz="2400" b="1">
              <a:ea typeface="宋体" pitchFamily="2" charset="-122"/>
            </a:endParaRPr>
          </a:p>
          <a:p>
            <a:r>
              <a:rPr lang="zh-CN" altLang="en-US" sz="2800" b="1"/>
              <a:t>可以得到另一个线性规划</a:t>
            </a:r>
            <a:r>
              <a:rPr lang="zh-CN" altLang="en-US" sz="2800" b="1">
                <a:ea typeface="宋体" pitchFamily="2" charset="-122"/>
              </a:rPr>
              <a:t>：　</a:t>
            </a:r>
          </a:p>
          <a:p>
            <a:endParaRPr lang="zh-CN" altLang="en-US" sz="2800" b="1">
              <a:ea typeface="宋体" pitchFamily="2" charset="-122"/>
            </a:endParaRPr>
          </a:p>
          <a:p>
            <a:endParaRPr lang="zh-CN" altLang="en-US" sz="2800" b="1">
              <a:ea typeface="宋体" pitchFamily="2" charset="-122"/>
            </a:endParaRPr>
          </a:p>
          <a:p>
            <a:endParaRPr lang="zh-CN" altLang="en-US" sz="2800" b="1">
              <a:ea typeface="宋体" pitchFamily="2" charset="-122"/>
            </a:endParaRPr>
          </a:p>
          <a:p>
            <a:endParaRPr lang="zh-CN" altLang="en-US" sz="2800" b="1">
              <a:ea typeface="宋体" pitchFamily="2" charset="-122"/>
            </a:endParaRPr>
          </a:p>
          <a:p>
            <a:r>
              <a:rPr lang="zh-CN" altLang="en-US" sz="2800" b="1">
                <a:latin typeface="楷体_GB2312" pitchFamily="49" charset="-122"/>
              </a:rPr>
              <a:t>称之为原线性规划问题的对偶问题</a:t>
            </a:r>
            <a:r>
              <a:rPr lang="zh-CN" altLang="en-US" b="1">
                <a:latin typeface="楷体_GB2312" pitchFamily="49" charset="-122"/>
              </a:rPr>
              <a:t>，</a:t>
            </a:r>
          </a:p>
          <a:p>
            <a:r>
              <a:rPr lang="zh-CN" altLang="en-US" b="1">
                <a:latin typeface="楷体_GB2312" pitchFamily="49" charset="-122"/>
              </a:rPr>
              <a:t>     </a:t>
            </a:r>
          </a:p>
        </p:txBody>
      </p:sp>
      <p:sp>
        <p:nvSpPr>
          <p:cNvPr id="8194" name="Text Box 2"/>
          <p:cNvSpPr txBox="1">
            <a:spLocks noChangeArrowheads="1"/>
          </p:cNvSpPr>
          <p:nvPr/>
        </p:nvSpPr>
        <p:spPr bwMode="auto">
          <a:xfrm>
            <a:off x="827088" y="549275"/>
            <a:ext cx="7239000" cy="561975"/>
          </a:xfrm>
          <a:prstGeom prst="rect">
            <a:avLst/>
          </a:prstGeom>
          <a:noFill/>
          <a:ln w="9525">
            <a:noFill/>
            <a:miter lim="800000"/>
            <a:headEnd/>
            <a:tailEnd/>
          </a:ln>
          <a:effectLst/>
        </p:spPr>
        <p:txBody>
          <a:bodyPr>
            <a:spAutoFit/>
          </a:bodyPr>
          <a:lstStyle/>
          <a:p>
            <a:pPr>
              <a:lnSpc>
                <a:spcPct val="110000"/>
              </a:lnSpc>
              <a:spcBef>
                <a:spcPct val="20000"/>
              </a:spcBef>
              <a:buFont typeface="Wingdings" pitchFamily="2" charset="2"/>
              <a:buChar char="n"/>
            </a:pPr>
            <a:r>
              <a:rPr lang="zh-CN" altLang="en-US" sz="2800" b="1">
                <a:latin typeface="黑体" pitchFamily="2" charset="-122"/>
                <a:ea typeface="黑体" pitchFamily="2" charset="-122"/>
              </a:rPr>
              <a:t>对偶线性规划</a:t>
            </a:r>
            <a:endParaRPr lang="zh-CN" altLang="en-US" b="1">
              <a:latin typeface="楷体_GB2312" pitchFamily="49" charset="-122"/>
            </a:endParaRPr>
          </a:p>
        </p:txBody>
      </p:sp>
      <p:graphicFrame>
        <p:nvGraphicFramePr>
          <p:cNvPr id="97281" name="Object 1"/>
          <p:cNvGraphicFramePr>
            <a:graphicFrameLocks noChangeAspect="1"/>
          </p:cNvGraphicFramePr>
          <p:nvPr/>
        </p:nvGraphicFramePr>
        <p:xfrm>
          <a:off x="2182813" y="1746250"/>
          <a:ext cx="1684337" cy="1538288"/>
        </p:xfrm>
        <a:graphic>
          <a:graphicData uri="http://schemas.openxmlformats.org/presentationml/2006/ole">
            <p:oleObj spid="_x0000_s5122" name="Equation" r:id="rId3" imgW="749160" imgH="711000" progId="Equation.DSMT4">
              <p:embed/>
            </p:oleObj>
          </a:graphicData>
        </a:graphic>
      </p:graphicFrame>
      <p:graphicFrame>
        <p:nvGraphicFramePr>
          <p:cNvPr id="297986" name="Object 2"/>
          <p:cNvGraphicFramePr>
            <a:graphicFrameLocks noChangeAspect="1"/>
          </p:cNvGraphicFramePr>
          <p:nvPr/>
        </p:nvGraphicFramePr>
        <p:xfrm>
          <a:off x="2627313" y="4076700"/>
          <a:ext cx="1838325" cy="1508125"/>
        </p:xfrm>
        <a:graphic>
          <a:graphicData uri="http://schemas.openxmlformats.org/presentationml/2006/ole">
            <p:oleObj spid="_x0000_s5123" name="Equation" r:id="rId4" imgW="774360" imgH="736560" progId="Equation.DSMT4">
              <p:embed/>
            </p:oleObj>
          </a:graphicData>
        </a:graphic>
      </p:graphicFrame>
      <p:sp>
        <p:nvSpPr>
          <p:cNvPr id="297988" name="Text Box 4"/>
          <p:cNvSpPr txBox="1">
            <a:spLocks noChangeArrowheads="1"/>
          </p:cNvSpPr>
          <p:nvPr/>
        </p:nvSpPr>
        <p:spPr bwMode="auto">
          <a:xfrm>
            <a:off x="971550" y="1268413"/>
            <a:ext cx="7239000" cy="561975"/>
          </a:xfrm>
          <a:prstGeom prst="rect">
            <a:avLst/>
          </a:prstGeom>
          <a:noFill/>
          <a:ln w="9525">
            <a:noFill/>
            <a:miter lim="800000"/>
            <a:headEnd/>
            <a:tailEnd/>
          </a:ln>
          <a:effectLst/>
        </p:spPr>
        <p:txBody>
          <a:bodyPr>
            <a:spAutoFit/>
          </a:bodyPr>
          <a:lstStyle/>
          <a:p>
            <a:pPr>
              <a:lnSpc>
                <a:spcPct val="110000"/>
              </a:lnSpc>
              <a:spcBef>
                <a:spcPct val="20000"/>
              </a:spcBef>
            </a:pPr>
            <a:r>
              <a:rPr lang="zh-CN" altLang="en-US" sz="2800" b="1">
                <a:latin typeface="楷体_GB2312" pitchFamily="49" charset="-122"/>
              </a:rPr>
              <a:t>考虑如下具有不等式约束的线性规划问题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988"/>
                                        </p:tgtEl>
                                        <p:attrNameLst>
                                          <p:attrName>style.visibility</p:attrName>
                                        </p:attrNameLst>
                                      </p:cBhvr>
                                      <p:to>
                                        <p:strVal val="visible"/>
                                      </p:to>
                                    </p:set>
                                    <p:animEffect transition="in" filter="blinds(horizontal)">
                                      <p:cBhvr>
                                        <p:cTn id="12" dur="500"/>
                                        <p:tgtEl>
                                          <p:spTgt spid="297988"/>
                                        </p:tgtEl>
                                      </p:cBhvr>
                                    </p:animEffect>
                                  </p:childTnLst>
                                </p:cTn>
                              </p:par>
                              <p:par>
                                <p:cTn id="13" presetID="3" presetClass="entr" presetSubtype="10" fill="hold" nodeType="withEffect">
                                  <p:stCondLst>
                                    <p:cond delay="0"/>
                                  </p:stCondLst>
                                  <p:childTnLst>
                                    <p:set>
                                      <p:cBhvr>
                                        <p:cTn id="14" dur="1" fill="hold">
                                          <p:stCondLst>
                                            <p:cond delay="0"/>
                                          </p:stCondLst>
                                        </p:cTn>
                                        <p:tgtEl>
                                          <p:spTgt spid="97281"/>
                                        </p:tgtEl>
                                        <p:attrNameLst>
                                          <p:attrName>style.visibility</p:attrName>
                                        </p:attrNameLst>
                                      </p:cBhvr>
                                      <p:to>
                                        <p:strVal val="visible"/>
                                      </p:to>
                                    </p:set>
                                    <p:animEffect transition="in" filter="blinds(horizontal)">
                                      <p:cBhvr>
                                        <p:cTn id="15" dur="500"/>
                                        <p:tgtEl>
                                          <p:spTgt spid="972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7987"/>
                                        </p:tgtEl>
                                        <p:attrNameLst>
                                          <p:attrName>style.visibility</p:attrName>
                                        </p:attrNameLst>
                                      </p:cBhvr>
                                      <p:to>
                                        <p:strVal val="visible"/>
                                      </p:to>
                                    </p:set>
                                    <p:animEffect transition="in" filter="blinds(horizontal)">
                                      <p:cBhvr>
                                        <p:cTn id="20" dur="500"/>
                                        <p:tgtEl>
                                          <p:spTgt spid="297987"/>
                                        </p:tgtEl>
                                      </p:cBhvr>
                                    </p:animEffect>
                                  </p:childTnLst>
                                </p:cTn>
                              </p:par>
                              <p:par>
                                <p:cTn id="21" presetID="3" presetClass="entr" presetSubtype="10" fill="hold" nodeType="withEffect">
                                  <p:stCondLst>
                                    <p:cond delay="0"/>
                                  </p:stCondLst>
                                  <p:childTnLst>
                                    <p:set>
                                      <p:cBhvr>
                                        <p:cTn id="22" dur="1" fill="hold">
                                          <p:stCondLst>
                                            <p:cond delay="0"/>
                                          </p:stCondLst>
                                        </p:cTn>
                                        <p:tgtEl>
                                          <p:spTgt spid="297986"/>
                                        </p:tgtEl>
                                        <p:attrNameLst>
                                          <p:attrName>style.visibility</p:attrName>
                                        </p:attrNameLst>
                                      </p:cBhvr>
                                      <p:to>
                                        <p:strVal val="visible"/>
                                      </p:to>
                                    </p:set>
                                    <p:animEffect transition="in" filter="blinds(horizontal)">
                                      <p:cBhvr>
                                        <p:cTn id="23"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p:bldP spid="8194" grpId="0"/>
      <p:bldP spid="2979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0BB53A22-FB94-40A0-B63A-5C4AA05BAD5F}" type="slidenum">
              <a:rPr lang="en-US" altLang="zh-CN"/>
              <a:pPr/>
              <a:t>9</a:t>
            </a:fld>
            <a:endParaRPr lang="en-US" altLang="zh-CN"/>
          </a:p>
        </p:txBody>
      </p:sp>
      <p:graphicFrame>
        <p:nvGraphicFramePr>
          <p:cNvPr id="320516" name="Object 4"/>
          <p:cNvGraphicFramePr>
            <a:graphicFrameLocks noChangeAspect="1"/>
          </p:cNvGraphicFramePr>
          <p:nvPr/>
        </p:nvGraphicFramePr>
        <p:xfrm>
          <a:off x="973138" y="188913"/>
          <a:ext cx="7894637" cy="1930400"/>
        </p:xfrm>
        <a:graphic>
          <a:graphicData uri="http://schemas.openxmlformats.org/presentationml/2006/ole">
            <p:oleObj spid="_x0000_s6146" name="文档" r:id="rId3" imgW="8298242" imgH="2041451" progId="Word.Document.8">
              <p:embed/>
            </p:oleObj>
          </a:graphicData>
        </a:graphic>
      </p:graphicFrame>
      <p:graphicFrame>
        <p:nvGraphicFramePr>
          <p:cNvPr id="320517" name="Object 5"/>
          <p:cNvGraphicFramePr>
            <a:graphicFrameLocks noChangeAspect="1"/>
          </p:cNvGraphicFramePr>
          <p:nvPr/>
        </p:nvGraphicFramePr>
        <p:xfrm>
          <a:off x="539750" y="1844675"/>
          <a:ext cx="7823200" cy="1393825"/>
        </p:xfrm>
        <a:graphic>
          <a:graphicData uri="http://schemas.openxmlformats.org/presentationml/2006/ole">
            <p:oleObj spid="_x0000_s6147" name="文档" r:id="rId4" imgW="8294642" imgH="1487996" progId="Word.Document.8">
              <p:embed/>
            </p:oleObj>
          </a:graphicData>
        </a:graphic>
      </p:graphicFrame>
      <p:graphicFrame>
        <p:nvGraphicFramePr>
          <p:cNvPr id="320518" name="Object 6"/>
          <p:cNvGraphicFramePr>
            <a:graphicFrameLocks noChangeAspect="1"/>
          </p:cNvGraphicFramePr>
          <p:nvPr/>
        </p:nvGraphicFramePr>
        <p:xfrm>
          <a:off x="539750" y="3171825"/>
          <a:ext cx="7823200" cy="3686175"/>
        </p:xfrm>
        <a:graphic>
          <a:graphicData uri="http://schemas.openxmlformats.org/presentationml/2006/ole">
            <p:oleObj spid="_x0000_s6148" name="文档" r:id="rId5" imgW="8294642" imgH="390513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516"/>
                                        </p:tgtEl>
                                        <p:attrNameLst>
                                          <p:attrName>style.visibility</p:attrName>
                                        </p:attrNameLst>
                                      </p:cBhvr>
                                      <p:to>
                                        <p:strVal val="visible"/>
                                      </p:to>
                                    </p:set>
                                    <p:anim calcmode="lin" valueType="num">
                                      <p:cBhvr additive="base">
                                        <p:cTn id="7" dur="500" fill="hold"/>
                                        <p:tgtEl>
                                          <p:spTgt spid="320516"/>
                                        </p:tgtEl>
                                        <p:attrNameLst>
                                          <p:attrName>ppt_x</p:attrName>
                                        </p:attrNameLst>
                                      </p:cBhvr>
                                      <p:tavLst>
                                        <p:tav tm="0">
                                          <p:val>
                                            <p:strVal val="#ppt_x"/>
                                          </p:val>
                                        </p:tav>
                                        <p:tav tm="100000">
                                          <p:val>
                                            <p:strVal val="#ppt_x"/>
                                          </p:val>
                                        </p:tav>
                                      </p:tavLst>
                                    </p:anim>
                                    <p:anim calcmode="lin" valueType="num">
                                      <p:cBhvr additive="base">
                                        <p:cTn id="8" dur="500" fill="hold"/>
                                        <p:tgtEl>
                                          <p:spTgt spid="3205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0517"/>
                                        </p:tgtEl>
                                        <p:attrNameLst>
                                          <p:attrName>style.visibility</p:attrName>
                                        </p:attrNameLst>
                                      </p:cBhvr>
                                      <p:to>
                                        <p:strVal val="visible"/>
                                      </p:to>
                                    </p:set>
                                    <p:anim calcmode="lin" valueType="num">
                                      <p:cBhvr additive="base">
                                        <p:cTn id="13" dur="500" fill="hold"/>
                                        <p:tgtEl>
                                          <p:spTgt spid="320517"/>
                                        </p:tgtEl>
                                        <p:attrNameLst>
                                          <p:attrName>ppt_x</p:attrName>
                                        </p:attrNameLst>
                                      </p:cBhvr>
                                      <p:tavLst>
                                        <p:tav tm="0">
                                          <p:val>
                                            <p:strVal val="#ppt_x"/>
                                          </p:val>
                                        </p:tav>
                                        <p:tav tm="100000">
                                          <p:val>
                                            <p:strVal val="#ppt_x"/>
                                          </p:val>
                                        </p:tav>
                                      </p:tavLst>
                                    </p:anim>
                                    <p:anim calcmode="lin" valueType="num">
                                      <p:cBhvr additive="base">
                                        <p:cTn id="14" dur="500" fill="hold"/>
                                        <p:tgtEl>
                                          <p:spTgt spid="3205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0518"/>
                                        </p:tgtEl>
                                        <p:attrNameLst>
                                          <p:attrName>style.visibility</p:attrName>
                                        </p:attrNameLst>
                                      </p:cBhvr>
                                      <p:to>
                                        <p:strVal val="visible"/>
                                      </p:to>
                                    </p:set>
                                    <p:anim calcmode="lin" valueType="num">
                                      <p:cBhvr additive="base">
                                        <p:cTn id="19" dur="500" fill="hold"/>
                                        <p:tgtEl>
                                          <p:spTgt spid="320518"/>
                                        </p:tgtEl>
                                        <p:attrNameLst>
                                          <p:attrName>ppt_x</p:attrName>
                                        </p:attrNameLst>
                                      </p:cBhvr>
                                      <p:tavLst>
                                        <p:tav tm="0">
                                          <p:val>
                                            <p:strVal val="#ppt_x"/>
                                          </p:val>
                                        </p:tav>
                                        <p:tav tm="100000">
                                          <p:val>
                                            <p:strVal val="#ppt_x"/>
                                          </p:val>
                                        </p:tav>
                                      </p:tavLst>
                                    </p:anim>
                                    <p:anim calcmode="lin" valueType="num">
                                      <p:cBhvr additive="base">
                                        <p:cTn id="20" dur="500" fill="hold"/>
                                        <p:tgtEl>
                                          <p:spTgt spid="320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975</Words>
  <Application>Microsoft Office PowerPoint</Application>
  <PresentationFormat>全屏显示(4:3)</PresentationFormat>
  <Paragraphs>302</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34" baseType="lpstr">
      <vt:lpstr>Office 主题</vt:lpstr>
      <vt:lpstr>MathType 5.0 Equation</vt:lpstr>
      <vt:lpstr>MathType 6.0 Equation</vt:lpstr>
      <vt:lpstr>Microsoft Word 文档</vt:lpstr>
      <vt:lpstr>第三章 线性规划的对偶问题</vt:lpstr>
      <vt:lpstr>第一节 对偶问题</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线性规划的对偶问题</dc:title>
  <dc:creator>wel</dc:creator>
  <cp:lastModifiedBy>wel</cp:lastModifiedBy>
  <cp:revision>1</cp:revision>
  <dcterms:created xsi:type="dcterms:W3CDTF">2011-03-29T00:42:04Z</dcterms:created>
  <dcterms:modified xsi:type="dcterms:W3CDTF">2011-03-29T00:42:22Z</dcterms:modified>
</cp:coreProperties>
</file>