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4.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5"/>
  </p:notesMasterIdLst>
  <p:sldIdLst>
    <p:sldId id="256" r:id="rId3"/>
    <p:sldId id="487" r:id="rId4"/>
    <p:sldId id="488" r:id="rId5"/>
    <p:sldId id="489" r:id="rId6"/>
    <p:sldId id="502" r:id="rId7"/>
    <p:sldId id="491" r:id="rId8"/>
    <p:sldId id="490" r:id="rId9"/>
    <p:sldId id="503" r:id="rId10"/>
    <p:sldId id="492" r:id="rId11"/>
    <p:sldId id="494" r:id="rId12"/>
    <p:sldId id="495" r:id="rId13"/>
    <p:sldId id="497" r:id="rId14"/>
    <p:sldId id="496" r:id="rId15"/>
    <p:sldId id="493" r:id="rId16"/>
    <p:sldId id="498" r:id="rId17"/>
    <p:sldId id="499" r:id="rId18"/>
    <p:sldId id="500" r:id="rId19"/>
    <p:sldId id="501" r:id="rId20"/>
    <p:sldId id="504" r:id="rId21"/>
    <p:sldId id="505" r:id="rId22"/>
    <p:sldId id="474" r:id="rId23"/>
    <p:sldId id="4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A49CED3-8242-3098-3EF4-BF39B524E420}" name="Rasha Riyadh Alshawi" initials="RRA" userId="S::rralshaw@uno.edu::6715d034-8b5d-4061-ad8c-aa6e850d694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3A59C"/>
    <a:srgbClr val="DD4A68"/>
    <a:srgbClr val="FF6101"/>
    <a:srgbClr val="0277AA"/>
    <a:srgbClr val="F4A552"/>
    <a:srgbClr val="22B153"/>
    <a:srgbClr val="F52E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65"/>
    <p:restoredTop sz="92910"/>
  </p:normalViewPr>
  <p:slideViewPr>
    <p:cSldViewPr snapToGrid="0">
      <p:cViewPr varScale="1">
        <p:scale>
          <a:sx n="80" d="100"/>
          <a:sy n="80" d="100"/>
        </p:scale>
        <p:origin x="14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8/10/relationships/authors" Targe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18:17:07.092"/>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18:17:07.984"/>
    </inkml:context>
    <inkml:brush xml:id="br0">
      <inkml:brushProperty name="width" value="0.35" units="cm"/>
      <inkml:brushProperty name="height" value="0.35" units="cm"/>
      <inkml:brushProperty name="color" value="#FFFFFF"/>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1T04:58:37.376"/>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0 0 16383,'76'0'0,"2"0"0,0 0 0,19 0 0,-41 0 0,1 0 0,-1 0 0,0 0 0,2 0 0,0 0 0,-1 0 0,1 0 0,1 0 0,2 0 0,5 0 0,0 0 0,0 0 0,0 0 0,-2 0 0,-1 0 0,-1 0 0,1 0 0,-3 0 0,0 0 0,-1 0 0,1 0 0,-1 0 0,-1 0 0,-5 0 0,-1 0 0,46 0 0,-12 0 0,-6 0 0,-7 0 0,-5 0 0,-9 0 0,-5 0 0,-4 0 0,-1 0 0,0 0 0,0 4 0,-1 0 0,-3 0 0,1 0 0,1-4 0,8 0 0,7 0 0,7 0 0,13 3 0,4 1 0,4 1 0,-1-1 0,1 1 0,2-1 0,3 5 0,1 0 0,-4-5 0,3 0 0,5-4 0,-47 0 0,1 0 0,6 0 0,0 0 0,2 0 0,1 0 0,2 0 0,0 0 0,1 0 0,0 0 0,-3 0 0,0 0 0,0 0 0,-1 0 0,0 0 0,1 0 0,0 0 0,0 0 0,2 0 0,1 0 0,0 0 0,0 0 0,0 0 0,0 0 0,-2 0 0,-1 0 0,-3 0 0,-1 0 0,-2 0 0,-1 0 0,-3 0 0,1 0 0,0 0 0,1 0 0,2 0 0,0 0 0,2 0 0,1 0 0,2 0 0,1 0 0,-2 0 0,1 0 0,0 0 0,0 0 0,-4 1 0,-1-2 0,-2 0 0,-1-2 0,-3 1 0,-1 0 0,41-3 0,-7 1 0,-6 4 0,-4 0 0,-5 0 0,-5 0 0,-6 0 0,0 0 0,1 0 0,4 0 0,-4 0 0,0 0 0,-1 0 0,-3 0 0,2 0 0,-2 0 0,-2 0 0,1 0 0,-6 0 0,-4 0 0,-8 0 0,-5 0 0,-3 0 0,-1 0 0,0 0 0,-1 0 0,-2 0 0,0 0 0,-4 0 0,8 0 0,-13 0 0,6 0 0,-11 0 0,1 0 0,2 0 0,0-1 0,0-2 0,-1-1 0,-2-2 0,-5-4 0,-3-2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8T19:10:02.513"/>
    </inkml:context>
    <inkml:brush xml:id="br0">
      <inkml:brushProperty name="width" value="0.5" units="cm"/>
      <inkml:brushProperty name="height" value="1" units="cm"/>
      <inkml:brushProperty name="color" value="#E6E6E6"/>
      <inkml:brushProperty name="tip" value="rectangle"/>
      <inkml:brushProperty name="rasterOp" value="maskPen"/>
    </inkml:brush>
  </inkml:definitions>
  <inkml:trace contextRef="#ctx0" brushRef="#br0">0 0 16383,'0'0'0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824F5-5D9E-9647-8275-983883F18C53}" type="datetimeFigureOut">
              <a:rPr lang="en-US" smtClean="0"/>
              <a:t>11/8/22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37E3A-BCAE-E848-860C-B04CA6481528}" type="slidenum">
              <a:rPr lang="en-US" smtClean="0"/>
              <a:t>‹#›</a:t>
            </a:fld>
            <a:endParaRPr lang="en-US"/>
          </a:p>
        </p:txBody>
      </p:sp>
    </p:spTree>
    <p:extLst>
      <p:ext uri="{BB962C8B-B14F-4D97-AF65-F5344CB8AC3E}">
        <p14:creationId xmlns:p14="http://schemas.microsoft.com/office/powerpoint/2010/main" val="3987939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University of New Orleans   </a:t>
            </a:r>
            <a:r>
              <a:rPr lang="en-US" dirty="0">
                <a:latin typeface="Times New Roman" panose="02020603050405020304" pitchFamily="18" charset="0"/>
                <a:ea typeface="Wingdings"/>
                <a:cs typeface="Times New Roman" panose="02020603050405020304" pitchFamily="18" charset="0"/>
                <a:sym typeface="Wingdings"/>
              </a:rPr>
              <a:t></a:t>
            </a:r>
            <a:r>
              <a:rPr lang="en-US" dirty="0">
                <a:latin typeface="Times New Roman" panose="02020603050405020304" pitchFamily="18" charset="0"/>
                <a:cs typeface="Times New Roman" panose="02020603050405020304" pitchFamily="18" charset="0"/>
              </a:rPr>
              <a:t>   Department of Computer Science   </a:t>
            </a:r>
            <a:r>
              <a:rPr lang="en-US" dirty="0">
                <a:latin typeface="Times New Roman" panose="02020603050405020304" pitchFamily="18" charset="0"/>
                <a:ea typeface="Wingdings"/>
                <a:cs typeface="Times New Roman" panose="02020603050405020304" pitchFamily="18" charset="0"/>
                <a:sym typeface="Wingdings"/>
              </a:rPr>
              <a:t></a:t>
            </a:r>
            <a:r>
              <a:rPr lang="en-US" dirty="0">
                <a:latin typeface="Times New Roman" panose="02020603050405020304" pitchFamily="18" charset="0"/>
                <a:cs typeface="Times New Roman" panose="02020603050405020304" pitchFamily="18" charset="0"/>
              </a:rPr>
              <a:t>    Rasha Alshawi (ralshawi@uno.edu)  </a:t>
            </a:r>
          </a:p>
          <a:p>
            <a:endParaRPr lang="en-US" dirty="0"/>
          </a:p>
        </p:txBody>
      </p:sp>
      <p:sp>
        <p:nvSpPr>
          <p:cNvPr id="4" name="Slide Number Placeholder 3"/>
          <p:cNvSpPr>
            <a:spLocks noGrp="1"/>
          </p:cNvSpPr>
          <p:nvPr>
            <p:ph type="sldNum" sz="quarter" idx="5"/>
          </p:nvPr>
        </p:nvSpPr>
        <p:spPr/>
        <p:txBody>
          <a:bodyPr/>
          <a:lstStyle/>
          <a:p>
            <a:fld id="{EC837E3A-BCAE-E848-860C-B04CA6481528}" type="slidenum">
              <a:rPr lang="en-US" smtClean="0"/>
              <a:t>1</a:t>
            </a:fld>
            <a:endParaRPr lang="en-US"/>
          </a:p>
        </p:txBody>
      </p:sp>
    </p:spTree>
    <p:extLst>
      <p:ext uri="{BB962C8B-B14F-4D97-AF65-F5344CB8AC3E}">
        <p14:creationId xmlns:p14="http://schemas.microsoft.com/office/powerpoint/2010/main" val="2490578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OOP languages are diverse, but the most popular ones are class-based, meaning that objects are instances of classes, which also determine their types.</a:t>
            </a:r>
          </a:p>
          <a:p>
            <a:r>
              <a:rPr lang="en-US" b="1" i="0" dirty="0">
                <a:solidFill>
                  <a:srgbClr val="202124"/>
                </a:solidFill>
                <a:effectLst/>
                <a:latin typeface="Roboto" panose="020F0502020204030204" pitchFamily="34" charset="0"/>
              </a:rPr>
              <a:t>A class is a data type</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C837E3A-BCAE-E848-860C-B04CA6481528}" type="slidenum">
              <a:rPr lang="en-US" smtClean="0"/>
              <a:t>10</a:t>
            </a:fld>
            <a:endParaRPr lang="en-US"/>
          </a:p>
        </p:txBody>
      </p:sp>
    </p:spTree>
    <p:extLst>
      <p:ext uri="{BB962C8B-B14F-4D97-AF65-F5344CB8AC3E}">
        <p14:creationId xmlns:p14="http://schemas.microsoft.com/office/powerpoint/2010/main" val="3200312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create multiple objects of one class, you can change the attribute values in one object, without affecting the attribute values in the other:</a:t>
            </a:r>
          </a:p>
        </p:txBody>
      </p:sp>
      <p:sp>
        <p:nvSpPr>
          <p:cNvPr id="4" name="Slide Number Placeholder 3"/>
          <p:cNvSpPr>
            <a:spLocks noGrp="1"/>
          </p:cNvSpPr>
          <p:nvPr>
            <p:ph type="sldNum" sz="quarter" idx="5"/>
          </p:nvPr>
        </p:nvSpPr>
        <p:spPr/>
        <p:txBody>
          <a:bodyPr/>
          <a:lstStyle/>
          <a:p>
            <a:fld id="{EC837E3A-BCAE-E848-860C-B04CA6481528}" type="slidenum">
              <a:rPr lang="en-US" smtClean="0"/>
              <a:t>11</a:t>
            </a:fld>
            <a:endParaRPr lang="en-US"/>
          </a:p>
        </p:txBody>
      </p:sp>
    </p:spTree>
    <p:extLst>
      <p:ext uri="{BB962C8B-B14F-4D97-AF65-F5344CB8AC3E}">
        <p14:creationId xmlns:p14="http://schemas.microsoft.com/office/powerpoint/2010/main" val="1734319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Wingdings" pitchFamily="2" charset="2"/>
              <a:buChar char="Ø"/>
            </a:pPr>
            <a:r>
              <a:rPr lang="en-US" sz="1200" dirty="0">
                <a:latin typeface="Times New Roman" panose="02020603050405020304" pitchFamily="18" charset="0"/>
                <a:cs typeface="Times New Roman" panose="02020603050405020304" pitchFamily="18" charset="0"/>
              </a:rPr>
              <a:t>All classes have constructors by default: if you do not create a class constructor yourself, Java creates one for you. However, then you are not able to set initial values for object attributes.</a:t>
            </a:r>
          </a:p>
        </p:txBody>
      </p:sp>
      <p:sp>
        <p:nvSpPr>
          <p:cNvPr id="4" name="Slide Number Placeholder 3"/>
          <p:cNvSpPr>
            <a:spLocks noGrp="1"/>
          </p:cNvSpPr>
          <p:nvPr>
            <p:ph type="sldNum" sz="quarter" idx="5"/>
          </p:nvPr>
        </p:nvSpPr>
        <p:spPr/>
        <p:txBody>
          <a:bodyPr/>
          <a:lstStyle/>
          <a:p>
            <a:fld id="{EC837E3A-BCAE-E848-860C-B04CA6481528}" type="slidenum">
              <a:rPr lang="en-US" smtClean="0"/>
              <a:t>12</a:t>
            </a:fld>
            <a:endParaRPr lang="en-US"/>
          </a:p>
        </p:txBody>
      </p:sp>
    </p:spTree>
    <p:extLst>
      <p:ext uri="{BB962C8B-B14F-4D97-AF65-F5344CB8AC3E}">
        <p14:creationId xmlns:p14="http://schemas.microsoft.com/office/powerpoint/2010/main" val="3122509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chemeClr val="tx1"/>
              </a:solidFill>
            </a:endParaRPr>
          </a:p>
        </p:txBody>
      </p:sp>
      <p:sp>
        <p:nvSpPr>
          <p:cNvPr id="4" name="Slide Number Placeholder 3"/>
          <p:cNvSpPr>
            <a:spLocks noGrp="1"/>
          </p:cNvSpPr>
          <p:nvPr>
            <p:ph type="sldNum" sz="quarter" idx="5"/>
          </p:nvPr>
        </p:nvSpPr>
        <p:spPr/>
        <p:txBody>
          <a:bodyPr/>
          <a:lstStyle/>
          <a:p>
            <a:fld id="{EC837E3A-BCAE-E848-860C-B04CA6481528}" type="slidenum">
              <a:rPr lang="en-US" smtClean="0"/>
              <a:t>13</a:t>
            </a:fld>
            <a:endParaRPr lang="en-US"/>
          </a:p>
        </p:txBody>
      </p:sp>
    </p:spTree>
    <p:extLst>
      <p:ext uri="{BB962C8B-B14F-4D97-AF65-F5344CB8AC3E}">
        <p14:creationId xmlns:p14="http://schemas.microsoft.com/office/powerpoint/2010/main" val="1596942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837E3A-BCAE-E848-860C-B04CA6481528}" type="slidenum">
              <a:rPr lang="en-US" smtClean="0"/>
              <a:t>14</a:t>
            </a:fld>
            <a:endParaRPr lang="en-US"/>
          </a:p>
        </p:txBody>
      </p:sp>
    </p:spTree>
    <p:extLst>
      <p:ext uri="{BB962C8B-B14F-4D97-AF65-F5344CB8AC3E}">
        <p14:creationId xmlns:p14="http://schemas.microsoft.com/office/powerpoint/2010/main" val="196169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Variables or methods declared with access modifier private are accessible only to methods of the class in which they’re declared.</a:t>
            </a:r>
          </a:p>
          <a:p>
            <a:r>
              <a:rPr lang="en-US" dirty="0"/>
              <a:t>A class’s non-static methods are known as instance methods</a:t>
            </a:r>
          </a:p>
        </p:txBody>
      </p:sp>
      <p:sp>
        <p:nvSpPr>
          <p:cNvPr id="4" name="Slide Number Placeholder 3"/>
          <p:cNvSpPr>
            <a:spLocks noGrp="1"/>
          </p:cNvSpPr>
          <p:nvPr>
            <p:ph type="sldNum" sz="quarter" idx="5"/>
          </p:nvPr>
        </p:nvSpPr>
        <p:spPr/>
        <p:txBody>
          <a:bodyPr/>
          <a:lstStyle/>
          <a:p>
            <a:fld id="{EC837E3A-BCAE-E848-860C-B04CA6481528}" type="slidenum">
              <a:rPr lang="en-US" smtClean="0"/>
              <a:t>15</a:t>
            </a:fld>
            <a:endParaRPr lang="en-US"/>
          </a:p>
        </p:txBody>
      </p:sp>
    </p:spTree>
    <p:extLst>
      <p:ext uri="{BB962C8B-B14F-4D97-AF65-F5344CB8AC3E}">
        <p14:creationId xmlns:p14="http://schemas.microsoft.com/office/powerpoint/2010/main" val="3555767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EC837E3A-BCAE-E848-860C-B04CA6481528}" type="slidenum">
              <a:rPr lang="en-US" smtClean="0"/>
              <a:t>16</a:t>
            </a:fld>
            <a:endParaRPr lang="en-US"/>
          </a:p>
        </p:txBody>
      </p:sp>
    </p:spTree>
    <p:extLst>
      <p:ext uri="{BB962C8B-B14F-4D97-AF65-F5344CB8AC3E}">
        <p14:creationId xmlns:p14="http://schemas.microsoft.com/office/powerpoint/2010/main" val="2660961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case if we left the constructor empty when initializing an object, the default will be </a:t>
            </a:r>
            <a:r>
              <a:rPr lang="en-US" sz="1200" b="1" dirty="0">
                <a:latin typeface="Times New Roman" panose="02020603050405020304" pitchFamily="18" charset="0"/>
                <a:cs typeface="Times New Roman" panose="02020603050405020304" pitchFamily="18" charset="0"/>
              </a:rPr>
              <a:t>1999, “Mercedes”</a:t>
            </a:r>
            <a:endParaRPr lang="en-US" sz="1200" dirty="0"/>
          </a:p>
        </p:txBody>
      </p:sp>
      <p:sp>
        <p:nvSpPr>
          <p:cNvPr id="4" name="Slide Number Placeholder 3"/>
          <p:cNvSpPr>
            <a:spLocks noGrp="1"/>
          </p:cNvSpPr>
          <p:nvPr>
            <p:ph type="sldNum" sz="quarter" idx="5"/>
          </p:nvPr>
        </p:nvSpPr>
        <p:spPr/>
        <p:txBody>
          <a:bodyPr/>
          <a:lstStyle/>
          <a:p>
            <a:fld id="{EC837E3A-BCAE-E848-860C-B04CA6481528}" type="slidenum">
              <a:rPr lang="en-US" smtClean="0"/>
              <a:t>17</a:t>
            </a:fld>
            <a:endParaRPr lang="en-US"/>
          </a:p>
        </p:txBody>
      </p:sp>
    </p:spTree>
    <p:extLst>
      <p:ext uri="{BB962C8B-B14F-4D97-AF65-F5344CB8AC3E}">
        <p14:creationId xmlns:p14="http://schemas.microsoft.com/office/powerpoint/2010/main" val="983258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accent4">
                    <a:lumMod val="50000"/>
                  </a:schemeClr>
                </a:solidFill>
                <a:latin typeface="Times New Roman" panose="02020603050405020304" pitchFamily="18" charset="0"/>
                <a:cs typeface="Times New Roman" panose="02020603050405020304" pitchFamily="18" charset="0"/>
              </a:rPr>
              <a:t>getter and setters are accessors and mutators </a:t>
            </a:r>
          </a:p>
          <a:p>
            <a:r>
              <a:rPr lang="en-US" b="0" i="0" dirty="0">
                <a:solidFill>
                  <a:srgbClr val="202124"/>
                </a:solidFill>
                <a:effectLst/>
                <a:latin typeface="Roboto" panose="02000000000000000000" pitchFamily="2" charset="0"/>
              </a:rPr>
              <a:t>method overriding </a:t>
            </a:r>
            <a:r>
              <a:rPr lang="en-US" b="1" i="0" dirty="0">
                <a:solidFill>
                  <a:srgbClr val="202124"/>
                </a:solidFill>
                <a:effectLst/>
                <a:latin typeface="Roboto" panose="02000000000000000000" pitchFamily="2" charset="0"/>
              </a:rPr>
              <a:t>occurs when a subclass (child class) has the same method as the parent class</a:t>
            </a:r>
            <a:r>
              <a:rPr lang="en-US" b="0" i="0" dirty="0">
                <a:solidFill>
                  <a:srgbClr val="202124"/>
                </a:solidFill>
                <a:effectLst/>
                <a:latin typeface="Roboto" panose="02000000000000000000" pitchFamily="2" charset="0"/>
              </a:rPr>
              <a:t>.</a:t>
            </a:r>
            <a:endParaRPr lang="en-US" sz="1200" dirty="0"/>
          </a:p>
        </p:txBody>
      </p:sp>
      <p:sp>
        <p:nvSpPr>
          <p:cNvPr id="4" name="Slide Number Placeholder 3"/>
          <p:cNvSpPr>
            <a:spLocks noGrp="1"/>
          </p:cNvSpPr>
          <p:nvPr>
            <p:ph type="sldNum" sz="quarter" idx="5"/>
          </p:nvPr>
        </p:nvSpPr>
        <p:spPr/>
        <p:txBody>
          <a:bodyPr/>
          <a:lstStyle/>
          <a:p>
            <a:fld id="{EC837E3A-BCAE-E848-860C-B04CA6481528}" type="slidenum">
              <a:rPr lang="en-US" smtClean="0"/>
              <a:t>18</a:t>
            </a:fld>
            <a:endParaRPr lang="en-US"/>
          </a:p>
        </p:txBody>
      </p:sp>
    </p:spTree>
    <p:extLst>
      <p:ext uri="{BB962C8B-B14F-4D97-AF65-F5344CB8AC3E}">
        <p14:creationId xmlns:p14="http://schemas.microsoft.com/office/powerpoint/2010/main" val="3496849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EC837E3A-BCAE-E848-860C-B04CA6481528}" type="slidenum">
              <a:rPr lang="en-US" smtClean="0"/>
              <a:t>19</a:t>
            </a:fld>
            <a:endParaRPr lang="en-US"/>
          </a:p>
        </p:txBody>
      </p:sp>
    </p:spTree>
    <p:extLst>
      <p:ext uri="{BB962C8B-B14F-4D97-AF65-F5344CB8AC3E}">
        <p14:creationId xmlns:p14="http://schemas.microsoft.com/office/powerpoint/2010/main" val="199438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837E3A-BCAE-E848-860C-B04CA6481528}" type="slidenum">
              <a:rPr lang="en-US" smtClean="0"/>
              <a:t>2</a:t>
            </a:fld>
            <a:endParaRPr lang="en-US"/>
          </a:p>
        </p:txBody>
      </p:sp>
    </p:spTree>
    <p:extLst>
      <p:ext uri="{BB962C8B-B14F-4D97-AF65-F5344CB8AC3E}">
        <p14:creationId xmlns:p14="http://schemas.microsoft.com/office/powerpoint/2010/main" val="3110308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EC837E3A-BCAE-E848-860C-B04CA6481528}" type="slidenum">
              <a:rPr lang="en-US" smtClean="0"/>
              <a:t>20</a:t>
            </a:fld>
            <a:endParaRPr lang="en-US"/>
          </a:p>
        </p:txBody>
      </p:sp>
    </p:spTree>
    <p:extLst>
      <p:ext uri="{BB962C8B-B14F-4D97-AF65-F5344CB8AC3E}">
        <p14:creationId xmlns:p14="http://schemas.microsoft.com/office/powerpoint/2010/main" val="1870947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837E3A-BCAE-E848-860C-B04CA6481528}" type="slidenum">
              <a:rPr lang="en-US" smtClean="0"/>
              <a:t>21</a:t>
            </a:fld>
            <a:endParaRPr lang="en-US"/>
          </a:p>
        </p:txBody>
      </p:sp>
    </p:spTree>
    <p:extLst>
      <p:ext uri="{BB962C8B-B14F-4D97-AF65-F5344CB8AC3E}">
        <p14:creationId xmlns:p14="http://schemas.microsoft.com/office/powerpoint/2010/main" val="4019117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837E3A-BCAE-E848-860C-B04CA6481528}" type="slidenum">
              <a:rPr lang="en-US" smtClean="0"/>
              <a:t>22</a:t>
            </a:fld>
            <a:endParaRPr lang="en-US"/>
          </a:p>
        </p:txBody>
      </p:sp>
    </p:spTree>
    <p:extLst>
      <p:ext uri="{BB962C8B-B14F-4D97-AF65-F5344CB8AC3E}">
        <p14:creationId xmlns:p14="http://schemas.microsoft.com/office/powerpoint/2010/main" val="2987270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Previously we had the procedural programming that divides into </a:t>
            </a:r>
            <a:r>
              <a:rPr lang="ar-SA" dirty="0"/>
              <a:t> </a:t>
            </a:r>
            <a:r>
              <a:rPr lang="en-US" dirty="0"/>
              <a:t>a set of functions.  </a:t>
            </a:r>
          </a:p>
          <a:p>
            <a:endParaRPr lang="en-US" dirty="0"/>
          </a:p>
        </p:txBody>
      </p:sp>
      <p:sp>
        <p:nvSpPr>
          <p:cNvPr id="4" name="Slide Number Placeholder 3"/>
          <p:cNvSpPr>
            <a:spLocks noGrp="1"/>
          </p:cNvSpPr>
          <p:nvPr>
            <p:ph type="sldNum" sz="quarter" idx="5"/>
          </p:nvPr>
        </p:nvSpPr>
        <p:spPr/>
        <p:txBody>
          <a:bodyPr/>
          <a:lstStyle/>
          <a:p>
            <a:fld id="{EC837E3A-BCAE-E848-860C-B04CA6481528}" type="slidenum">
              <a:rPr lang="en-US" smtClean="0"/>
              <a:t>3</a:t>
            </a:fld>
            <a:endParaRPr lang="en-US"/>
          </a:p>
        </p:txBody>
      </p:sp>
    </p:spTree>
    <p:extLst>
      <p:ext uri="{BB962C8B-B14F-4D97-AF65-F5344CB8AC3E}">
        <p14:creationId xmlns:p14="http://schemas.microsoft.com/office/powerpoint/2010/main" val="114109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837E3A-BCAE-E848-860C-B04CA6481528}" type="slidenum">
              <a:rPr lang="en-US" smtClean="0"/>
              <a:t>4</a:t>
            </a:fld>
            <a:endParaRPr lang="en-US"/>
          </a:p>
        </p:txBody>
      </p:sp>
    </p:spTree>
    <p:extLst>
      <p:ext uri="{BB962C8B-B14F-4D97-AF65-F5344CB8AC3E}">
        <p14:creationId xmlns:p14="http://schemas.microsoft.com/office/powerpoint/2010/main" val="258585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837E3A-BCAE-E848-860C-B04CA6481528}" type="slidenum">
              <a:rPr lang="en-US" smtClean="0"/>
              <a:t>5</a:t>
            </a:fld>
            <a:endParaRPr lang="en-US"/>
          </a:p>
        </p:txBody>
      </p:sp>
    </p:spTree>
    <p:extLst>
      <p:ext uri="{BB962C8B-B14F-4D97-AF65-F5344CB8AC3E}">
        <p14:creationId xmlns:p14="http://schemas.microsoft.com/office/powerpoint/2010/main" val="148812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837E3A-BCAE-E848-860C-B04CA6481528}" type="slidenum">
              <a:rPr lang="en-US" smtClean="0"/>
              <a:t>6</a:t>
            </a:fld>
            <a:endParaRPr lang="en-US"/>
          </a:p>
        </p:txBody>
      </p:sp>
    </p:spTree>
    <p:extLst>
      <p:ext uri="{BB962C8B-B14F-4D97-AF65-F5344CB8AC3E}">
        <p14:creationId xmlns:p14="http://schemas.microsoft.com/office/powerpoint/2010/main" val="1473034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837E3A-BCAE-E848-860C-B04CA6481528}" type="slidenum">
              <a:rPr lang="en-US" smtClean="0"/>
              <a:t>7</a:t>
            </a:fld>
            <a:endParaRPr lang="en-US"/>
          </a:p>
        </p:txBody>
      </p:sp>
    </p:spTree>
    <p:extLst>
      <p:ext uri="{BB962C8B-B14F-4D97-AF65-F5344CB8AC3E}">
        <p14:creationId xmlns:p14="http://schemas.microsoft.com/office/powerpoint/2010/main" val="2422818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Times New Roman" panose="02020603050405020304" pitchFamily="18" charset="0"/>
                <a:cs typeface="Times New Roman" panose="02020603050405020304" pitchFamily="18" charset="0"/>
              </a:rPr>
              <a:t>Summary</a:t>
            </a:r>
            <a:endParaRPr lang="en-US" dirty="0"/>
          </a:p>
        </p:txBody>
      </p:sp>
      <p:sp>
        <p:nvSpPr>
          <p:cNvPr id="4" name="Slide Number Placeholder 3"/>
          <p:cNvSpPr>
            <a:spLocks noGrp="1"/>
          </p:cNvSpPr>
          <p:nvPr>
            <p:ph type="sldNum" sz="quarter" idx="5"/>
          </p:nvPr>
        </p:nvSpPr>
        <p:spPr/>
        <p:txBody>
          <a:bodyPr/>
          <a:lstStyle/>
          <a:p>
            <a:fld id="{EC837E3A-BCAE-E848-860C-B04CA6481528}" type="slidenum">
              <a:rPr lang="en-US" smtClean="0"/>
              <a:t>8</a:t>
            </a:fld>
            <a:endParaRPr lang="en-US"/>
          </a:p>
        </p:txBody>
      </p:sp>
    </p:spTree>
    <p:extLst>
      <p:ext uri="{BB962C8B-B14F-4D97-AF65-F5344CB8AC3E}">
        <p14:creationId xmlns:p14="http://schemas.microsoft.com/office/powerpoint/2010/main" val="2635719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https://www.w3schools.com/java/</a:t>
            </a:r>
            <a:r>
              <a:rPr lang="en-US" dirty="0" err="1"/>
              <a:t>java_classes.asp</a:t>
            </a:r>
            <a:endParaRPr lang="en-US" dirty="0"/>
          </a:p>
        </p:txBody>
      </p:sp>
      <p:sp>
        <p:nvSpPr>
          <p:cNvPr id="4" name="Slide Number Placeholder 3"/>
          <p:cNvSpPr>
            <a:spLocks noGrp="1"/>
          </p:cNvSpPr>
          <p:nvPr>
            <p:ph type="sldNum" sz="quarter" idx="5"/>
          </p:nvPr>
        </p:nvSpPr>
        <p:spPr/>
        <p:txBody>
          <a:bodyPr/>
          <a:lstStyle/>
          <a:p>
            <a:fld id="{EC837E3A-BCAE-E848-860C-B04CA6481528}" type="slidenum">
              <a:rPr lang="en-US" smtClean="0"/>
              <a:t>9</a:t>
            </a:fld>
            <a:endParaRPr lang="en-US"/>
          </a:p>
        </p:txBody>
      </p:sp>
    </p:spTree>
    <p:extLst>
      <p:ext uri="{BB962C8B-B14F-4D97-AF65-F5344CB8AC3E}">
        <p14:creationId xmlns:p14="http://schemas.microsoft.com/office/powerpoint/2010/main" val="1571517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8E95-6F94-8C70-B0A3-47C3F35B6A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0A44CB-CB3C-3AB2-9025-D37C41D0B9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AD7315-F215-1458-D36E-FBAAFA1537A4}"/>
              </a:ext>
            </a:extLst>
          </p:cNvPr>
          <p:cNvSpPr>
            <a:spLocks noGrp="1"/>
          </p:cNvSpPr>
          <p:nvPr>
            <p:ph type="dt" sz="half" idx="10"/>
          </p:nvPr>
        </p:nvSpPr>
        <p:spPr/>
        <p:txBody>
          <a:bodyPr/>
          <a:lstStyle/>
          <a:p>
            <a:fld id="{71C92BCC-A2F5-1645-8A53-6265102105B4}" type="datetimeFigureOut">
              <a:rPr lang="en-US" smtClean="0"/>
              <a:t>11/8/22</a:t>
            </a:fld>
            <a:endParaRPr lang="en-US"/>
          </a:p>
        </p:txBody>
      </p:sp>
      <p:sp>
        <p:nvSpPr>
          <p:cNvPr id="5" name="Footer Placeholder 4">
            <a:extLst>
              <a:ext uri="{FF2B5EF4-FFF2-40B4-BE49-F238E27FC236}">
                <a16:creationId xmlns:a16="http://schemas.microsoft.com/office/drawing/2014/main" id="{EACF02E6-AD1C-227F-C15D-3D30F2981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D1577-3AAC-FCE8-26A2-1623F84264D1}"/>
              </a:ext>
            </a:extLst>
          </p:cNvPr>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2700061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A6FB-81D2-5965-3BDA-A0D3EF1DA9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90B83B-1E62-E402-5F98-AD6BBC60A3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0A22B-9404-C478-F449-03F028F61C87}"/>
              </a:ext>
            </a:extLst>
          </p:cNvPr>
          <p:cNvSpPr>
            <a:spLocks noGrp="1"/>
          </p:cNvSpPr>
          <p:nvPr>
            <p:ph type="dt" sz="half" idx="10"/>
          </p:nvPr>
        </p:nvSpPr>
        <p:spPr/>
        <p:txBody>
          <a:bodyPr/>
          <a:lstStyle/>
          <a:p>
            <a:fld id="{71C92BCC-A2F5-1645-8A53-6265102105B4}" type="datetimeFigureOut">
              <a:rPr lang="en-US" smtClean="0"/>
              <a:t>11/8/22</a:t>
            </a:fld>
            <a:endParaRPr lang="en-US"/>
          </a:p>
        </p:txBody>
      </p:sp>
      <p:sp>
        <p:nvSpPr>
          <p:cNvPr id="5" name="Footer Placeholder 4">
            <a:extLst>
              <a:ext uri="{FF2B5EF4-FFF2-40B4-BE49-F238E27FC236}">
                <a16:creationId xmlns:a16="http://schemas.microsoft.com/office/drawing/2014/main" id="{77B8F84F-1544-7654-77DF-6647F2C33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67CBF-5CE8-CBB3-77DD-4194352035E7}"/>
              </a:ext>
            </a:extLst>
          </p:cNvPr>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323013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945839-FD31-2571-02EE-3FF3E3D931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B10E8C-E541-8E12-460D-17AB0E49E8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3F983-F433-5845-B9C4-E0232404FEA7}"/>
              </a:ext>
            </a:extLst>
          </p:cNvPr>
          <p:cNvSpPr>
            <a:spLocks noGrp="1"/>
          </p:cNvSpPr>
          <p:nvPr>
            <p:ph type="dt" sz="half" idx="10"/>
          </p:nvPr>
        </p:nvSpPr>
        <p:spPr/>
        <p:txBody>
          <a:bodyPr/>
          <a:lstStyle/>
          <a:p>
            <a:fld id="{71C92BCC-A2F5-1645-8A53-6265102105B4}" type="datetimeFigureOut">
              <a:rPr lang="en-US" smtClean="0"/>
              <a:t>11/8/22</a:t>
            </a:fld>
            <a:endParaRPr lang="en-US"/>
          </a:p>
        </p:txBody>
      </p:sp>
      <p:sp>
        <p:nvSpPr>
          <p:cNvPr id="5" name="Footer Placeholder 4">
            <a:extLst>
              <a:ext uri="{FF2B5EF4-FFF2-40B4-BE49-F238E27FC236}">
                <a16:creationId xmlns:a16="http://schemas.microsoft.com/office/drawing/2014/main" id="{8BD07231-3E12-6BBF-48F1-4E5AB12CF3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C371F-53CD-C8D8-1002-E8268B6EAAF1}"/>
              </a:ext>
            </a:extLst>
          </p:cNvPr>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3866365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C92BCC-A2F5-1645-8A53-6265102105B4}"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3391279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C92BCC-A2F5-1645-8A53-6265102105B4}"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1621051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C92BCC-A2F5-1645-8A53-6265102105B4}"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485825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C92BCC-A2F5-1645-8A53-6265102105B4}"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1492121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C92BCC-A2F5-1645-8A53-6265102105B4}" type="datetimeFigureOut">
              <a:rPr lang="en-US" smtClean="0"/>
              <a:t>11/8/22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131246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C92BCC-A2F5-1645-8A53-6265102105B4}" type="datetimeFigureOut">
              <a:rPr lang="en-US" smtClean="0"/>
              <a:t>11/8/22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37701523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1C92BCC-A2F5-1645-8A53-6265102105B4}" type="datetimeFigureOut">
              <a:rPr lang="en-US" smtClean="0"/>
              <a:t>11/8/22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26293282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C92BCC-A2F5-1645-8A53-6265102105B4}"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329620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365B-A032-D659-816D-3EA4894B62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3884C-D95B-4EB2-5E7D-91BC585008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A9908F-AE34-63FF-9495-D463941F4285}"/>
              </a:ext>
            </a:extLst>
          </p:cNvPr>
          <p:cNvSpPr>
            <a:spLocks noGrp="1"/>
          </p:cNvSpPr>
          <p:nvPr>
            <p:ph type="dt" sz="half" idx="10"/>
          </p:nvPr>
        </p:nvSpPr>
        <p:spPr/>
        <p:txBody>
          <a:bodyPr/>
          <a:lstStyle/>
          <a:p>
            <a:fld id="{71C92BCC-A2F5-1645-8A53-6265102105B4}" type="datetimeFigureOut">
              <a:rPr lang="en-US" smtClean="0"/>
              <a:t>11/8/22</a:t>
            </a:fld>
            <a:endParaRPr lang="en-US"/>
          </a:p>
        </p:txBody>
      </p:sp>
      <p:sp>
        <p:nvSpPr>
          <p:cNvPr id="5" name="Footer Placeholder 4">
            <a:extLst>
              <a:ext uri="{FF2B5EF4-FFF2-40B4-BE49-F238E27FC236}">
                <a16:creationId xmlns:a16="http://schemas.microsoft.com/office/drawing/2014/main" id="{1C2341A0-662B-DC84-B1D5-7DF9309C61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62769-64ED-331F-F1E7-F7C624C90685}"/>
              </a:ext>
            </a:extLst>
          </p:cNvPr>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1945582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C92BCC-A2F5-1645-8A53-6265102105B4}"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664674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C92BCC-A2F5-1645-8A53-6265102105B4}"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774744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C92BCC-A2F5-1645-8A53-6265102105B4}"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38603049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C92BCC-A2F5-1645-8A53-6265102105B4}"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D1C2B-03DA-4F4C-913E-65556B78CDCF}"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160860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C92BCC-A2F5-1645-8A53-6265102105B4}" type="datetimeFigureOut">
              <a:rPr lang="en-US" smtClean="0"/>
              <a:t>11/8/22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9291204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C92BCC-A2F5-1645-8A53-6265102105B4}" type="datetimeFigureOut">
              <a:rPr lang="en-US" smtClean="0"/>
              <a:t>11/8/22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18862346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1C92BCC-A2F5-1645-8A53-6265102105B4}" type="datetimeFigureOut">
              <a:rPr lang="en-US" smtClean="0"/>
              <a:t>11/8/22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3385805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C92BCC-A2F5-1645-8A53-6265102105B4}"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31938349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C92BCC-A2F5-1645-8A53-6265102105B4}" type="datetimeFigureOut">
              <a:rPr lang="en-US" smtClean="0"/>
              <a:t>11/8/22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20800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5C5F8-8888-048B-8412-4D5653DFFF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53CB6F-2064-7748-79F3-1F6996003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6429C5-55C5-1E23-BD39-90A7949040EA}"/>
              </a:ext>
            </a:extLst>
          </p:cNvPr>
          <p:cNvSpPr>
            <a:spLocks noGrp="1"/>
          </p:cNvSpPr>
          <p:nvPr>
            <p:ph type="dt" sz="half" idx="10"/>
          </p:nvPr>
        </p:nvSpPr>
        <p:spPr/>
        <p:txBody>
          <a:bodyPr/>
          <a:lstStyle/>
          <a:p>
            <a:fld id="{71C92BCC-A2F5-1645-8A53-6265102105B4}" type="datetimeFigureOut">
              <a:rPr lang="en-US" smtClean="0"/>
              <a:t>11/8/22</a:t>
            </a:fld>
            <a:endParaRPr lang="en-US"/>
          </a:p>
        </p:txBody>
      </p:sp>
      <p:sp>
        <p:nvSpPr>
          <p:cNvPr id="5" name="Footer Placeholder 4">
            <a:extLst>
              <a:ext uri="{FF2B5EF4-FFF2-40B4-BE49-F238E27FC236}">
                <a16:creationId xmlns:a16="http://schemas.microsoft.com/office/drawing/2014/main" id="{DFBFD2E2-98BC-C451-A179-39C57205C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F20D4A-A5D9-5F47-E5CB-5AD53430A05B}"/>
              </a:ext>
            </a:extLst>
          </p:cNvPr>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334292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9DA7-709F-B750-FD71-7C4EFF315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7BA4ED-6CB2-0AD8-8166-7ACD760F52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72E40F-0E25-EDFE-EFEC-4BAAC084A9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4FC034-FA7C-EFBA-CD31-ECF7578838EF}"/>
              </a:ext>
            </a:extLst>
          </p:cNvPr>
          <p:cNvSpPr>
            <a:spLocks noGrp="1"/>
          </p:cNvSpPr>
          <p:nvPr>
            <p:ph type="dt" sz="half" idx="10"/>
          </p:nvPr>
        </p:nvSpPr>
        <p:spPr/>
        <p:txBody>
          <a:bodyPr/>
          <a:lstStyle/>
          <a:p>
            <a:fld id="{71C92BCC-A2F5-1645-8A53-6265102105B4}" type="datetimeFigureOut">
              <a:rPr lang="en-US" smtClean="0"/>
              <a:t>11/8/22</a:t>
            </a:fld>
            <a:endParaRPr lang="en-US"/>
          </a:p>
        </p:txBody>
      </p:sp>
      <p:sp>
        <p:nvSpPr>
          <p:cNvPr id="6" name="Footer Placeholder 5">
            <a:extLst>
              <a:ext uri="{FF2B5EF4-FFF2-40B4-BE49-F238E27FC236}">
                <a16:creationId xmlns:a16="http://schemas.microsoft.com/office/drawing/2014/main" id="{886F75B2-E96E-9408-FE25-22542F390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1EE877-7937-2D79-C605-8B7A07B9A9CA}"/>
              </a:ext>
            </a:extLst>
          </p:cNvPr>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248697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292FF-9E2F-F666-FE02-8EF238C528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F3AEAA-7C21-D833-2B17-F8A189C91C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A31EE2-AE1B-EE20-4B22-C2304CA226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42953B-3013-6728-7F83-D40E44FEFF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A10982-ECE6-C201-00EB-879648B253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8D5A00-F825-D2B5-A9E9-1B16A71B0D11}"/>
              </a:ext>
            </a:extLst>
          </p:cNvPr>
          <p:cNvSpPr>
            <a:spLocks noGrp="1"/>
          </p:cNvSpPr>
          <p:nvPr>
            <p:ph type="dt" sz="half" idx="10"/>
          </p:nvPr>
        </p:nvSpPr>
        <p:spPr/>
        <p:txBody>
          <a:bodyPr/>
          <a:lstStyle/>
          <a:p>
            <a:fld id="{71C92BCC-A2F5-1645-8A53-6265102105B4}" type="datetimeFigureOut">
              <a:rPr lang="en-US" smtClean="0"/>
              <a:t>11/8/22</a:t>
            </a:fld>
            <a:endParaRPr lang="en-US"/>
          </a:p>
        </p:txBody>
      </p:sp>
      <p:sp>
        <p:nvSpPr>
          <p:cNvPr id="8" name="Footer Placeholder 7">
            <a:extLst>
              <a:ext uri="{FF2B5EF4-FFF2-40B4-BE49-F238E27FC236}">
                <a16:creationId xmlns:a16="http://schemas.microsoft.com/office/drawing/2014/main" id="{E87BB617-8F9B-F537-3DEF-24AB712259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0A1658-835A-3BAF-2CBD-6C77BE4ECFBC}"/>
              </a:ext>
            </a:extLst>
          </p:cNvPr>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98610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D36FC-C9DF-44E6-EF8B-0BD0BE991B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661550-299B-D8F1-1D80-78D83D6F3A45}"/>
              </a:ext>
            </a:extLst>
          </p:cNvPr>
          <p:cNvSpPr>
            <a:spLocks noGrp="1"/>
          </p:cNvSpPr>
          <p:nvPr>
            <p:ph type="dt" sz="half" idx="10"/>
          </p:nvPr>
        </p:nvSpPr>
        <p:spPr/>
        <p:txBody>
          <a:bodyPr/>
          <a:lstStyle/>
          <a:p>
            <a:fld id="{71C92BCC-A2F5-1645-8A53-6265102105B4}" type="datetimeFigureOut">
              <a:rPr lang="en-US" smtClean="0"/>
              <a:t>11/8/22</a:t>
            </a:fld>
            <a:endParaRPr lang="en-US"/>
          </a:p>
        </p:txBody>
      </p:sp>
      <p:sp>
        <p:nvSpPr>
          <p:cNvPr id="4" name="Footer Placeholder 3">
            <a:extLst>
              <a:ext uri="{FF2B5EF4-FFF2-40B4-BE49-F238E27FC236}">
                <a16:creationId xmlns:a16="http://schemas.microsoft.com/office/drawing/2014/main" id="{0F69E83F-5A1C-2391-9CCA-509D0FB92B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B377C3-F144-90C8-6BAE-87FD681EC284}"/>
              </a:ext>
            </a:extLst>
          </p:cNvPr>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20612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B4D64A-5B2E-1E74-0F77-8319DC2F4737}"/>
              </a:ext>
            </a:extLst>
          </p:cNvPr>
          <p:cNvSpPr>
            <a:spLocks noGrp="1"/>
          </p:cNvSpPr>
          <p:nvPr>
            <p:ph type="dt" sz="half" idx="10"/>
          </p:nvPr>
        </p:nvSpPr>
        <p:spPr/>
        <p:txBody>
          <a:bodyPr/>
          <a:lstStyle/>
          <a:p>
            <a:fld id="{71C92BCC-A2F5-1645-8A53-6265102105B4}" type="datetimeFigureOut">
              <a:rPr lang="en-US" smtClean="0"/>
              <a:t>11/8/22</a:t>
            </a:fld>
            <a:endParaRPr lang="en-US"/>
          </a:p>
        </p:txBody>
      </p:sp>
      <p:sp>
        <p:nvSpPr>
          <p:cNvPr id="3" name="Footer Placeholder 2">
            <a:extLst>
              <a:ext uri="{FF2B5EF4-FFF2-40B4-BE49-F238E27FC236}">
                <a16:creationId xmlns:a16="http://schemas.microsoft.com/office/drawing/2014/main" id="{1DCDBE22-1EC9-5564-C435-F618414EF8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6EE7B7-7203-0408-CD6F-BC423B96C9B6}"/>
              </a:ext>
            </a:extLst>
          </p:cNvPr>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134383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1A2E-F2DB-974E-78C3-2CE81E294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4323F8-E2CD-23DF-8702-BA5984403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19137-0E0D-8E27-1307-0880113BE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9B922D-5278-20FD-FB04-383EB4890CC0}"/>
              </a:ext>
            </a:extLst>
          </p:cNvPr>
          <p:cNvSpPr>
            <a:spLocks noGrp="1"/>
          </p:cNvSpPr>
          <p:nvPr>
            <p:ph type="dt" sz="half" idx="10"/>
          </p:nvPr>
        </p:nvSpPr>
        <p:spPr/>
        <p:txBody>
          <a:bodyPr/>
          <a:lstStyle/>
          <a:p>
            <a:fld id="{71C92BCC-A2F5-1645-8A53-6265102105B4}" type="datetimeFigureOut">
              <a:rPr lang="en-US" smtClean="0"/>
              <a:t>11/8/22</a:t>
            </a:fld>
            <a:endParaRPr lang="en-US"/>
          </a:p>
        </p:txBody>
      </p:sp>
      <p:sp>
        <p:nvSpPr>
          <p:cNvPr id="6" name="Footer Placeholder 5">
            <a:extLst>
              <a:ext uri="{FF2B5EF4-FFF2-40B4-BE49-F238E27FC236}">
                <a16:creationId xmlns:a16="http://schemas.microsoft.com/office/drawing/2014/main" id="{E244EFEF-AB45-0BEC-360E-A14DFA9ECF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78105-B1C0-F640-9E75-FEBD1B3464FE}"/>
              </a:ext>
            </a:extLst>
          </p:cNvPr>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132601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A0EE-56B7-25FD-DC6B-72032A7A4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893828-FE0F-7ACF-301A-EBC14BD162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E2421C-88BC-AF28-8AC3-26B1EA145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83943-B35D-4012-9DDB-4349FEE0D0E2}"/>
              </a:ext>
            </a:extLst>
          </p:cNvPr>
          <p:cNvSpPr>
            <a:spLocks noGrp="1"/>
          </p:cNvSpPr>
          <p:nvPr>
            <p:ph type="dt" sz="half" idx="10"/>
          </p:nvPr>
        </p:nvSpPr>
        <p:spPr/>
        <p:txBody>
          <a:bodyPr/>
          <a:lstStyle/>
          <a:p>
            <a:fld id="{71C92BCC-A2F5-1645-8A53-6265102105B4}" type="datetimeFigureOut">
              <a:rPr lang="en-US" smtClean="0"/>
              <a:t>11/8/22</a:t>
            </a:fld>
            <a:endParaRPr lang="en-US"/>
          </a:p>
        </p:txBody>
      </p:sp>
      <p:sp>
        <p:nvSpPr>
          <p:cNvPr id="6" name="Footer Placeholder 5">
            <a:extLst>
              <a:ext uri="{FF2B5EF4-FFF2-40B4-BE49-F238E27FC236}">
                <a16:creationId xmlns:a16="http://schemas.microsoft.com/office/drawing/2014/main" id="{00358D2C-E291-E143-4605-F64DEEFFC2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E8A08-B19E-0912-2D3F-7CC8D9D68030}"/>
              </a:ext>
            </a:extLst>
          </p:cNvPr>
          <p:cNvSpPr>
            <a:spLocks noGrp="1"/>
          </p:cNvSpPr>
          <p:nvPr>
            <p:ph type="sldNum" sz="quarter" idx="12"/>
          </p:nvPr>
        </p:nvSpPr>
        <p:spPr/>
        <p:txBody>
          <a:bodyPr/>
          <a:lstStyle/>
          <a:p>
            <a:fld id="{EFCD1C2B-03DA-4F4C-913E-65556B78CDCF}" type="slidenum">
              <a:rPr lang="en-US" smtClean="0"/>
              <a:t>‹#›</a:t>
            </a:fld>
            <a:endParaRPr lang="en-US"/>
          </a:p>
        </p:txBody>
      </p:sp>
    </p:spTree>
    <p:extLst>
      <p:ext uri="{BB962C8B-B14F-4D97-AF65-F5344CB8AC3E}">
        <p14:creationId xmlns:p14="http://schemas.microsoft.com/office/powerpoint/2010/main" val="270435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DBD4B-588B-EDB1-124D-9F20D3D8B4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378536-CDD3-0467-52CC-80A545A0C2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9D1AE-21E7-24CA-C409-66779A4A19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92BCC-A2F5-1645-8A53-6265102105B4}" type="datetimeFigureOut">
              <a:rPr lang="en-US" smtClean="0"/>
              <a:t>11/8/22</a:t>
            </a:fld>
            <a:endParaRPr lang="en-US"/>
          </a:p>
        </p:txBody>
      </p:sp>
      <p:sp>
        <p:nvSpPr>
          <p:cNvPr id="5" name="Footer Placeholder 4">
            <a:extLst>
              <a:ext uri="{FF2B5EF4-FFF2-40B4-BE49-F238E27FC236}">
                <a16:creationId xmlns:a16="http://schemas.microsoft.com/office/drawing/2014/main" id="{D407D566-EC51-0C08-4B78-6223D72AAD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0F28E7-BA73-22B4-8366-BAF8F86830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D1C2B-03DA-4F4C-913E-65556B78CDCF}" type="slidenum">
              <a:rPr lang="en-US" smtClean="0"/>
              <a:t>‹#›</a:t>
            </a:fld>
            <a:endParaRPr lang="en-US"/>
          </a:p>
        </p:txBody>
      </p:sp>
    </p:spTree>
    <p:extLst>
      <p:ext uri="{BB962C8B-B14F-4D97-AF65-F5344CB8AC3E}">
        <p14:creationId xmlns:p14="http://schemas.microsoft.com/office/powerpoint/2010/main" val="2544376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1C92BCC-A2F5-1645-8A53-6265102105B4}" type="datetimeFigureOut">
              <a:rPr lang="en-US" smtClean="0"/>
              <a:t>11/8/22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FCD1C2B-03DA-4F4C-913E-65556B78CDCF}" type="slidenum">
              <a:rPr lang="en-US" smtClean="0"/>
              <a:t>‹#›</a:t>
            </a:fld>
            <a:endParaRPr lang="en-US"/>
          </a:p>
        </p:txBody>
      </p:sp>
    </p:spTree>
    <p:extLst>
      <p:ext uri="{BB962C8B-B14F-4D97-AF65-F5344CB8AC3E}">
        <p14:creationId xmlns:p14="http://schemas.microsoft.com/office/powerpoint/2010/main" val="838253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This.java"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gitlab.cs.uno.edu/users/sign_in" TargetMode="External"/><Relationship Id="rId4" Type="http://schemas.openxmlformats.org/officeDocument/2006/relationships/hyperlink" Target="http://autolab.cs.uno.edu/"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4000" t="66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4D5F-25C7-647D-6563-6883B19D1170}"/>
              </a:ext>
            </a:extLst>
          </p:cNvPr>
          <p:cNvSpPr>
            <a:spLocks noGrp="1"/>
          </p:cNvSpPr>
          <p:nvPr>
            <p:ph type="ctrTitle"/>
          </p:nvPr>
        </p:nvSpPr>
        <p:spPr>
          <a:xfrm>
            <a:off x="1523999" y="1542783"/>
            <a:ext cx="9144000" cy="923646"/>
          </a:xfrm>
        </p:spPr>
        <p:txBody>
          <a:bodyPr>
            <a:normAutofit/>
          </a:bodyPr>
          <a:lstStyle/>
          <a:p>
            <a:r>
              <a:rPr lang="en-US" cap="none" dirty="0">
                <a:latin typeface="Times New Roman" panose="02020603050405020304" pitchFamily="18" charset="0"/>
                <a:cs typeface="Times New Roman" panose="02020603050405020304" pitchFamily="18" charset="0"/>
              </a:rPr>
              <a:t> </a:t>
            </a:r>
            <a:r>
              <a:rPr lang="en-US" sz="3200" cap="none" dirty="0">
                <a:latin typeface="Times New Roman" panose="02020603050405020304" pitchFamily="18" charset="0"/>
                <a:cs typeface="Times New Roman" panose="02020603050405020304" pitchFamily="18" charset="0"/>
              </a:rPr>
              <a:t>Software Design and Development I</a:t>
            </a:r>
            <a:endParaRPr lang="en-US" cap="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07EBB69-7A36-B5E4-7011-A1DDB1EF2437}"/>
              </a:ext>
            </a:extLst>
          </p:cNvPr>
          <p:cNvSpPr>
            <a:spLocks noGrp="1"/>
          </p:cNvSpPr>
          <p:nvPr>
            <p:ph type="subTitle" idx="1"/>
          </p:nvPr>
        </p:nvSpPr>
        <p:spPr>
          <a:xfrm>
            <a:off x="1523999" y="2520156"/>
            <a:ext cx="9144000" cy="1655762"/>
          </a:xfrm>
        </p:spPr>
        <p:txBody>
          <a:bodyPr>
            <a:normAutofit fontScale="92500" lnSpcReduction="10000"/>
          </a:bodyPr>
          <a:lstStyle/>
          <a:p>
            <a:r>
              <a:rPr lang="en-US" sz="2800" b="1" dirty="0">
                <a:latin typeface="Times New Roman" panose="02020603050405020304" pitchFamily="18" charset="0"/>
                <a:cs typeface="Times New Roman" panose="02020603050405020304" pitchFamily="18" charset="0"/>
              </a:rPr>
              <a:t>CSCI1581-</a:t>
            </a:r>
            <a:r>
              <a:rPr lang="en-US" sz="2800" b="1" cap="none" dirty="0">
                <a:latin typeface="Times New Roman" panose="02020603050405020304" pitchFamily="18" charset="0"/>
                <a:cs typeface="Times New Roman" panose="02020603050405020304" pitchFamily="18" charset="0"/>
              </a:rPr>
              <a:t>Fall22</a:t>
            </a:r>
          </a:p>
          <a:p>
            <a:r>
              <a:rPr lang="en-US" sz="2800" b="1" cap="none" dirty="0">
                <a:latin typeface="Times New Roman" panose="02020603050405020304" pitchFamily="18" charset="0"/>
                <a:cs typeface="Times New Roman" panose="02020603050405020304" pitchFamily="18" charset="0"/>
              </a:rPr>
              <a:t>Lab-07</a:t>
            </a:r>
          </a:p>
          <a:p>
            <a:r>
              <a:rPr lang="en-US" sz="2800" b="1" cap="none" dirty="0">
                <a:latin typeface="Times New Roman" panose="02020603050405020304" pitchFamily="18" charset="0"/>
                <a:cs typeface="Times New Roman" panose="02020603050405020304" pitchFamily="18" charset="0"/>
              </a:rPr>
              <a:t>Objects &amp; Classes</a:t>
            </a:r>
          </a:p>
          <a:p>
            <a:endParaRPr lang="en-US" sz="2800" b="1" cap="none" dirty="0">
              <a:latin typeface="Times New Roman" panose="02020603050405020304" pitchFamily="18" charset="0"/>
              <a:cs typeface="Times New Roman" panose="02020603050405020304" pitchFamily="18" charset="0"/>
            </a:endParaRPr>
          </a:p>
          <a:p>
            <a:endParaRPr lang="en-US" sz="2800" b="1" cap="none"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7A03F6D-3956-3C6F-5FE2-42DD8E2C44B8}"/>
              </a:ext>
            </a:extLst>
          </p:cNvPr>
          <p:cNvSpPr txBox="1"/>
          <p:nvPr/>
        </p:nvSpPr>
        <p:spPr>
          <a:xfrm>
            <a:off x="419007" y="3286090"/>
            <a:ext cx="355321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Instructor: </a:t>
            </a:r>
            <a:r>
              <a:rPr lang="en-US" sz="2400" dirty="0">
                <a:latin typeface="Times New Roman" panose="02020603050405020304" pitchFamily="18" charset="0"/>
                <a:cs typeface="Times New Roman" panose="02020603050405020304" pitchFamily="18" charset="0"/>
              </a:rPr>
              <a:t>Rasha Alshawi</a:t>
            </a:r>
          </a:p>
        </p:txBody>
      </p:sp>
      <p:sp>
        <p:nvSpPr>
          <p:cNvPr id="19" name="TextBox 18">
            <a:extLst>
              <a:ext uri="{FF2B5EF4-FFF2-40B4-BE49-F238E27FC236}">
                <a16:creationId xmlns:a16="http://schemas.microsoft.com/office/drawing/2014/main" id="{B0BE1BC9-4B1A-B98F-D506-66CF09BF55D0}"/>
              </a:ext>
            </a:extLst>
          </p:cNvPr>
          <p:cNvSpPr txBox="1"/>
          <p:nvPr/>
        </p:nvSpPr>
        <p:spPr>
          <a:xfrm>
            <a:off x="11588262" y="351692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21766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sp>
        <p:nvSpPr>
          <p:cNvPr id="5" name="TextBox 4">
            <a:extLst>
              <a:ext uri="{FF2B5EF4-FFF2-40B4-BE49-F238E27FC236}">
                <a16:creationId xmlns:a16="http://schemas.microsoft.com/office/drawing/2014/main" id="{12A45432-2929-FC88-5A81-1921CA114879}"/>
              </a:ext>
            </a:extLst>
          </p:cNvPr>
          <p:cNvSpPr txBox="1"/>
          <p:nvPr/>
        </p:nvSpPr>
        <p:spPr>
          <a:xfrm>
            <a:off x="548748" y="1134533"/>
            <a:ext cx="184731" cy="369332"/>
          </a:xfrm>
          <a:prstGeom prst="rect">
            <a:avLst/>
          </a:prstGeom>
          <a:noFill/>
        </p:spPr>
        <p:txBody>
          <a:bodyPr wrap="none" rtlCol="0">
            <a:spAutoFit/>
          </a:bodyPr>
          <a:lstStyle/>
          <a:p>
            <a:pPr algn="l"/>
            <a:endParaRPr lang="en-US" dirty="0"/>
          </a:p>
        </p:txBody>
      </p:sp>
      <p:sp>
        <p:nvSpPr>
          <p:cNvPr id="3" name="TextBox 2">
            <a:extLst>
              <a:ext uri="{FF2B5EF4-FFF2-40B4-BE49-F238E27FC236}">
                <a16:creationId xmlns:a16="http://schemas.microsoft.com/office/drawing/2014/main" id="{EAB7BE6A-6FD2-79C7-F46D-F1D78EFE8066}"/>
              </a:ext>
            </a:extLst>
          </p:cNvPr>
          <p:cNvSpPr txBox="1"/>
          <p:nvPr/>
        </p:nvSpPr>
        <p:spPr>
          <a:xfrm>
            <a:off x="200024" y="974440"/>
            <a:ext cx="11701464"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Java is an object-oriented programming language (class-based).</a:t>
            </a:r>
          </a:p>
          <a:p>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68D5D72-E661-9D51-B239-CF5FBD72DB49}"/>
              </a:ext>
            </a:extLst>
          </p:cNvPr>
          <p:cNvSpPr txBox="1"/>
          <p:nvPr/>
        </p:nvSpPr>
        <p:spPr>
          <a:xfrm>
            <a:off x="1859756" y="1805437"/>
            <a:ext cx="9577739" cy="960328"/>
          </a:xfrm>
          <a:prstGeom prst="rect">
            <a:avLst/>
          </a:prstGeom>
          <a:noFill/>
        </p:spPr>
        <p:txBody>
          <a:bodyPr wrap="square" rtlCol="0">
            <a:spAutoFit/>
          </a:bodyPr>
          <a:lstStyle/>
          <a:p>
            <a:pPr>
              <a:lnSpc>
                <a:spcPct val="150000"/>
              </a:lnSpc>
            </a:pPr>
            <a:r>
              <a:rPr lang="en-US" sz="2000" dirty="0">
                <a:solidFill>
                  <a:srgbClr val="0077AA"/>
                </a:solidFill>
                <a:effectLst/>
                <a:latin typeface="Times New Roman" panose="02020603050405020304" pitchFamily="18" charset="0"/>
                <a:cs typeface="Times New Roman" panose="02020603050405020304" pitchFamily="18" charset="0"/>
              </a:rPr>
              <a:t>import</a:t>
            </a:r>
            <a:r>
              <a:rPr lang="en-US" sz="2000" dirty="0">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java</a:t>
            </a:r>
            <a:r>
              <a:rPr lang="en-US" sz="2000" dirty="0" err="1">
                <a:solidFill>
                  <a:srgbClr val="999999"/>
                </a:solidFill>
                <a:effectLst/>
                <a:latin typeface="Times New Roman" panose="02020603050405020304" pitchFamily="18" charset="0"/>
                <a:cs typeface="Times New Roman" panose="02020603050405020304" pitchFamily="18" charset="0"/>
              </a:rPr>
              <a:t>.</a:t>
            </a:r>
            <a:r>
              <a:rPr lang="en-US" sz="2000" dirty="0" err="1">
                <a:effectLst/>
                <a:latin typeface="Times New Roman" panose="02020603050405020304" pitchFamily="18" charset="0"/>
                <a:cs typeface="Times New Roman" panose="02020603050405020304" pitchFamily="18" charset="0"/>
              </a:rPr>
              <a:t>util</a:t>
            </a:r>
            <a:r>
              <a:rPr lang="en-US" sz="2000" dirty="0" err="1">
                <a:solidFill>
                  <a:srgbClr val="999999"/>
                </a:solidFill>
                <a:effectLst/>
                <a:latin typeface="Times New Roman" panose="02020603050405020304" pitchFamily="18" charset="0"/>
                <a:cs typeface="Times New Roman" panose="02020603050405020304" pitchFamily="18" charset="0"/>
              </a:rPr>
              <a:t>.</a:t>
            </a:r>
            <a:r>
              <a:rPr lang="en-US" sz="2000" dirty="0" err="1">
                <a:solidFill>
                  <a:srgbClr val="DD4A68"/>
                </a:solidFill>
                <a:effectLst/>
                <a:latin typeface="Times New Roman" panose="02020603050405020304" pitchFamily="18" charset="0"/>
                <a:cs typeface="Times New Roman" panose="02020603050405020304" pitchFamily="18" charset="0"/>
              </a:rPr>
              <a:t>Scanner</a:t>
            </a:r>
            <a:r>
              <a:rPr lang="en-US" sz="2000" dirty="0">
                <a:solidFill>
                  <a:srgbClr val="999999"/>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a:solidFill>
                  <a:srgbClr val="708090"/>
                </a:solidFill>
                <a:effectLst/>
                <a:latin typeface="Times New Roman" panose="02020603050405020304" pitchFamily="18" charset="0"/>
                <a:cs typeface="Times New Roman" panose="02020603050405020304" pitchFamily="18" charset="0"/>
              </a:rPr>
              <a:t>// Import the Scanner class</a:t>
            </a:r>
          </a:p>
          <a:p>
            <a:pPr>
              <a:lnSpc>
                <a:spcPct val="150000"/>
              </a:lnSpc>
            </a:pPr>
            <a:r>
              <a:rPr lang="en-US" sz="2000" dirty="0">
                <a:solidFill>
                  <a:srgbClr val="DD4A68"/>
                </a:solidFill>
                <a:effectLst/>
                <a:latin typeface="Times New Roman" panose="02020603050405020304" pitchFamily="18" charset="0"/>
                <a:cs typeface="Times New Roman" panose="02020603050405020304" pitchFamily="18" charset="0"/>
              </a:rPr>
              <a:t>Scanner</a:t>
            </a:r>
            <a:r>
              <a:rPr lang="en-US" sz="2000" dirty="0">
                <a:latin typeface="Times New Roman" panose="02020603050405020304" pitchFamily="18" charset="0"/>
                <a:cs typeface="Times New Roman" panose="02020603050405020304" pitchFamily="18" charset="0"/>
              </a:rPr>
              <a:t> object</a:t>
            </a:r>
            <a:r>
              <a:rPr lang="en-US" sz="2000" dirty="0">
                <a:solidFill>
                  <a:srgbClr val="9A6E3A"/>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a:solidFill>
                  <a:srgbClr val="0077AA"/>
                </a:solidFill>
                <a:effectLst/>
                <a:latin typeface="Times New Roman" panose="02020603050405020304" pitchFamily="18" charset="0"/>
                <a:cs typeface="Times New Roman" panose="02020603050405020304" pitchFamily="18" charset="0"/>
              </a:rPr>
              <a:t>new  </a:t>
            </a:r>
            <a:r>
              <a:rPr lang="en-US" sz="2000" dirty="0">
                <a:solidFill>
                  <a:srgbClr val="DD4A68"/>
                </a:solidFill>
                <a:effectLst/>
                <a:latin typeface="Times New Roman" panose="02020603050405020304" pitchFamily="18" charset="0"/>
                <a:cs typeface="Times New Roman" panose="02020603050405020304" pitchFamily="18" charset="0"/>
              </a:rPr>
              <a:t>Scanner </a:t>
            </a:r>
            <a:r>
              <a:rPr lang="en-US" sz="2000" dirty="0">
                <a:solidFill>
                  <a:srgbClr val="999999"/>
                </a:solidFill>
                <a:effectLst/>
                <a:latin typeface="Times New Roman" panose="02020603050405020304" pitchFamily="18" charset="0"/>
                <a:cs typeface="Times New Roman" panose="02020603050405020304" pitchFamily="18" charset="0"/>
              </a:rPr>
              <a:t>(</a:t>
            </a:r>
            <a:r>
              <a:rPr lang="en-US" sz="2000" dirty="0" err="1">
                <a:solidFill>
                  <a:srgbClr val="DD4A68"/>
                </a:solidFill>
                <a:effectLst/>
                <a:latin typeface="Times New Roman" panose="02020603050405020304" pitchFamily="18" charset="0"/>
                <a:cs typeface="Times New Roman" panose="02020603050405020304" pitchFamily="18" charset="0"/>
              </a:rPr>
              <a:t>System</a:t>
            </a:r>
            <a:r>
              <a:rPr lang="en-US" sz="2000" dirty="0" err="1">
                <a:effectLst/>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in</a:t>
            </a:r>
            <a:r>
              <a:rPr lang="en-US" sz="2000" dirty="0">
                <a:solidFill>
                  <a:srgbClr val="999999"/>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dirty="0">
                <a:solidFill>
                  <a:srgbClr val="708090"/>
                </a:solidFill>
                <a:effectLst/>
                <a:latin typeface="Times New Roman" panose="02020603050405020304" pitchFamily="18" charset="0"/>
                <a:cs typeface="Times New Roman" panose="02020603050405020304" pitchFamily="18" charset="0"/>
              </a:rPr>
              <a:t>// Create a Scanner object</a:t>
            </a:r>
            <a:endParaRPr lang="en-US" sz="2000" dirty="0">
              <a:solidFill>
                <a:srgbClr val="708090"/>
              </a:solidFill>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F6CE8B28-E809-3712-CD4D-E17B9D48BD6C}"/>
              </a:ext>
            </a:extLst>
          </p:cNvPr>
          <p:cNvCxnSpPr>
            <a:cxnSpLocks/>
          </p:cNvCxnSpPr>
          <p:nvPr/>
        </p:nvCxnSpPr>
        <p:spPr>
          <a:xfrm flipV="1">
            <a:off x="3028950" y="2765765"/>
            <a:ext cx="157163" cy="534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6DC5B6F-28CA-6992-1C17-63C449B3B188}"/>
              </a:ext>
            </a:extLst>
          </p:cNvPr>
          <p:cNvSpPr txBox="1"/>
          <p:nvPr/>
        </p:nvSpPr>
        <p:spPr>
          <a:xfrm>
            <a:off x="2516690" y="3273596"/>
            <a:ext cx="940593" cy="646331"/>
          </a:xfrm>
          <a:prstGeom prst="rect">
            <a:avLst/>
          </a:prstGeom>
          <a:noFill/>
          <a:ln>
            <a:solidFill>
              <a:schemeClr val="bg2">
                <a:lumMod val="50000"/>
              </a:schemeClr>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Object name</a:t>
            </a:r>
          </a:p>
        </p:txBody>
      </p:sp>
      <p:sp>
        <p:nvSpPr>
          <p:cNvPr id="11" name="TextBox 10">
            <a:extLst>
              <a:ext uri="{FF2B5EF4-FFF2-40B4-BE49-F238E27FC236}">
                <a16:creationId xmlns:a16="http://schemas.microsoft.com/office/drawing/2014/main" id="{10A41F92-02CE-0AFC-78B5-E430F2BA7F2E}"/>
              </a:ext>
            </a:extLst>
          </p:cNvPr>
          <p:cNvSpPr txBox="1"/>
          <p:nvPr/>
        </p:nvSpPr>
        <p:spPr>
          <a:xfrm>
            <a:off x="641113" y="3299044"/>
            <a:ext cx="940593" cy="646331"/>
          </a:xfrm>
          <a:prstGeom prst="rect">
            <a:avLst/>
          </a:prstGeom>
          <a:noFill/>
          <a:ln>
            <a:solidFill>
              <a:schemeClr val="bg2">
                <a:lumMod val="50000"/>
              </a:schemeClr>
            </a:solidFill>
          </a:ln>
        </p:spPr>
        <p:txBody>
          <a:bodyPr wrap="square" rtlCol="0">
            <a:spAutoFit/>
          </a:bodyPr>
          <a:lstStyle/>
          <a:p>
            <a:pPr algn="ctr"/>
            <a:r>
              <a:rPr lang="en-US" dirty="0">
                <a:latin typeface="Times New Roman" panose="02020603050405020304" pitchFamily="18" charset="0"/>
                <a:cs typeface="Times New Roman" panose="02020603050405020304" pitchFamily="18" charset="0"/>
              </a:rPr>
              <a:t>Object</a:t>
            </a:r>
          </a:p>
          <a:p>
            <a:pPr algn="ctr"/>
            <a:r>
              <a:rPr lang="en-US" dirty="0">
                <a:latin typeface="Times New Roman" panose="02020603050405020304" pitchFamily="18" charset="0"/>
                <a:cs typeface="Times New Roman" panose="02020603050405020304" pitchFamily="18" charset="0"/>
              </a:rPr>
              <a:t>type</a:t>
            </a:r>
          </a:p>
        </p:txBody>
      </p:sp>
      <p:cxnSp>
        <p:nvCxnSpPr>
          <p:cNvPr id="12" name="Straight Arrow Connector 11">
            <a:extLst>
              <a:ext uri="{FF2B5EF4-FFF2-40B4-BE49-F238E27FC236}">
                <a16:creationId xmlns:a16="http://schemas.microsoft.com/office/drawing/2014/main" id="{A37D8688-204F-56FD-8255-CE9923D33417}"/>
              </a:ext>
            </a:extLst>
          </p:cNvPr>
          <p:cNvCxnSpPr>
            <a:cxnSpLocks/>
          </p:cNvCxnSpPr>
          <p:nvPr/>
        </p:nvCxnSpPr>
        <p:spPr>
          <a:xfrm flipV="1">
            <a:off x="1300163" y="2764396"/>
            <a:ext cx="716756" cy="664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01D9B31E-A2CF-5612-A336-D0E4EC634DF7}"/>
              </a:ext>
            </a:extLst>
          </p:cNvPr>
          <p:cNvSpPr txBox="1"/>
          <p:nvPr/>
        </p:nvSpPr>
        <p:spPr>
          <a:xfrm>
            <a:off x="348723" y="6229540"/>
            <a:ext cx="416235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Note: the class determines the object type.</a:t>
            </a:r>
          </a:p>
        </p:txBody>
      </p:sp>
      <p:cxnSp>
        <p:nvCxnSpPr>
          <p:cNvPr id="16" name="Straight Arrow Connector 15">
            <a:extLst>
              <a:ext uri="{FF2B5EF4-FFF2-40B4-BE49-F238E27FC236}">
                <a16:creationId xmlns:a16="http://schemas.microsoft.com/office/drawing/2014/main" id="{AE1EF619-6C20-1DFA-C9E6-09B26EC6CECD}"/>
              </a:ext>
            </a:extLst>
          </p:cNvPr>
          <p:cNvCxnSpPr>
            <a:cxnSpLocks/>
          </p:cNvCxnSpPr>
          <p:nvPr/>
        </p:nvCxnSpPr>
        <p:spPr>
          <a:xfrm flipH="1" flipV="1">
            <a:off x="3912433" y="2764396"/>
            <a:ext cx="824459" cy="18664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6375B4B-42A1-BDD6-4593-6CEDC1DFE53E}"/>
              </a:ext>
            </a:extLst>
          </p:cNvPr>
          <p:cNvSpPr txBox="1"/>
          <p:nvPr/>
        </p:nvSpPr>
        <p:spPr>
          <a:xfrm>
            <a:off x="2723359" y="4605977"/>
            <a:ext cx="7904728" cy="923330"/>
          </a:xfrm>
          <a:prstGeom prst="rect">
            <a:avLst/>
          </a:prstGeom>
          <a:noFill/>
          <a:ln>
            <a:solidFill>
              <a:schemeClr val="bg2">
                <a:lumMod val="50000"/>
              </a:schemeClr>
            </a:solidFill>
          </a:ln>
        </p:spPr>
        <p:txBody>
          <a:bodyPr wrap="none" rtlCol="0">
            <a:spAutoFit/>
          </a:bodyPr>
          <a:lstStyle/>
          <a:p>
            <a:r>
              <a:rPr lang="en-US" dirty="0">
                <a:solidFill>
                  <a:srgbClr val="0277AA"/>
                </a:solidFill>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keyword creates an </a:t>
            </a:r>
            <a:r>
              <a:rPr lang="en-US" dirty="0">
                <a:solidFill>
                  <a:srgbClr val="00B050"/>
                </a:solidFill>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and allocates memory to the new </a:t>
            </a:r>
            <a:r>
              <a:rPr lang="en-US" dirty="0">
                <a:solidFill>
                  <a:srgbClr val="00B050"/>
                </a:solidFill>
                <a:latin typeface="Times New Roman" panose="02020603050405020304" pitchFamily="18" charset="0"/>
                <a:cs typeface="Times New Roman" panose="02020603050405020304" pitchFamily="18" charset="0"/>
              </a:rPr>
              <a:t>objects</a:t>
            </a:r>
            <a:r>
              <a:rPr lang="en-US" dirty="0">
                <a:latin typeface="Times New Roman" panose="02020603050405020304" pitchFamily="18" charset="0"/>
                <a:cs typeface="Times New Roman" panose="02020603050405020304" pitchFamily="18" charset="0"/>
              </a:rPr>
              <a:t> at runtime.</a:t>
            </a:r>
          </a:p>
          <a:p>
            <a:r>
              <a:rPr lang="en-US" dirty="0">
                <a:latin typeface="Times New Roman" panose="02020603050405020304" pitchFamily="18" charset="0"/>
                <a:cs typeface="Times New Roman" panose="02020603050405020304" pitchFamily="18" charset="0"/>
              </a:rPr>
              <a:t>// create a </a:t>
            </a:r>
            <a:r>
              <a:rPr lang="en-US" dirty="0">
                <a:solidFill>
                  <a:srgbClr val="0277AA"/>
                </a:solidFill>
                <a:latin typeface="Times New Roman" panose="02020603050405020304" pitchFamily="18" charset="0"/>
                <a:cs typeface="Times New Roman" panose="02020603050405020304" pitchFamily="18" charset="0"/>
              </a:rPr>
              <a:t>new</a:t>
            </a:r>
            <a:r>
              <a:rPr lang="en-US" dirty="0">
                <a:latin typeface="Times New Roman" panose="02020603050405020304" pitchFamily="18" charset="0"/>
                <a:cs typeface="Times New Roman" panose="02020603050405020304" pitchFamily="18" charset="0"/>
              </a:rPr>
              <a:t> object from Scanner </a:t>
            </a:r>
            <a:r>
              <a:rPr lang="en-US" dirty="0">
                <a:solidFill>
                  <a:srgbClr val="DD4A68"/>
                </a:solidFill>
                <a:latin typeface="Times New Roman" panose="02020603050405020304" pitchFamily="18" charset="0"/>
                <a:cs typeface="Times New Roman" panose="02020603050405020304" pitchFamily="18" charset="0"/>
              </a:rPr>
              <a:t>class</a:t>
            </a:r>
          </a:p>
          <a:p>
            <a:endParaRPr lang="en-US" dirty="0"/>
          </a:p>
        </p:txBody>
      </p:sp>
      <p:cxnSp>
        <p:nvCxnSpPr>
          <p:cNvPr id="20" name="Straight Arrow Connector 19">
            <a:extLst>
              <a:ext uri="{FF2B5EF4-FFF2-40B4-BE49-F238E27FC236}">
                <a16:creationId xmlns:a16="http://schemas.microsoft.com/office/drawing/2014/main" id="{2504963D-A254-9192-9031-AB08F3379460}"/>
              </a:ext>
            </a:extLst>
          </p:cNvPr>
          <p:cNvCxnSpPr/>
          <p:nvPr/>
        </p:nvCxnSpPr>
        <p:spPr>
          <a:xfrm flipH="1" flipV="1">
            <a:off x="5831174" y="2764396"/>
            <a:ext cx="869429" cy="7732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58414C18-CA54-B8A1-8D3D-E995F2B4EB22}"/>
              </a:ext>
            </a:extLst>
          </p:cNvPr>
          <p:cNvSpPr txBox="1"/>
          <p:nvPr/>
        </p:nvSpPr>
        <p:spPr>
          <a:xfrm>
            <a:off x="5925966" y="3501205"/>
            <a:ext cx="2195922" cy="369332"/>
          </a:xfrm>
          <a:prstGeom prst="rect">
            <a:avLst/>
          </a:prstGeom>
          <a:noFill/>
          <a:ln>
            <a:solidFill>
              <a:schemeClr val="bg2">
                <a:lumMod val="50000"/>
              </a:schemeClr>
            </a:solidFill>
          </a:ln>
        </p:spPr>
        <p:txBody>
          <a:bodyPr wrap="none" rtlCol="0">
            <a:spAutoFit/>
          </a:bodyPr>
          <a:lstStyle/>
          <a:p>
            <a:r>
              <a:rPr lang="en-US" b="0" i="0" dirty="0">
                <a:solidFill>
                  <a:srgbClr val="232629"/>
                </a:solidFill>
                <a:effectLst/>
                <a:latin typeface="Times New Roman" panose="02020603050405020304" pitchFamily="18" charset="0"/>
                <a:cs typeface="Times New Roman" panose="02020603050405020304" pitchFamily="18" charset="0"/>
              </a:rPr>
              <a:t>Input source: console</a:t>
            </a:r>
            <a:endParaRPr lang="en-US" dirty="0">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0FFB8E55-4780-F210-D470-1114E81C843B}"/>
              </a:ext>
            </a:extLst>
          </p:cNvPr>
          <p:cNvCxnSpPr/>
          <p:nvPr/>
        </p:nvCxnSpPr>
        <p:spPr>
          <a:xfrm flipH="1" flipV="1">
            <a:off x="5186597" y="2638269"/>
            <a:ext cx="389744" cy="1194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B4EE59C9-D855-7EC0-0D14-AEB350DBBC02}"/>
              </a:ext>
            </a:extLst>
          </p:cNvPr>
          <p:cNvSpPr txBox="1"/>
          <p:nvPr/>
        </p:nvSpPr>
        <p:spPr>
          <a:xfrm>
            <a:off x="4634946" y="3854397"/>
            <a:ext cx="2013679" cy="369332"/>
          </a:xfrm>
          <a:prstGeom prst="rect">
            <a:avLst/>
          </a:prstGeom>
          <a:noFill/>
          <a:ln>
            <a:solidFill>
              <a:schemeClr val="bg2">
                <a:lumMod val="50000"/>
              </a:schemeClr>
            </a:solidFill>
          </a:ln>
        </p:spPr>
        <p:txBody>
          <a:bodyPr wrap="square" rtlCol="0">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sym typeface="Wingdings" pitchFamily="2" charset="2"/>
              </a:rPr>
              <a:t></a:t>
            </a:r>
            <a:r>
              <a:rPr lang="en-US" dirty="0">
                <a:latin typeface="Times New Roman" panose="02020603050405020304" pitchFamily="18" charset="0"/>
                <a:cs typeface="Times New Roman" panose="02020603050405020304" pitchFamily="18" charset="0"/>
              </a:rPr>
              <a:t>Constructor</a:t>
            </a:r>
          </a:p>
        </p:txBody>
      </p:sp>
    </p:spTree>
    <p:extLst>
      <p:ext uri="{BB962C8B-B14F-4D97-AF65-F5344CB8AC3E}">
        <p14:creationId xmlns:p14="http://schemas.microsoft.com/office/powerpoint/2010/main" val="1798226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sp>
        <p:nvSpPr>
          <p:cNvPr id="5" name="TextBox 4">
            <a:extLst>
              <a:ext uri="{FF2B5EF4-FFF2-40B4-BE49-F238E27FC236}">
                <a16:creationId xmlns:a16="http://schemas.microsoft.com/office/drawing/2014/main" id="{12A45432-2929-FC88-5A81-1921CA114879}"/>
              </a:ext>
            </a:extLst>
          </p:cNvPr>
          <p:cNvSpPr txBox="1"/>
          <p:nvPr/>
        </p:nvSpPr>
        <p:spPr>
          <a:xfrm>
            <a:off x="-155788" y="759782"/>
            <a:ext cx="184731" cy="369332"/>
          </a:xfrm>
          <a:prstGeom prst="rect">
            <a:avLst/>
          </a:prstGeom>
          <a:noFill/>
        </p:spPr>
        <p:txBody>
          <a:bodyPr wrap="none" rtlCol="0">
            <a:spAutoFit/>
          </a:bodyPr>
          <a:lstStyle/>
          <a:p>
            <a:pPr algn="l"/>
            <a:endParaRPr lang="en-US" dirty="0"/>
          </a:p>
        </p:txBody>
      </p:sp>
      <p:sp>
        <p:nvSpPr>
          <p:cNvPr id="3" name="TextBox 2">
            <a:extLst>
              <a:ext uri="{FF2B5EF4-FFF2-40B4-BE49-F238E27FC236}">
                <a16:creationId xmlns:a16="http://schemas.microsoft.com/office/drawing/2014/main" id="{AA1FD218-215E-1F87-3701-76431E3DEF9A}"/>
              </a:ext>
            </a:extLst>
          </p:cNvPr>
          <p:cNvSpPr txBox="1"/>
          <p:nvPr/>
        </p:nvSpPr>
        <p:spPr>
          <a:xfrm>
            <a:off x="728470" y="944448"/>
            <a:ext cx="6946232" cy="1421671"/>
          </a:xfrm>
          <a:prstGeom prst="rect">
            <a:avLst/>
          </a:prstGeom>
          <a:noFill/>
        </p:spPr>
        <p:txBody>
          <a:bodyPr wrap="square" rtlCol="0">
            <a:spAutoFit/>
          </a:bodyPr>
          <a:lstStyle/>
          <a:p>
            <a:pPr marL="342900" indent="-342900">
              <a:lnSpc>
                <a:spcPct val="150000"/>
              </a:lnSpc>
              <a:buFont typeface="Wingdings" pitchFamily="2" charset="2"/>
              <a:buChar char="Ø"/>
            </a:pPr>
            <a:r>
              <a:rPr lang="en-US" sz="2000" b="1" dirty="0">
                <a:solidFill>
                  <a:srgbClr val="000000"/>
                </a:solidFill>
                <a:latin typeface="Times New Roman" panose="02020603050405020304" pitchFamily="18" charset="0"/>
                <a:cs typeface="Times New Roman" panose="02020603050405020304" pitchFamily="18" charset="0"/>
              </a:rPr>
              <a:t>Classes consist of:</a:t>
            </a:r>
          </a:p>
          <a:p>
            <a:pPr>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43A59C"/>
                </a:solidFill>
                <a:latin typeface="Times New Roman" panose="02020603050405020304" pitchFamily="18" charset="0"/>
                <a:cs typeface="Times New Roman" panose="02020603050405020304" pitchFamily="18" charset="0"/>
              </a:rPr>
              <a:t>A</a:t>
            </a:r>
            <a:r>
              <a:rPr lang="en-US" sz="2000" b="0" i="0" dirty="0">
                <a:solidFill>
                  <a:srgbClr val="43A59C"/>
                </a:solidFill>
                <a:effectLst/>
                <a:latin typeface="Times New Roman" panose="02020603050405020304" pitchFamily="18" charset="0"/>
                <a:cs typeface="Times New Roman" panose="02020603050405020304" pitchFamily="18" charset="0"/>
              </a:rPr>
              <a:t>ttributes </a:t>
            </a:r>
          </a:p>
          <a:p>
            <a:pPr>
              <a:lnSpc>
                <a:spcPct val="150000"/>
              </a:lnSpc>
            </a:pPr>
            <a:r>
              <a:rPr lang="en-US" sz="2000" dirty="0">
                <a:solidFill>
                  <a:srgbClr val="43A59C"/>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7030A0"/>
                </a:solidFill>
                <a:latin typeface="Times New Roman" panose="02020603050405020304" pitchFamily="18" charset="0"/>
                <a:cs typeface="Times New Roman" panose="02020603050405020304" pitchFamily="18" charset="0"/>
              </a:rPr>
              <a:t>M</a:t>
            </a:r>
            <a:r>
              <a:rPr lang="en-US" sz="2000" b="0" i="0" dirty="0">
                <a:solidFill>
                  <a:srgbClr val="7030A0"/>
                </a:solidFill>
                <a:effectLst/>
                <a:latin typeface="Times New Roman" panose="02020603050405020304" pitchFamily="18" charset="0"/>
                <a:cs typeface="Times New Roman" panose="02020603050405020304" pitchFamily="18" charset="0"/>
              </a:rPr>
              <a:t>ethods</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sym typeface="Wingdings" pitchFamily="2" charset="2"/>
              </a:rPr>
              <a:t> </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277AA"/>
                </a:solidFill>
                <a:effectLst/>
                <a:latin typeface="Times New Roman" panose="02020603050405020304" pitchFamily="18" charset="0"/>
                <a:cs typeface="Times New Roman" panose="02020603050405020304" pitchFamily="18" charset="0"/>
              </a:rPr>
              <a:t>Constructor  </a:t>
            </a:r>
            <a:r>
              <a:rPr lang="en-US" sz="2000" b="0" i="0" dirty="0">
                <a:solidFill>
                  <a:srgbClr val="000000"/>
                </a:solidFill>
                <a:effectLst/>
                <a:latin typeface="Times New Roman" panose="02020603050405020304" pitchFamily="18" charset="0"/>
                <a:cs typeface="Times New Roman" panose="02020603050405020304" pitchFamily="18" charset="0"/>
              </a:rPr>
              <a:t> </a:t>
            </a:r>
          </a:p>
        </p:txBody>
      </p:sp>
      <p:pic>
        <p:nvPicPr>
          <p:cNvPr id="6" name="Graphic 5" descr="Checkmark with solid fill">
            <a:extLst>
              <a:ext uri="{FF2B5EF4-FFF2-40B4-BE49-F238E27FC236}">
                <a16:creationId xmlns:a16="http://schemas.microsoft.com/office/drawing/2014/main" id="{0390F243-9E66-D6B2-B18C-1C10F1C08D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3404" y="1493788"/>
            <a:ext cx="457200" cy="457200"/>
          </a:xfrm>
          <a:prstGeom prst="rect">
            <a:avLst/>
          </a:prstGeom>
        </p:spPr>
      </p:pic>
      <p:pic>
        <p:nvPicPr>
          <p:cNvPr id="7" name="Graphic 6" descr="Checkmark with solid fill">
            <a:extLst>
              <a:ext uri="{FF2B5EF4-FFF2-40B4-BE49-F238E27FC236}">
                <a16:creationId xmlns:a16="http://schemas.microsoft.com/office/drawing/2014/main" id="{0D0E39E8-ACDD-F4D8-8978-B82D8CAF50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33404" y="1922778"/>
            <a:ext cx="457200" cy="457200"/>
          </a:xfrm>
          <a:prstGeom prst="rect">
            <a:avLst/>
          </a:prstGeom>
        </p:spPr>
      </p:pic>
      <p:sp>
        <p:nvSpPr>
          <p:cNvPr id="8" name="TextBox 7">
            <a:extLst>
              <a:ext uri="{FF2B5EF4-FFF2-40B4-BE49-F238E27FC236}">
                <a16:creationId xmlns:a16="http://schemas.microsoft.com/office/drawing/2014/main" id="{8DAB40DD-B4F2-4F2B-0D90-F33204350AF9}"/>
              </a:ext>
            </a:extLst>
          </p:cNvPr>
          <p:cNvSpPr txBox="1"/>
          <p:nvPr/>
        </p:nvSpPr>
        <p:spPr>
          <a:xfrm>
            <a:off x="436324" y="3228901"/>
            <a:ext cx="10344250" cy="3349956"/>
          </a:xfrm>
          <a:prstGeom prst="rect">
            <a:avLst/>
          </a:prstGeom>
          <a:noFill/>
        </p:spPr>
        <p:txBody>
          <a:bodyPr wrap="square" rtlCol="0">
            <a:spAutoFit/>
          </a:bodyPr>
          <a:lstStyle/>
          <a:p>
            <a:pPr marL="342900" indent="-342900">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A </a:t>
            </a:r>
            <a:r>
              <a:rPr lang="en-US" sz="2400" dirty="0">
                <a:solidFill>
                  <a:srgbClr val="0277AA"/>
                </a:solidFill>
                <a:latin typeface="Times New Roman" panose="02020603050405020304" pitchFamily="18" charset="0"/>
                <a:cs typeface="Times New Roman" panose="02020603050405020304" pitchFamily="18" charset="0"/>
              </a:rPr>
              <a:t>constructor</a:t>
            </a:r>
            <a:r>
              <a:rPr lang="en-US" sz="2400" dirty="0">
                <a:latin typeface="Times New Roman" panose="02020603050405020304" pitchFamily="18" charset="0"/>
                <a:cs typeface="Times New Roman" panose="02020603050405020304" pitchFamily="18" charset="0"/>
              </a:rPr>
              <a:t> in Java is a special method that is used to initialize objects. </a:t>
            </a:r>
          </a:p>
          <a:p>
            <a:pPr marL="342900" indent="-342900">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The </a:t>
            </a:r>
            <a:r>
              <a:rPr lang="en-US" sz="2400" dirty="0">
                <a:solidFill>
                  <a:srgbClr val="0277AA"/>
                </a:solidFill>
                <a:latin typeface="Times New Roman" panose="02020603050405020304" pitchFamily="18" charset="0"/>
                <a:cs typeface="Times New Roman" panose="02020603050405020304" pitchFamily="18" charset="0"/>
              </a:rPr>
              <a:t>constructor</a:t>
            </a:r>
            <a:r>
              <a:rPr lang="en-US" sz="2400" dirty="0">
                <a:latin typeface="Times New Roman" panose="02020603050405020304" pitchFamily="18" charset="0"/>
                <a:cs typeface="Times New Roman" panose="02020603050405020304" pitchFamily="18" charset="0"/>
              </a:rPr>
              <a:t> is called when an </a:t>
            </a:r>
            <a:r>
              <a:rPr lang="en-US" sz="2400" dirty="0">
                <a:solidFill>
                  <a:srgbClr val="F4A552"/>
                </a:solidFill>
                <a:latin typeface="Times New Roman" panose="02020603050405020304" pitchFamily="18" charset="0"/>
                <a:cs typeface="Times New Roman" panose="02020603050405020304" pitchFamily="18" charset="0"/>
              </a:rPr>
              <a:t>object</a:t>
            </a:r>
            <a:r>
              <a:rPr lang="en-US" sz="2400" dirty="0">
                <a:latin typeface="Times New Roman" panose="02020603050405020304" pitchFamily="18" charset="0"/>
                <a:cs typeface="Times New Roman" panose="02020603050405020304" pitchFamily="18" charset="0"/>
              </a:rPr>
              <a:t> of a </a:t>
            </a:r>
            <a:r>
              <a:rPr lang="en-US" sz="2400" dirty="0">
                <a:solidFill>
                  <a:srgbClr val="DD4A68"/>
                </a:solidFill>
                <a:latin typeface="Times New Roman" panose="02020603050405020304" pitchFamily="18" charset="0"/>
                <a:cs typeface="Times New Roman" panose="02020603050405020304" pitchFamily="18" charset="0"/>
              </a:rPr>
              <a:t>class</a:t>
            </a:r>
            <a:r>
              <a:rPr lang="en-US" sz="2400" dirty="0">
                <a:latin typeface="Times New Roman" panose="02020603050405020304" pitchFamily="18" charset="0"/>
                <a:cs typeface="Times New Roman" panose="02020603050405020304" pitchFamily="18" charset="0"/>
              </a:rPr>
              <a:t> is created. </a:t>
            </a:r>
          </a:p>
          <a:p>
            <a:pPr marL="342900" indent="-342900">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It can be used to set initial values for object attributes:</a:t>
            </a:r>
          </a:p>
          <a:p>
            <a:pPr marL="2349500">
              <a:lnSpc>
                <a:spcPct val="150000"/>
              </a:lnSpc>
            </a:pPr>
            <a:r>
              <a:rPr lang="en-US" sz="2400" dirty="0">
                <a:latin typeface="Times New Roman" panose="02020603050405020304" pitchFamily="18" charset="0"/>
                <a:cs typeface="Times New Roman" panose="02020603050405020304" pitchFamily="18" charset="0"/>
              </a:rPr>
              <a:t> </a:t>
            </a:r>
            <a:r>
              <a:rPr lang="en-US" sz="2400" dirty="0">
                <a:solidFill>
                  <a:srgbClr val="0077AA"/>
                </a:solidFill>
                <a:effectLst/>
                <a:latin typeface="Times New Roman" panose="02020603050405020304" pitchFamily="18" charset="0"/>
                <a:cs typeface="Times New Roman" panose="02020603050405020304" pitchFamily="18" charset="0"/>
              </a:rPr>
              <a:t>new  </a:t>
            </a:r>
            <a:r>
              <a:rPr lang="en-US" sz="2400" dirty="0">
                <a:solidFill>
                  <a:srgbClr val="DD4A68"/>
                </a:solidFill>
                <a:effectLst/>
                <a:latin typeface="Times New Roman" panose="02020603050405020304" pitchFamily="18" charset="0"/>
                <a:cs typeface="Times New Roman" panose="02020603050405020304" pitchFamily="18" charset="0"/>
              </a:rPr>
              <a:t>Scanner </a:t>
            </a:r>
            <a:r>
              <a:rPr lang="en-US" sz="2400" dirty="0">
                <a:effectLst/>
                <a:highlight>
                  <a:srgbClr val="C0C0C0"/>
                </a:highlight>
                <a:latin typeface="Times New Roman" panose="02020603050405020304" pitchFamily="18" charset="0"/>
                <a:cs typeface="Times New Roman" panose="02020603050405020304" pitchFamily="18" charset="0"/>
              </a:rPr>
              <a:t>(</a:t>
            </a:r>
            <a:r>
              <a:rPr lang="en-US" sz="2400" dirty="0" err="1">
                <a:solidFill>
                  <a:srgbClr val="DD4A68"/>
                </a:solidFill>
                <a:effectLst/>
                <a:highlight>
                  <a:srgbClr val="C0C0C0"/>
                </a:highlight>
                <a:latin typeface="Times New Roman" panose="02020603050405020304" pitchFamily="18" charset="0"/>
                <a:cs typeface="Times New Roman" panose="02020603050405020304" pitchFamily="18" charset="0"/>
              </a:rPr>
              <a:t>System</a:t>
            </a:r>
            <a:r>
              <a:rPr lang="en-US" sz="2400" dirty="0" err="1">
                <a:effectLst/>
                <a:highlight>
                  <a:srgbClr val="C0C0C0"/>
                </a:highlight>
                <a:latin typeface="Times New Roman" panose="02020603050405020304" pitchFamily="18" charset="0"/>
                <a:cs typeface="Times New Roman" panose="02020603050405020304" pitchFamily="18" charset="0"/>
              </a:rPr>
              <a:t>.</a:t>
            </a:r>
            <a:r>
              <a:rPr lang="en-US" sz="2400" dirty="0" err="1">
                <a:highlight>
                  <a:srgbClr val="C0C0C0"/>
                </a:highlight>
                <a:latin typeface="Times New Roman" panose="02020603050405020304" pitchFamily="18" charset="0"/>
                <a:cs typeface="Times New Roman" panose="02020603050405020304" pitchFamily="18" charset="0"/>
              </a:rPr>
              <a:t>in</a:t>
            </a:r>
            <a:r>
              <a:rPr lang="en-US" sz="2400" dirty="0">
                <a:effectLst/>
                <a:highlight>
                  <a:srgbClr val="C0C0C0"/>
                </a:highlight>
                <a:latin typeface="Times New Roman" panose="02020603050405020304" pitchFamily="18" charset="0"/>
                <a:cs typeface="Times New Roman" panose="02020603050405020304" pitchFamily="18" charset="0"/>
              </a:rPr>
              <a:t>);</a:t>
            </a:r>
            <a:endParaRPr lang="en-US" sz="2400" dirty="0">
              <a:highlight>
                <a:srgbClr val="C0C0C0"/>
              </a:highlight>
              <a:latin typeface="Times New Roman" panose="02020603050405020304" pitchFamily="18" charset="0"/>
              <a:cs typeface="Times New Roman" panose="02020603050405020304" pitchFamily="18" charset="0"/>
            </a:endParaRPr>
          </a:p>
          <a:p>
            <a:pPr marL="342900" indent="-342900">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We can overload the </a:t>
            </a:r>
            <a:r>
              <a:rPr lang="en-US" sz="2400" dirty="0">
                <a:solidFill>
                  <a:srgbClr val="0277AA"/>
                </a:solidFill>
                <a:latin typeface="Times New Roman" panose="02020603050405020304" pitchFamily="18" charset="0"/>
                <a:cs typeface="Times New Roman" panose="02020603050405020304" pitchFamily="18" charset="0"/>
              </a:rPr>
              <a:t>constructor </a:t>
            </a:r>
            <a:r>
              <a:rPr lang="en-US" sz="2400" dirty="0">
                <a:latin typeface="Times New Roman" panose="02020603050405020304" pitchFamily="18" charset="0"/>
                <a:cs typeface="Times New Roman" panose="02020603050405020304" pitchFamily="18" charset="0"/>
              </a:rPr>
              <a:t>according to what we need.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6C683B4-1D3B-DA84-62F4-B2FC0B6D5E89}"/>
              </a:ext>
            </a:extLst>
          </p:cNvPr>
          <p:cNvSpPr txBox="1"/>
          <p:nvPr/>
        </p:nvSpPr>
        <p:spPr>
          <a:xfrm>
            <a:off x="2662004" y="2595054"/>
            <a:ext cx="380103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What is a </a:t>
            </a:r>
            <a:r>
              <a:rPr lang="en-US" sz="2400" b="1" i="0" dirty="0">
                <a:solidFill>
                  <a:srgbClr val="0277AA"/>
                </a:solidFill>
                <a:effectLst/>
                <a:latin typeface="Times New Roman" panose="02020603050405020304" pitchFamily="18" charset="0"/>
                <a:cs typeface="Times New Roman" panose="02020603050405020304" pitchFamily="18" charset="0"/>
              </a:rPr>
              <a:t>Constructor?</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151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sp>
        <p:nvSpPr>
          <p:cNvPr id="5" name="TextBox 4">
            <a:extLst>
              <a:ext uri="{FF2B5EF4-FFF2-40B4-BE49-F238E27FC236}">
                <a16:creationId xmlns:a16="http://schemas.microsoft.com/office/drawing/2014/main" id="{12A45432-2929-FC88-5A81-1921CA114879}"/>
              </a:ext>
            </a:extLst>
          </p:cNvPr>
          <p:cNvSpPr txBox="1"/>
          <p:nvPr/>
        </p:nvSpPr>
        <p:spPr>
          <a:xfrm>
            <a:off x="-155788" y="759782"/>
            <a:ext cx="184731" cy="369332"/>
          </a:xfrm>
          <a:prstGeom prst="rect">
            <a:avLst/>
          </a:prstGeom>
          <a:noFill/>
        </p:spPr>
        <p:txBody>
          <a:bodyPr wrap="none" rtlCol="0">
            <a:spAutoFit/>
          </a:bodyPr>
          <a:lstStyle/>
          <a:p>
            <a:pPr algn="l"/>
            <a:endParaRPr lang="en-US" dirty="0"/>
          </a:p>
        </p:txBody>
      </p:sp>
      <p:sp>
        <p:nvSpPr>
          <p:cNvPr id="8" name="TextBox 7">
            <a:extLst>
              <a:ext uri="{FF2B5EF4-FFF2-40B4-BE49-F238E27FC236}">
                <a16:creationId xmlns:a16="http://schemas.microsoft.com/office/drawing/2014/main" id="{8DAB40DD-B4F2-4F2B-0D90-F33204350AF9}"/>
              </a:ext>
            </a:extLst>
          </p:cNvPr>
          <p:cNvSpPr txBox="1"/>
          <p:nvPr/>
        </p:nvSpPr>
        <p:spPr>
          <a:xfrm>
            <a:off x="0" y="1386133"/>
            <a:ext cx="10344250" cy="1015663"/>
          </a:xfrm>
          <a:prstGeom prst="rect">
            <a:avLst/>
          </a:prstGeom>
          <a:noFill/>
        </p:spPr>
        <p:txBody>
          <a:bodyPr wrap="square" rtlCol="0">
            <a:spAutoFit/>
          </a:bodyPr>
          <a:lstStyle/>
          <a:p>
            <a:pPr marL="342900" indent="-342900">
              <a:buFont typeface="Wingdings" pitchFamily="2" charset="2"/>
              <a:buChar char="Ø"/>
            </a:pPr>
            <a:r>
              <a:rPr lang="en-US" sz="2000" dirty="0">
                <a:solidFill>
                  <a:srgbClr val="0277AA"/>
                </a:solidFill>
                <a:latin typeface="Times New Roman" panose="02020603050405020304" pitchFamily="18" charset="0"/>
                <a:cs typeface="Times New Roman" panose="02020603050405020304" pitchFamily="18" charset="0"/>
              </a:rPr>
              <a:t>Constructor's</a:t>
            </a:r>
            <a:r>
              <a:rPr lang="en-US" sz="2000" dirty="0">
                <a:latin typeface="Times New Roman" panose="02020603050405020304" pitchFamily="18" charset="0"/>
                <a:cs typeface="Times New Roman" panose="02020603050405020304" pitchFamily="18" charset="0"/>
              </a:rPr>
              <a:t> name must match the </a:t>
            </a:r>
            <a:r>
              <a:rPr lang="en-US" sz="2000" dirty="0">
                <a:solidFill>
                  <a:srgbClr val="DD4A68"/>
                </a:solidFill>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name, and it </a:t>
            </a:r>
            <a:r>
              <a:rPr lang="en-US" sz="2000" u="sng" dirty="0">
                <a:latin typeface="Times New Roman" panose="02020603050405020304" pitchFamily="18" charset="0"/>
                <a:cs typeface="Times New Roman" panose="02020603050405020304" pitchFamily="18" charset="0"/>
              </a:rPr>
              <a:t>cannot</a:t>
            </a:r>
            <a:r>
              <a:rPr lang="en-US" sz="2000" dirty="0">
                <a:latin typeface="Times New Roman" panose="02020603050405020304" pitchFamily="18" charset="0"/>
                <a:cs typeface="Times New Roman" panose="02020603050405020304" pitchFamily="18" charset="0"/>
              </a:rPr>
              <a:t> have a return type (or even </a:t>
            </a:r>
            <a:r>
              <a:rPr lang="en-US" sz="2000" dirty="0">
                <a:solidFill>
                  <a:srgbClr val="C00000"/>
                </a:solidFill>
                <a:latin typeface="Times New Roman" panose="02020603050405020304" pitchFamily="18" charset="0"/>
                <a:cs typeface="Times New Roman" panose="02020603050405020304" pitchFamily="18" charset="0"/>
              </a:rPr>
              <a:t>void</a:t>
            </a:r>
            <a:r>
              <a:rPr lang="en-US" sz="2000" dirty="0">
                <a:latin typeface="Times New Roman" panose="02020603050405020304" pitchFamily="18" charset="0"/>
                <a:cs typeface="Times New Roman" panose="02020603050405020304" pitchFamily="18" charset="0"/>
              </a:rPr>
              <a:t>).</a:t>
            </a:r>
          </a:p>
          <a:p>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0221C9B-6BA4-8B1F-92DC-59D13C352C02}"/>
              </a:ext>
            </a:extLst>
          </p:cNvPr>
          <p:cNvSpPr txBox="1"/>
          <p:nvPr/>
        </p:nvSpPr>
        <p:spPr>
          <a:xfrm>
            <a:off x="408919" y="898281"/>
            <a:ext cx="380103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Create a </a:t>
            </a:r>
            <a:r>
              <a:rPr lang="en-US" sz="2400" b="1" i="0" dirty="0">
                <a:solidFill>
                  <a:srgbClr val="0277AA"/>
                </a:solidFill>
                <a:effectLst/>
                <a:latin typeface="Times New Roman" panose="02020603050405020304" pitchFamily="18" charset="0"/>
                <a:cs typeface="Times New Roman" panose="02020603050405020304" pitchFamily="18" charset="0"/>
              </a:rPr>
              <a:t>Constructor:</a:t>
            </a:r>
            <a:endParaRPr lang="en-US" sz="24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CEB24C3-A717-0A38-16EF-5CBD91564170}"/>
              </a:ext>
            </a:extLst>
          </p:cNvPr>
          <p:cNvPicPr>
            <a:picLocks noChangeAspect="1"/>
          </p:cNvPicPr>
          <p:nvPr/>
        </p:nvPicPr>
        <p:blipFill>
          <a:blip r:embed="rId3"/>
          <a:stretch>
            <a:fillRect/>
          </a:stretch>
        </p:blipFill>
        <p:spPr>
          <a:xfrm>
            <a:off x="408919" y="1893964"/>
            <a:ext cx="9103659" cy="4793708"/>
          </a:xfrm>
          <a:prstGeom prst="rect">
            <a:avLst/>
          </a:prstGeom>
        </p:spPr>
      </p:pic>
      <p:cxnSp>
        <p:nvCxnSpPr>
          <p:cNvPr id="14" name="Straight Arrow Connector 13">
            <a:extLst>
              <a:ext uri="{FF2B5EF4-FFF2-40B4-BE49-F238E27FC236}">
                <a16:creationId xmlns:a16="http://schemas.microsoft.com/office/drawing/2014/main" id="{ACC462C5-452E-39CE-58AA-CDAFA13B3311}"/>
              </a:ext>
            </a:extLst>
          </p:cNvPr>
          <p:cNvCxnSpPr>
            <a:cxnSpLocks/>
            <a:stCxn id="18" idx="1"/>
          </p:cNvCxnSpPr>
          <p:nvPr/>
        </p:nvCxnSpPr>
        <p:spPr>
          <a:xfrm flipH="1" flipV="1">
            <a:off x="6831106" y="5074024"/>
            <a:ext cx="3816985" cy="39784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9BB342D1-9A6D-653E-593D-72A96142FF02}"/>
                  </a:ext>
                </a:extLst>
              </p14:cNvPr>
              <p14:cNvContentPartPr/>
              <p14:nvPr/>
            </p14:nvContentPartPr>
            <p14:xfrm>
              <a:off x="3527322" y="5245927"/>
              <a:ext cx="3106440" cy="24480"/>
            </p14:xfrm>
          </p:contentPart>
        </mc:Choice>
        <mc:Fallback xmlns="">
          <p:pic>
            <p:nvPicPr>
              <p:cNvPr id="17" name="Ink 16">
                <a:extLst>
                  <a:ext uri="{FF2B5EF4-FFF2-40B4-BE49-F238E27FC236}">
                    <a16:creationId xmlns:a16="http://schemas.microsoft.com/office/drawing/2014/main" id="{9BB342D1-9A6D-653E-593D-72A96142FF02}"/>
                  </a:ext>
                </a:extLst>
              </p:cNvPr>
              <p:cNvPicPr/>
              <p:nvPr/>
            </p:nvPicPr>
            <p:blipFill>
              <a:blip r:embed="rId5"/>
              <a:stretch>
                <a:fillRect/>
              </a:stretch>
            </p:blipFill>
            <p:spPr>
              <a:xfrm>
                <a:off x="3491322" y="5173927"/>
                <a:ext cx="3178080" cy="168120"/>
              </a:xfrm>
              <a:prstGeom prst="rect">
                <a:avLst/>
              </a:prstGeom>
            </p:spPr>
          </p:pic>
        </mc:Fallback>
      </mc:AlternateContent>
      <p:sp>
        <p:nvSpPr>
          <p:cNvPr id="18" name="TextBox 17">
            <a:extLst>
              <a:ext uri="{FF2B5EF4-FFF2-40B4-BE49-F238E27FC236}">
                <a16:creationId xmlns:a16="http://schemas.microsoft.com/office/drawing/2014/main" id="{D3A662E7-40AB-B314-77E7-D9A5179CDD34}"/>
              </a:ext>
            </a:extLst>
          </p:cNvPr>
          <p:cNvSpPr txBox="1"/>
          <p:nvPr/>
        </p:nvSpPr>
        <p:spPr>
          <a:xfrm>
            <a:off x="10648091" y="5010202"/>
            <a:ext cx="113499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Accessing the class </a:t>
            </a:r>
            <a:r>
              <a:rPr lang="en-US" dirty="0">
                <a:solidFill>
                  <a:srgbClr val="43A59C"/>
                </a:solidFill>
                <a:latin typeface="Times New Roman" panose="02020603050405020304" pitchFamily="18" charset="0"/>
                <a:cs typeface="Times New Roman" panose="02020603050405020304" pitchFamily="18" charset="0"/>
              </a:rPr>
              <a:t>attribute</a:t>
            </a:r>
          </a:p>
        </p:txBody>
      </p:sp>
    </p:spTree>
    <p:extLst>
      <p:ext uri="{BB962C8B-B14F-4D97-AF65-F5344CB8AC3E}">
        <p14:creationId xmlns:p14="http://schemas.microsoft.com/office/powerpoint/2010/main" val="336178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sp>
        <p:nvSpPr>
          <p:cNvPr id="5" name="TextBox 4">
            <a:extLst>
              <a:ext uri="{FF2B5EF4-FFF2-40B4-BE49-F238E27FC236}">
                <a16:creationId xmlns:a16="http://schemas.microsoft.com/office/drawing/2014/main" id="{12A45432-2929-FC88-5A81-1921CA114879}"/>
              </a:ext>
            </a:extLst>
          </p:cNvPr>
          <p:cNvSpPr txBox="1"/>
          <p:nvPr/>
        </p:nvSpPr>
        <p:spPr>
          <a:xfrm>
            <a:off x="548748" y="1134533"/>
            <a:ext cx="184731" cy="369332"/>
          </a:xfrm>
          <a:prstGeom prst="rect">
            <a:avLst/>
          </a:prstGeom>
          <a:noFill/>
        </p:spPr>
        <p:txBody>
          <a:bodyPr wrap="none" rtlCol="0">
            <a:spAutoFit/>
          </a:bodyPr>
          <a:lstStyle/>
          <a:p>
            <a:pPr algn="l"/>
            <a:endParaRPr lang="en-US" dirty="0"/>
          </a:p>
        </p:txBody>
      </p:sp>
      <p:sp>
        <p:nvSpPr>
          <p:cNvPr id="3" name="TextBox 2">
            <a:extLst>
              <a:ext uri="{FF2B5EF4-FFF2-40B4-BE49-F238E27FC236}">
                <a16:creationId xmlns:a16="http://schemas.microsoft.com/office/drawing/2014/main" id="{B4154262-0D2B-52AE-E7E2-F783310BAFBF}"/>
              </a:ext>
            </a:extLst>
          </p:cNvPr>
          <p:cNvSpPr txBox="1"/>
          <p:nvPr/>
        </p:nvSpPr>
        <p:spPr>
          <a:xfrm>
            <a:off x="255494" y="900604"/>
            <a:ext cx="5240794"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We can Modify the class </a:t>
            </a:r>
            <a:r>
              <a:rPr lang="en-US" sz="2000" b="1" dirty="0">
                <a:solidFill>
                  <a:srgbClr val="43A59C"/>
                </a:solidFill>
                <a:latin typeface="Times New Roman" panose="02020603050405020304" pitchFamily="18" charset="0"/>
                <a:cs typeface="Times New Roman" panose="02020603050405020304" pitchFamily="18" charset="0"/>
              </a:rPr>
              <a:t>attributes</a:t>
            </a:r>
            <a:r>
              <a:rPr lang="en-US" sz="2000" b="1" dirty="0">
                <a:latin typeface="Times New Roman" panose="02020603050405020304" pitchFamily="18" charset="0"/>
                <a:cs typeface="Times New Roman" panose="02020603050405020304" pitchFamily="18" charset="0"/>
              </a:rPr>
              <a:t> as follows:</a:t>
            </a:r>
          </a:p>
        </p:txBody>
      </p:sp>
      <p:pic>
        <p:nvPicPr>
          <p:cNvPr id="4" name="Picture 3">
            <a:extLst>
              <a:ext uri="{FF2B5EF4-FFF2-40B4-BE49-F238E27FC236}">
                <a16:creationId xmlns:a16="http://schemas.microsoft.com/office/drawing/2014/main" id="{C7B2637C-B7B4-3EED-BEC1-CC454E31233D}"/>
              </a:ext>
            </a:extLst>
          </p:cNvPr>
          <p:cNvPicPr>
            <a:picLocks noChangeAspect="1"/>
          </p:cNvPicPr>
          <p:nvPr/>
        </p:nvPicPr>
        <p:blipFill>
          <a:blip r:embed="rId3"/>
          <a:stretch>
            <a:fillRect/>
          </a:stretch>
        </p:blipFill>
        <p:spPr>
          <a:xfrm>
            <a:off x="548748" y="1369337"/>
            <a:ext cx="9157173" cy="5224063"/>
          </a:xfrm>
          <a:prstGeom prst="rect">
            <a:avLst/>
          </a:prstGeom>
        </p:spPr>
      </p:pic>
      <p:sp>
        <p:nvSpPr>
          <p:cNvPr id="6" name="TextBox 5">
            <a:extLst>
              <a:ext uri="{FF2B5EF4-FFF2-40B4-BE49-F238E27FC236}">
                <a16:creationId xmlns:a16="http://schemas.microsoft.com/office/drawing/2014/main" id="{8E7EF516-4BA6-CE4B-4202-72F4EC249371}"/>
              </a:ext>
            </a:extLst>
          </p:cNvPr>
          <p:cNvSpPr txBox="1"/>
          <p:nvPr/>
        </p:nvSpPr>
        <p:spPr>
          <a:xfrm>
            <a:off x="9705921" y="3981368"/>
            <a:ext cx="2581156" cy="646331"/>
          </a:xfrm>
          <a:prstGeom prst="rect">
            <a:avLst/>
          </a:prstGeom>
          <a:noFill/>
        </p:spPr>
        <p:txBody>
          <a:bodyPr wrap="none" rtlCol="0">
            <a:spAutoFit/>
          </a:bodyPr>
          <a:lstStyle/>
          <a:p>
            <a:r>
              <a:rPr lang="en-US" dirty="0"/>
              <a:t>15 is the original value.</a:t>
            </a:r>
          </a:p>
          <a:p>
            <a:r>
              <a:rPr lang="en-US" dirty="0"/>
              <a:t>100 is the updated value.</a:t>
            </a:r>
          </a:p>
        </p:txBody>
      </p:sp>
    </p:spTree>
    <p:extLst>
      <p:ext uri="{BB962C8B-B14F-4D97-AF65-F5344CB8AC3E}">
        <p14:creationId xmlns:p14="http://schemas.microsoft.com/office/powerpoint/2010/main" val="204585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sp>
        <p:nvSpPr>
          <p:cNvPr id="6" name="TextBox 5">
            <a:extLst>
              <a:ext uri="{FF2B5EF4-FFF2-40B4-BE49-F238E27FC236}">
                <a16:creationId xmlns:a16="http://schemas.microsoft.com/office/drawing/2014/main" id="{33CD7852-2E77-B76D-D4BC-43CA710C17D3}"/>
              </a:ext>
            </a:extLst>
          </p:cNvPr>
          <p:cNvSpPr txBox="1"/>
          <p:nvPr/>
        </p:nvSpPr>
        <p:spPr>
          <a:xfrm>
            <a:off x="300566" y="977668"/>
            <a:ext cx="11332633" cy="1015663"/>
          </a:xfrm>
          <a:prstGeom prst="rect">
            <a:avLst/>
          </a:prstGeom>
          <a:noFill/>
        </p:spPr>
        <p:txBody>
          <a:bodyPr wrap="square">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The following code adds two variables to the constructor. Inside the constructor we set the variables to the class attributes. When we call the constructor, we pass values to the constructor which will set the value of th</a:t>
            </a:r>
            <a:r>
              <a:rPr lang="en-US" sz="2000" dirty="0">
                <a:solidFill>
                  <a:srgbClr val="000000"/>
                </a:solidFill>
                <a:latin typeface="Times New Roman" panose="02020603050405020304" pitchFamily="18" charset="0"/>
                <a:cs typeface="Times New Roman" panose="02020603050405020304" pitchFamily="18" charset="0"/>
              </a:rPr>
              <a:t>e class attributes.</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B122ECC-0CBB-FBDA-6730-50D10AEFAA78}"/>
              </a:ext>
            </a:extLst>
          </p:cNvPr>
          <p:cNvPicPr>
            <a:picLocks noChangeAspect="1"/>
          </p:cNvPicPr>
          <p:nvPr/>
        </p:nvPicPr>
        <p:blipFill>
          <a:blip r:embed="rId3"/>
          <a:stretch>
            <a:fillRect/>
          </a:stretch>
        </p:blipFill>
        <p:spPr>
          <a:xfrm>
            <a:off x="2689280" y="1791699"/>
            <a:ext cx="7772400" cy="4839038"/>
          </a:xfrm>
          <a:prstGeom prst="rect">
            <a:avLst/>
          </a:prstGeom>
        </p:spPr>
      </p:pic>
    </p:spTree>
    <p:extLst>
      <p:ext uri="{BB962C8B-B14F-4D97-AF65-F5344CB8AC3E}">
        <p14:creationId xmlns:p14="http://schemas.microsoft.com/office/powerpoint/2010/main" val="4098917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sp>
        <p:nvSpPr>
          <p:cNvPr id="11" name="TextBox 10">
            <a:extLst>
              <a:ext uri="{FF2B5EF4-FFF2-40B4-BE49-F238E27FC236}">
                <a16:creationId xmlns:a16="http://schemas.microsoft.com/office/drawing/2014/main" id="{35E2F679-2E66-C4BD-580A-CB203D39DFF9}"/>
              </a:ext>
            </a:extLst>
          </p:cNvPr>
          <p:cNvSpPr txBox="1"/>
          <p:nvPr/>
        </p:nvSpPr>
        <p:spPr>
          <a:xfrm>
            <a:off x="272188" y="1065873"/>
            <a:ext cx="11711265" cy="3262432"/>
          </a:xfrm>
          <a:prstGeom prst="rect">
            <a:avLst/>
          </a:prstGeom>
          <a:noFill/>
        </p:spPr>
        <p:txBody>
          <a:bodyPr wrap="square" rtlCol="0">
            <a:spAutoFit/>
          </a:bodyPr>
          <a:lstStyle/>
          <a:p>
            <a:pPr marL="457200" indent="-457200" algn="justLow">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In class-based OOP, there is usually a special name such as </a:t>
            </a:r>
            <a:r>
              <a:rPr lang="en-US" sz="2000" dirty="0">
                <a:solidFill>
                  <a:srgbClr val="DD4A68"/>
                </a:solidFill>
                <a:latin typeface="Times New Roman" panose="02020603050405020304" pitchFamily="18" charset="0"/>
                <a:cs typeface="Times New Roman" panose="02020603050405020304" pitchFamily="18" charset="0"/>
              </a:rPr>
              <a:t>this</a:t>
            </a:r>
            <a:r>
              <a:rPr lang="en-US" sz="2000" dirty="0">
                <a:latin typeface="Times New Roman" panose="02020603050405020304" pitchFamily="18" charset="0"/>
                <a:cs typeface="Times New Roman" panose="02020603050405020304" pitchFamily="18" charset="0"/>
              </a:rPr>
              <a:t> used to refer to the current object. </a:t>
            </a:r>
          </a:p>
          <a:p>
            <a:pPr marL="457200" indent="-457200" algn="justLow">
              <a:lnSpc>
                <a:spcPct val="150000"/>
              </a:lnSpc>
              <a:buFont typeface="Wingdings" pitchFamily="2" charset="2"/>
              <a:buChar char="Ø"/>
            </a:pPr>
            <a:r>
              <a:rPr lang="en-US" sz="2000" dirty="0">
                <a:solidFill>
                  <a:srgbClr val="DD4A68"/>
                </a:solidFill>
                <a:latin typeface="Times New Roman" panose="02020603050405020304" pitchFamily="18" charset="0"/>
                <a:cs typeface="Times New Roman" panose="02020603050405020304" pitchFamily="18" charset="0"/>
              </a:rPr>
              <a:t>this</a:t>
            </a:r>
            <a:r>
              <a:rPr lang="en-US" sz="2000" dirty="0">
                <a:latin typeface="Times New Roman" panose="02020603050405020304" pitchFamily="18" charset="0"/>
                <a:cs typeface="Times New Roman" panose="02020603050405020304" pitchFamily="18" charset="0"/>
              </a:rPr>
              <a:t> keyword refers to the </a:t>
            </a:r>
            <a:r>
              <a:rPr lang="en-US" sz="2000" dirty="0">
                <a:solidFill>
                  <a:srgbClr val="C00000"/>
                </a:solidFill>
                <a:latin typeface="Times New Roman" panose="02020603050405020304" pitchFamily="18" charset="0"/>
                <a:cs typeface="Times New Roman" panose="02020603050405020304" pitchFamily="18" charset="0"/>
              </a:rPr>
              <a:t>current object </a:t>
            </a:r>
            <a:r>
              <a:rPr lang="en-US" sz="2000" dirty="0">
                <a:latin typeface="Times New Roman" panose="02020603050405020304" pitchFamily="18" charset="0"/>
                <a:cs typeface="Times New Roman" panose="02020603050405020304" pitchFamily="18" charset="0"/>
              </a:rPr>
              <a:t>in a method or constructor.</a:t>
            </a:r>
          </a:p>
          <a:p>
            <a:pPr marL="457200" indent="-457200">
              <a:lnSpc>
                <a:spcPct val="150000"/>
              </a:lnSpc>
              <a:buFont typeface="Wingdings" pitchFamily="2" charset="2"/>
              <a:buChar char="Ø"/>
            </a:pPr>
            <a:r>
              <a:rPr lang="en-US" sz="2000" dirty="0">
                <a:latin typeface="Times New Roman" panose="02020603050405020304" pitchFamily="18" charset="0"/>
                <a:cs typeface="Times New Roman" panose="02020603050405020304" pitchFamily="18" charset="0"/>
              </a:rPr>
              <a:t>The most common use of  </a:t>
            </a:r>
            <a:r>
              <a:rPr lang="en-US" sz="2000" dirty="0">
                <a:solidFill>
                  <a:srgbClr val="DD4A68"/>
                </a:solidFill>
                <a:latin typeface="Times New Roman" panose="02020603050405020304" pitchFamily="18" charset="0"/>
                <a:cs typeface="Times New Roman" panose="02020603050405020304" pitchFamily="18" charset="0"/>
              </a:rPr>
              <a:t>this</a:t>
            </a:r>
            <a:r>
              <a:rPr lang="en-US" sz="2000" dirty="0">
                <a:latin typeface="Times New Roman" panose="02020603050405020304" pitchFamily="18" charset="0"/>
                <a:cs typeface="Times New Roman" panose="02020603050405020304" pitchFamily="18" charset="0"/>
              </a:rPr>
              <a:t> keyword is to eliminate the confusion between class attributes and parameters with the same name: </a:t>
            </a:r>
            <a:r>
              <a:rPr lang="en-US" sz="2000" dirty="0">
                <a:latin typeface="Times New Roman" panose="02020603050405020304" pitchFamily="18" charset="0"/>
                <a:cs typeface="Times New Roman" panose="02020603050405020304" pitchFamily="18" charset="0"/>
                <a:hlinkClick r:id="rId3"/>
              </a:rPr>
              <a:t>example</a:t>
            </a:r>
            <a:r>
              <a:rPr lang="en-US" sz="2000" dirty="0">
                <a:latin typeface="Times New Roman" panose="02020603050405020304" pitchFamily="18" charset="0"/>
                <a:cs typeface="Times New Roman" panose="02020603050405020304" pitchFamily="18" charset="0"/>
              </a:rPr>
              <a:t>. </a:t>
            </a:r>
            <a:endParaRPr lang="en-US" sz="2800" b="0" i="0" dirty="0">
              <a:solidFill>
                <a:srgbClr val="202122"/>
              </a:solidFill>
              <a:effectLst/>
              <a:latin typeface="Arial" panose="020B0604020202020204" pitchFamily="34" charset="0"/>
            </a:endParaRPr>
          </a:p>
          <a:p>
            <a:endParaRPr lang="en-US" dirty="0"/>
          </a:p>
          <a:p>
            <a:r>
              <a:rPr lang="en-US" sz="2000" dirty="0">
                <a:latin typeface="Times New Roman" panose="02020603050405020304" pitchFamily="18" charset="0"/>
                <a:cs typeface="Times New Roman" panose="02020603050405020304" pitchFamily="18" charset="0"/>
              </a:rPr>
              <a:t>Note: </a:t>
            </a:r>
            <a:r>
              <a:rPr lang="en-US" sz="2000" dirty="0">
                <a:solidFill>
                  <a:srgbClr val="DD4A68"/>
                </a:solidFill>
                <a:latin typeface="Times New Roman" panose="02020603050405020304" pitchFamily="18" charset="0"/>
                <a:cs typeface="Times New Roman" panose="02020603050405020304" pitchFamily="18" charset="0"/>
              </a:rPr>
              <a:t>this</a:t>
            </a:r>
            <a:r>
              <a:rPr lang="en-US" sz="2000" dirty="0">
                <a:latin typeface="Times New Roman" panose="02020603050405020304" pitchFamily="18" charset="0"/>
                <a:cs typeface="Times New Roman" panose="02020603050405020304" pitchFamily="18" charset="0"/>
              </a:rPr>
              <a:t> doesn’t work with </a:t>
            </a:r>
            <a:r>
              <a:rPr lang="en-US" sz="2000" dirty="0">
                <a:solidFill>
                  <a:srgbClr val="FF6101"/>
                </a:solidFill>
                <a:latin typeface="Times New Roman" panose="02020603050405020304" pitchFamily="18" charset="0"/>
                <a:cs typeface="Times New Roman" panose="02020603050405020304" pitchFamily="18" charset="0"/>
              </a:rPr>
              <a:t>static</a:t>
            </a:r>
            <a:r>
              <a:rPr lang="en-US" sz="2000" dirty="0">
                <a:latin typeface="Times New Roman" panose="02020603050405020304" pitchFamily="18" charset="0"/>
                <a:cs typeface="Times New Roman" panose="02020603050405020304" pitchFamily="18" charset="0"/>
              </a:rPr>
              <a:t> methods</a:t>
            </a:r>
          </a:p>
          <a:p>
            <a:endParaRPr lang="en-US" sz="2000" dirty="0">
              <a:latin typeface="Times New Roman" panose="02020603050405020304" pitchFamily="18" charset="0"/>
              <a:cs typeface="Times New Roman" panose="02020603050405020304" pitchFamily="18" charset="0"/>
            </a:endParaRPr>
          </a:p>
          <a:p>
            <a:endParaRPr lang="en-US" sz="2800" b="1"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28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sp>
        <p:nvSpPr>
          <p:cNvPr id="11" name="TextBox 10">
            <a:extLst>
              <a:ext uri="{FF2B5EF4-FFF2-40B4-BE49-F238E27FC236}">
                <a16:creationId xmlns:a16="http://schemas.microsoft.com/office/drawing/2014/main" id="{35E2F679-2E66-C4BD-580A-CB203D39DFF9}"/>
              </a:ext>
            </a:extLst>
          </p:cNvPr>
          <p:cNvSpPr txBox="1"/>
          <p:nvPr/>
        </p:nvSpPr>
        <p:spPr>
          <a:xfrm>
            <a:off x="272188" y="1065873"/>
            <a:ext cx="11711265" cy="4555093"/>
          </a:xfrm>
          <a:prstGeom prst="rect">
            <a:avLst/>
          </a:prstGeom>
          <a:noFill/>
        </p:spPr>
        <p:txBody>
          <a:bodyPr wrap="square" rtlCol="0">
            <a:spAutoFit/>
          </a:bodyPr>
          <a:lstStyle/>
          <a:p>
            <a:pPr algn="l">
              <a:lnSpc>
                <a:spcPct val="150000"/>
              </a:lnSpc>
            </a:pPr>
            <a:r>
              <a:rPr lang="en-US" sz="2000" b="1" i="0" u="none" strike="noStrike" dirty="0">
                <a:solidFill>
                  <a:srgbClr val="DD4A68"/>
                </a:solidFill>
                <a:effectLst/>
                <a:latin typeface="Times New Roman" panose="02020603050405020304" pitchFamily="18" charset="0"/>
                <a:cs typeface="Times New Roman" panose="02020603050405020304" pitchFamily="18" charset="0"/>
              </a:rPr>
              <a:t>“this”</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can also be used to:</a:t>
            </a:r>
          </a:p>
          <a:p>
            <a:pPr marL="342900" indent="-342900" algn="l">
              <a:lnSpc>
                <a:spcPct val="150000"/>
              </a:lnSpc>
              <a:buFont typeface="Wingdings"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Invoke current class constructor</a:t>
            </a:r>
          </a:p>
          <a:p>
            <a:pPr marL="342900" indent="-342900" algn="l">
              <a:lnSpc>
                <a:spcPct val="150000"/>
              </a:lnSpc>
              <a:buFont typeface="Wingdings"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Invoke current class method</a:t>
            </a:r>
          </a:p>
          <a:p>
            <a:pPr marL="342900" indent="-342900" algn="l">
              <a:lnSpc>
                <a:spcPct val="150000"/>
              </a:lnSpc>
              <a:buFont typeface="Wingdings"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Return the current class object</a:t>
            </a:r>
          </a:p>
          <a:p>
            <a:pPr marL="342900" indent="-342900" algn="l">
              <a:lnSpc>
                <a:spcPct val="150000"/>
              </a:lnSpc>
              <a:buFont typeface="Wingdings"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Pass an argument in the method call</a:t>
            </a:r>
          </a:p>
          <a:p>
            <a:pPr marL="342900" indent="-342900" algn="l">
              <a:lnSpc>
                <a:spcPct val="150000"/>
              </a:lnSpc>
              <a:buFont typeface="Wingdings"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Pass an argument in the constructor call</a:t>
            </a:r>
          </a:p>
          <a:p>
            <a:pPr algn="l">
              <a:lnSpc>
                <a:spcPct val="150000"/>
              </a:lnSpc>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endParaRPr lang="en-US" sz="2000" dirty="0">
              <a:solidFill>
                <a:srgbClr val="000000"/>
              </a:solidFill>
              <a:latin typeface="Times New Roman" panose="02020603050405020304" pitchFamily="18" charset="0"/>
              <a:cs typeface="Times New Roman" panose="02020603050405020304" pitchFamily="18" charset="0"/>
            </a:endParaRPr>
          </a:p>
          <a:p>
            <a:pPr algn="l">
              <a:lnSpc>
                <a:spcPct val="150000"/>
              </a:lnSpc>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p>
            <a:r>
              <a:rPr lang="en-US" sz="2000" b="1" dirty="0">
                <a:solidFill>
                  <a:schemeClr val="accent4">
                    <a:lumMod val="50000"/>
                  </a:schemeClr>
                </a:solidFill>
                <a:latin typeface="Times New Roman" panose="02020603050405020304" pitchFamily="18" charset="0"/>
                <a:cs typeface="Times New Roman" panose="02020603050405020304" pitchFamily="18" charset="0"/>
              </a:rPr>
              <a:t>Note: When you create an object from the class, the object will take the place of this. </a:t>
            </a:r>
            <a:endParaRPr lang="en-US" b="1" dirty="0">
              <a:solidFill>
                <a:schemeClr val="accent4">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99F4DAC-8EE4-5446-6BF4-D23B5C5EBEF1}"/>
                  </a:ext>
                </a:extLst>
              </p14:cNvPr>
              <p14:cNvContentPartPr/>
              <p14:nvPr/>
            </p14:nvContentPartPr>
            <p14:xfrm>
              <a:off x="-1945936" y="5106547"/>
              <a:ext cx="360" cy="360"/>
            </p14:xfrm>
          </p:contentPart>
        </mc:Choice>
        <mc:Fallback xmlns="">
          <p:pic>
            <p:nvPicPr>
              <p:cNvPr id="6" name="Ink 5">
                <a:extLst>
                  <a:ext uri="{FF2B5EF4-FFF2-40B4-BE49-F238E27FC236}">
                    <a16:creationId xmlns:a16="http://schemas.microsoft.com/office/drawing/2014/main" id="{299F4DAC-8EE4-5446-6BF4-D23B5C5EBEF1}"/>
                  </a:ext>
                </a:extLst>
              </p:cNvPr>
              <p:cNvPicPr/>
              <p:nvPr/>
            </p:nvPicPr>
            <p:blipFill>
              <a:blip r:embed="rId4"/>
              <a:stretch>
                <a:fillRect/>
              </a:stretch>
            </p:blipFill>
            <p:spPr>
              <a:xfrm>
                <a:off x="-2035936" y="4926547"/>
                <a:ext cx="180000" cy="360000"/>
              </a:xfrm>
              <a:prstGeom prst="rect">
                <a:avLst/>
              </a:prstGeom>
            </p:spPr>
          </p:pic>
        </mc:Fallback>
      </mc:AlternateContent>
    </p:spTree>
    <p:extLst>
      <p:ext uri="{BB962C8B-B14F-4D97-AF65-F5344CB8AC3E}">
        <p14:creationId xmlns:p14="http://schemas.microsoft.com/office/powerpoint/2010/main" val="2844270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sp>
        <p:nvSpPr>
          <p:cNvPr id="11" name="TextBox 10">
            <a:extLst>
              <a:ext uri="{FF2B5EF4-FFF2-40B4-BE49-F238E27FC236}">
                <a16:creationId xmlns:a16="http://schemas.microsoft.com/office/drawing/2014/main" id="{35E2F679-2E66-C4BD-580A-CB203D39DFF9}"/>
              </a:ext>
            </a:extLst>
          </p:cNvPr>
          <p:cNvSpPr txBox="1"/>
          <p:nvPr/>
        </p:nvSpPr>
        <p:spPr>
          <a:xfrm>
            <a:off x="257198" y="921567"/>
            <a:ext cx="12192000" cy="5936433"/>
          </a:xfrm>
          <a:prstGeom prst="rect">
            <a:avLst/>
          </a:prstGeom>
          <a:noFill/>
        </p:spPr>
        <p:txBody>
          <a:bodyPr wrap="square" rtlCol="0">
            <a:spAutoFit/>
          </a:bodyPr>
          <a:lstStyle/>
          <a:p>
            <a:pPr algn="l">
              <a:lnSpc>
                <a:spcPct val="150000"/>
              </a:lnSpc>
            </a:pPr>
            <a:r>
              <a:rPr lang="en-US" sz="2400" b="1" dirty="0">
                <a:latin typeface="Times New Roman" panose="02020603050405020304" pitchFamily="18" charset="0"/>
                <a:cs typeface="Times New Roman" panose="02020603050405020304" pitchFamily="18" charset="0"/>
              </a:rPr>
              <a:t>Note: </a:t>
            </a:r>
            <a:r>
              <a:rPr lang="en-US" sz="2000" b="1" dirty="0">
                <a:latin typeface="Times New Roman" panose="02020603050405020304" pitchFamily="18" charset="0"/>
                <a:cs typeface="Times New Roman" panose="02020603050405020304" pitchFamily="18" charset="0"/>
              </a:rPr>
              <a:t>We can also Overload the constructor using this keyword:</a:t>
            </a:r>
          </a:p>
          <a:p>
            <a:pPr algn="l">
              <a:lnSpc>
                <a:spcPct val="150000"/>
              </a:lnSpc>
            </a:pPr>
            <a:r>
              <a:rPr lang="en-US" sz="2000" b="1" dirty="0">
                <a:latin typeface="Times New Roman" panose="02020603050405020304" pitchFamily="18" charset="0"/>
                <a:cs typeface="Times New Roman" panose="02020603050405020304" pitchFamily="18" charset="0"/>
              </a:rPr>
              <a:t>// the first constructor</a:t>
            </a:r>
          </a:p>
          <a:p>
            <a:pPr marL="1314450" algn="l">
              <a:lnSpc>
                <a:spcPct val="150000"/>
              </a:lnSpc>
            </a:pPr>
            <a:r>
              <a:rPr lang="en-US" sz="2000" dirty="0">
                <a:solidFill>
                  <a:srgbClr val="C00000"/>
                </a:solidFill>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a:t>
            </a:r>
            <a:r>
              <a:rPr lang="en-US" sz="2000" dirty="0">
                <a:solidFill>
                  <a:srgbClr val="43A59C"/>
                </a:solidFill>
                <a:latin typeface="Times New Roman" panose="02020603050405020304" pitchFamily="18" charset="0"/>
                <a:cs typeface="Times New Roman" panose="02020603050405020304" pitchFamily="18" charset="0"/>
              </a:rPr>
              <a:t>Car</a:t>
            </a:r>
            <a:r>
              <a:rPr lang="en-US" sz="2000" dirty="0">
                <a:latin typeface="Times New Roman" panose="02020603050405020304" pitchFamily="18" charset="0"/>
                <a:cs typeface="Times New Roman" panose="02020603050405020304" pitchFamily="18" charset="0"/>
              </a:rPr>
              <a:t> (</a:t>
            </a:r>
            <a:r>
              <a:rPr lang="en-US" sz="2000" dirty="0">
                <a:solidFill>
                  <a:srgbClr val="7030A0"/>
                </a:solidFill>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modelYear</a:t>
            </a:r>
            <a:r>
              <a:rPr lang="en-US" sz="2000" dirty="0">
                <a:latin typeface="Times New Roman" panose="02020603050405020304" pitchFamily="18" charset="0"/>
                <a:cs typeface="Times New Roman" panose="02020603050405020304" pitchFamily="18" charset="0"/>
              </a:rPr>
              <a:t>, </a:t>
            </a:r>
            <a:r>
              <a:rPr lang="en-US" sz="2000" dirty="0">
                <a:solidFill>
                  <a:srgbClr val="7030A0"/>
                </a:solidFill>
                <a:latin typeface="Times New Roman" panose="02020603050405020304" pitchFamily="18" charset="0"/>
                <a:cs typeface="Times New Roman" panose="02020603050405020304" pitchFamily="18" charset="0"/>
              </a:rPr>
              <a:t>String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modelName</a:t>
            </a:r>
            <a:r>
              <a:rPr lang="en-US" sz="2000" dirty="0">
                <a:latin typeface="Times New Roman" panose="02020603050405020304" pitchFamily="18" charset="0"/>
                <a:cs typeface="Times New Roman" panose="02020603050405020304" pitchFamily="18" charset="0"/>
              </a:rPr>
              <a:t>){</a:t>
            </a:r>
          </a:p>
          <a:p>
            <a:pPr marL="1314450" algn="l">
              <a:lnSpc>
                <a:spcPct val="150000"/>
              </a:lnSpc>
            </a:pPr>
            <a:r>
              <a:rPr lang="en-US" sz="2000" dirty="0">
                <a:latin typeface="Times New Roman" panose="02020603050405020304" pitchFamily="18" charset="0"/>
                <a:cs typeface="Times New Roman" panose="02020603050405020304" pitchFamily="18" charset="0"/>
              </a:rPr>
              <a:t>     </a:t>
            </a:r>
            <a:r>
              <a:rPr lang="en-US" sz="2000" dirty="0" err="1">
                <a:solidFill>
                  <a:srgbClr val="DD4A68"/>
                </a:solidFill>
                <a:latin typeface="Times New Roman" panose="02020603050405020304" pitchFamily="18" charset="0"/>
                <a:cs typeface="Times New Roman" panose="02020603050405020304" pitchFamily="18" charset="0"/>
              </a:rPr>
              <a:t>this</a:t>
            </a:r>
            <a:r>
              <a:rPr lang="en-US" sz="2000" dirty="0" err="1">
                <a:latin typeface="Times New Roman" panose="02020603050405020304" pitchFamily="18" charset="0"/>
                <a:cs typeface="Times New Roman" panose="02020603050405020304" pitchFamily="18" charset="0"/>
              </a:rPr>
              <a:t>.modelYear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modelYear</a:t>
            </a:r>
            <a:r>
              <a:rPr lang="en-US" sz="2000" dirty="0">
                <a:latin typeface="Times New Roman" panose="02020603050405020304" pitchFamily="18" charset="0"/>
                <a:cs typeface="Times New Roman" panose="02020603050405020304" pitchFamily="18" charset="0"/>
              </a:rPr>
              <a:t>; </a:t>
            </a:r>
          </a:p>
          <a:p>
            <a:pPr marL="1314450" algn="l">
              <a:lnSpc>
                <a:spcPct val="150000"/>
              </a:lnSpc>
            </a:pPr>
            <a:r>
              <a:rPr lang="en-US" sz="2000" dirty="0">
                <a:latin typeface="Times New Roman" panose="02020603050405020304" pitchFamily="18" charset="0"/>
                <a:cs typeface="Times New Roman" panose="02020603050405020304" pitchFamily="18" charset="0"/>
              </a:rPr>
              <a:t>     </a:t>
            </a:r>
            <a:r>
              <a:rPr lang="en-US" sz="2000" dirty="0" err="1">
                <a:solidFill>
                  <a:srgbClr val="DD4A68"/>
                </a:solidFill>
                <a:latin typeface="Times New Roman" panose="02020603050405020304" pitchFamily="18" charset="0"/>
                <a:cs typeface="Times New Roman" panose="02020603050405020304" pitchFamily="18" charset="0"/>
              </a:rPr>
              <a:t>this</a:t>
            </a:r>
            <a:r>
              <a:rPr lang="en-US" sz="2000" dirty="0" err="1">
                <a:latin typeface="Times New Roman" panose="02020603050405020304" pitchFamily="18" charset="0"/>
                <a:cs typeface="Times New Roman" panose="02020603050405020304" pitchFamily="18" charset="0"/>
              </a:rPr>
              <a:t>.modelName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modelName</a:t>
            </a:r>
            <a:r>
              <a:rPr lang="en-US" sz="2000" dirty="0">
                <a:latin typeface="Times New Roman" panose="02020603050405020304" pitchFamily="18" charset="0"/>
                <a:cs typeface="Times New Roman" panose="02020603050405020304" pitchFamily="18" charset="0"/>
              </a:rPr>
              <a:t>;</a:t>
            </a:r>
          </a:p>
          <a:p>
            <a:pPr marL="1314450" algn="l">
              <a:lnSpc>
                <a:spcPct val="150000"/>
              </a:lnSpc>
            </a:pPr>
            <a:r>
              <a:rPr lang="en-US" sz="2000" dirty="0">
                <a:latin typeface="Times New Roman" panose="02020603050405020304" pitchFamily="18" charset="0"/>
                <a:cs typeface="Times New Roman" panose="02020603050405020304" pitchFamily="18" charset="0"/>
              </a:rPr>
              <a:t>           }</a:t>
            </a:r>
          </a:p>
          <a:p>
            <a:pPr algn="l">
              <a:lnSpc>
                <a:spcPct val="150000"/>
              </a:lnSpc>
            </a:pPr>
            <a:r>
              <a:rPr lang="en-US" sz="2000" b="1" dirty="0">
                <a:latin typeface="Times New Roman" panose="02020603050405020304" pitchFamily="18" charset="0"/>
                <a:cs typeface="Times New Roman" panose="02020603050405020304" pitchFamily="18" charset="0"/>
              </a:rPr>
              <a:t>// the second constructor. I want to initialize default values</a:t>
            </a:r>
          </a:p>
          <a:p>
            <a:pPr marL="1314450" algn="l"/>
            <a:r>
              <a:rPr lang="en-US" sz="2000" dirty="0">
                <a:solidFill>
                  <a:srgbClr val="C00000"/>
                </a:solidFill>
                <a:latin typeface="Times New Roman" panose="02020603050405020304" pitchFamily="18" charset="0"/>
                <a:cs typeface="Times New Roman" panose="02020603050405020304" pitchFamily="18" charset="0"/>
              </a:rPr>
              <a:t>public</a:t>
            </a:r>
            <a:r>
              <a:rPr lang="en-US" sz="2000" dirty="0">
                <a:latin typeface="Times New Roman" panose="02020603050405020304" pitchFamily="18" charset="0"/>
                <a:cs typeface="Times New Roman" panose="02020603050405020304" pitchFamily="18" charset="0"/>
              </a:rPr>
              <a:t> </a:t>
            </a:r>
            <a:r>
              <a:rPr lang="en-US" sz="2000" dirty="0">
                <a:solidFill>
                  <a:srgbClr val="43A59C"/>
                </a:solidFill>
                <a:latin typeface="Times New Roman" panose="02020603050405020304" pitchFamily="18" charset="0"/>
                <a:cs typeface="Times New Roman" panose="02020603050405020304" pitchFamily="18" charset="0"/>
              </a:rPr>
              <a:t>Car</a:t>
            </a:r>
            <a:r>
              <a:rPr lang="en-US" sz="2000" dirty="0">
                <a:latin typeface="Times New Roman" panose="02020603050405020304" pitchFamily="18" charset="0"/>
                <a:cs typeface="Times New Roman" panose="02020603050405020304" pitchFamily="18" charset="0"/>
              </a:rPr>
              <a:t> (){</a:t>
            </a:r>
          </a:p>
          <a:p>
            <a:pPr marL="1314450" algn="l"/>
            <a:r>
              <a:rPr lang="en-US" sz="2000" dirty="0">
                <a:latin typeface="Times New Roman" panose="02020603050405020304" pitchFamily="18" charset="0"/>
                <a:cs typeface="Times New Roman" panose="02020603050405020304" pitchFamily="18" charset="0"/>
              </a:rPr>
              <a:t>     </a:t>
            </a:r>
            <a:r>
              <a:rPr lang="en-US" sz="2000" dirty="0">
                <a:solidFill>
                  <a:srgbClr val="DD4A68"/>
                </a:solidFill>
                <a:latin typeface="Times New Roman" panose="02020603050405020304" pitchFamily="18" charset="0"/>
                <a:cs typeface="Times New Roman" panose="02020603050405020304" pitchFamily="18" charset="0"/>
              </a:rPr>
              <a:t>this</a:t>
            </a:r>
            <a:r>
              <a:rPr lang="en-US" sz="2000" dirty="0">
                <a:latin typeface="Times New Roman" panose="02020603050405020304" pitchFamily="18" charset="0"/>
                <a:cs typeface="Times New Roman" panose="02020603050405020304" pitchFamily="18" charset="0"/>
              </a:rPr>
              <a:t>( 1999, “Mercedes”);  //  when using this(), </a:t>
            </a:r>
            <a:r>
              <a:rPr lang="en-US" sz="2000" dirty="0" err="1">
                <a:latin typeface="Times New Roman" panose="02020603050405020304" pitchFamily="18" charset="0"/>
                <a:cs typeface="Times New Roman" panose="02020603050405020304" pitchFamily="18" charset="0"/>
              </a:rPr>
              <a:t>Jave</a:t>
            </a:r>
            <a:r>
              <a:rPr lang="en-US" sz="2000" dirty="0">
                <a:latin typeface="Times New Roman" panose="02020603050405020304" pitchFamily="18" charset="0"/>
                <a:cs typeface="Times New Roman" panose="02020603050405020304" pitchFamily="18" charset="0"/>
              </a:rPr>
              <a:t> understands that you’re invoking a constructor. </a:t>
            </a:r>
          </a:p>
          <a:p>
            <a:pPr marL="1314450" algn="l"/>
            <a:r>
              <a:rPr lang="en-US" sz="2000" dirty="0">
                <a:latin typeface="Times New Roman" panose="02020603050405020304" pitchFamily="18" charset="0"/>
                <a:cs typeface="Times New Roman" panose="02020603050405020304" pitchFamily="18" charset="0"/>
              </a:rPr>
              <a:t>// it knows the exact constructor based on the types that you’re passing</a:t>
            </a:r>
          </a:p>
          <a:p>
            <a:pPr marL="1314450" algn="l"/>
            <a:r>
              <a:rPr lang="en-US" sz="2000" dirty="0">
                <a:latin typeface="Times New Roman" panose="02020603050405020304" pitchFamily="18" charset="0"/>
                <a:cs typeface="Times New Roman" panose="02020603050405020304" pitchFamily="18" charset="0"/>
              </a:rPr>
              <a:t>}</a:t>
            </a:r>
          </a:p>
          <a:p>
            <a:pPr algn="l">
              <a:lnSpc>
                <a:spcPct val="150000"/>
              </a:lnSpc>
            </a:pPr>
            <a:endParaRPr lang="en-US" sz="2000" b="1" dirty="0">
              <a:latin typeface="Times New Roman" panose="02020603050405020304" pitchFamily="18" charset="0"/>
              <a:cs typeface="Times New Roman" panose="02020603050405020304" pitchFamily="18" charset="0"/>
            </a:endParaRPr>
          </a:p>
          <a:p>
            <a:pPr algn="l">
              <a:lnSpc>
                <a:spcPct val="150000"/>
              </a:lnSpc>
            </a:pPr>
            <a:r>
              <a:rPr lang="en-US" sz="2000" b="1" dirty="0">
                <a:latin typeface="Times New Roman" panose="02020603050405020304" pitchFamily="18" charset="0"/>
                <a:cs typeface="Times New Roman" panose="02020603050405020304" pitchFamily="18" charset="0"/>
              </a:rPr>
              <a:t>Note: in this approach the “</a:t>
            </a:r>
            <a:r>
              <a:rPr lang="en-US" sz="2000" b="1" dirty="0">
                <a:solidFill>
                  <a:srgbClr val="C00000"/>
                </a:solidFill>
                <a:latin typeface="Times New Roman" panose="02020603050405020304" pitchFamily="18" charset="0"/>
                <a:cs typeface="Times New Roman" panose="02020603050405020304" pitchFamily="18" charset="0"/>
              </a:rPr>
              <a:t>this”</a:t>
            </a:r>
            <a:r>
              <a:rPr lang="en-US" sz="2000" b="1" dirty="0">
                <a:latin typeface="Times New Roman" panose="02020603050405020304" pitchFamily="18" charset="0"/>
                <a:cs typeface="Times New Roman" panose="02020603050405020304" pitchFamily="18" charset="0"/>
              </a:rPr>
              <a:t> line, must be the first line in your constructor.</a:t>
            </a:r>
          </a:p>
          <a:p>
            <a:pPr algn="l">
              <a:lnSpc>
                <a:spcPct val="150000"/>
              </a:lnSpc>
            </a:pPr>
            <a:endParaRPr lang="en-US" b="1"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6699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sp>
        <p:nvSpPr>
          <p:cNvPr id="11" name="TextBox 10">
            <a:extLst>
              <a:ext uri="{FF2B5EF4-FFF2-40B4-BE49-F238E27FC236}">
                <a16:creationId xmlns:a16="http://schemas.microsoft.com/office/drawing/2014/main" id="{35E2F679-2E66-C4BD-580A-CB203D39DFF9}"/>
              </a:ext>
            </a:extLst>
          </p:cNvPr>
          <p:cNvSpPr txBox="1"/>
          <p:nvPr/>
        </p:nvSpPr>
        <p:spPr>
          <a:xfrm>
            <a:off x="272188" y="1065873"/>
            <a:ext cx="11711265" cy="4659161"/>
          </a:xfrm>
          <a:prstGeom prst="rect">
            <a:avLst/>
          </a:prstGeom>
          <a:noFill/>
        </p:spPr>
        <p:txBody>
          <a:bodyPr wrap="square" rtlCol="0">
            <a:spAutoFit/>
          </a:bodyPr>
          <a:lstStyle/>
          <a:p>
            <a:pPr algn="l">
              <a:lnSpc>
                <a:spcPct val="150000"/>
              </a:lnSpc>
            </a:pPr>
            <a:r>
              <a:rPr lang="en-US" sz="2000" b="1" dirty="0">
                <a:solidFill>
                  <a:schemeClr val="accent4">
                    <a:lumMod val="50000"/>
                  </a:schemeClr>
                </a:solidFill>
                <a:latin typeface="Times New Roman" panose="02020603050405020304" pitchFamily="18" charset="0"/>
                <a:cs typeface="Times New Roman" panose="02020603050405020304" pitchFamily="18" charset="0"/>
              </a:rPr>
              <a:t>Getter and Setter methods:</a:t>
            </a:r>
          </a:p>
          <a:p>
            <a:pPr marL="285750" indent="-285750" algn="l">
              <a:lnSpc>
                <a:spcPct val="150000"/>
              </a:lnSpc>
              <a:buFont typeface="Wingdings" pitchFamily="2" charset="2"/>
              <a:buChar char="ü"/>
            </a:pPr>
            <a:r>
              <a:rPr lang="en-US" dirty="0">
                <a:latin typeface="Times New Roman" panose="02020603050405020304" pitchFamily="18" charset="0"/>
                <a:cs typeface="Times New Roman" panose="02020603050405020304" pitchFamily="18" charset="0"/>
              </a:rPr>
              <a:t>We can </a:t>
            </a:r>
            <a:r>
              <a:rPr lang="en-US" b="1" dirty="0">
                <a:solidFill>
                  <a:srgbClr val="C00000"/>
                </a:solidFill>
                <a:latin typeface="Times New Roman" panose="02020603050405020304" pitchFamily="18" charset="0"/>
                <a:cs typeface="Times New Roman" panose="02020603050405020304" pitchFamily="18" charset="0"/>
              </a:rPr>
              <a:t>encapsulate</a:t>
            </a:r>
            <a:r>
              <a:rPr lang="en-US" dirty="0">
                <a:latin typeface="Times New Roman" panose="02020603050405020304" pitchFamily="18" charset="0"/>
                <a:cs typeface="Times New Roman" panose="02020603050405020304" pitchFamily="18" charset="0"/>
              </a:rPr>
              <a:t> the attributes in our class by making them private. </a:t>
            </a:r>
          </a:p>
          <a:p>
            <a:pPr marL="285750" indent="-285750" algn="l">
              <a:lnSpc>
                <a:spcPct val="150000"/>
              </a:lnSpc>
              <a:buFont typeface="Wingdings" pitchFamily="2" charset="2"/>
              <a:buChar char="ü"/>
            </a:pPr>
            <a:r>
              <a:rPr lang="en-US" dirty="0">
                <a:latin typeface="Times New Roman" panose="02020603050405020304" pitchFamily="18" charset="0"/>
                <a:cs typeface="Times New Roman" panose="02020603050405020304" pitchFamily="18" charset="0"/>
              </a:rPr>
              <a:t>To make them accessible to the outside objects we need to define public methods know as </a:t>
            </a:r>
            <a:r>
              <a:rPr lang="en-US" dirty="0">
                <a:solidFill>
                  <a:srgbClr val="C00000"/>
                </a:solidFill>
                <a:latin typeface="Times New Roman" panose="02020603050405020304" pitchFamily="18" charset="0"/>
                <a:cs typeface="Times New Roman" panose="02020603050405020304" pitchFamily="18" charset="0"/>
              </a:rPr>
              <a:t>getters</a:t>
            </a:r>
            <a:r>
              <a:rPr lang="en-US" dirty="0">
                <a:latin typeface="Times New Roman" panose="02020603050405020304" pitchFamily="18" charset="0"/>
                <a:cs typeface="Times New Roman" panose="02020603050405020304" pitchFamily="18" charset="0"/>
              </a:rPr>
              <a:t> and </a:t>
            </a:r>
            <a:r>
              <a:rPr lang="en-US" dirty="0">
                <a:solidFill>
                  <a:srgbClr val="C00000"/>
                </a:solidFill>
                <a:latin typeface="Times New Roman" panose="02020603050405020304" pitchFamily="18" charset="0"/>
                <a:cs typeface="Times New Roman" panose="02020603050405020304" pitchFamily="18" charset="0"/>
              </a:rPr>
              <a:t>setters</a:t>
            </a:r>
            <a:r>
              <a:rPr lang="en-US" dirty="0">
                <a:latin typeface="Times New Roman" panose="02020603050405020304" pitchFamily="18" charset="0"/>
                <a:cs typeface="Times New Roman" panose="02020603050405020304" pitchFamily="18" charset="0"/>
              </a:rPr>
              <a:t>.</a:t>
            </a:r>
          </a:p>
          <a:p>
            <a:pPr algn="l">
              <a:lnSpc>
                <a:spcPct val="150000"/>
              </a:lnSpc>
            </a:pPr>
            <a:r>
              <a:rPr lang="en-US" b="1" dirty="0">
                <a:solidFill>
                  <a:srgbClr val="C00000"/>
                </a:solidFill>
                <a:latin typeface="Times New Roman" panose="02020603050405020304" pitchFamily="18" charset="0"/>
                <a:cs typeface="Times New Roman" panose="02020603050405020304" pitchFamily="18" charset="0"/>
              </a:rPr>
              <a:t>Getter</a:t>
            </a:r>
            <a:r>
              <a:rPr lang="en-US" b="1" dirty="0">
                <a:latin typeface="Times New Roman" panose="02020603050405020304" pitchFamily="18" charset="0"/>
                <a:cs typeface="Times New Roman" panose="02020603050405020304" pitchFamily="18" charset="0"/>
              </a:rPr>
              <a:t> gets the attributes values and </a:t>
            </a:r>
            <a:r>
              <a:rPr lang="en-US" b="1" dirty="0">
                <a:solidFill>
                  <a:srgbClr val="C00000"/>
                </a:solidFill>
                <a:latin typeface="Times New Roman" panose="02020603050405020304" pitchFamily="18" charset="0"/>
                <a:cs typeface="Times New Roman" panose="02020603050405020304" pitchFamily="18" charset="0"/>
              </a:rPr>
              <a:t>setter</a:t>
            </a:r>
            <a:r>
              <a:rPr lang="en-US" b="1" dirty="0">
                <a:latin typeface="Times New Roman" panose="02020603050405020304" pitchFamily="18" charset="0"/>
                <a:cs typeface="Times New Roman" panose="02020603050405020304" pitchFamily="18" charset="0"/>
              </a:rPr>
              <a:t> initializes and sets their values.  </a:t>
            </a:r>
          </a:p>
          <a:p>
            <a:pPr algn="l">
              <a:lnSpc>
                <a:spcPct val="150000"/>
              </a:lnSpc>
            </a:pPr>
            <a:r>
              <a:rPr lang="en-US" dirty="0">
                <a:latin typeface="Times New Roman" panose="02020603050405020304" pitchFamily="18" charset="0"/>
                <a:cs typeface="Times New Roman" panose="02020603050405020304" pitchFamily="18" charset="0"/>
              </a:rPr>
              <a:t> In </a:t>
            </a:r>
            <a:r>
              <a:rPr lang="en-US" dirty="0">
                <a:solidFill>
                  <a:srgbClr val="C00000"/>
                </a:solidFill>
                <a:latin typeface="Times New Roman" panose="02020603050405020304" pitchFamily="18" charset="0"/>
                <a:cs typeface="Times New Roman" panose="02020603050405020304" pitchFamily="18" charset="0"/>
              </a:rPr>
              <a:t>encapsulation</a:t>
            </a:r>
            <a:r>
              <a:rPr lang="en-US" dirty="0">
                <a:latin typeface="Times New Roman" panose="02020603050405020304" pitchFamily="18" charset="0"/>
                <a:cs typeface="Times New Roman" panose="02020603050405020304" pitchFamily="18" charset="0"/>
              </a:rPr>
              <a:t>, the variables of a class will be hidden from other classes and can be accessed only through the methods of their current class. Therefore, it is also known as data hiding.</a:t>
            </a:r>
          </a:p>
          <a:p>
            <a:pPr algn="l">
              <a:lnSpc>
                <a:spcPct val="150000"/>
              </a:lnSpc>
            </a:pPr>
            <a:r>
              <a:rPr lang="en-US" b="1" dirty="0">
                <a:solidFill>
                  <a:schemeClr val="accent4">
                    <a:lumMod val="50000"/>
                  </a:schemeClr>
                </a:solidFill>
                <a:latin typeface="Times New Roman" panose="02020603050405020304" pitchFamily="18" charset="0"/>
                <a:cs typeface="Times New Roman" panose="02020603050405020304" pitchFamily="18" charset="0"/>
              </a:rPr>
              <a:t>To achieve encapsulation in Java −</a:t>
            </a:r>
          </a:p>
          <a:p>
            <a:pPr marL="285750" indent="-285750" algn="l">
              <a:lnSpc>
                <a:spcPct val="150000"/>
              </a:lnSpc>
              <a:buFont typeface="Wingdings" pitchFamily="2" charset="2"/>
              <a:buChar char="ü"/>
            </a:pPr>
            <a:r>
              <a:rPr lang="en-US" dirty="0">
                <a:latin typeface="Times New Roman" panose="02020603050405020304" pitchFamily="18" charset="0"/>
                <a:cs typeface="Times New Roman" panose="02020603050405020304" pitchFamily="18" charset="0"/>
              </a:rPr>
              <a:t>Declare the variables of a class as private.</a:t>
            </a:r>
          </a:p>
          <a:p>
            <a:pPr marL="285750" indent="-285750" algn="l">
              <a:lnSpc>
                <a:spcPct val="150000"/>
              </a:lnSpc>
              <a:buFont typeface="Wingdings" pitchFamily="2" charset="2"/>
              <a:buChar char="ü"/>
            </a:pPr>
            <a:r>
              <a:rPr lang="en-US" dirty="0">
                <a:latin typeface="Times New Roman" panose="02020603050405020304" pitchFamily="18" charset="0"/>
                <a:cs typeface="Times New Roman" panose="02020603050405020304" pitchFamily="18" charset="0"/>
              </a:rPr>
              <a:t>Provide public setter and getter methods to modify and view the variables values.</a:t>
            </a:r>
          </a:p>
          <a:p>
            <a:pPr algn="l">
              <a:lnSpc>
                <a:spcPct val="150000"/>
              </a:lnSpc>
            </a:pPr>
            <a:endParaRPr lang="en-US" b="1" dirty="0">
              <a:solidFill>
                <a:schemeClr val="accent4">
                  <a:lumMod val="50000"/>
                </a:schemeClr>
              </a:solidFill>
              <a:latin typeface="Times New Roman" panose="02020603050405020304" pitchFamily="18" charset="0"/>
              <a:cs typeface="Times New Roman" panose="02020603050405020304" pitchFamily="18" charset="0"/>
            </a:endParaRPr>
          </a:p>
          <a:p>
            <a:pPr algn="l">
              <a:lnSpc>
                <a:spcPct val="150000"/>
              </a:lnSpc>
            </a:pPr>
            <a:endParaRPr lang="en-US" b="1"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3440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pic>
        <p:nvPicPr>
          <p:cNvPr id="3" name="Picture 2">
            <a:extLst>
              <a:ext uri="{FF2B5EF4-FFF2-40B4-BE49-F238E27FC236}">
                <a16:creationId xmlns:a16="http://schemas.microsoft.com/office/drawing/2014/main" id="{BEDADC91-1058-F372-6A3B-6B3971635D9B}"/>
              </a:ext>
            </a:extLst>
          </p:cNvPr>
          <p:cNvPicPr>
            <a:picLocks noChangeAspect="1"/>
          </p:cNvPicPr>
          <p:nvPr/>
        </p:nvPicPr>
        <p:blipFill>
          <a:blip r:embed="rId3"/>
          <a:stretch>
            <a:fillRect/>
          </a:stretch>
        </p:blipFill>
        <p:spPr>
          <a:xfrm>
            <a:off x="894347" y="1097189"/>
            <a:ext cx="9370478" cy="5351737"/>
          </a:xfrm>
          <a:prstGeom prst="rect">
            <a:avLst/>
          </a:prstGeom>
        </p:spPr>
      </p:pic>
    </p:spTree>
    <p:extLst>
      <p:ext uri="{BB962C8B-B14F-4D97-AF65-F5344CB8AC3E}">
        <p14:creationId xmlns:p14="http://schemas.microsoft.com/office/powerpoint/2010/main" val="125920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sp>
        <p:nvSpPr>
          <p:cNvPr id="9" name="Rectangle 8">
            <a:extLst>
              <a:ext uri="{FF2B5EF4-FFF2-40B4-BE49-F238E27FC236}">
                <a16:creationId xmlns:a16="http://schemas.microsoft.com/office/drawing/2014/main" id="{EF56DA95-1C1A-49BC-EA21-ACA73FE2A455}"/>
              </a:ext>
            </a:extLst>
          </p:cNvPr>
          <p:cNvSpPr/>
          <p:nvPr/>
        </p:nvSpPr>
        <p:spPr>
          <a:xfrm>
            <a:off x="3342528" y="2782669"/>
            <a:ext cx="5816913" cy="707886"/>
          </a:xfrm>
          <a:prstGeom prst="rect">
            <a:avLst/>
          </a:prstGeom>
          <a:noFill/>
          <a:ln>
            <a:noFill/>
          </a:ln>
        </p:spPr>
        <p:txBody>
          <a:bodyPr wrap="none" lIns="91440" tIns="45720" rIns="91440" bIns="45720">
            <a:spAutoFit/>
          </a:bodyPr>
          <a:lstStyle/>
          <a:p>
            <a:pPr algn="ctr"/>
            <a:r>
              <a:rPr lang="en-US" sz="4000" b="1" dirty="0">
                <a:solidFill>
                  <a:srgbClr val="43A59C"/>
                </a:solidFill>
                <a:latin typeface="Times New Roman" panose="02020603050405020304" pitchFamily="18" charset="0"/>
                <a:cs typeface="Times New Roman" panose="02020603050405020304" pitchFamily="18" charset="0"/>
              </a:rPr>
              <a:t>Why Do We Need OOP??</a:t>
            </a:r>
          </a:p>
        </p:txBody>
      </p:sp>
      <p:pic>
        <p:nvPicPr>
          <p:cNvPr id="4" name="Graphic 3" descr="Questions outline">
            <a:extLst>
              <a:ext uri="{FF2B5EF4-FFF2-40B4-BE49-F238E27FC236}">
                <a16:creationId xmlns:a16="http://schemas.microsoft.com/office/drawing/2014/main" id="{6AB8A3D8-C98C-ECD8-3B42-624AB284BD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72636" y="3901643"/>
            <a:ext cx="1844839" cy="1844839"/>
          </a:xfrm>
          <a:prstGeom prst="rect">
            <a:avLst/>
          </a:prstGeom>
        </p:spPr>
      </p:pic>
      <p:pic>
        <p:nvPicPr>
          <p:cNvPr id="6" name="Graphic 5" descr="Customer review outline">
            <a:extLst>
              <a:ext uri="{FF2B5EF4-FFF2-40B4-BE49-F238E27FC236}">
                <a16:creationId xmlns:a16="http://schemas.microsoft.com/office/drawing/2014/main" id="{F9471A30-BF39-50FA-F64B-D421211BB2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74525" y="3674650"/>
            <a:ext cx="2071832" cy="2071832"/>
          </a:xfrm>
          <a:prstGeom prst="rect">
            <a:avLst/>
          </a:prstGeom>
        </p:spPr>
      </p:pic>
    </p:spTree>
    <p:extLst>
      <p:ext uri="{BB962C8B-B14F-4D97-AF65-F5344CB8AC3E}">
        <p14:creationId xmlns:p14="http://schemas.microsoft.com/office/powerpoint/2010/main" val="386660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pic>
        <p:nvPicPr>
          <p:cNvPr id="4" name="Picture 3">
            <a:extLst>
              <a:ext uri="{FF2B5EF4-FFF2-40B4-BE49-F238E27FC236}">
                <a16:creationId xmlns:a16="http://schemas.microsoft.com/office/drawing/2014/main" id="{BCE7A4FB-6E74-3218-7732-D99B314E39B8}"/>
              </a:ext>
            </a:extLst>
          </p:cNvPr>
          <p:cNvPicPr>
            <a:picLocks noChangeAspect="1"/>
          </p:cNvPicPr>
          <p:nvPr/>
        </p:nvPicPr>
        <p:blipFill>
          <a:blip r:embed="rId3"/>
          <a:stretch>
            <a:fillRect/>
          </a:stretch>
        </p:blipFill>
        <p:spPr>
          <a:xfrm>
            <a:off x="1921042" y="1106906"/>
            <a:ext cx="7772400" cy="5341251"/>
          </a:xfrm>
          <a:prstGeom prst="rect">
            <a:avLst/>
          </a:prstGeom>
        </p:spPr>
      </p:pic>
    </p:spTree>
    <p:extLst>
      <p:ext uri="{BB962C8B-B14F-4D97-AF65-F5344CB8AC3E}">
        <p14:creationId xmlns:p14="http://schemas.microsoft.com/office/powerpoint/2010/main" val="344955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6B43A70-15AB-C1B0-D746-FCD1F6CBBE47}"/>
              </a:ext>
            </a:extLst>
          </p:cNvPr>
          <p:cNvSpPr>
            <a:spLocks noGrp="1"/>
          </p:cNvSpPr>
          <p:nvPr>
            <p:ph type="title"/>
          </p:nvPr>
        </p:nvSpPr>
        <p:spPr>
          <a:xfrm>
            <a:off x="0" y="0"/>
            <a:ext cx="12192000" cy="837050"/>
          </a:xfrm>
          <a:solidFill>
            <a:schemeClr val="bg2"/>
          </a:solidFill>
          <a:ln>
            <a:solidFill>
              <a:schemeClr val="accent3">
                <a:lumMod val="60000"/>
                <a:lumOff val="40000"/>
              </a:schemeClr>
            </a:solidFill>
          </a:ln>
        </p:spPr>
        <p:txBody>
          <a:bodyPr>
            <a:normAutofit/>
          </a:bodyPr>
          <a:lstStyle/>
          <a:p>
            <a:r>
              <a:rPr lang="en-US" sz="3200" b="1" dirty="0">
                <a:latin typeface="Times New Roman" panose="02020603050405020304" pitchFamily="18" charset="0"/>
                <a:cs typeface="Times New Roman" panose="02020603050405020304" pitchFamily="18" charset="0"/>
              </a:rPr>
              <a:t>Submission </a:t>
            </a:r>
            <a:endParaRPr lang="en-US" sz="3200" b="1" dirty="0"/>
          </a:p>
        </p:txBody>
      </p:sp>
      <p:pic>
        <p:nvPicPr>
          <p:cNvPr id="7" name="Picture 6">
            <a:extLst>
              <a:ext uri="{FF2B5EF4-FFF2-40B4-BE49-F238E27FC236}">
                <a16:creationId xmlns:a16="http://schemas.microsoft.com/office/drawing/2014/main" id="{C9B72E52-CB09-E8AA-9CFE-4727ACA7857E}"/>
              </a:ext>
            </a:extLst>
          </p:cNvPr>
          <p:cNvPicPr>
            <a:picLocks noChangeAspect="1"/>
          </p:cNvPicPr>
          <p:nvPr/>
        </p:nvPicPr>
        <p:blipFill rotWithShape="1">
          <a:blip r:embed="rId3"/>
          <a:srcRect l="76730" t="15622" r="1577"/>
          <a:stretch/>
        </p:blipFill>
        <p:spPr>
          <a:xfrm>
            <a:off x="8788052" y="2766492"/>
            <a:ext cx="890644" cy="1084236"/>
          </a:xfrm>
          <a:prstGeom prst="rect">
            <a:avLst/>
          </a:prstGeom>
        </p:spPr>
      </p:pic>
      <p:pic>
        <p:nvPicPr>
          <p:cNvPr id="8" name="Picture 7">
            <a:extLst>
              <a:ext uri="{FF2B5EF4-FFF2-40B4-BE49-F238E27FC236}">
                <a16:creationId xmlns:a16="http://schemas.microsoft.com/office/drawing/2014/main" id="{C3DB01F5-902A-3817-6075-8C59F15C1A25}"/>
              </a:ext>
            </a:extLst>
          </p:cNvPr>
          <p:cNvPicPr>
            <a:picLocks noChangeAspect="1"/>
          </p:cNvPicPr>
          <p:nvPr/>
        </p:nvPicPr>
        <p:blipFill rotWithShape="1">
          <a:blip r:embed="rId3"/>
          <a:srcRect t="18762" r="81696" b="23537"/>
          <a:stretch/>
        </p:blipFill>
        <p:spPr>
          <a:xfrm>
            <a:off x="6183086" y="1210073"/>
            <a:ext cx="890644" cy="878714"/>
          </a:xfrm>
          <a:prstGeom prst="rect">
            <a:avLst/>
          </a:prstGeom>
        </p:spPr>
      </p:pic>
      <p:sp>
        <p:nvSpPr>
          <p:cNvPr id="9" name="TextBox 8">
            <a:extLst>
              <a:ext uri="{FF2B5EF4-FFF2-40B4-BE49-F238E27FC236}">
                <a16:creationId xmlns:a16="http://schemas.microsoft.com/office/drawing/2014/main" id="{C6FA4385-AD5C-F8FB-78A1-39169CF02B33}"/>
              </a:ext>
            </a:extLst>
          </p:cNvPr>
          <p:cNvSpPr txBox="1"/>
          <p:nvPr/>
        </p:nvSpPr>
        <p:spPr>
          <a:xfrm>
            <a:off x="8405585" y="3717238"/>
            <a:ext cx="4398684" cy="369332"/>
          </a:xfrm>
          <a:prstGeom prst="rect">
            <a:avLst/>
          </a:prstGeom>
          <a:noFill/>
        </p:spPr>
        <p:txBody>
          <a:bodyPr wrap="square">
            <a:spAutoFit/>
          </a:bodyPr>
          <a:lstStyle/>
          <a:p>
            <a:r>
              <a:rPr lang="en-US" b="1" dirty="0">
                <a:solidFill>
                  <a:srgbClr val="FF6101"/>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Autolab</a:t>
            </a:r>
            <a:endParaRPr lang="en-US" dirty="0">
              <a:solidFill>
                <a:srgbClr val="C00000"/>
              </a:solidFill>
            </a:endParaRPr>
          </a:p>
        </p:txBody>
      </p:sp>
      <p:sp>
        <p:nvSpPr>
          <p:cNvPr id="10" name="TextBox 9">
            <a:extLst>
              <a:ext uri="{FF2B5EF4-FFF2-40B4-BE49-F238E27FC236}">
                <a16:creationId xmlns:a16="http://schemas.microsoft.com/office/drawing/2014/main" id="{B785A387-50D0-8EEE-9C03-EE5460435F92}"/>
              </a:ext>
            </a:extLst>
          </p:cNvPr>
          <p:cNvSpPr txBox="1"/>
          <p:nvPr/>
        </p:nvSpPr>
        <p:spPr>
          <a:xfrm>
            <a:off x="292022" y="1532284"/>
            <a:ext cx="3222357" cy="400110"/>
          </a:xfrm>
          <a:prstGeom prst="rect">
            <a:avLst/>
          </a:prstGeom>
          <a:solidFill>
            <a:schemeClr val="accent3">
              <a:lumMod val="60000"/>
              <a:lumOff val="40000"/>
            </a:schemeClr>
          </a:solidFill>
        </p:spPr>
        <p:txBody>
          <a:bodyPr wrap="none" rtlCol="0">
            <a:spAutoFit/>
          </a:bodyPr>
          <a:lstStyle/>
          <a:p>
            <a:r>
              <a:rPr lang="en-US" sz="2000" dirty="0">
                <a:latin typeface="Times New Roman" panose="02020603050405020304" pitchFamily="18" charset="0"/>
                <a:cs typeface="Times New Roman" panose="02020603050405020304" pitchFamily="18" charset="0"/>
              </a:rPr>
              <a:t>Push your java code to Gitlab</a:t>
            </a:r>
          </a:p>
        </p:txBody>
      </p:sp>
      <p:sp>
        <p:nvSpPr>
          <p:cNvPr id="16" name="Rectangle 15">
            <a:extLst>
              <a:ext uri="{FF2B5EF4-FFF2-40B4-BE49-F238E27FC236}">
                <a16:creationId xmlns:a16="http://schemas.microsoft.com/office/drawing/2014/main" id="{A9616C26-CAB9-302C-026F-2B9FD8FCE9F3}"/>
              </a:ext>
            </a:extLst>
          </p:cNvPr>
          <p:cNvSpPr/>
          <p:nvPr/>
        </p:nvSpPr>
        <p:spPr>
          <a:xfrm>
            <a:off x="146958" y="2766492"/>
            <a:ext cx="8569894" cy="954107"/>
          </a:xfrm>
          <a:prstGeom prst="rect">
            <a:avLst/>
          </a:prstGeom>
          <a:solidFill>
            <a:schemeClr val="bg1">
              <a:lumMod val="85000"/>
            </a:schemeClr>
          </a:solidFill>
        </p:spPr>
        <p:txBody>
          <a:bodyPr wrap="square">
            <a:spAutoFit/>
          </a:bodyPr>
          <a:lstStyle/>
          <a:p>
            <a:pPr algn="just"/>
            <a:r>
              <a:rPr lang="en-US" dirty="0">
                <a:latin typeface="Times New Roman" panose="02020603050405020304" pitchFamily="18" charset="0"/>
                <a:cs typeface="Times New Roman" panose="02020603050405020304" pitchFamily="18" charset="0"/>
              </a:rPr>
              <a:t>Make sure to add your </a:t>
            </a:r>
            <a:r>
              <a:rPr lang="en-US" b="1" i="1" dirty="0">
                <a:latin typeface="Times New Roman" panose="02020603050405020304" pitchFamily="18" charset="0"/>
                <a:cs typeface="Times New Roman" panose="02020603050405020304" pitchFamily="18" charset="0"/>
              </a:rPr>
              <a:t>.java </a:t>
            </a:r>
            <a:r>
              <a:rPr lang="en-US" dirty="0">
                <a:latin typeface="Times New Roman" panose="02020603050405020304" pitchFamily="18" charset="0"/>
                <a:cs typeface="Times New Roman" panose="02020603050405020304" pitchFamily="18" charset="0"/>
              </a:rPr>
              <a:t>files into a directory named Lab07 and zip it. Then go to </a:t>
            </a:r>
            <a:r>
              <a:rPr lang="en-US" dirty="0" err="1">
                <a:latin typeface="Times New Roman" panose="02020603050405020304" pitchFamily="18" charset="0"/>
                <a:cs typeface="Times New Roman" panose="02020603050405020304" pitchFamily="18" charset="0"/>
              </a:rPr>
              <a:t>Autolab</a:t>
            </a:r>
            <a:r>
              <a:rPr lang="en-US" dirty="0">
                <a:latin typeface="Times New Roman" panose="02020603050405020304" pitchFamily="18" charset="0"/>
                <a:cs typeface="Times New Roman" panose="02020603050405020304" pitchFamily="18" charset="0"/>
              </a:rPr>
              <a:t> and submit it to Lab07. If you do not receive 10 points for the solution, let your instructor know so that they can help you troubleshoot it.</a:t>
            </a:r>
          </a:p>
        </p:txBody>
      </p:sp>
      <p:sp>
        <p:nvSpPr>
          <p:cNvPr id="17" name="TextBox 16">
            <a:extLst>
              <a:ext uri="{FF2B5EF4-FFF2-40B4-BE49-F238E27FC236}">
                <a16:creationId xmlns:a16="http://schemas.microsoft.com/office/drawing/2014/main" id="{6A6E68CE-0814-799D-89A6-740ADDE210F8}"/>
              </a:ext>
            </a:extLst>
          </p:cNvPr>
          <p:cNvSpPr txBox="1"/>
          <p:nvPr/>
        </p:nvSpPr>
        <p:spPr>
          <a:xfrm>
            <a:off x="6353628" y="2092478"/>
            <a:ext cx="4398684" cy="369332"/>
          </a:xfrm>
          <a:prstGeom prst="rect">
            <a:avLst/>
          </a:prstGeom>
          <a:noFill/>
        </p:spPr>
        <p:txBody>
          <a:bodyPr wrap="square">
            <a:spAutoFit/>
          </a:bodyPr>
          <a:lstStyle/>
          <a:p>
            <a:r>
              <a:rPr lang="en-US" b="1" dirty="0">
                <a:solidFill>
                  <a:srgbClr val="FF610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Gitlab</a:t>
            </a:r>
            <a:endParaRPr lang="en-US" dirty="0">
              <a:solidFill>
                <a:srgbClr val="C00000"/>
              </a:solidFill>
            </a:endParaRPr>
          </a:p>
        </p:txBody>
      </p:sp>
    </p:spTree>
    <p:extLst>
      <p:ext uri="{BB962C8B-B14F-4D97-AF65-F5344CB8AC3E}">
        <p14:creationId xmlns:p14="http://schemas.microsoft.com/office/powerpoint/2010/main" val="2039135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6B43A70-15AB-C1B0-D746-FCD1F6CBBE47}"/>
              </a:ext>
            </a:extLst>
          </p:cNvPr>
          <p:cNvSpPr>
            <a:spLocks noGrp="1"/>
          </p:cNvSpPr>
          <p:nvPr>
            <p:ph type="title"/>
          </p:nvPr>
        </p:nvSpPr>
        <p:spPr>
          <a:xfrm>
            <a:off x="0" y="0"/>
            <a:ext cx="12192000" cy="837050"/>
          </a:xfrm>
          <a:solidFill>
            <a:schemeClr val="bg2"/>
          </a:solidFill>
          <a:ln>
            <a:solidFill>
              <a:schemeClr val="accent3">
                <a:lumMod val="60000"/>
                <a:lumOff val="40000"/>
              </a:schemeClr>
            </a:solidFill>
          </a:ln>
        </p:spPr>
        <p:txBody>
          <a:bodyPr>
            <a:normAutofit/>
          </a:bodyPr>
          <a:lstStyle/>
          <a:p>
            <a:r>
              <a:rPr lang="en-US" sz="3200" b="1" dirty="0">
                <a:latin typeface="Edwardian Script ITC" panose="030303020407070D0804" pitchFamily="66" charset="77"/>
                <a:cs typeface="Times New Roman" panose="02020603050405020304" pitchFamily="18" charset="0"/>
              </a:rPr>
              <a:t>End</a:t>
            </a:r>
            <a:endParaRPr lang="en-US" sz="3200" b="1" dirty="0">
              <a:latin typeface="Edwardian Script ITC" panose="030303020407070D0804" pitchFamily="66" charset="77"/>
            </a:endParaRPr>
          </a:p>
        </p:txBody>
      </p:sp>
      <p:sp>
        <p:nvSpPr>
          <p:cNvPr id="2" name="Rectangle 1">
            <a:extLst>
              <a:ext uri="{FF2B5EF4-FFF2-40B4-BE49-F238E27FC236}">
                <a16:creationId xmlns:a16="http://schemas.microsoft.com/office/drawing/2014/main" id="{FAE5A745-FE9D-9A9E-7786-901F38E4A97D}"/>
              </a:ext>
            </a:extLst>
          </p:cNvPr>
          <p:cNvSpPr/>
          <p:nvPr/>
        </p:nvSpPr>
        <p:spPr>
          <a:xfrm>
            <a:off x="2139044" y="2129678"/>
            <a:ext cx="8569894" cy="400110"/>
          </a:xfrm>
          <a:prstGeom prst="rect">
            <a:avLst/>
          </a:prstGeom>
          <a:solidFill>
            <a:schemeClr val="bg1">
              <a:lumMod val="85000"/>
            </a:schemeClr>
          </a:solid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To Do: Solve and submit the rest problems in Lab07 file.</a:t>
            </a:r>
          </a:p>
        </p:txBody>
      </p:sp>
    </p:spTree>
    <p:extLst>
      <p:ext uri="{BB962C8B-B14F-4D97-AF65-F5344CB8AC3E}">
        <p14:creationId xmlns:p14="http://schemas.microsoft.com/office/powerpoint/2010/main" val="133911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OOP VS Procedural Programming </a:t>
            </a:r>
          </a:p>
        </p:txBody>
      </p:sp>
      <p:sp>
        <p:nvSpPr>
          <p:cNvPr id="3" name="TextBox 2">
            <a:extLst>
              <a:ext uri="{FF2B5EF4-FFF2-40B4-BE49-F238E27FC236}">
                <a16:creationId xmlns:a16="http://schemas.microsoft.com/office/drawing/2014/main" id="{780F4D0E-617E-70E3-74D1-4EF8C4FEDD75}"/>
              </a:ext>
            </a:extLst>
          </p:cNvPr>
          <p:cNvSpPr txBox="1"/>
          <p:nvPr/>
        </p:nvSpPr>
        <p:spPr>
          <a:xfrm>
            <a:off x="299546" y="1072055"/>
            <a:ext cx="11742637" cy="1323439"/>
          </a:xfrm>
          <a:prstGeom prst="rect">
            <a:avLst/>
          </a:prstGeom>
          <a:noFill/>
        </p:spPr>
        <p:txBody>
          <a:bodyPr wrap="square" rtlCol="0">
            <a:spAutoFit/>
          </a:bodyPr>
          <a:lstStyle/>
          <a:p>
            <a:pPr marL="285750" indent="-285750">
              <a:buFont typeface="Wingdings" pitchFamily="2" charset="2"/>
              <a:buChar char="Ø"/>
            </a:pPr>
            <a:r>
              <a:rPr lang="en-US" sz="2000" dirty="0">
                <a:cs typeface="+mj-cs"/>
              </a:rPr>
              <a:t>Previously we had the </a:t>
            </a:r>
            <a:r>
              <a:rPr lang="en-US" sz="2000" dirty="0">
                <a:solidFill>
                  <a:srgbClr val="C00000"/>
                </a:solidFill>
                <a:cs typeface="+mj-cs"/>
              </a:rPr>
              <a:t>procedural programming </a:t>
            </a:r>
            <a:r>
              <a:rPr lang="en-US" sz="2000" dirty="0">
                <a:cs typeface="+mj-cs"/>
              </a:rPr>
              <a:t>that is divided into </a:t>
            </a:r>
            <a:r>
              <a:rPr lang="ar-SA" sz="2000" dirty="0">
                <a:cs typeface="+mj-cs"/>
              </a:rPr>
              <a:t> </a:t>
            </a:r>
            <a:r>
              <a:rPr lang="en-US" sz="2000" dirty="0">
                <a:cs typeface="+mj-cs"/>
              </a:rPr>
              <a:t>a set of </a:t>
            </a:r>
            <a:r>
              <a:rPr lang="en-US" sz="2000" dirty="0">
                <a:solidFill>
                  <a:srgbClr val="C00000"/>
                </a:solidFill>
                <a:cs typeface="+mj-cs"/>
              </a:rPr>
              <a:t>methods </a:t>
            </a:r>
            <a:r>
              <a:rPr lang="en-US" sz="2000" dirty="0">
                <a:cs typeface="+mj-cs"/>
              </a:rPr>
              <a:t>(also known as functions).  </a:t>
            </a:r>
          </a:p>
          <a:p>
            <a:pPr marL="285750" indent="-285750">
              <a:buFont typeface="Wingdings" pitchFamily="2" charset="2"/>
              <a:buChar char="Ø"/>
            </a:pPr>
            <a:r>
              <a:rPr lang="en-US" sz="2000" dirty="0">
                <a:cs typeface="+mj-cs"/>
              </a:rPr>
              <a:t>The program contains set of </a:t>
            </a:r>
            <a:r>
              <a:rPr lang="en-US" sz="2000" dirty="0">
                <a:solidFill>
                  <a:srgbClr val="C00000"/>
                </a:solidFill>
                <a:cs typeface="+mj-cs"/>
              </a:rPr>
              <a:t>variables</a:t>
            </a:r>
            <a:r>
              <a:rPr lang="en-US" sz="2000" dirty="0">
                <a:cs typeface="+mj-cs"/>
              </a:rPr>
              <a:t> that hold data,</a:t>
            </a:r>
          </a:p>
          <a:p>
            <a:r>
              <a:rPr lang="en-US" sz="2000" dirty="0">
                <a:cs typeface="+mj-cs"/>
              </a:rPr>
              <a:t>      and </a:t>
            </a:r>
            <a:r>
              <a:rPr lang="en-US" sz="2000" dirty="0">
                <a:solidFill>
                  <a:srgbClr val="C00000"/>
                </a:solidFill>
                <a:cs typeface="+mj-cs"/>
              </a:rPr>
              <a:t>methods</a:t>
            </a:r>
            <a:r>
              <a:rPr lang="en-US" sz="2000" dirty="0">
                <a:cs typeface="+mj-cs"/>
              </a:rPr>
              <a:t> that perform operations on these variables. </a:t>
            </a:r>
          </a:p>
        </p:txBody>
      </p:sp>
      <p:sp>
        <p:nvSpPr>
          <p:cNvPr id="4" name="Rounded Rectangle 3">
            <a:extLst>
              <a:ext uri="{FF2B5EF4-FFF2-40B4-BE49-F238E27FC236}">
                <a16:creationId xmlns:a16="http://schemas.microsoft.com/office/drawing/2014/main" id="{3CEC36D9-5A52-21B1-A18F-55C0F8F9FCFE}"/>
              </a:ext>
            </a:extLst>
          </p:cNvPr>
          <p:cNvSpPr/>
          <p:nvPr/>
        </p:nvSpPr>
        <p:spPr>
          <a:xfrm>
            <a:off x="3350172" y="3105806"/>
            <a:ext cx="4398579" cy="3153103"/>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 </a:t>
            </a:r>
          </a:p>
        </p:txBody>
      </p:sp>
      <p:sp>
        <p:nvSpPr>
          <p:cNvPr id="5" name="Oval 4">
            <a:extLst>
              <a:ext uri="{FF2B5EF4-FFF2-40B4-BE49-F238E27FC236}">
                <a16:creationId xmlns:a16="http://schemas.microsoft.com/office/drawing/2014/main" id="{1F74469D-6056-FD64-4A3B-5E8A35844EF3}"/>
              </a:ext>
            </a:extLst>
          </p:cNvPr>
          <p:cNvSpPr/>
          <p:nvPr/>
        </p:nvSpPr>
        <p:spPr>
          <a:xfrm>
            <a:off x="3925613" y="3429000"/>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6" name="Oval 5">
            <a:extLst>
              <a:ext uri="{FF2B5EF4-FFF2-40B4-BE49-F238E27FC236}">
                <a16:creationId xmlns:a16="http://schemas.microsoft.com/office/drawing/2014/main" id="{206A3D7C-B81A-9C75-EFE3-1F2CB224F1C3}"/>
              </a:ext>
            </a:extLst>
          </p:cNvPr>
          <p:cNvSpPr/>
          <p:nvPr/>
        </p:nvSpPr>
        <p:spPr>
          <a:xfrm>
            <a:off x="3925612" y="4715047"/>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7" name="Oval 6">
            <a:extLst>
              <a:ext uri="{FF2B5EF4-FFF2-40B4-BE49-F238E27FC236}">
                <a16:creationId xmlns:a16="http://schemas.microsoft.com/office/drawing/2014/main" id="{38CC1863-677E-CE77-9D61-845A7674847D}"/>
              </a:ext>
            </a:extLst>
          </p:cNvPr>
          <p:cNvSpPr/>
          <p:nvPr/>
        </p:nvSpPr>
        <p:spPr>
          <a:xfrm>
            <a:off x="5758352" y="3413234"/>
            <a:ext cx="1166649" cy="1008993"/>
          </a:xfrm>
          <a:prstGeom prst="ellipse">
            <a:avLst/>
          </a:prstGeom>
          <a:gradFill flip="none" rotWithShape="1">
            <a:gsLst>
              <a:gs pos="0">
                <a:srgbClr val="43A59C">
                  <a:tint val="66000"/>
                  <a:satMod val="160000"/>
                </a:srgbClr>
              </a:gs>
              <a:gs pos="50000">
                <a:srgbClr val="43A59C">
                  <a:tint val="44500"/>
                  <a:satMod val="160000"/>
                </a:srgbClr>
              </a:gs>
              <a:gs pos="100000">
                <a:srgbClr val="43A59C">
                  <a:tint val="23500"/>
                  <a:satMod val="160000"/>
                </a:srgbClr>
              </a:gs>
            </a:gsLst>
            <a:lin ang="13500000" scaled="1"/>
            <a:tileRect/>
          </a:gra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50000"/>
                  </a:schemeClr>
                </a:solidFill>
              </a:rPr>
              <a:t>Var</a:t>
            </a:r>
          </a:p>
        </p:txBody>
      </p:sp>
      <p:sp>
        <p:nvSpPr>
          <p:cNvPr id="9" name="Oval 8">
            <a:extLst>
              <a:ext uri="{FF2B5EF4-FFF2-40B4-BE49-F238E27FC236}">
                <a16:creationId xmlns:a16="http://schemas.microsoft.com/office/drawing/2014/main" id="{20F61645-F4BD-05DA-3AAA-4A46B7EBC99E}"/>
              </a:ext>
            </a:extLst>
          </p:cNvPr>
          <p:cNvSpPr/>
          <p:nvPr/>
        </p:nvSpPr>
        <p:spPr>
          <a:xfrm>
            <a:off x="5757035" y="4658710"/>
            <a:ext cx="1166649" cy="1008993"/>
          </a:xfrm>
          <a:prstGeom prst="ellipse">
            <a:avLst/>
          </a:prstGeom>
          <a:gradFill flip="none" rotWithShape="1">
            <a:gsLst>
              <a:gs pos="0">
                <a:srgbClr val="43A59C">
                  <a:tint val="66000"/>
                  <a:satMod val="160000"/>
                </a:srgbClr>
              </a:gs>
              <a:gs pos="50000">
                <a:srgbClr val="43A59C">
                  <a:tint val="44500"/>
                  <a:satMod val="160000"/>
                </a:srgbClr>
              </a:gs>
              <a:gs pos="100000">
                <a:srgbClr val="43A59C">
                  <a:tint val="23500"/>
                  <a:satMod val="160000"/>
                </a:srgbClr>
              </a:gs>
            </a:gsLst>
            <a:lin ang="13500000" scaled="1"/>
            <a:tileRect/>
          </a:gra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50000"/>
                  </a:schemeClr>
                </a:solidFill>
              </a:rPr>
              <a:t>Var</a:t>
            </a:r>
          </a:p>
        </p:txBody>
      </p:sp>
      <p:sp>
        <p:nvSpPr>
          <p:cNvPr id="10" name="TextBox 9">
            <a:extLst>
              <a:ext uri="{FF2B5EF4-FFF2-40B4-BE49-F238E27FC236}">
                <a16:creationId xmlns:a16="http://schemas.microsoft.com/office/drawing/2014/main" id="{F26C0B40-B1CA-1C98-6F5C-105723966096}"/>
              </a:ext>
            </a:extLst>
          </p:cNvPr>
          <p:cNvSpPr txBox="1"/>
          <p:nvPr/>
        </p:nvSpPr>
        <p:spPr>
          <a:xfrm>
            <a:off x="4660667" y="2512285"/>
            <a:ext cx="1553567" cy="523220"/>
          </a:xfrm>
          <a:prstGeom prst="rect">
            <a:avLst/>
          </a:prstGeom>
          <a:noFill/>
        </p:spPr>
        <p:txBody>
          <a:bodyPr wrap="none" rtlCol="0">
            <a:spAutoFit/>
          </a:bodyPr>
          <a:lstStyle/>
          <a:p>
            <a:r>
              <a:rPr lang="en-US" sz="2800" b="1" dirty="0">
                <a:solidFill>
                  <a:schemeClr val="accent4">
                    <a:lumMod val="50000"/>
                  </a:schemeClr>
                </a:solidFill>
                <a:latin typeface="Times New Roman" panose="02020603050405020304" pitchFamily="18" charset="0"/>
                <a:cs typeface="Times New Roman" panose="02020603050405020304" pitchFamily="18" charset="0"/>
              </a:rPr>
              <a:t>Program</a:t>
            </a:r>
          </a:p>
        </p:txBody>
      </p:sp>
    </p:spTree>
    <p:extLst>
      <p:ext uri="{BB962C8B-B14F-4D97-AF65-F5344CB8AC3E}">
        <p14:creationId xmlns:p14="http://schemas.microsoft.com/office/powerpoint/2010/main" val="161824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OOP VS Procedural Programming </a:t>
            </a:r>
          </a:p>
        </p:txBody>
      </p:sp>
      <p:sp>
        <p:nvSpPr>
          <p:cNvPr id="3" name="TextBox 2">
            <a:extLst>
              <a:ext uri="{FF2B5EF4-FFF2-40B4-BE49-F238E27FC236}">
                <a16:creationId xmlns:a16="http://schemas.microsoft.com/office/drawing/2014/main" id="{B2F735A8-FD7E-42D1-7CEB-10F7CA00AFF1}"/>
              </a:ext>
            </a:extLst>
          </p:cNvPr>
          <p:cNvSpPr txBox="1"/>
          <p:nvPr/>
        </p:nvSpPr>
        <p:spPr>
          <a:xfrm>
            <a:off x="362607" y="1056289"/>
            <a:ext cx="8765627"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problem in this approach is:</a:t>
            </a:r>
          </a:p>
          <a:p>
            <a:pPr marL="285750" indent="-285750">
              <a:buFont typeface="Wingdings" pitchFamily="2" charset="2"/>
              <a:buChar char="Ø"/>
            </a:pPr>
            <a:r>
              <a:rPr lang="en-US" dirty="0">
                <a:latin typeface="Times New Roman" panose="02020603050405020304" pitchFamily="18" charset="0"/>
                <a:cs typeface="Times New Roman" panose="02020603050405020304" pitchFamily="18" charset="0"/>
              </a:rPr>
              <a:t> As your program grows, you will have many methods that perfume different operations.</a:t>
            </a:r>
          </a:p>
          <a:p>
            <a:pPr marL="285750" indent="-285750">
              <a:buFont typeface="Wingdings" pitchFamily="2" charset="2"/>
              <a:buChar char="Ø"/>
            </a:pPr>
            <a:endParaRPr lang="en-US" dirty="0">
              <a:latin typeface="Times New Roman" panose="02020603050405020304" pitchFamily="18" charset="0"/>
              <a:cs typeface="Times New Roman" panose="02020603050405020304" pitchFamily="18" charset="0"/>
            </a:endParaRPr>
          </a:p>
        </p:txBody>
      </p:sp>
      <p:sp>
        <p:nvSpPr>
          <p:cNvPr id="4" name="Rounded Rectangle 3">
            <a:extLst>
              <a:ext uri="{FF2B5EF4-FFF2-40B4-BE49-F238E27FC236}">
                <a16:creationId xmlns:a16="http://schemas.microsoft.com/office/drawing/2014/main" id="{85A3BAF3-1185-1A03-99A4-DF17C400DBDC}"/>
              </a:ext>
            </a:extLst>
          </p:cNvPr>
          <p:cNvSpPr/>
          <p:nvPr/>
        </p:nvSpPr>
        <p:spPr>
          <a:xfrm>
            <a:off x="302172" y="3155676"/>
            <a:ext cx="11587655" cy="3153103"/>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B36BE699-E629-2676-4C2C-036785AC5C33}"/>
              </a:ext>
            </a:extLst>
          </p:cNvPr>
          <p:cNvSpPr/>
          <p:nvPr/>
        </p:nvSpPr>
        <p:spPr>
          <a:xfrm>
            <a:off x="3925613" y="3429000"/>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6" name="Oval 5">
            <a:extLst>
              <a:ext uri="{FF2B5EF4-FFF2-40B4-BE49-F238E27FC236}">
                <a16:creationId xmlns:a16="http://schemas.microsoft.com/office/drawing/2014/main" id="{423DFE1E-705C-1D8D-4592-A3D3E5907965}"/>
              </a:ext>
            </a:extLst>
          </p:cNvPr>
          <p:cNvSpPr/>
          <p:nvPr/>
        </p:nvSpPr>
        <p:spPr>
          <a:xfrm>
            <a:off x="3925613" y="5007157"/>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9" name="TextBox 8">
            <a:extLst>
              <a:ext uri="{FF2B5EF4-FFF2-40B4-BE49-F238E27FC236}">
                <a16:creationId xmlns:a16="http://schemas.microsoft.com/office/drawing/2014/main" id="{13102DA0-3E19-B855-7C4D-886E0F0C35EE}"/>
              </a:ext>
            </a:extLst>
          </p:cNvPr>
          <p:cNvSpPr txBox="1"/>
          <p:nvPr/>
        </p:nvSpPr>
        <p:spPr>
          <a:xfrm>
            <a:off x="4660667" y="2512285"/>
            <a:ext cx="1553567" cy="523220"/>
          </a:xfrm>
          <a:prstGeom prst="rect">
            <a:avLst/>
          </a:prstGeom>
          <a:noFill/>
        </p:spPr>
        <p:txBody>
          <a:bodyPr wrap="none" rtlCol="0">
            <a:spAutoFit/>
          </a:bodyPr>
          <a:lstStyle/>
          <a:p>
            <a:r>
              <a:rPr lang="en-US" sz="2800" b="1" dirty="0">
                <a:solidFill>
                  <a:schemeClr val="accent4">
                    <a:lumMod val="50000"/>
                  </a:schemeClr>
                </a:solidFill>
                <a:latin typeface="Times New Roman" panose="02020603050405020304" pitchFamily="18" charset="0"/>
                <a:cs typeface="Times New Roman" panose="02020603050405020304" pitchFamily="18" charset="0"/>
              </a:rPr>
              <a:t>Program</a:t>
            </a:r>
          </a:p>
        </p:txBody>
      </p:sp>
      <p:sp>
        <p:nvSpPr>
          <p:cNvPr id="10" name="Oval 9">
            <a:extLst>
              <a:ext uri="{FF2B5EF4-FFF2-40B4-BE49-F238E27FC236}">
                <a16:creationId xmlns:a16="http://schemas.microsoft.com/office/drawing/2014/main" id="{A65FF443-B723-2C7D-87A4-5681AB7130F9}"/>
              </a:ext>
            </a:extLst>
          </p:cNvPr>
          <p:cNvSpPr/>
          <p:nvPr/>
        </p:nvSpPr>
        <p:spPr>
          <a:xfrm>
            <a:off x="793530" y="3509463"/>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11" name="Oval 10">
            <a:extLst>
              <a:ext uri="{FF2B5EF4-FFF2-40B4-BE49-F238E27FC236}">
                <a16:creationId xmlns:a16="http://schemas.microsoft.com/office/drawing/2014/main" id="{A16ADB98-EDC2-04E1-EEF1-30CE86E70590}"/>
              </a:ext>
            </a:extLst>
          </p:cNvPr>
          <p:cNvSpPr/>
          <p:nvPr/>
        </p:nvSpPr>
        <p:spPr>
          <a:xfrm>
            <a:off x="977460" y="5058103"/>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12" name="Oval 11">
            <a:extLst>
              <a:ext uri="{FF2B5EF4-FFF2-40B4-BE49-F238E27FC236}">
                <a16:creationId xmlns:a16="http://schemas.microsoft.com/office/drawing/2014/main" id="{73A2D540-F181-93F8-2981-51253DB7B444}"/>
              </a:ext>
            </a:extLst>
          </p:cNvPr>
          <p:cNvSpPr/>
          <p:nvPr/>
        </p:nvSpPr>
        <p:spPr>
          <a:xfrm>
            <a:off x="9648496" y="3581400"/>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13" name="Oval 12">
            <a:extLst>
              <a:ext uri="{FF2B5EF4-FFF2-40B4-BE49-F238E27FC236}">
                <a16:creationId xmlns:a16="http://schemas.microsoft.com/office/drawing/2014/main" id="{405D0517-4C12-B602-CCAB-A457366E30FB}"/>
              </a:ext>
            </a:extLst>
          </p:cNvPr>
          <p:cNvSpPr/>
          <p:nvPr/>
        </p:nvSpPr>
        <p:spPr>
          <a:xfrm>
            <a:off x="9648496" y="5065987"/>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14" name="Oval 13">
            <a:extLst>
              <a:ext uri="{FF2B5EF4-FFF2-40B4-BE49-F238E27FC236}">
                <a16:creationId xmlns:a16="http://schemas.microsoft.com/office/drawing/2014/main" id="{540D50FB-63B2-26B9-6A9C-470E9A0077B9}"/>
              </a:ext>
            </a:extLst>
          </p:cNvPr>
          <p:cNvSpPr/>
          <p:nvPr/>
        </p:nvSpPr>
        <p:spPr>
          <a:xfrm>
            <a:off x="7099740" y="4042832"/>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15" name="Oval 14">
            <a:extLst>
              <a:ext uri="{FF2B5EF4-FFF2-40B4-BE49-F238E27FC236}">
                <a16:creationId xmlns:a16="http://schemas.microsoft.com/office/drawing/2014/main" id="{5CC1BFA3-F79D-0876-4555-F57E9BDAC019}"/>
              </a:ext>
            </a:extLst>
          </p:cNvPr>
          <p:cNvSpPr/>
          <p:nvPr/>
        </p:nvSpPr>
        <p:spPr>
          <a:xfrm>
            <a:off x="2144109" y="4283783"/>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16" name="Oval 15">
            <a:extLst>
              <a:ext uri="{FF2B5EF4-FFF2-40B4-BE49-F238E27FC236}">
                <a16:creationId xmlns:a16="http://schemas.microsoft.com/office/drawing/2014/main" id="{D23F5DE4-7ADC-D032-7A38-687911DF769F}"/>
              </a:ext>
            </a:extLst>
          </p:cNvPr>
          <p:cNvSpPr/>
          <p:nvPr/>
        </p:nvSpPr>
        <p:spPr>
          <a:xfrm>
            <a:off x="5630909" y="5065987"/>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17" name="Oval 16">
            <a:extLst>
              <a:ext uri="{FF2B5EF4-FFF2-40B4-BE49-F238E27FC236}">
                <a16:creationId xmlns:a16="http://schemas.microsoft.com/office/drawing/2014/main" id="{5D1BDA00-2C53-3A31-60B3-5DA03BC4302A}"/>
              </a:ext>
            </a:extLst>
          </p:cNvPr>
          <p:cNvSpPr/>
          <p:nvPr/>
        </p:nvSpPr>
        <p:spPr>
          <a:xfrm>
            <a:off x="5630909" y="3158304"/>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18" name="Oval 17">
            <a:extLst>
              <a:ext uri="{FF2B5EF4-FFF2-40B4-BE49-F238E27FC236}">
                <a16:creationId xmlns:a16="http://schemas.microsoft.com/office/drawing/2014/main" id="{BA42EDAD-5165-8C86-B9E2-041E98673958}"/>
              </a:ext>
            </a:extLst>
          </p:cNvPr>
          <p:cNvSpPr/>
          <p:nvPr/>
        </p:nvSpPr>
        <p:spPr>
          <a:xfrm>
            <a:off x="8132371" y="5119472"/>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cxnSp>
        <p:nvCxnSpPr>
          <p:cNvPr id="20" name="Straight Arrow Connector 19">
            <a:extLst>
              <a:ext uri="{FF2B5EF4-FFF2-40B4-BE49-F238E27FC236}">
                <a16:creationId xmlns:a16="http://schemas.microsoft.com/office/drawing/2014/main" id="{51AA6605-045D-9859-76E0-4326790A37EF}"/>
              </a:ext>
            </a:extLst>
          </p:cNvPr>
          <p:cNvCxnSpPr>
            <a:cxnSpLocks/>
          </p:cNvCxnSpPr>
          <p:nvPr/>
        </p:nvCxnSpPr>
        <p:spPr>
          <a:xfrm>
            <a:off x="1960179" y="3799490"/>
            <a:ext cx="2154621" cy="0"/>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21" name="Straight Arrow Connector 20">
            <a:extLst>
              <a:ext uri="{FF2B5EF4-FFF2-40B4-BE49-F238E27FC236}">
                <a16:creationId xmlns:a16="http://schemas.microsoft.com/office/drawing/2014/main" id="{29CC9F89-5A2B-00FD-07CB-D5521823F1E3}"/>
              </a:ext>
            </a:extLst>
          </p:cNvPr>
          <p:cNvCxnSpPr>
            <a:cxnSpLocks/>
          </p:cNvCxnSpPr>
          <p:nvPr/>
        </p:nvCxnSpPr>
        <p:spPr>
          <a:xfrm>
            <a:off x="1960179" y="4008704"/>
            <a:ext cx="593835" cy="538624"/>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23" name="Straight Arrow Connector 22">
            <a:extLst>
              <a:ext uri="{FF2B5EF4-FFF2-40B4-BE49-F238E27FC236}">
                <a16:creationId xmlns:a16="http://schemas.microsoft.com/office/drawing/2014/main" id="{27992E24-6DB1-F5D0-1B8F-693F3A59CE2F}"/>
              </a:ext>
            </a:extLst>
          </p:cNvPr>
          <p:cNvCxnSpPr>
            <a:cxnSpLocks/>
          </p:cNvCxnSpPr>
          <p:nvPr/>
        </p:nvCxnSpPr>
        <p:spPr>
          <a:xfrm flipH="1" flipV="1">
            <a:off x="3104488" y="5046584"/>
            <a:ext cx="1273069" cy="814537"/>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A5C4E6BB-B7E3-2877-1142-B7A3DEA7EC90}"/>
              </a:ext>
            </a:extLst>
          </p:cNvPr>
          <p:cNvCxnSpPr>
            <a:cxnSpLocks/>
          </p:cNvCxnSpPr>
          <p:nvPr/>
        </p:nvCxnSpPr>
        <p:spPr>
          <a:xfrm flipV="1">
            <a:off x="1706620" y="4852128"/>
            <a:ext cx="1152194" cy="920096"/>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28" name="Straight Arrow Connector 27">
            <a:extLst>
              <a:ext uri="{FF2B5EF4-FFF2-40B4-BE49-F238E27FC236}">
                <a16:creationId xmlns:a16="http://schemas.microsoft.com/office/drawing/2014/main" id="{95FD3D0A-8178-F16F-3154-9BD3EC134AB9}"/>
              </a:ext>
            </a:extLst>
          </p:cNvPr>
          <p:cNvCxnSpPr>
            <a:cxnSpLocks/>
          </p:cNvCxnSpPr>
          <p:nvPr/>
        </p:nvCxnSpPr>
        <p:spPr>
          <a:xfrm flipV="1">
            <a:off x="4624561" y="4026315"/>
            <a:ext cx="289680" cy="1878190"/>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30" name="Straight Arrow Connector 29">
            <a:extLst>
              <a:ext uri="{FF2B5EF4-FFF2-40B4-BE49-F238E27FC236}">
                <a16:creationId xmlns:a16="http://schemas.microsoft.com/office/drawing/2014/main" id="{E2ADD46B-5A3A-0987-718C-A33D7FC9E62D}"/>
              </a:ext>
            </a:extLst>
          </p:cNvPr>
          <p:cNvCxnSpPr>
            <a:cxnSpLocks/>
          </p:cNvCxnSpPr>
          <p:nvPr/>
        </p:nvCxnSpPr>
        <p:spPr>
          <a:xfrm flipV="1">
            <a:off x="4747082" y="3970675"/>
            <a:ext cx="1277976" cy="1896150"/>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32" name="Straight Arrow Connector 31">
            <a:extLst>
              <a:ext uri="{FF2B5EF4-FFF2-40B4-BE49-F238E27FC236}">
                <a16:creationId xmlns:a16="http://schemas.microsoft.com/office/drawing/2014/main" id="{4A7314BA-FE99-9FD6-1F23-6982F6DC9B6D}"/>
              </a:ext>
            </a:extLst>
          </p:cNvPr>
          <p:cNvCxnSpPr>
            <a:cxnSpLocks/>
          </p:cNvCxnSpPr>
          <p:nvPr/>
        </p:nvCxnSpPr>
        <p:spPr>
          <a:xfrm flipV="1">
            <a:off x="6025058" y="4590393"/>
            <a:ext cx="1331857" cy="921260"/>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36" name="Straight Arrow Connector 35">
            <a:extLst>
              <a:ext uri="{FF2B5EF4-FFF2-40B4-BE49-F238E27FC236}">
                <a16:creationId xmlns:a16="http://schemas.microsoft.com/office/drawing/2014/main" id="{57EF0D65-40FC-BA06-6003-96470F2DBF97}"/>
              </a:ext>
            </a:extLst>
          </p:cNvPr>
          <p:cNvCxnSpPr>
            <a:cxnSpLocks/>
          </p:cNvCxnSpPr>
          <p:nvPr/>
        </p:nvCxnSpPr>
        <p:spPr>
          <a:xfrm flipV="1">
            <a:off x="4824248" y="4287468"/>
            <a:ext cx="2559595" cy="1211255"/>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39" name="Straight Arrow Connector 38">
            <a:extLst>
              <a:ext uri="{FF2B5EF4-FFF2-40B4-BE49-F238E27FC236}">
                <a16:creationId xmlns:a16="http://schemas.microsoft.com/office/drawing/2014/main" id="{86C35232-31F7-40B9-1500-F1DEFC7A91F8}"/>
              </a:ext>
            </a:extLst>
          </p:cNvPr>
          <p:cNvCxnSpPr>
            <a:cxnSpLocks/>
          </p:cNvCxnSpPr>
          <p:nvPr/>
        </p:nvCxnSpPr>
        <p:spPr>
          <a:xfrm flipV="1">
            <a:off x="6443511" y="5453852"/>
            <a:ext cx="2113053" cy="366511"/>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41" name="Straight Arrow Connector 40">
            <a:extLst>
              <a:ext uri="{FF2B5EF4-FFF2-40B4-BE49-F238E27FC236}">
                <a16:creationId xmlns:a16="http://schemas.microsoft.com/office/drawing/2014/main" id="{9673CE1B-E294-49ED-F4FE-B02B69161676}"/>
              </a:ext>
            </a:extLst>
          </p:cNvPr>
          <p:cNvCxnSpPr>
            <a:cxnSpLocks/>
          </p:cNvCxnSpPr>
          <p:nvPr/>
        </p:nvCxnSpPr>
        <p:spPr>
          <a:xfrm flipV="1">
            <a:off x="7709423" y="4344053"/>
            <a:ext cx="2113053" cy="366511"/>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42" name="Straight Arrow Connector 41">
            <a:extLst>
              <a:ext uri="{FF2B5EF4-FFF2-40B4-BE49-F238E27FC236}">
                <a16:creationId xmlns:a16="http://schemas.microsoft.com/office/drawing/2014/main" id="{2F94D97C-7786-3092-B782-A0D7CA6DA7B6}"/>
              </a:ext>
            </a:extLst>
          </p:cNvPr>
          <p:cNvCxnSpPr>
            <a:cxnSpLocks/>
          </p:cNvCxnSpPr>
          <p:nvPr/>
        </p:nvCxnSpPr>
        <p:spPr>
          <a:xfrm flipV="1">
            <a:off x="8436703" y="5206060"/>
            <a:ext cx="2113053" cy="366511"/>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43" name="Straight Arrow Connector 42">
            <a:extLst>
              <a:ext uri="{FF2B5EF4-FFF2-40B4-BE49-F238E27FC236}">
                <a16:creationId xmlns:a16="http://schemas.microsoft.com/office/drawing/2014/main" id="{EC45C48A-A4BD-A16C-2E44-61EBC1A07817}"/>
              </a:ext>
            </a:extLst>
          </p:cNvPr>
          <p:cNvCxnSpPr>
            <a:cxnSpLocks/>
          </p:cNvCxnSpPr>
          <p:nvPr/>
        </p:nvCxnSpPr>
        <p:spPr>
          <a:xfrm flipV="1">
            <a:off x="8512813" y="4344053"/>
            <a:ext cx="1783147" cy="958674"/>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45" name="Straight Arrow Connector 44">
            <a:extLst>
              <a:ext uri="{FF2B5EF4-FFF2-40B4-BE49-F238E27FC236}">
                <a16:creationId xmlns:a16="http://schemas.microsoft.com/office/drawing/2014/main" id="{308DD15F-34EC-1E82-C663-ABEF1FC2B305}"/>
              </a:ext>
            </a:extLst>
          </p:cNvPr>
          <p:cNvCxnSpPr>
            <a:cxnSpLocks/>
          </p:cNvCxnSpPr>
          <p:nvPr/>
        </p:nvCxnSpPr>
        <p:spPr>
          <a:xfrm flipH="1" flipV="1">
            <a:off x="10448360" y="4496453"/>
            <a:ext cx="149572" cy="1066146"/>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47" name="Straight Arrow Connector 46">
            <a:extLst>
              <a:ext uri="{FF2B5EF4-FFF2-40B4-BE49-F238E27FC236}">
                <a16:creationId xmlns:a16="http://schemas.microsoft.com/office/drawing/2014/main" id="{1104BE41-7581-53D1-4504-DA08AEB86489}"/>
              </a:ext>
            </a:extLst>
          </p:cNvPr>
          <p:cNvCxnSpPr>
            <a:cxnSpLocks/>
          </p:cNvCxnSpPr>
          <p:nvPr/>
        </p:nvCxnSpPr>
        <p:spPr>
          <a:xfrm flipH="1" flipV="1">
            <a:off x="6673107" y="3562054"/>
            <a:ext cx="3720530" cy="256221"/>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cxnSp>
        <p:nvCxnSpPr>
          <p:cNvPr id="49" name="Straight Arrow Connector 48">
            <a:extLst>
              <a:ext uri="{FF2B5EF4-FFF2-40B4-BE49-F238E27FC236}">
                <a16:creationId xmlns:a16="http://schemas.microsoft.com/office/drawing/2014/main" id="{A988C481-C3FC-9BD5-AB59-7C5E46DAE259}"/>
              </a:ext>
            </a:extLst>
          </p:cNvPr>
          <p:cNvCxnSpPr>
            <a:cxnSpLocks/>
          </p:cNvCxnSpPr>
          <p:nvPr/>
        </p:nvCxnSpPr>
        <p:spPr>
          <a:xfrm flipH="1">
            <a:off x="6474369" y="3970675"/>
            <a:ext cx="4071668" cy="1827548"/>
          </a:xfrm>
          <a:prstGeom prst="straightConnector1">
            <a:avLst/>
          </a:prstGeom>
          <a:ln>
            <a:solidFill>
              <a:srgbClr val="43A59C"/>
            </a:solidFill>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920459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OOP VS Procedural Programming </a:t>
            </a:r>
          </a:p>
        </p:txBody>
      </p:sp>
      <p:pic>
        <p:nvPicPr>
          <p:cNvPr id="44" name="Picture 43">
            <a:extLst>
              <a:ext uri="{FF2B5EF4-FFF2-40B4-BE49-F238E27FC236}">
                <a16:creationId xmlns:a16="http://schemas.microsoft.com/office/drawing/2014/main" id="{40BAEB5C-9C8E-CC75-9F8D-0981361BAFA6}"/>
              </a:ext>
            </a:extLst>
          </p:cNvPr>
          <p:cNvPicPr>
            <a:picLocks noChangeAspect="1"/>
          </p:cNvPicPr>
          <p:nvPr/>
        </p:nvPicPr>
        <p:blipFill>
          <a:blip r:embed="rId3"/>
          <a:stretch>
            <a:fillRect/>
          </a:stretch>
        </p:blipFill>
        <p:spPr>
          <a:xfrm>
            <a:off x="0" y="1719782"/>
            <a:ext cx="5160817" cy="1493445"/>
          </a:xfrm>
          <a:prstGeom prst="rect">
            <a:avLst/>
          </a:prstGeom>
        </p:spPr>
      </p:pic>
      <p:sp>
        <p:nvSpPr>
          <p:cNvPr id="46" name="TextBox 45">
            <a:extLst>
              <a:ext uri="{FF2B5EF4-FFF2-40B4-BE49-F238E27FC236}">
                <a16:creationId xmlns:a16="http://schemas.microsoft.com/office/drawing/2014/main" id="{5AD79CF9-E2D9-9A71-B996-1200F0FF3A66}"/>
              </a:ext>
            </a:extLst>
          </p:cNvPr>
          <p:cNvSpPr txBox="1"/>
          <p:nvPr/>
        </p:nvSpPr>
        <p:spPr>
          <a:xfrm>
            <a:off x="807026" y="1242852"/>
            <a:ext cx="397625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This is known as: </a:t>
            </a:r>
            <a:r>
              <a:rPr lang="en-US" sz="2000" dirty="0">
                <a:solidFill>
                  <a:srgbClr val="C00000"/>
                </a:solidFill>
                <a:latin typeface="Times New Roman" panose="02020603050405020304" pitchFamily="18" charset="0"/>
                <a:cs typeface="Times New Roman" panose="02020603050405020304" pitchFamily="18" charset="0"/>
              </a:rPr>
              <a:t>Spaghetti code</a:t>
            </a:r>
          </a:p>
        </p:txBody>
      </p:sp>
      <p:grpSp>
        <p:nvGrpSpPr>
          <p:cNvPr id="53" name="Group 52">
            <a:extLst>
              <a:ext uri="{FF2B5EF4-FFF2-40B4-BE49-F238E27FC236}">
                <a16:creationId xmlns:a16="http://schemas.microsoft.com/office/drawing/2014/main" id="{125A59F4-B9C2-DA53-6CE4-A8FAF13FAFC4}"/>
              </a:ext>
            </a:extLst>
          </p:cNvPr>
          <p:cNvGrpSpPr/>
          <p:nvPr/>
        </p:nvGrpSpPr>
        <p:grpSpPr>
          <a:xfrm>
            <a:off x="8249738" y="3386684"/>
            <a:ext cx="569520" cy="145440"/>
            <a:chOff x="8249738" y="3386684"/>
            <a:chExt cx="569520" cy="145440"/>
          </a:xfrm>
        </p:grpSpPr>
        <mc:AlternateContent xmlns:mc="http://schemas.openxmlformats.org/markup-compatibility/2006" xmlns:p14="http://schemas.microsoft.com/office/powerpoint/2010/main">
          <mc:Choice Requires="p14">
            <p:contentPart p14:bwMode="auto" r:id="rId4">
              <p14:nvContentPartPr>
                <p14:cNvPr id="51" name="Ink 50">
                  <a:extLst>
                    <a:ext uri="{FF2B5EF4-FFF2-40B4-BE49-F238E27FC236}">
                      <a16:creationId xmlns:a16="http://schemas.microsoft.com/office/drawing/2014/main" id="{9F700AEB-34DD-C548-5EF3-67EB66572BBB}"/>
                    </a:ext>
                  </a:extLst>
                </p14:cNvPr>
                <p14:cNvContentPartPr/>
                <p14:nvPr/>
              </p14:nvContentPartPr>
              <p14:xfrm>
                <a:off x="8818898" y="3386684"/>
                <a:ext cx="360" cy="360"/>
              </p14:xfrm>
            </p:contentPart>
          </mc:Choice>
          <mc:Fallback xmlns="">
            <p:pic>
              <p:nvPicPr>
                <p:cNvPr id="51" name="Ink 50">
                  <a:extLst>
                    <a:ext uri="{FF2B5EF4-FFF2-40B4-BE49-F238E27FC236}">
                      <a16:creationId xmlns:a16="http://schemas.microsoft.com/office/drawing/2014/main" id="{9F700AEB-34DD-C548-5EF3-67EB66572BBB}"/>
                    </a:ext>
                  </a:extLst>
                </p:cNvPr>
                <p:cNvPicPr/>
                <p:nvPr/>
              </p:nvPicPr>
              <p:blipFill>
                <a:blip r:embed="rId5"/>
                <a:stretch>
                  <a:fillRect/>
                </a:stretch>
              </p:blipFill>
              <p:spPr>
                <a:xfrm>
                  <a:off x="8756258" y="33236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2" name="Ink 51">
                  <a:extLst>
                    <a:ext uri="{FF2B5EF4-FFF2-40B4-BE49-F238E27FC236}">
                      <a16:creationId xmlns:a16="http://schemas.microsoft.com/office/drawing/2014/main" id="{6EFA46CC-D703-F269-F5DA-197BA6153DBA}"/>
                    </a:ext>
                  </a:extLst>
                </p14:cNvPr>
                <p14:cNvContentPartPr/>
                <p14:nvPr/>
              </p14:nvContentPartPr>
              <p14:xfrm>
                <a:off x="8249738" y="3531764"/>
                <a:ext cx="360" cy="360"/>
              </p14:xfrm>
            </p:contentPart>
          </mc:Choice>
          <mc:Fallback xmlns="">
            <p:pic>
              <p:nvPicPr>
                <p:cNvPr id="52" name="Ink 51">
                  <a:extLst>
                    <a:ext uri="{FF2B5EF4-FFF2-40B4-BE49-F238E27FC236}">
                      <a16:creationId xmlns:a16="http://schemas.microsoft.com/office/drawing/2014/main" id="{6EFA46CC-D703-F269-F5DA-197BA6153DBA}"/>
                    </a:ext>
                  </a:extLst>
                </p:cNvPr>
                <p:cNvPicPr/>
                <p:nvPr/>
              </p:nvPicPr>
              <p:blipFill>
                <a:blip r:embed="rId5"/>
                <a:stretch>
                  <a:fillRect/>
                </a:stretch>
              </p:blipFill>
              <p:spPr>
                <a:xfrm>
                  <a:off x="8187098" y="3468764"/>
                  <a:ext cx="126000" cy="126000"/>
                </a:xfrm>
                <a:prstGeom prst="rect">
                  <a:avLst/>
                </a:prstGeom>
              </p:spPr>
            </p:pic>
          </mc:Fallback>
        </mc:AlternateContent>
      </p:grpSp>
      <p:pic>
        <p:nvPicPr>
          <p:cNvPr id="54" name="Picture 53">
            <a:extLst>
              <a:ext uri="{FF2B5EF4-FFF2-40B4-BE49-F238E27FC236}">
                <a16:creationId xmlns:a16="http://schemas.microsoft.com/office/drawing/2014/main" id="{E2065AD0-6F9A-E12C-9710-284DB19E0311}"/>
              </a:ext>
            </a:extLst>
          </p:cNvPr>
          <p:cNvPicPr>
            <a:picLocks noChangeAspect="1"/>
          </p:cNvPicPr>
          <p:nvPr/>
        </p:nvPicPr>
        <p:blipFill>
          <a:blip r:embed="rId7"/>
          <a:stretch>
            <a:fillRect/>
          </a:stretch>
        </p:blipFill>
        <p:spPr>
          <a:xfrm>
            <a:off x="5340350" y="1116573"/>
            <a:ext cx="1511300" cy="3556000"/>
          </a:xfrm>
          <a:prstGeom prst="rect">
            <a:avLst/>
          </a:prstGeom>
        </p:spPr>
      </p:pic>
      <p:pic>
        <p:nvPicPr>
          <p:cNvPr id="1028" name="Picture 4" descr="Zensurance Engineering - How To Avoid Spaghetti Code">
            <a:extLst>
              <a:ext uri="{FF2B5EF4-FFF2-40B4-BE49-F238E27FC236}">
                <a16:creationId xmlns:a16="http://schemas.microsoft.com/office/drawing/2014/main" id="{BD8F6E79-1903-7F1A-21E2-7FCAB2F280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1132" y="3386684"/>
            <a:ext cx="3782149" cy="2765552"/>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16D5A1CD-5158-B604-B8A0-0461C66F98CE}"/>
              </a:ext>
            </a:extLst>
          </p:cNvPr>
          <p:cNvSpPr txBox="1"/>
          <p:nvPr/>
        </p:nvSpPr>
        <p:spPr>
          <a:xfrm>
            <a:off x="4994563" y="5191042"/>
            <a:ext cx="392668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It is hard to </a:t>
            </a:r>
            <a:r>
              <a:rPr lang="en-US" dirty="0">
                <a:solidFill>
                  <a:srgbClr val="C00000"/>
                </a:solidFill>
                <a:latin typeface="Times New Roman" panose="02020603050405020304" pitchFamily="18" charset="0"/>
                <a:cs typeface="Times New Roman" panose="02020603050405020304" pitchFamily="18" charset="0"/>
              </a:rPr>
              <a:t>maintain</a:t>
            </a:r>
            <a:r>
              <a:rPr lang="en-US" dirty="0">
                <a:latin typeface="Times New Roman" panose="02020603050405020304" pitchFamily="18" charset="0"/>
                <a:cs typeface="Times New Roman" panose="02020603050405020304" pitchFamily="18" charset="0"/>
              </a:rPr>
              <a:t> and </a:t>
            </a:r>
            <a:r>
              <a:rPr lang="en-US" dirty="0">
                <a:solidFill>
                  <a:srgbClr val="C00000"/>
                </a:solidFill>
                <a:latin typeface="Times New Roman" panose="02020603050405020304" pitchFamily="18" charset="0"/>
                <a:cs typeface="Times New Roman" panose="02020603050405020304" pitchFamily="18" charset="0"/>
              </a:rPr>
              <a:t>debug</a:t>
            </a:r>
          </a:p>
        </p:txBody>
      </p:sp>
      <p:sp>
        <p:nvSpPr>
          <p:cNvPr id="56" name="TextBox 55">
            <a:extLst>
              <a:ext uri="{FF2B5EF4-FFF2-40B4-BE49-F238E27FC236}">
                <a16:creationId xmlns:a16="http://schemas.microsoft.com/office/drawing/2014/main" id="{C1FBEFE4-6C49-9D21-A79E-E358D633D3A6}"/>
              </a:ext>
            </a:extLst>
          </p:cNvPr>
          <p:cNvSpPr txBox="1"/>
          <p:nvPr/>
        </p:nvSpPr>
        <p:spPr>
          <a:xfrm>
            <a:off x="6682317" y="1592200"/>
            <a:ext cx="5306122" cy="1477328"/>
          </a:xfrm>
          <a:prstGeom prst="rect">
            <a:avLst/>
          </a:prstGeom>
          <a:noFill/>
        </p:spPr>
        <p:txBody>
          <a:bodyPr wrap="square" rtlCol="0">
            <a:spAutoFit/>
          </a:bodyPr>
          <a:lstStyle/>
          <a:p>
            <a:pPr algn="just"/>
            <a:r>
              <a:rPr lang="en-US" b="0" i="0" dirty="0">
                <a:solidFill>
                  <a:srgbClr val="202124"/>
                </a:solidFill>
                <a:effectLst/>
                <a:latin typeface="Times New Roman" panose="02020603050405020304" pitchFamily="18" charset="0"/>
                <a:cs typeface="Times New Roman" panose="02020603050405020304" pitchFamily="18" charset="0"/>
              </a:rPr>
              <a:t>Spaghetti code is </a:t>
            </a:r>
            <a:r>
              <a:rPr lang="en-US" b="0" i="0" dirty="0">
                <a:solidFill>
                  <a:srgbClr val="C00000"/>
                </a:solidFill>
                <a:effectLst/>
                <a:latin typeface="Times New Roman" panose="02020603050405020304" pitchFamily="18" charset="0"/>
                <a:cs typeface="Times New Roman" panose="02020603050405020304" pitchFamily="18" charset="0"/>
              </a:rPr>
              <a:t>unstructured</a:t>
            </a:r>
            <a:r>
              <a:rPr lang="en-US" b="0" i="0" dirty="0">
                <a:solidFill>
                  <a:srgbClr val="202124"/>
                </a:solidFill>
                <a:effectLst/>
                <a:latin typeface="Times New Roman" panose="02020603050405020304" pitchFamily="18" charset="0"/>
                <a:cs typeface="Times New Roman" panose="02020603050405020304" pitchFamily="18" charset="0"/>
              </a:rPr>
              <a:t> code that can be caused by several factors such as:</a:t>
            </a:r>
          </a:p>
          <a:p>
            <a:pPr marL="285750" indent="-285750" algn="just">
              <a:buFont typeface="Wingdings" pitchFamily="2" charset="2"/>
              <a:buChar char="ü"/>
            </a:pPr>
            <a:r>
              <a:rPr lang="en-US" dirty="0">
                <a:solidFill>
                  <a:srgbClr val="202124"/>
                </a:solidFill>
                <a:latin typeface="Times New Roman" panose="02020603050405020304" pitchFamily="18" charset="0"/>
                <a:cs typeface="Times New Roman" panose="02020603050405020304" pitchFamily="18" charset="0"/>
              </a:rPr>
              <a:t>L</a:t>
            </a:r>
            <a:r>
              <a:rPr lang="en-US" b="0" i="0" dirty="0">
                <a:solidFill>
                  <a:srgbClr val="202124"/>
                </a:solidFill>
                <a:effectLst/>
                <a:latin typeface="Times New Roman" panose="02020603050405020304" pitchFamily="18" charset="0"/>
                <a:cs typeface="Times New Roman" panose="02020603050405020304" pitchFamily="18" charset="0"/>
              </a:rPr>
              <a:t>ack of </a:t>
            </a:r>
            <a:r>
              <a:rPr lang="en-US" b="0" i="0" dirty="0">
                <a:solidFill>
                  <a:srgbClr val="C00000"/>
                </a:solidFill>
                <a:effectLst/>
                <a:latin typeface="Times New Roman" panose="02020603050405020304" pitchFamily="18" charset="0"/>
                <a:cs typeface="Times New Roman" panose="02020603050405020304" pitchFamily="18" charset="0"/>
              </a:rPr>
              <a:t>programming style rules</a:t>
            </a:r>
            <a:r>
              <a:rPr lang="en-US" b="0" i="0" dirty="0">
                <a:solidFill>
                  <a:srgbClr val="202124"/>
                </a:solidFill>
                <a:effectLst/>
                <a:latin typeface="Times New Roman" panose="02020603050405020304" pitchFamily="18" charset="0"/>
                <a:cs typeface="Times New Roman" panose="02020603050405020304" pitchFamily="18" charset="0"/>
              </a:rPr>
              <a:t>. </a:t>
            </a:r>
          </a:p>
          <a:p>
            <a:pPr marL="285750" indent="-285750" algn="just">
              <a:buFont typeface="Wingdings" pitchFamily="2" charset="2"/>
              <a:buChar char="ü"/>
            </a:pPr>
            <a:r>
              <a:rPr lang="en-US" b="0" i="0" dirty="0">
                <a:solidFill>
                  <a:srgbClr val="202124"/>
                </a:solidFill>
                <a:effectLst/>
                <a:latin typeface="Times New Roman" panose="02020603050405020304" pitchFamily="18" charset="0"/>
                <a:cs typeface="Times New Roman" panose="02020603050405020304" pitchFamily="18" charset="0"/>
              </a:rPr>
              <a:t>Software engineers with insufficient ability or experience.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98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sp>
        <p:nvSpPr>
          <p:cNvPr id="3" name="TextBox 2">
            <a:extLst>
              <a:ext uri="{FF2B5EF4-FFF2-40B4-BE49-F238E27FC236}">
                <a16:creationId xmlns:a16="http://schemas.microsoft.com/office/drawing/2014/main" id="{58EFD246-EE69-7E51-DAE0-34E08A2F85C3}"/>
              </a:ext>
            </a:extLst>
          </p:cNvPr>
          <p:cNvSpPr txBox="1"/>
          <p:nvPr/>
        </p:nvSpPr>
        <p:spPr>
          <a:xfrm>
            <a:off x="331075" y="831981"/>
            <a:ext cx="10215829" cy="677108"/>
          </a:xfrm>
          <a:prstGeom prst="rect">
            <a:avLst/>
          </a:prstGeom>
          <a:noFill/>
        </p:spPr>
        <p:txBody>
          <a:bodyPr wrap="square" rtlCol="0">
            <a:spAutoFit/>
          </a:bodyPr>
          <a:lstStyle/>
          <a:p>
            <a:pPr marL="285750" indent="-285750">
              <a:buFont typeface="Wingdings" pitchFamily="2" charset="2"/>
              <a:buChar char="Ø"/>
            </a:pPr>
            <a:r>
              <a:rPr lang="en-US" sz="2000" dirty="0">
                <a:latin typeface="Times New Roman" panose="02020603050405020304" pitchFamily="18" charset="0"/>
                <a:cs typeface="Times New Roman" panose="02020603050405020304" pitchFamily="18" charset="0"/>
              </a:rPr>
              <a:t>OOP is a </a:t>
            </a:r>
            <a:r>
              <a:rPr lang="en-US" sz="2000" dirty="0">
                <a:solidFill>
                  <a:srgbClr val="C00000"/>
                </a:solidFill>
                <a:latin typeface="Times New Roman" panose="02020603050405020304" pitchFamily="18" charset="0"/>
                <a:cs typeface="Times New Roman" panose="02020603050405020304" pitchFamily="18" charset="0"/>
              </a:rPr>
              <a:t>coding style </a:t>
            </a:r>
            <a:r>
              <a:rPr lang="en-US" sz="2000" dirty="0">
                <a:latin typeface="Times New Roman" panose="02020603050405020304" pitchFamily="18" charset="0"/>
                <a:cs typeface="Times New Roman" panose="02020603050405020304" pitchFamily="18" charset="0"/>
              </a:rPr>
              <a:t>that combines group of related variables and methods into a unit</a:t>
            </a:r>
          </a:p>
          <a:p>
            <a:pPr marL="285750" indent="-285750">
              <a:buFont typeface="Wingdings" pitchFamily="2" charset="2"/>
              <a:buChar char="Ø"/>
            </a:pPr>
            <a:endParaRPr lang="en-US" dirty="0">
              <a:latin typeface="Times New Roman" panose="02020603050405020304" pitchFamily="18" charset="0"/>
              <a:cs typeface="Times New Roman" panose="02020603050405020304" pitchFamily="18" charset="0"/>
            </a:endParaRPr>
          </a:p>
        </p:txBody>
      </p:sp>
      <p:sp>
        <p:nvSpPr>
          <p:cNvPr id="6" name="Rounded Rectangle 5">
            <a:extLst>
              <a:ext uri="{FF2B5EF4-FFF2-40B4-BE49-F238E27FC236}">
                <a16:creationId xmlns:a16="http://schemas.microsoft.com/office/drawing/2014/main" id="{6881B41E-C7A2-99A7-DD0D-61157824505D}"/>
              </a:ext>
            </a:extLst>
          </p:cNvPr>
          <p:cNvSpPr/>
          <p:nvPr/>
        </p:nvSpPr>
        <p:spPr>
          <a:xfrm>
            <a:off x="1540857" y="2653245"/>
            <a:ext cx="4398579" cy="1639615"/>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 </a:t>
            </a:r>
          </a:p>
        </p:txBody>
      </p:sp>
      <p:sp>
        <p:nvSpPr>
          <p:cNvPr id="7" name="Oval 6">
            <a:extLst>
              <a:ext uri="{FF2B5EF4-FFF2-40B4-BE49-F238E27FC236}">
                <a16:creationId xmlns:a16="http://schemas.microsoft.com/office/drawing/2014/main" id="{4EB7A56F-90DE-E61E-B046-B80601B37DF1}"/>
              </a:ext>
            </a:extLst>
          </p:cNvPr>
          <p:cNvSpPr/>
          <p:nvPr/>
        </p:nvSpPr>
        <p:spPr>
          <a:xfrm>
            <a:off x="2116298" y="2976439"/>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9" name="Oval 8">
            <a:extLst>
              <a:ext uri="{FF2B5EF4-FFF2-40B4-BE49-F238E27FC236}">
                <a16:creationId xmlns:a16="http://schemas.microsoft.com/office/drawing/2014/main" id="{9E8DE174-F1D8-391A-2A61-365EF4527C9F}"/>
              </a:ext>
            </a:extLst>
          </p:cNvPr>
          <p:cNvSpPr/>
          <p:nvPr/>
        </p:nvSpPr>
        <p:spPr>
          <a:xfrm>
            <a:off x="3949037" y="2960673"/>
            <a:ext cx="1166649" cy="1008993"/>
          </a:xfrm>
          <a:prstGeom prst="ellipse">
            <a:avLst/>
          </a:prstGeom>
          <a:gradFill flip="none" rotWithShape="1">
            <a:gsLst>
              <a:gs pos="0">
                <a:srgbClr val="43A59C">
                  <a:tint val="66000"/>
                  <a:satMod val="160000"/>
                </a:srgbClr>
              </a:gs>
              <a:gs pos="50000">
                <a:srgbClr val="43A59C">
                  <a:tint val="44500"/>
                  <a:satMod val="160000"/>
                </a:srgbClr>
              </a:gs>
              <a:gs pos="100000">
                <a:srgbClr val="43A59C">
                  <a:tint val="23500"/>
                  <a:satMod val="160000"/>
                </a:srgbClr>
              </a:gs>
            </a:gsLst>
            <a:lin ang="13500000" scaled="1"/>
            <a:tileRect/>
          </a:gra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50000"/>
                  </a:schemeClr>
                </a:solidFill>
              </a:rPr>
              <a:t>Var</a:t>
            </a:r>
          </a:p>
        </p:txBody>
      </p:sp>
      <p:sp>
        <p:nvSpPr>
          <p:cNvPr id="11" name="TextBox 10">
            <a:extLst>
              <a:ext uri="{FF2B5EF4-FFF2-40B4-BE49-F238E27FC236}">
                <a16:creationId xmlns:a16="http://schemas.microsoft.com/office/drawing/2014/main" id="{35E2F679-2E66-C4BD-580A-CB203D39DFF9}"/>
              </a:ext>
            </a:extLst>
          </p:cNvPr>
          <p:cNvSpPr txBox="1"/>
          <p:nvPr/>
        </p:nvSpPr>
        <p:spPr>
          <a:xfrm>
            <a:off x="3282947" y="2030012"/>
            <a:ext cx="1271502" cy="523220"/>
          </a:xfrm>
          <a:prstGeom prst="rect">
            <a:avLst/>
          </a:prstGeom>
          <a:noFill/>
        </p:spPr>
        <p:txBody>
          <a:bodyPr wrap="none" rtlCol="0">
            <a:spAutoFit/>
          </a:bodyPr>
          <a:lstStyle/>
          <a:p>
            <a:r>
              <a:rPr lang="en-US" sz="2800" b="1" dirty="0">
                <a:solidFill>
                  <a:schemeClr val="accent4">
                    <a:lumMod val="50000"/>
                  </a:schemeClr>
                </a:solidFill>
                <a:latin typeface="Times New Roman" panose="02020603050405020304" pitchFamily="18" charset="0"/>
                <a:cs typeface="Times New Roman" panose="02020603050405020304" pitchFamily="18" charset="0"/>
              </a:rPr>
              <a:t>Class 1</a:t>
            </a:r>
          </a:p>
        </p:txBody>
      </p:sp>
      <p:sp>
        <p:nvSpPr>
          <p:cNvPr id="12" name="Rounded Rectangle 11">
            <a:extLst>
              <a:ext uri="{FF2B5EF4-FFF2-40B4-BE49-F238E27FC236}">
                <a16:creationId xmlns:a16="http://schemas.microsoft.com/office/drawing/2014/main" id="{A3631D21-0D5D-DAE4-FD38-5CD1ACEEE539}"/>
              </a:ext>
            </a:extLst>
          </p:cNvPr>
          <p:cNvSpPr/>
          <p:nvPr/>
        </p:nvSpPr>
        <p:spPr>
          <a:xfrm>
            <a:off x="6148326" y="2653245"/>
            <a:ext cx="4398579" cy="1639615"/>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 </a:t>
            </a:r>
          </a:p>
        </p:txBody>
      </p:sp>
      <p:sp>
        <p:nvSpPr>
          <p:cNvPr id="13" name="Oval 12">
            <a:extLst>
              <a:ext uri="{FF2B5EF4-FFF2-40B4-BE49-F238E27FC236}">
                <a16:creationId xmlns:a16="http://schemas.microsoft.com/office/drawing/2014/main" id="{43025BB4-48BF-077E-A17A-CC4A9249079B}"/>
              </a:ext>
            </a:extLst>
          </p:cNvPr>
          <p:cNvSpPr/>
          <p:nvPr/>
        </p:nvSpPr>
        <p:spPr>
          <a:xfrm>
            <a:off x="6723767" y="2976439"/>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14" name="Oval 13">
            <a:extLst>
              <a:ext uri="{FF2B5EF4-FFF2-40B4-BE49-F238E27FC236}">
                <a16:creationId xmlns:a16="http://schemas.microsoft.com/office/drawing/2014/main" id="{D49BDE5B-E2C9-BCD4-1D96-5CF1C4B1B3B7}"/>
              </a:ext>
            </a:extLst>
          </p:cNvPr>
          <p:cNvSpPr/>
          <p:nvPr/>
        </p:nvSpPr>
        <p:spPr>
          <a:xfrm>
            <a:off x="8556506" y="2960673"/>
            <a:ext cx="1166649" cy="1008993"/>
          </a:xfrm>
          <a:prstGeom prst="ellipse">
            <a:avLst/>
          </a:prstGeom>
          <a:gradFill flip="none" rotWithShape="1">
            <a:gsLst>
              <a:gs pos="0">
                <a:srgbClr val="43A59C">
                  <a:tint val="66000"/>
                  <a:satMod val="160000"/>
                </a:srgbClr>
              </a:gs>
              <a:gs pos="50000">
                <a:srgbClr val="43A59C">
                  <a:tint val="44500"/>
                  <a:satMod val="160000"/>
                </a:srgbClr>
              </a:gs>
              <a:gs pos="100000">
                <a:srgbClr val="43A59C">
                  <a:tint val="23500"/>
                  <a:satMod val="160000"/>
                </a:srgbClr>
              </a:gs>
            </a:gsLst>
            <a:lin ang="13500000" scaled="1"/>
            <a:tileRect/>
          </a:gra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50000"/>
                  </a:schemeClr>
                </a:solidFill>
              </a:rPr>
              <a:t>Var</a:t>
            </a:r>
          </a:p>
        </p:txBody>
      </p:sp>
      <p:sp>
        <p:nvSpPr>
          <p:cNvPr id="15" name="Rounded Rectangle 14">
            <a:extLst>
              <a:ext uri="{FF2B5EF4-FFF2-40B4-BE49-F238E27FC236}">
                <a16:creationId xmlns:a16="http://schemas.microsoft.com/office/drawing/2014/main" id="{F7236572-6869-6CCC-1297-E3E679CFF43A}"/>
              </a:ext>
            </a:extLst>
          </p:cNvPr>
          <p:cNvSpPr/>
          <p:nvPr/>
        </p:nvSpPr>
        <p:spPr>
          <a:xfrm>
            <a:off x="3968745" y="4763971"/>
            <a:ext cx="4398579" cy="1639615"/>
          </a:xfrm>
          <a:prstGeom prst="roundRect">
            <a:avLst/>
          </a:prstGeom>
          <a:solidFill>
            <a:schemeClr val="accent4">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 </a:t>
            </a:r>
          </a:p>
        </p:txBody>
      </p:sp>
      <p:sp>
        <p:nvSpPr>
          <p:cNvPr id="16" name="Oval 15">
            <a:extLst>
              <a:ext uri="{FF2B5EF4-FFF2-40B4-BE49-F238E27FC236}">
                <a16:creationId xmlns:a16="http://schemas.microsoft.com/office/drawing/2014/main" id="{17916A7B-4448-1816-C0FF-DBBEDEEFA3F6}"/>
              </a:ext>
            </a:extLst>
          </p:cNvPr>
          <p:cNvSpPr/>
          <p:nvPr/>
        </p:nvSpPr>
        <p:spPr>
          <a:xfrm>
            <a:off x="4544186" y="5087165"/>
            <a:ext cx="1166649" cy="1008993"/>
          </a:xfrm>
          <a:prstGeom prst="ellipse">
            <a:avLst/>
          </a:prstGeom>
          <a:solidFill>
            <a:srgbClr val="43A59C"/>
          </a:soli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40000"/>
                    <a:lumOff val="60000"/>
                  </a:schemeClr>
                </a:solidFill>
              </a:rPr>
              <a:t>F()</a:t>
            </a:r>
          </a:p>
        </p:txBody>
      </p:sp>
      <p:sp>
        <p:nvSpPr>
          <p:cNvPr id="17" name="Oval 16">
            <a:extLst>
              <a:ext uri="{FF2B5EF4-FFF2-40B4-BE49-F238E27FC236}">
                <a16:creationId xmlns:a16="http://schemas.microsoft.com/office/drawing/2014/main" id="{7A1DB238-FB48-5A7E-08E7-259FF1C516D5}"/>
              </a:ext>
            </a:extLst>
          </p:cNvPr>
          <p:cNvSpPr/>
          <p:nvPr/>
        </p:nvSpPr>
        <p:spPr>
          <a:xfrm>
            <a:off x="6376925" y="5071399"/>
            <a:ext cx="1166649" cy="1008993"/>
          </a:xfrm>
          <a:prstGeom prst="ellipse">
            <a:avLst/>
          </a:prstGeom>
          <a:gradFill flip="none" rotWithShape="1">
            <a:gsLst>
              <a:gs pos="0">
                <a:srgbClr val="43A59C">
                  <a:tint val="66000"/>
                  <a:satMod val="160000"/>
                </a:srgbClr>
              </a:gs>
              <a:gs pos="50000">
                <a:srgbClr val="43A59C">
                  <a:tint val="44500"/>
                  <a:satMod val="160000"/>
                </a:srgbClr>
              </a:gs>
              <a:gs pos="100000">
                <a:srgbClr val="43A59C">
                  <a:tint val="23500"/>
                  <a:satMod val="160000"/>
                </a:srgbClr>
              </a:gs>
            </a:gsLst>
            <a:lin ang="13500000" scaled="1"/>
            <a:tileRect/>
          </a:gradFill>
          <a:ln>
            <a:solidFill>
              <a:srgbClr val="43A5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lumMod val="50000"/>
                  </a:schemeClr>
                </a:solidFill>
              </a:rPr>
              <a:t>Var</a:t>
            </a:r>
          </a:p>
        </p:txBody>
      </p:sp>
      <p:sp>
        <p:nvSpPr>
          <p:cNvPr id="4" name="TextBox 3">
            <a:extLst>
              <a:ext uri="{FF2B5EF4-FFF2-40B4-BE49-F238E27FC236}">
                <a16:creationId xmlns:a16="http://schemas.microsoft.com/office/drawing/2014/main" id="{07F3893F-2964-4E9B-E754-76272B97BC47}"/>
              </a:ext>
            </a:extLst>
          </p:cNvPr>
          <p:cNvSpPr txBox="1"/>
          <p:nvPr/>
        </p:nvSpPr>
        <p:spPr>
          <a:xfrm>
            <a:off x="7846516" y="1968428"/>
            <a:ext cx="1271502" cy="523220"/>
          </a:xfrm>
          <a:prstGeom prst="rect">
            <a:avLst/>
          </a:prstGeom>
          <a:noFill/>
        </p:spPr>
        <p:txBody>
          <a:bodyPr wrap="none" rtlCol="0">
            <a:spAutoFit/>
          </a:bodyPr>
          <a:lstStyle/>
          <a:p>
            <a:r>
              <a:rPr lang="en-US" sz="2800" b="1" dirty="0">
                <a:solidFill>
                  <a:schemeClr val="accent4">
                    <a:lumMod val="50000"/>
                  </a:schemeClr>
                </a:solidFill>
                <a:latin typeface="Times New Roman" panose="02020603050405020304" pitchFamily="18" charset="0"/>
                <a:cs typeface="Times New Roman" panose="02020603050405020304" pitchFamily="18" charset="0"/>
              </a:rPr>
              <a:t>Class 2</a:t>
            </a:r>
          </a:p>
        </p:txBody>
      </p:sp>
      <p:sp>
        <p:nvSpPr>
          <p:cNvPr id="5" name="TextBox 4">
            <a:extLst>
              <a:ext uri="{FF2B5EF4-FFF2-40B4-BE49-F238E27FC236}">
                <a16:creationId xmlns:a16="http://schemas.microsoft.com/office/drawing/2014/main" id="{445CA0EC-3D47-005D-AD51-520E51ECBA2C}"/>
              </a:ext>
            </a:extLst>
          </p:cNvPr>
          <p:cNvSpPr txBox="1"/>
          <p:nvPr/>
        </p:nvSpPr>
        <p:spPr>
          <a:xfrm>
            <a:off x="5452265" y="4224985"/>
            <a:ext cx="1271502" cy="523220"/>
          </a:xfrm>
          <a:prstGeom prst="rect">
            <a:avLst/>
          </a:prstGeom>
          <a:noFill/>
        </p:spPr>
        <p:txBody>
          <a:bodyPr wrap="none" rtlCol="0">
            <a:spAutoFit/>
          </a:bodyPr>
          <a:lstStyle/>
          <a:p>
            <a:r>
              <a:rPr lang="en-US" sz="2800" b="1" dirty="0">
                <a:solidFill>
                  <a:schemeClr val="accent4">
                    <a:lumMod val="50000"/>
                  </a:schemeClr>
                </a:solidFill>
                <a:latin typeface="Times New Roman" panose="02020603050405020304" pitchFamily="18" charset="0"/>
                <a:cs typeface="Times New Roman" panose="02020603050405020304" pitchFamily="18" charset="0"/>
              </a:rPr>
              <a:t>Class 3</a:t>
            </a:r>
          </a:p>
        </p:txBody>
      </p:sp>
    </p:spTree>
    <p:extLst>
      <p:ext uri="{BB962C8B-B14F-4D97-AF65-F5344CB8AC3E}">
        <p14:creationId xmlns:p14="http://schemas.microsoft.com/office/powerpoint/2010/main" val="375492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pic>
        <p:nvPicPr>
          <p:cNvPr id="2050" name="Picture 2" descr="Oh. Great! Icons PNG - Free PNG and Icons Downloads">
            <a:extLst>
              <a:ext uri="{FF2B5EF4-FFF2-40B4-BE49-F238E27FC236}">
                <a16:creationId xmlns:a16="http://schemas.microsoft.com/office/drawing/2014/main" id="{920196FB-6BA5-13BC-BFE3-98E334FA4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0251" y="2654028"/>
            <a:ext cx="4335920" cy="39669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EFD246-EE69-7E51-DAE0-34E08A2F85C3}"/>
              </a:ext>
            </a:extLst>
          </p:cNvPr>
          <p:cNvSpPr txBox="1"/>
          <p:nvPr/>
        </p:nvSpPr>
        <p:spPr>
          <a:xfrm>
            <a:off x="329004" y="1542088"/>
            <a:ext cx="8686800"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OOP allows to break the program into the bit-sized problems that can be solved easily (one object at a time).</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0C15A561-7AE3-B0B1-E621-A046A1CFC672}"/>
              </a:ext>
            </a:extLst>
          </p:cNvPr>
          <p:cNvSpPr txBox="1"/>
          <p:nvPr/>
        </p:nvSpPr>
        <p:spPr>
          <a:xfrm>
            <a:off x="524157" y="4035343"/>
            <a:ext cx="7935186" cy="830997"/>
          </a:xfrm>
          <a:prstGeom prst="rect">
            <a:avLst/>
          </a:prstGeom>
          <a:noFill/>
        </p:spPr>
        <p:txBody>
          <a:bodyPr wrap="none" rtlCol="0">
            <a:spAutoFit/>
          </a:bodyPr>
          <a:lstStyle/>
          <a:p>
            <a:r>
              <a:rPr lang="en-US" sz="2400" b="0" i="0" dirty="0">
                <a:solidFill>
                  <a:srgbClr val="202124"/>
                </a:solidFill>
                <a:effectLst/>
                <a:latin typeface="Times New Roman" panose="02020603050405020304" pitchFamily="18" charset="0"/>
                <a:cs typeface="Times New Roman" panose="02020603050405020304" pitchFamily="18" charset="0"/>
              </a:rPr>
              <a:t>It produce better quality software and lesser maintenance cost. </a:t>
            </a:r>
          </a:p>
          <a:p>
            <a:pPr algn="ctr"/>
            <a:r>
              <a:rPr lang="en-US" sz="2400" dirty="0">
                <a:solidFill>
                  <a:srgbClr val="202124"/>
                </a:solidFill>
                <a:latin typeface="Times New Roman" panose="02020603050405020304" pitchFamily="18" charset="0"/>
                <a:cs typeface="Times New Roman" panose="02020603050405020304" pitchFamily="18" charset="0"/>
              </a:rPr>
              <a:t>   and Make Your Life Easier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24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 (Summary)</a:t>
            </a:r>
          </a:p>
        </p:txBody>
      </p:sp>
      <p:sp>
        <p:nvSpPr>
          <p:cNvPr id="3" name="TextBox 2">
            <a:extLst>
              <a:ext uri="{FF2B5EF4-FFF2-40B4-BE49-F238E27FC236}">
                <a16:creationId xmlns:a16="http://schemas.microsoft.com/office/drawing/2014/main" id="{58EFD246-EE69-7E51-DAE0-34E08A2F85C3}"/>
              </a:ext>
            </a:extLst>
          </p:cNvPr>
          <p:cNvSpPr txBox="1"/>
          <p:nvPr/>
        </p:nvSpPr>
        <p:spPr>
          <a:xfrm>
            <a:off x="331076" y="831981"/>
            <a:ext cx="8686800" cy="2308324"/>
          </a:xfrm>
          <a:prstGeom prst="rect">
            <a:avLst/>
          </a:prstGeom>
          <a:noFill/>
        </p:spPr>
        <p:txBody>
          <a:bodyPr wrap="square" rtlCol="0">
            <a:spAutoFit/>
          </a:bodyPr>
          <a:lstStyle/>
          <a:p>
            <a:pPr marL="285750" indent="-285750">
              <a:buFont typeface="Wingdings" pitchFamily="2" charset="2"/>
              <a:buChar char="Ø"/>
            </a:pPr>
            <a:r>
              <a:rPr lang="en-US" sz="2400" dirty="0">
                <a:latin typeface="Times New Roman" panose="02020603050405020304" pitchFamily="18" charset="0"/>
                <a:cs typeface="Times New Roman" panose="02020603050405020304" pitchFamily="18" charset="0"/>
              </a:rPr>
              <a:t>OOP is faster and easier to execute.</a:t>
            </a:r>
          </a:p>
          <a:p>
            <a:pPr marL="285750" indent="-285750">
              <a:buFont typeface="Wingdings" pitchFamily="2" charset="2"/>
              <a:buChar char="Ø"/>
            </a:pPr>
            <a:r>
              <a:rPr lang="en-US" sz="2400" dirty="0">
                <a:latin typeface="Times New Roman" panose="02020603050405020304" pitchFamily="18" charset="0"/>
                <a:cs typeface="Times New Roman" panose="02020603050405020304" pitchFamily="18" charset="0"/>
              </a:rPr>
              <a:t>OOP provides a clear structure for the programs.</a:t>
            </a:r>
          </a:p>
          <a:p>
            <a:pPr marL="285750" indent="-285750">
              <a:buFont typeface="Wingdings" pitchFamily="2" charset="2"/>
              <a:buChar char="Ø"/>
            </a:pPr>
            <a:r>
              <a:rPr lang="en-US" sz="2400" dirty="0">
                <a:latin typeface="Times New Roman" panose="02020603050405020304" pitchFamily="18" charset="0"/>
                <a:cs typeface="Times New Roman" panose="02020603050405020304" pitchFamily="18" charset="0"/>
              </a:rPr>
              <a:t>Reduce repetition.</a:t>
            </a:r>
          </a:p>
          <a:p>
            <a:pPr marL="285750" indent="-285750">
              <a:buFont typeface="Wingdings" pitchFamily="2" charset="2"/>
              <a:buChar char="Ø"/>
            </a:pPr>
            <a:r>
              <a:rPr lang="en-US" sz="2400" dirty="0">
                <a:latin typeface="Times New Roman" panose="02020603050405020304" pitchFamily="18" charset="0"/>
                <a:cs typeface="Times New Roman" panose="02020603050405020304" pitchFamily="18" charset="0"/>
              </a:rPr>
              <a:t>Makes the code easier to </a:t>
            </a:r>
            <a:r>
              <a:rPr lang="en-US" sz="2400" dirty="0">
                <a:solidFill>
                  <a:srgbClr val="43A59C"/>
                </a:solidFill>
                <a:latin typeface="Times New Roman" panose="02020603050405020304" pitchFamily="18" charset="0"/>
                <a:cs typeface="Times New Roman" panose="02020603050405020304" pitchFamily="18" charset="0"/>
              </a:rPr>
              <a:t>maintain</a:t>
            </a:r>
            <a:r>
              <a:rPr lang="en-US" sz="2400" dirty="0">
                <a:latin typeface="Times New Roman" panose="02020603050405020304" pitchFamily="18" charset="0"/>
                <a:cs typeface="Times New Roman" panose="02020603050405020304" pitchFamily="18" charset="0"/>
              </a:rPr>
              <a:t>, </a:t>
            </a:r>
            <a:r>
              <a:rPr lang="en-US" sz="2400" dirty="0">
                <a:solidFill>
                  <a:srgbClr val="43A59C"/>
                </a:solidFill>
                <a:latin typeface="Times New Roman" panose="02020603050405020304" pitchFamily="18" charset="0"/>
                <a:cs typeface="Times New Roman" panose="02020603050405020304" pitchFamily="18" charset="0"/>
              </a:rPr>
              <a:t>modify</a:t>
            </a:r>
            <a:r>
              <a:rPr lang="en-US" sz="2400" dirty="0">
                <a:latin typeface="Times New Roman" panose="02020603050405020304" pitchFamily="18" charset="0"/>
                <a:cs typeface="Times New Roman" panose="02020603050405020304" pitchFamily="18" charset="0"/>
              </a:rPr>
              <a:t> and </a:t>
            </a:r>
            <a:r>
              <a:rPr lang="en-US" sz="2400" dirty="0">
                <a:solidFill>
                  <a:srgbClr val="43A59C"/>
                </a:solidFill>
                <a:latin typeface="Times New Roman" panose="02020603050405020304" pitchFamily="18" charset="0"/>
                <a:cs typeface="Times New Roman" panose="02020603050405020304" pitchFamily="18" charset="0"/>
              </a:rPr>
              <a:t>debug.</a:t>
            </a:r>
          </a:p>
          <a:p>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0678B556-2C53-AB89-5BAA-CE43BC29433B}"/>
              </a:ext>
            </a:extLst>
          </p:cNvPr>
          <p:cNvSpPr txBox="1"/>
          <p:nvPr/>
        </p:nvSpPr>
        <p:spPr>
          <a:xfrm>
            <a:off x="1637624" y="3377190"/>
            <a:ext cx="8686800" cy="1200329"/>
          </a:xfrm>
          <a:prstGeom prst="rect">
            <a:avLst/>
          </a:prstGeom>
          <a:noFill/>
        </p:spPr>
        <p:txBody>
          <a:bodyPr wrap="square">
            <a:sp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Procedural programming involves writing </a:t>
            </a:r>
            <a:r>
              <a:rPr lang="en-US" sz="2400" b="0" i="0" dirty="0">
                <a:solidFill>
                  <a:srgbClr val="FF6101"/>
                </a:solidFill>
                <a:effectLst/>
                <a:latin typeface="Times New Roman" panose="02020603050405020304" pitchFamily="18" charset="0"/>
                <a:cs typeface="Times New Roman" panose="02020603050405020304" pitchFamily="18" charset="0"/>
              </a:rPr>
              <a:t>methods</a:t>
            </a:r>
            <a:r>
              <a:rPr lang="en-US" sz="2400" b="0" i="0" dirty="0">
                <a:solidFill>
                  <a:srgbClr val="000000"/>
                </a:solidFill>
                <a:effectLst/>
                <a:latin typeface="Times New Roman" panose="02020603050405020304" pitchFamily="18" charset="0"/>
                <a:cs typeface="Times New Roman" panose="02020603050405020304" pitchFamily="18" charset="0"/>
              </a:rPr>
              <a:t> that perform operations on the </a:t>
            </a:r>
            <a:r>
              <a:rPr lang="en-US" sz="2400" b="0" i="0" dirty="0">
                <a:solidFill>
                  <a:srgbClr val="FF6101"/>
                </a:solidFill>
                <a:effectLst/>
                <a:latin typeface="Times New Roman" panose="02020603050405020304" pitchFamily="18" charset="0"/>
                <a:cs typeface="Times New Roman" panose="02020603050405020304" pitchFamily="18" charset="0"/>
              </a:rPr>
              <a:t>data</a:t>
            </a:r>
            <a:r>
              <a:rPr lang="en-US" sz="2400" dirty="0">
                <a:solidFill>
                  <a:srgbClr val="000000"/>
                </a:solidFill>
                <a:latin typeface="Times New Roman" panose="02020603050405020304" pitchFamily="18" charset="0"/>
                <a:cs typeface="Times New Roman" panose="02020603050405020304" pitchFamily="18" charset="0"/>
              </a:rPr>
              <a:t>. W</a:t>
            </a:r>
            <a:r>
              <a:rPr lang="en-US" sz="2400" b="0" i="0" dirty="0">
                <a:solidFill>
                  <a:srgbClr val="000000"/>
                </a:solidFill>
                <a:effectLst/>
                <a:latin typeface="Times New Roman" panose="02020603050405020304" pitchFamily="18" charset="0"/>
                <a:cs typeface="Times New Roman" panose="02020603050405020304" pitchFamily="18" charset="0"/>
              </a:rPr>
              <a:t>hile OOP involves creating </a:t>
            </a:r>
            <a:r>
              <a:rPr lang="en-US" sz="2400" b="0" i="0" dirty="0">
                <a:solidFill>
                  <a:srgbClr val="FF6101"/>
                </a:solidFill>
                <a:effectLst/>
                <a:latin typeface="Times New Roman" panose="02020603050405020304" pitchFamily="18" charset="0"/>
                <a:cs typeface="Times New Roman" panose="02020603050405020304" pitchFamily="18" charset="0"/>
              </a:rPr>
              <a:t>objects</a:t>
            </a:r>
            <a:r>
              <a:rPr lang="en-US" sz="2400" b="0" i="0" dirty="0">
                <a:solidFill>
                  <a:srgbClr val="000000"/>
                </a:solidFill>
                <a:effectLst/>
                <a:latin typeface="Times New Roman" panose="02020603050405020304" pitchFamily="18" charset="0"/>
                <a:cs typeface="Times New Roman" panose="02020603050405020304" pitchFamily="18" charset="0"/>
              </a:rPr>
              <a:t> that contain both </a:t>
            </a:r>
            <a:r>
              <a:rPr lang="en-US" sz="2400" b="0" i="0" dirty="0">
                <a:solidFill>
                  <a:srgbClr val="FF6101"/>
                </a:solidFill>
                <a:effectLst/>
                <a:latin typeface="Times New Roman" panose="02020603050405020304" pitchFamily="18" charset="0"/>
                <a:cs typeface="Times New Roman" panose="02020603050405020304" pitchFamily="18" charset="0"/>
              </a:rPr>
              <a:t>data</a:t>
            </a:r>
            <a:r>
              <a:rPr lang="en-US" sz="2400" b="0" i="0" dirty="0">
                <a:solidFill>
                  <a:srgbClr val="000000"/>
                </a:solidFill>
                <a:effectLst/>
                <a:latin typeface="Times New Roman" panose="02020603050405020304" pitchFamily="18" charset="0"/>
                <a:cs typeface="Times New Roman" panose="02020603050405020304" pitchFamily="18" charset="0"/>
              </a:rPr>
              <a:t> and </a:t>
            </a:r>
            <a:r>
              <a:rPr lang="en-US" sz="2400" b="0" i="0" dirty="0">
                <a:solidFill>
                  <a:srgbClr val="FF6101"/>
                </a:solidFill>
                <a:effectLst/>
                <a:latin typeface="Times New Roman" panose="02020603050405020304" pitchFamily="18" charset="0"/>
                <a:cs typeface="Times New Roman" panose="02020603050405020304" pitchFamily="18" charset="0"/>
              </a:rPr>
              <a:t>methods</a:t>
            </a: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74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89A35-34A9-8C8A-71A6-CB95487DCDD9}"/>
              </a:ext>
            </a:extLst>
          </p:cNvPr>
          <p:cNvSpPr txBox="1">
            <a:spLocks/>
          </p:cNvSpPr>
          <p:nvPr/>
        </p:nvSpPr>
        <p:spPr>
          <a:xfrm>
            <a:off x="0" y="-5069"/>
            <a:ext cx="12192000" cy="837050"/>
          </a:xfrm>
          <a:prstGeom prst="rect">
            <a:avLst/>
          </a:prstGeom>
          <a:solidFill>
            <a:schemeClr val="bg2"/>
          </a:solidFill>
          <a:ln>
            <a:solidFill>
              <a:schemeClr val="accent3">
                <a:lumMod val="60000"/>
                <a:lumOff val="4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Object Oriented Programming OOP</a:t>
            </a:r>
          </a:p>
        </p:txBody>
      </p:sp>
      <p:sp>
        <p:nvSpPr>
          <p:cNvPr id="7" name="TextBox 6">
            <a:extLst>
              <a:ext uri="{FF2B5EF4-FFF2-40B4-BE49-F238E27FC236}">
                <a16:creationId xmlns:a16="http://schemas.microsoft.com/office/drawing/2014/main" id="{7A5D04F8-F39A-5E72-8C5C-31215010A36B}"/>
              </a:ext>
            </a:extLst>
          </p:cNvPr>
          <p:cNvSpPr txBox="1"/>
          <p:nvPr/>
        </p:nvSpPr>
        <p:spPr>
          <a:xfrm>
            <a:off x="298174" y="1338077"/>
            <a:ext cx="10972800" cy="2862322"/>
          </a:xfrm>
          <a:prstGeom prst="rect">
            <a:avLst/>
          </a:prstGeom>
          <a:noFill/>
        </p:spPr>
        <p:txBody>
          <a:bodyPr wrap="square">
            <a:spAutoFit/>
          </a:bodyPr>
          <a:lstStyle/>
          <a:p>
            <a:pPr marL="342900" indent="-342900">
              <a:buFont typeface="Wingdings"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 class is a template for objects, or a "blueprint" for creating objects.</a:t>
            </a:r>
          </a:p>
          <a:p>
            <a:pPr marL="342900" indent="-342900">
              <a:buFont typeface="Wingdings"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an object is an instance of a class.</a:t>
            </a:r>
          </a:p>
          <a:p>
            <a:pPr marL="342900" indent="-342900">
              <a:buFont typeface="Wingdings"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Classes consist of</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43A59C"/>
                </a:solidFill>
                <a:effectLst/>
                <a:latin typeface="Times New Roman" panose="02020603050405020304" pitchFamily="18" charset="0"/>
                <a:cs typeface="Times New Roman" panose="02020603050405020304" pitchFamily="18" charset="0"/>
              </a:rPr>
              <a:t>attributes</a:t>
            </a:r>
            <a:r>
              <a:rPr lang="en-US" sz="2400" b="0" i="0" dirty="0">
                <a:solidFill>
                  <a:srgbClr val="000000"/>
                </a:solidFill>
                <a:effectLst/>
                <a:latin typeface="Times New Roman" panose="02020603050405020304" pitchFamily="18" charset="0"/>
                <a:cs typeface="Times New Roman" panose="02020603050405020304" pitchFamily="18" charset="0"/>
              </a:rPr>
              <a:t> and </a:t>
            </a:r>
            <a:r>
              <a:rPr lang="en-US" sz="2400" b="0" i="0" dirty="0">
                <a:solidFill>
                  <a:srgbClr val="7030A0"/>
                </a:solidFill>
                <a:effectLst/>
                <a:latin typeface="Times New Roman" panose="02020603050405020304" pitchFamily="18" charset="0"/>
                <a:cs typeface="Times New Roman" panose="02020603050405020304" pitchFamily="18" charset="0"/>
              </a:rPr>
              <a:t>methods</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342900" indent="-342900">
              <a:buFont typeface="Wingdings" pitchFamily="2" charset="2"/>
              <a:buChar char="Ø"/>
            </a:pPr>
            <a:r>
              <a:rPr lang="en-US" sz="2400" dirty="0">
                <a:solidFill>
                  <a:srgbClr val="000000"/>
                </a:solidFill>
                <a:latin typeface="Times New Roman" panose="02020603050405020304" pitchFamily="18" charset="0"/>
                <a:cs typeface="Times New Roman" panose="02020603050405020304" pitchFamily="18" charset="0"/>
              </a:rPr>
              <a:t>E</a:t>
            </a:r>
            <a:r>
              <a:rPr lang="en-US" sz="2400" b="0" i="0" dirty="0">
                <a:solidFill>
                  <a:srgbClr val="000000"/>
                </a:solidFill>
                <a:effectLst/>
                <a:latin typeface="Times New Roman" panose="02020603050405020304" pitchFamily="18" charset="0"/>
                <a:cs typeface="Times New Roman" panose="02020603050405020304" pitchFamily="18" charset="0"/>
              </a:rPr>
              <a:t>xample: in real life, a </a:t>
            </a:r>
            <a:r>
              <a:rPr lang="en-US" sz="2400" b="0" i="0" dirty="0">
                <a:solidFill>
                  <a:srgbClr val="FF6101"/>
                </a:solidFill>
                <a:effectLst/>
                <a:latin typeface="Times New Roman" panose="02020603050405020304" pitchFamily="18" charset="0"/>
                <a:cs typeface="Times New Roman" panose="02020603050405020304" pitchFamily="18" charset="0"/>
              </a:rPr>
              <a:t>BMW</a:t>
            </a:r>
            <a:r>
              <a:rPr lang="en-US" sz="2400" b="0" i="0" dirty="0">
                <a:solidFill>
                  <a:srgbClr val="000000"/>
                </a:solidFill>
                <a:effectLst/>
                <a:latin typeface="Times New Roman" panose="02020603050405020304" pitchFamily="18" charset="0"/>
                <a:cs typeface="Times New Roman" panose="02020603050405020304" pitchFamily="18" charset="0"/>
              </a:rPr>
              <a:t> is an </a:t>
            </a:r>
            <a:r>
              <a:rPr lang="en-US" sz="2400" b="0" i="0" dirty="0">
                <a:solidFill>
                  <a:srgbClr val="FF6101"/>
                </a:solidFill>
                <a:effectLst/>
                <a:latin typeface="Times New Roman" panose="02020603050405020304" pitchFamily="18" charset="0"/>
                <a:cs typeface="Times New Roman" panose="02020603050405020304" pitchFamily="18" charset="0"/>
              </a:rPr>
              <a:t>object </a:t>
            </a:r>
            <a:r>
              <a:rPr lang="en-US" sz="2400" b="0" i="0" dirty="0">
                <a:effectLst/>
                <a:latin typeface="Times New Roman" panose="02020603050405020304" pitchFamily="18" charset="0"/>
                <a:cs typeface="Times New Roman" panose="02020603050405020304" pitchFamily="18" charset="0"/>
              </a:rPr>
              <a:t>from</a:t>
            </a:r>
            <a:r>
              <a:rPr lang="en-US" sz="2400" b="0" i="0" dirty="0">
                <a:solidFill>
                  <a:srgbClr val="FF6101"/>
                </a:solidFill>
                <a:effectLst/>
                <a:latin typeface="Times New Roman" panose="02020603050405020304" pitchFamily="18" charset="0"/>
                <a:cs typeface="Times New Roman" panose="02020603050405020304" pitchFamily="18" charset="0"/>
              </a:rPr>
              <a:t> </a:t>
            </a:r>
            <a:r>
              <a:rPr lang="en-US" sz="2400" b="0" i="0" dirty="0">
                <a:solidFill>
                  <a:schemeClr val="accent6"/>
                </a:solidFill>
                <a:effectLst/>
                <a:latin typeface="Times New Roman" panose="02020603050405020304" pitchFamily="18" charset="0"/>
                <a:cs typeface="Times New Roman" panose="02020603050405020304" pitchFamily="18" charset="0"/>
              </a:rPr>
              <a:t>Car class</a:t>
            </a:r>
            <a:r>
              <a:rPr lang="en-US" sz="2400" b="0" i="0" dirty="0">
                <a:solidFill>
                  <a:srgbClr val="000000"/>
                </a:solidFill>
                <a:effectLst/>
                <a:latin typeface="Times New Roman" panose="02020603050405020304" pitchFamily="18" charset="0"/>
                <a:cs typeface="Times New Roman" panose="02020603050405020304" pitchFamily="18" charset="0"/>
              </a:rPr>
              <a:t>. The car has </a:t>
            </a:r>
            <a:r>
              <a:rPr lang="en-US" sz="2400" i="0" dirty="0">
                <a:solidFill>
                  <a:srgbClr val="43A59C"/>
                </a:solidFill>
                <a:effectLst/>
                <a:latin typeface="Times New Roman" panose="02020603050405020304" pitchFamily="18" charset="0"/>
                <a:cs typeface="Times New Roman" panose="02020603050405020304" pitchFamily="18" charset="0"/>
              </a:rPr>
              <a:t>attributes</a:t>
            </a:r>
            <a:r>
              <a:rPr lang="en-US" sz="2400" b="0" i="0" dirty="0">
                <a:solidFill>
                  <a:srgbClr val="000000"/>
                </a:solidFill>
                <a:effectLst/>
                <a:latin typeface="Times New Roman" panose="02020603050405020304" pitchFamily="18" charset="0"/>
                <a:cs typeface="Times New Roman" panose="02020603050405020304" pitchFamily="18" charset="0"/>
              </a:rPr>
              <a:t>, such as </a:t>
            </a:r>
            <a:r>
              <a:rPr lang="en-US" sz="2400" b="0" i="0" dirty="0">
                <a:solidFill>
                  <a:srgbClr val="43A59C"/>
                </a:solidFill>
                <a:effectLst/>
                <a:latin typeface="Times New Roman" panose="02020603050405020304" pitchFamily="18" charset="0"/>
                <a:cs typeface="Times New Roman" panose="02020603050405020304" pitchFamily="18" charset="0"/>
              </a:rPr>
              <a:t>weight</a:t>
            </a:r>
            <a:r>
              <a:rPr lang="en-US" sz="2400" b="0" i="0" dirty="0">
                <a:solidFill>
                  <a:srgbClr val="000000"/>
                </a:solidFill>
                <a:effectLst/>
                <a:latin typeface="Times New Roman" panose="02020603050405020304" pitchFamily="18" charset="0"/>
                <a:cs typeface="Times New Roman" panose="02020603050405020304" pitchFamily="18" charset="0"/>
              </a:rPr>
              <a:t> and </a:t>
            </a:r>
            <a:r>
              <a:rPr lang="en-US" sz="2400" b="0" i="0" dirty="0">
                <a:solidFill>
                  <a:srgbClr val="43A59C"/>
                </a:solidFill>
                <a:effectLst/>
                <a:latin typeface="Times New Roman" panose="02020603050405020304" pitchFamily="18" charset="0"/>
                <a:cs typeface="Times New Roman" panose="02020603050405020304" pitchFamily="18" charset="0"/>
              </a:rPr>
              <a:t>color</a:t>
            </a:r>
            <a:r>
              <a:rPr lang="en-US" sz="2400" b="0" i="0" dirty="0">
                <a:solidFill>
                  <a:srgbClr val="000000"/>
                </a:solidFill>
                <a:effectLst/>
                <a:latin typeface="Times New Roman" panose="02020603050405020304" pitchFamily="18" charset="0"/>
                <a:cs typeface="Times New Roman" panose="02020603050405020304" pitchFamily="18" charset="0"/>
              </a:rPr>
              <a:t>, and </a:t>
            </a:r>
            <a:r>
              <a:rPr lang="en-US" sz="2400" i="0" dirty="0">
                <a:solidFill>
                  <a:srgbClr val="7030A0"/>
                </a:solidFill>
                <a:effectLst/>
                <a:latin typeface="Times New Roman" panose="02020603050405020304" pitchFamily="18" charset="0"/>
                <a:cs typeface="Times New Roman" panose="02020603050405020304" pitchFamily="18" charset="0"/>
              </a:rPr>
              <a:t>methods</a:t>
            </a:r>
            <a:r>
              <a:rPr lang="en-US" sz="2400" b="0" i="0" dirty="0">
                <a:solidFill>
                  <a:srgbClr val="000000"/>
                </a:solidFill>
                <a:effectLst/>
                <a:latin typeface="Times New Roman" panose="02020603050405020304" pitchFamily="18" charset="0"/>
                <a:cs typeface="Times New Roman" panose="02020603050405020304" pitchFamily="18" charset="0"/>
              </a:rPr>
              <a:t>, such as </a:t>
            </a:r>
            <a:r>
              <a:rPr lang="en-US" sz="2400" dirty="0">
                <a:solidFill>
                  <a:srgbClr val="7030A0"/>
                </a:solidFill>
                <a:latin typeface="Times New Roman" panose="02020603050405020304" pitchFamily="18" charset="0"/>
                <a:cs typeface="Times New Roman" panose="02020603050405020304" pitchFamily="18" charset="0"/>
              </a:rPr>
              <a:t>start</a:t>
            </a:r>
            <a:r>
              <a:rPr lang="en-US" sz="2400" dirty="0">
                <a:solidFill>
                  <a:srgbClr val="000000"/>
                </a:solidFill>
                <a:latin typeface="Times New Roman" panose="02020603050405020304" pitchFamily="18" charset="0"/>
                <a:cs typeface="Times New Roman" panose="02020603050405020304" pitchFamily="18" charset="0"/>
              </a:rPr>
              <a:t>, </a:t>
            </a:r>
            <a:r>
              <a:rPr lang="en-US" sz="2400" b="0" i="0" dirty="0">
                <a:solidFill>
                  <a:srgbClr val="7030A0"/>
                </a:solidFill>
                <a:effectLst/>
                <a:latin typeface="Times New Roman" panose="02020603050405020304" pitchFamily="18" charset="0"/>
                <a:cs typeface="Times New Roman" panose="02020603050405020304" pitchFamily="18" charset="0"/>
              </a:rPr>
              <a:t>drive</a:t>
            </a:r>
            <a:r>
              <a:rPr lang="en-US" sz="2400" b="0" i="0" dirty="0">
                <a:solidFill>
                  <a:srgbClr val="000000"/>
                </a:solidFill>
                <a:effectLst/>
                <a:latin typeface="Times New Roman" panose="02020603050405020304" pitchFamily="18" charset="0"/>
                <a:cs typeface="Times New Roman" panose="02020603050405020304" pitchFamily="18" charset="0"/>
              </a:rPr>
              <a:t> and </a:t>
            </a:r>
            <a:r>
              <a:rPr lang="en-US" sz="2400" dirty="0">
                <a:solidFill>
                  <a:srgbClr val="7030A0"/>
                </a:solidFill>
                <a:latin typeface="Times New Roman" panose="02020603050405020304" pitchFamily="18" charset="0"/>
                <a:cs typeface="Times New Roman" panose="02020603050405020304" pitchFamily="18" charset="0"/>
              </a:rPr>
              <a:t>p</a:t>
            </a:r>
            <a:r>
              <a:rPr lang="en-US" sz="2400" b="0" i="0" dirty="0">
                <a:solidFill>
                  <a:srgbClr val="7030A0"/>
                </a:solidFill>
                <a:effectLst/>
                <a:latin typeface="Times New Roman" panose="02020603050405020304" pitchFamily="18" charset="0"/>
                <a:cs typeface="Times New Roman" panose="02020603050405020304" pitchFamily="18" charset="0"/>
              </a:rPr>
              <a:t>ark</a:t>
            </a: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endParaRPr lang="en-US" sz="2400" b="0" i="0" dirty="0">
              <a:solidFill>
                <a:srgbClr val="000000"/>
              </a:solidFill>
              <a:effectLst/>
              <a:latin typeface="Times New Roman" panose="02020603050405020304" pitchFamily="18" charset="0"/>
              <a:cs typeface="Times New Roman" panose="02020603050405020304" pitchFamily="18" charset="0"/>
            </a:endParaRPr>
          </a:p>
          <a:p>
            <a:br>
              <a:rPr lang="en-US" dirty="0"/>
            </a:br>
            <a:endParaRPr lang="en-US" dirty="0"/>
          </a:p>
        </p:txBody>
      </p:sp>
      <p:sp>
        <p:nvSpPr>
          <p:cNvPr id="8" name="TextBox 7">
            <a:extLst>
              <a:ext uri="{FF2B5EF4-FFF2-40B4-BE49-F238E27FC236}">
                <a16:creationId xmlns:a16="http://schemas.microsoft.com/office/drawing/2014/main" id="{521AB510-20A9-7F23-1CEA-9262242B26D8}"/>
              </a:ext>
            </a:extLst>
          </p:cNvPr>
          <p:cNvSpPr txBox="1"/>
          <p:nvPr/>
        </p:nvSpPr>
        <p:spPr>
          <a:xfrm>
            <a:off x="298174" y="974035"/>
            <a:ext cx="2879314"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Classes and Objects </a:t>
            </a:r>
          </a:p>
        </p:txBody>
      </p:sp>
      <p:sp>
        <p:nvSpPr>
          <p:cNvPr id="13" name="TextBox 12">
            <a:extLst>
              <a:ext uri="{FF2B5EF4-FFF2-40B4-BE49-F238E27FC236}">
                <a16:creationId xmlns:a16="http://schemas.microsoft.com/office/drawing/2014/main" id="{5B81D41D-A5BE-3F57-A035-5ABB3B9F4F41}"/>
              </a:ext>
            </a:extLst>
          </p:cNvPr>
          <p:cNvSpPr txBox="1"/>
          <p:nvPr/>
        </p:nvSpPr>
        <p:spPr>
          <a:xfrm>
            <a:off x="2614114" y="3387143"/>
            <a:ext cx="7387046" cy="1569660"/>
          </a:xfrm>
          <a:prstGeom prst="rect">
            <a:avLst/>
          </a:prstGeom>
          <a:noFill/>
        </p:spPr>
        <p:txBody>
          <a:bodyPr wrap="square">
            <a:spAutoFit/>
          </a:bodyPr>
          <a:lstStyle/>
          <a:p>
            <a:pPr algn="just"/>
            <a:r>
              <a:rPr lang="en-US" sz="2400" b="1" i="0" dirty="0">
                <a:solidFill>
                  <a:srgbClr val="000000"/>
                </a:solidFill>
                <a:effectLst/>
                <a:latin typeface="Times New Roman" panose="02020603050405020304" pitchFamily="18" charset="0"/>
                <a:cs typeface="Times New Roman" panose="02020603050405020304" pitchFamily="18" charset="0"/>
              </a:rPr>
              <a:t>When the individual </a:t>
            </a:r>
            <a:r>
              <a:rPr lang="en-US" sz="2400" b="1" i="0" dirty="0">
                <a:solidFill>
                  <a:srgbClr val="C00000"/>
                </a:solidFill>
                <a:effectLst/>
                <a:latin typeface="Times New Roman" panose="02020603050405020304" pitchFamily="18" charset="0"/>
                <a:cs typeface="Times New Roman" panose="02020603050405020304" pitchFamily="18" charset="0"/>
              </a:rPr>
              <a:t>objects</a:t>
            </a:r>
            <a:r>
              <a:rPr lang="en-US" sz="2400" b="1" i="0" dirty="0">
                <a:solidFill>
                  <a:srgbClr val="000000"/>
                </a:solidFill>
                <a:effectLst/>
                <a:latin typeface="Times New Roman" panose="02020603050405020304" pitchFamily="18" charset="0"/>
                <a:cs typeface="Times New Roman" panose="02020603050405020304" pitchFamily="18" charset="0"/>
              </a:rPr>
              <a:t> are </a:t>
            </a:r>
            <a:r>
              <a:rPr lang="en-US" sz="2400" b="1" i="0" dirty="0">
                <a:solidFill>
                  <a:srgbClr val="C00000"/>
                </a:solidFill>
                <a:effectLst/>
                <a:latin typeface="Times New Roman" panose="02020603050405020304" pitchFamily="18" charset="0"/>
                <a:cs typeface="Times New Roman" panose="02020603050405020304" pitchFamily="18" charset="0"/>
              </a:rPr>
              <a:t>created</a:t>
            </a:r>
            <a:r>
              <a:rPr lang="en-US" sz="2400" b="1" i="0" dirty="0">
                <a:solidFill>
                  <a:srgbClr val="000000"/>
                </a:solidFill>
                <a:effectLst/>
                <a:latin typeface="Times New Roman" panose="02020603050405020304" pitchFamily="18" charset="0"/>
                <a:cs typeface="Times New Roman" panose="02020603050405020304" pitchFamily="18" charset="0"/>
              </a:rPr>
              <a:t>, they inherit all the </a:t>
            </a:r>
            <a:r>
              <a:rPr lang="en-US" sz="2400" b="1" i="0" dirty="0">
                <a:solidFill>
                  <a:srgbClr val="43A59C"/>
                </a:solidFill>
                <a:effectLst/>
                <a:latin typeface="Times New Roman" panose="02020603050405020304" pitchFamily="18" charset="0"/>
                <a:cs typeface="Times New Roman" panose="02020603050405020304" pitchFamily="18" charset="0"/>
              </a:rPr>
              <a:t>attributes</a:t>
            </a:r>
            <a:r>
              <a:rPr lang="en-US" sz="2400" b="1" i="0" dirty="0">
                <a:solidFill>
                  <a:srgbClr val="000000"/>
                </a:solidFill>
                <a:effectLst/>
                <a:latin typeface="Times New Roman" panose="02020603050405020304" pitchFamily="18" charset="0"/>
                <a:cs typeface="Times New Roman" panose="02020603050405020304" pitchFamily="18" charset="0"/>
              </a:rPr>
              <a:t> and </a:t>
            </a:r>
            <a:r>
              <a:rPr lang="en-US" sz="2400" b="1" i="0" dirty="0">
                <a:solidFill>
                  <a:srgbClr val="7030A0"/>
                </a:solidFill>
                <a:effectLst/>
                <a:latin typeface="Times New Roman" panose="02020603050405020304" pitchFamily="18" charset="0"/>
                <a:cs typeface="Times New Roman" panose="02020603050405020304" pitchFamily="18" charset="0"/>
              </a:rPr>
              <a:t>methods</a:t>
            </a:r>
            <a:r>
              <a:rPr lang="en-US" sz="2400" b="1" i="0" dirty="0">
                <a:solidFill>
                  <a:srgbClr val="000000"/>
                </a:solidFill>
                <a:effectLst/>
                <a:latin typeface="Times New Roman" panose="02020603050405020304" pitchFamily="18" charset="0"/>
                <a:cs typeface="Times New Roman" panose="02020603050405020304" pitchFamily="18" charset="0"/>
              </a:rPr>
              <a:t> from the </a:t>
            </a:r>
            <a:r>
              <a:rPr lang="en-US" sz="2400" b="1" i="0" dirty="0">
                <a:solidFill>
                  <a:srgbClr val="C00000"/>
                </a:solidFill>
                <a:effectLst/>
                <a:latin typeface="Times New Roman" panose="02020603050405020304" pitchFamily="18" charset="0"/>
                <a:cs typeface="Times New Roman" panose="02020603050405020304" pitchFamily="18" charset="0"/>
              </a:rPr>
              <a:t>class</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just"/>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5BAB23C-6C5A-3CB2-7203-42E31003B2A3}"/>
              </a:ext>
            </a:extLst>
          </p:cNvPr>
          <p:cNvSpPr txBox="1"/>
          <p:nvPr/>
        </p:nvSpPr>
        <p:spPr>
          <a:xfrm>
            <a:off x="0" y="5673177"/>
            <a:ext cx="4147289" cy="92333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Note: </a:t>
            </a:r>
            <a:r>
              <a:rPr lang="en-US" dirty="0">
                <a:solidFill>
                  <a:srgbClr val="43A59C"/>
                </a:solidFill>
                <a:latin typeface="Times New Roman" panose="02020603050405020304" pitchFamily="18" charset="0"/>
                <a:cs typeface="Times New Roman" panose="02020603050405020304" pitchFamily="18" charset="0"/>
              </a:rPr>
              <a:t>Attributes</a:t>
            </a:r>
            <a:r>
              <a:rPr lang="en-US" dirty="0">
                <a:latin typeface="Times New Roman" panose="02020603050405020304" pitchFamily="18" charset="0"/>
                <a:cs typeface="Times New Roman" panose="02020603050405020304" pitchFamily="18" charset="0"/>
              </a:rPr>
              <a:t> = </a:t>
            </a:r>
            <a:r>
              <a:rPr lang="en-US" dirty="0">
                <a:solidFill>
                  <a:schemeClr val="accent3">
                    <a:lumMod val="50000"/>
                  </a:schemeClr>
                </a:solidFill>
                <a:latin typeface="Times New Roman" panose="02020603050405020304" pitchFamily="18" charset="0"/>
                <a:cs typeface="Times New Roman" panose="02020603050405020304" pitchFamily="18" charset="0"/>
              </a:rPr>
              <a:t>Variables</a:t>
            </a:r>
          </a:p>
          <a:p>
            <a:r>
              <a:rPr lang="en-US" dirty="0">
                <a:latin typeface="Times New Roman" panose="02020603050405020304" pitchFamily="18" charset="0"/>
                <a:cs typeface="Times New Roman" panose="02020603050405020304" pitchFamily="18" charset="0"/>
              </a:rPr>
              <a:t>Class attributes are variables within a class</a:t>
            </a:r>
          </a:p>
          <a:p>
            <a:r>
              <a:rPr lang="en-US" dirty="0">
                <a:latin typeface="Times New Roman" panose="02020603050405020304" pitchFamily="18" charset="0"/>
                <a:cs typeface="Times New Roman" panose="02020603050405020304" pitchFamily="18" charset="0"/>
              </a:rPr>
              <a:t> </a:t>
            </a:r>
            <a:r>
              <a:rPr lang="en-US" dirty="0">
                <a:solidFill>
                  <a:srgbClr val="43A59C"/>
                </a:solidFill>
                <a:latin typeface="Times New Roman" panose="02020603050405020304" pitchFamily="18" charset="0"/>
                <a:cs typeface="Times New Roman" panose="02020603050405020304" pitchFamily="18" charset="0"/>
              </a:rPr>
              <a:t>Attributes </a:t>
            </a:r>
            <a:r>
              <a:rPr lang="en-US" dirty="0">
                <a:latin typeface="Times New Roman" panose="02020603050405020304" pitchFamily="18" charset="0"/>
                <a:cs typeface="Times New Roman" panose="02020603050405020304" pitchFamily="18" charset="0"/>
              </a:rPr>
              <a:t>also knows as fields</a:t>
            </a:r>
          </a:p>
        </p:txBody>
      </p:sp>
      <p:pic>
        <p:nvPicPr>
          <p:cNvPr id="1030" name="Picture 6" descr="OOP, Object-Oriented Programing. OOP is the way of writing a program as… |  by PONGPICH SINGHAGUMPON | PongpichS | Medium">
            <a:extLst>
              <a:ext uri="{FF2B5EF4-FFF2-40B4-BE49-F238E27FC236}">
                <a16:creationId xmlns:a16="http://schemas.microsoft.com/office/drawing/2014/main" id="{09C7E88A-9712-7D28-1C8E-4CBE24BB62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557"/>
          <a:stretch/>
        </p:blipFill>
        <p:spPr bwMode="auto">
          <a:xfrm>
            <a:off x="7331914" y="4245814"/>
            <a:ext cx="4581883" cy="2433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909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2914</TotalTime>
  <Words>1406</Words>
  <Application>Microsoft Macintosh PowerPoint</Application>
  <PresentationFormat>Widescreen</PresentationFormat>
  <Paragraphs>194</Paragraphs>
  <Slides>22</Slides>
  <Notes>22</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Calibri Light</vt:lpstr>
      <vt:lpstr>Edwardian Script ITC</vt:lpstr>
      <vt:lpstr>Roboto</vt:lpstr>
      <vt:lpstr>Times New Roman</vt:lpstr>
      <vt:lpstr>Tw Cen MT</vt:lpstr>
      <vt:lpstr>Wingdings</vt:lpstr>
      <vt:lpstr>Office Theme</vt:lpstr>
      <vt:lpstr>Droplet</vt:lpstr>
      <vt:lpstr> Software Design and Development 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Submission </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Rasha Riyadh Alshawi</dc:creator>
  <cp:lastModifiedBy>Rasha Riyadh Alshawi</cp:lastModifiedBy>
  <cp:revision>187</cp:revision>
  <dcterms:created xsi:type="dcterms:W3CDTF">2022-08-03T18:53:28Z</dcterms:created>
  <dcterms:modified xsi:type="dcterms:W3CDTF">2022-11-08T21:00:55Z</dcterms:modified>
</cp:coreProperties>
</file>