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3144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B8B8B8"/>
              </a:solidFill>
              <a:prstDash val="solid"/>
              <a:miter lim="400000"/>
            </a:ln>
          </a:top>
          <a:bottom>
            <a:ln w="25400" cap="flat">
              <a:solidFill>
                <a:srgbClr val="B8B8B8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B8B8B8"/>
              </a:solidFill>
              <a:prstDash val="solid"/>
              <a:miter lim="400000"/>
            </a:ln>
          </a:left>
          <a:right>
            <a:ln w="254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B8B8B8"/>
              </a:solidFill>
              <a:prstDash val="solid"/>
              <a:miter lim="400000"/>
            </a:ln>
          </a:insideH>
          <a:insideV>
            <a:ln w="254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606060"/>
              </a:solidFill>
              <a:prstDash val="solid"/>
              <a:miter lim="400000"/>
            </a:ln>
          </a:left>
          <a:right>
            <a:ln w="254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25400" cap="flat">
              <a:solidFill>
                <a:srgbClr val="606060"/>
              </a:solidFill>
              <a:prstDash val="solid"/>
              <a:miter lim="400000"/>
            </a:ln>
          </a:insideH>
          <a:insideV>
            <a:ln w="254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5D5D5D"/>
              </a:solidFill>
              <a:prstDash val="solid"/>
              <a:miter lim="400000"/>
            </a:ln>
          </a:left>
          <a:right>
            <a:ln w="25400" cap="flat">
              <a:solidFill>
                <a:srgbClr val="5D5D5D"/>
              </a:solidFill>
              <a:prstDash val="solid"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25400" cap="flat">
              <a:solidFill>
                <a:srgbClr val="5D5D5D"/>
              </a:solidFill>
              <a:prstDash val="solid"/>
              <a:miter lim="400000"/>
            </a:ln>
          </a:bottom>
          <a:insideH>
            <a:ln w="25400" cap="flat">
              <a:solidFill>
                <a:srgbClr val="5D5D5D"/>
              </a:solidFill>
              <a:prstDash val="solid"/>
              <a:miter lim="400000"/>
            </a:ln>
          </a:insideH>
          <a:insideV>
            <a:ln w="254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5" autoAdjust="0"/>
    <p:restoredTop sz="94660"/>
  </p:normalViewPr>
  <p:slideViewPr>
    <p:cSldViewPr snapToGrid="0">
      <p:cViewPr>
        <p:scale>
          <a:sx n="60" d="100"/>
          <a:sy n="60" d="100"/>
        </p:scale>
        <p:origin x="-1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\Downloads\Pie%20Chart-%20Spatial%20and%20Tempor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'[Pie Chart- Spatial and Temporal.xlsx]Sheet1'!$A$2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'[Pie Chart- Spatial and Temporal.xlsx]Sheet1'!$B$1:$D$1</c:f>
              <c:strCache>
                <c:ptCount val="3"/>
                <c:pt idx="0">
                  <c:v>Spatial Effect</c:v>
                </c:pt>
                <c:pt idx="1">
                  <c:v>Temporal</c:v>
                </c:pt>
                <c:pt idx="2">
                  <c:v>Errors</c:v>
                </c:pt>
              </c:strCache>
            </c:strRef>
          </c:cat>
          <c:val>
            <c:numRef>
              <c:f>'[Pie Chart- Spatial and Temporal.xlsx]Sheet1'!$B$2:$D$2</c:f>
              <c:numCache>
                <c:formatCode>General</c:formatCode>
                <c:ptCount val="3"/>
                <c:pt idx="0">
                  <c:v>66.14</c:v>
                </c:pt>
                <c:pt idx="1">
                  <c:v>6.1</c:v>
                </c:pt>
                <c:pt idx="2">
                  <c:v>27.77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919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6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686299" y="3686174"/>
            <a:ext cx="23545802" cy="742950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686299" y="11315700"/>
            <a:ext cx="23545802" cy="25431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/>
            </a:lvl1pPr>
            <a:lvl2pPr marL="0" indent="228600" algn="ctr">
              <a:spcBef>
                <a:spcPts val="0"/>
              </a:spcBef>
              <a:buSzTx/>
              <a:buNone/>
              <a:defRPr sz="7200"/>
            </a:lvl2pPr>
            <a:lvl3pPr marL="0" indent="457200" algn="ctr">
              <a:spcBef>
                <a:spcPts val="0"/>
              </a:spcBef>
              <a:buSzTx/>
              <a:buNone/>
              <a:defRPr sz="7200"/>
            </a:lvl3pPr>
            <a:lvl4pPr marL="0" indent="685800" algn="ctr">
              <a:spcBef>
                <a:spcPts val="0"/>
              </a:spcBef>
              <a:buSzTx/>
              <a:buNone/>
              <a:defRPr sz="7200"/>
            </a:lvl4pPr>
            <a:lvl5pPr marL="0" indent="914400" algn="ctr">
              <a:spcBef>
                <a:spcPts val="0"/>
              </a:spcBef>
              <a:buSzTx/>
              <a:buNone/>
              <a:defRPr sz="7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686299" y="14316075"/>
            <a:ext cx="23545801" cy="10572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686299" y="9598025"/>
            <a:ext cx="23545801" cy="1549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84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828799" y="-1"/>
            <a:ext cx="29260801" cy="21945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5443537" y="1428749"/>
            <a:ext cx="22002751" cy="133159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686299" y="15116175"/>
            <a:ext cx="23545801" cy="3200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686299" y="18430875"/>
            <a:ext cx="23545801" cy="2543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/>
            </a:lvl1pPr>
            <a:lvl2pPr marL="0" indent="228600" algn="ctr">
              <a:spcBef>
                <a:spcPts val="0"/>
              </a:spcBef>
              <a:buSzTx/>
              <a:buNone/>
              <a:defRPr sz="7200"/>
            </a:lvl2pPr>
            <a:lvl3pPr marL="0" indent="457200" algn="ctr">
              <a:spcBef>
                <a:spcPts val="0"/>
              </a:spcBef>
              <a:buSzTx/>
              <a:buNone/>
              <a:defRPr sz="7200"/>
            </a:lvl3pPr>
            <a:lvl4pPr marL="0" indent="685800" algn="ctr">
              <a:spcBef>
                <a:spcPts val="0"/>
              </a:spcBef>
              <a:buSzTx/>
              <a:buNone/>
              <a:defRPr sz="7200"/>
            </a:lvl4pPr>
            <a:lvl5pPr marL="0" indent="914400" algn="ctr">
              <a:spcBef>
                <a:spcPts val="0"/>
              </a:spcBef>
              <a:buSzTx/>
              <a:buNone/>
              <a:defRPr sz="7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6041814" y="20802600"/>
            <a:ext cx="806197" cy="838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686299" y="7258050"/>
            <a:ext cx="23545801" cy="7429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6944975" y="1428749"/>
            <a:ext cx="12001501" cy="18516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3971924" y="1428749"/>
            <a:ext cx="12001501" cy="8972551"/>
          </a:xfrm>
          <a:prstGeom prst="rect">
            <a:avLst/>
          </a:prstGeom>
        </p:spPr>
        <p:txBody>
          <a:bodyPr anchor="b"/>
          <a:lstStyle>
            <a:lvl1pPr>
              <a:defRPr sz="13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3971924" y="10715624"/>
            <a:ext cx="12001501" cy="922972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200"/>
            </a:lvl1pPr>
            <a:lvl2pPr marL="0" indent="228600" algn="ctr">
              <a:spcBef>
                <a:spcPts val="0"/>
              </a:spcBef>
              <a:buSzTx/>
              <a:buNone/>
              <a:defRPr sz="7200"/>
            </a:lvl2pPr>
            <a:lvl3pPr marL="0" indent="457200" algn="ctr">
              <a:spcBef>
                <a:spcPts val="0"/>
              </a:spcBef>
              <a:buSzTx/>
              <a:buNone/>
              <a:defRPr sz="7200"/>
            </a:lvl3pPr>
            <a:lvl4pPr marL="0" indent="685800" algn="ctr">
              <a:spcBef>
                <a:spcPts val="0"/>
              </a:spcBef>
              <a:buSzTx/>
              <a:buNone/>
              <a:defRPr sz="7200"/>
            </a:lvl4pPr>
            <a:lvl5pPr marL="0" indent="914400" algn="ctr">
              <a:spcBef>
                <a:spcPts val="0"/>
              </a:spcBef>
              <a:buSzTx/>
              <a:buNone/>
              <a:defRPr sz="7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6944975" y="5857875"/>
            <a:ext cx="12001500" cy="141446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3971924" y="1000124"/>
            <a:ext cx="24974551" cy="485775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3971924" y="5857875"/>
            <a:ext cx="12001501" cy="14144625"/>
          </a:xfrm>
          <a:prstGeom prst="rect">
            <a:avLst/>
          </a:prstGeom>
        </p:spPr>
        <p:txBody>
          <a:bodyPr/>
          <a:lstStyle>
            <a:lvl1pPr marL="759278" indent="-759278">
              <a:spcBef>
                <a:spcPts val="7200"/>
              </a:spcBef>
              <a:defRPr sz="6200"/>
            </a:lvl1pPr>
            <a:lvl2pPr marL="1102178" indent="-759278">
              <a:spcBef>
                <a:spcPts val="7200"/>
              </a:spcBef>
              <a:defRPr sz="6200"/>
            </a:lvl2pPr>
            <a:lvl3pPr marL="1445078" indent="-759278">
              <a:spcBef>
                <a:spcPts val="7200"/>
              </a:spcBef>
              <a:defRPr sz="6200"/>
            </a:lvl3pPr>
            <a:lvl4pPr marL="1787978" indent="-759278">
              <a:spcBef>
                <a:spcPts val="7200"/>
              </a:spcBef>
              <a:defRPr sz="6200"/>
            </a:lvl4pPr>
            <a:lvl5pPr marL="2130878" indent="-759278">
              <a:spcBef>
                <a:spcPts val="7200"/>
              </a:spcBef>
              <a:defRPr sz="6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971924" y="2857499"/>
            <a:ext cx="24974552" cy="162306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6944975" y="11458575"/>
            <a:ext cx="12001501" cy="84867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6958966" y="2000249"/>
            <a:ext cx="12001501" cy="84867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3971924" y="2000249"/>
            <a:ext cx="12001501" cy="179451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71924" y="1000124"/>
            <a:ext cx="24974552" cy="485775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71924" y="5857874"/>
            <a:ext cx="24974552" cy="1414462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6041814" y="20816887"/>
            <a:ext cx="806197" cy="838201"/>
          </a:xfrm>
          <a:prstGeom prst="rect">
            <a:avLst/>
          </a:prstGeom>
          <a:ln w="25400">
            <a:miter lim="400000"/>
          </a:ln>
        </p:spPr>
        <p:txBody>
          <a:bodyPr wrap="none" lIns="114300" tIns="114300" rIns="114300" bIns="114300">
            <a:spAutoFit/>
          </a:bodyPr>
          <a:lstStyle>
            <a:lvl1pPr>
              <a:defRPr sz="4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877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4322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8767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212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7657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2102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6547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0992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543777" marR="0" indent="-987777" algn="l" defTabSz="1314450" rtl="0" latinLnBrk="0">
        <a:lnSpc>
          <a:spcPct val="100000"/>
        </a:lnSpc>
        <a:spcBef>
          <a:spcPts val="9400"/>
        </a:spcBef>
        <a:spcAft>
          <a:spcPts val="0"/>
        </a:spcAft>
        <a:buClrTx/>
        <a:buSzPct val="75000"/>
        <a:buFontTx/>
        <a:buChar char="•"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13144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19563" y="61276"/>
            <a:ext cx="32406047" cy="17680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 anchor="ctr"/>
          <a:lstStyle>
            <a:lvl1pPr>
              <a:defRPr sz="5200"/>
            </a:lvl1pPr>
          </a:lstStyle>
          <a:p>
            <a:pPr algn="l"/>
            <a:r>
              <a:rPr lang="en-US" sz="4800" dirty="0" smtClean="0"/>
              <a:t>Bayesian </a:t>
            </a:r>
            <a:r>
              <a:rPr lang="en-US" sz="4800" dirty="0" smtClean="0"/>
              <a:t>Modeling for Spatio-Temporal Effects on Promotional </a:t>
            </a:r>
            <a:r>
              <a:rPr lang="en-US" sz="4800" dirty="0" smtClean="0"/>
              <a:t>Effectiveness</a:t>
            </a:r>
          </a:p>
          <a:p>
            <a:pPr algn="l"/>
            <a:r>
              <a:rPr lang="en-US" sz="2400" dirty="0" smtClean="0"/>
              <a:t>Bhavadhaarini Balasubramanian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, </a:t>
            </a:r>
            <a:r>
              <a:rPr lang="en-US" sz="2400" dirty="0"/>
              <a:t>Rohit </a:t>
            </a:r>
            <a:r>
              <a:rPr lang="en-US" sz="2400" dirty="0" smtClean="0"/>
              <a:t>Dongaonkar</a:t>
            </a:r>
            <a:r>
              <a:rPr lang="en-US" sz="2400" baseline="30000" dirty="0" smtClean="0"/>
              <a:t>a</a:t>
            </a:r>
            <a:r>
              <a:rPr lang="en-US" sz="2400" dirty="0" smtClean="0"/>
              <a:t>, </a:t>
            </a:r>
            <a:r>
              <a:rPr lang="en-US" sz="2400" dirty="0"/>
              <a:t>Jason </a:t>
            </a:r>
            <a:r>
              <a:rPr lang="en-US" sz="2400" dirty="0" smtClean="0"/>
              <a:t>Matney</a:t>
            </a:r>
            <a:r>
              <a:rPr lang="en-US" sz="2400" baseline="30000" dirty="0" smtClean="0"/>
              <a:t>b                    </a:t>
            </a:r>
          </a:p>
          <a:p>
            <a:pPr algn="l"/>
            <a:r>
              <a:rPr lang="en-US" sz="2000" dirty="0" smtClean="0"/>
              <a:t>North Carolina State University </a:t>
            </a:r>
            <a:r>
              <a:rPr lang="en-US" sz="2000" baseline="30000" dirty="0" smtClean="0"/>
              <a:t>a</a:t>
            </a:r>
            <a:r>
              <a:rPr lang="en-US" sz="2000" dirty="0" smtClean="0"/>
              <a:t>Department of Integrated Manufacturing Systems Engineering </a:t>
            </a:r>
            <a:r>
              <a:rPr lang="en-US" sz="2000" baseline="30000" dirty="0" smtClean="0"/>
              <a:t>b</a:t>
            </a:r>
            <a:r>
              <a:rPr lang="en-US" sz="2000" dirty="0" smtClean="0"/>
              <a:t>Department of Forestry and Environmental Resources</a:t>
            </a:r>
            <a:endParaRPr lang="en-US" sz="2000" baseline="30000" dirty="0"/>
          </a:p>
          <a:p>
            <a:pPr algn="l"/>
            <a:endParaRPr sz="2000" dirty="0"/>
          </a:p>
        </p:txBody>
      </p:sp>
      <p:sp>
        <p:nvSpPr>
          <p:cNvPr id="120" name="Shape 120"/>
          <p:cNvSpPr/>
          <p:nvPr/>
        </p:nvSpPr>
        <p:spPr>
          <a:xfrm>
            <a:off x="257486" y="2068179"/>
            <a:ext cx="10772779" cy="527795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/>
          <a:lstStyle>
            <a:lvl1pPr algn="l">
              <a:defRPr sz="3000"/>
            </a:lvl1pPr>
          </a:lstStyle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57486" y="12718865"/>
            <a:ext cx="10772779" cy="906234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txBody>
          <a:bodyPr lIns="114300" tIns="114300" rIns="114300" bIns="114300" anchor="ctr"/>
          <a:lstStyle/>
          <a:p>
            <a:pPr>
              <a:defRPr sz="5200">
                <a:solidFill>
                  <a:srgbClr val="FFFFFF"/>
                </a:solidFill>
              </a:defRPr>
            </a:pPr>
            <a:endParaRPr lang="ar-AE" sz="3000" dirty="0">
              <a:solidFill>
                <a:schemeClr val="tx1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1442172" y="11545816"/>
            <a:ext cx="10773761" cy="1020037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txBody>
          <a:bodyPr lIns="114300" tIns="114300" rIns="114300" bIns="114300" anchor="ctr"/>
          <a:lstStyle/>
          <a:p>
            <a:pPr>
              <a:defRPr sz="5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3" name="Shape 123"/>
          <p:cNvSpPr/>
          <p:nvPr/>
        </p:nvSpPr>
        <p:spPr>
          <a:xfrm>
            <a:off x="22535654" y="20583786"/>
            <a:ext cx="10150018" cy="11674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txBody>
          <a:bodyPr lIns="114300" tIns="114300" rIns="114300" bIns="114300"/>
          <a:lstStyle/>
          <a:p>
            <a:pPr algn="l"/>
            <a:endParaRPr sz="5200">
              <a:solidFill>
                <a:srgbClr val="FFFFFF"/>
              </a:solidFill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1463037" y="2068179"/>
            <a:ext cx="10752897" cy="887196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/>
          <a:lstStyle>
            <a:lvl1pPr algn="l">
              <a:defRPr sz="3000"/>
            </a:lvl1pPr>
          </a:lstStyle>
          <a:p>
            <a:endParaRPr dirty="0"/>
          </a:p>
        </p:txBody>
      </p:sp>
      <p:sp>
        <p:nvSpPr>
          <p:cNvPr id="125" name="Shape 125"/>
          <p:cNvSpPr/>
          <p:nvPr/>
        </p:nvSpPr>
        <p:spPr>
          <a:xfrm>
            <a:off x="22535654" y="2068179"/>
            <a:ext cx="10150018" cy="135151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</p:spPr>
        <p:txBody>
          <a:bodyPr lIns="114300" tIns="114300" rIns="114300" bIns="114300"/>
          <a:lstStyle/>
          <a:p>
            <a:pPr algn="l">
              <a:defRPr sz="5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22784657" y="2272077"/>
            <a:ext cx="9712074" cy="22313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14300" tIns="114300" rIns="114300" bIns="114300">
            <a:spAutoFit/>
          </a:bodyPr>
          <a:lstStyle>
            <a:lvl1pPr algn="r">
              <a:defRPr sz="3000"/>
            </a:lvl1pPr>
          </a:lstStyle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contribution of spatial, temporal and error variance is summarized in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our analysis, we found that the store’s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significant role than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 of promotion 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its effectiveness. </a:t>
            </a:r>
            <a:endParaRPr dirty="0"/>
          </a:p>
        </p:txBody>
      </p:sp>
      <p:sp>
        <p:nvSpPr>
          <p:cNvPr id="127" name="Shape 127"/>
          <p:cNvSpPr/>
          <p:nvPr/>
        </p:nvSpPr>
        <p:spPr>
          <a:xfrm>
            <a:off x="3874879" y="13340570"/>
            <a:ext cx="3475310" cy="6155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14300" tIns="114300" rIns="114300" bIns="114300">
            <a:spAutoFit/>
          </a:bodyPr>
          <a:lstStyle>
            <a:lvl1pPr algn="r">
              <a:defRPr sz="3000"/>
            </a:lvl1pPr>
          </a:lstStyle>
          <a:p>
            <a:r>
              <a:rPr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Acyclic Graph</a:t>
            </a:r>
          </a:p>
        </p:txBody>
      </p:sp>
      <p:sp>
        <p:nvSpPr>
          <p:cNvPr id="128" name="Shape 128"/>
          <p:cNvSpPr/>
          <p:nvPr/>
        </p:nvSpPr>
        <p:spPr>
          <a:xfrm>
            <a:off x="219563" y="12752273"/>
            <a:ext cx="10842826" cy="11541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114300" tIns="114300" rIns="114300" bIns="114300">
            <a:spAutoFit/>
          </a:bodyPr>
          <a:lstStyle>
            <a:lvl1pPr algn="r">
              <a:defRPr sz="3000"/>
            </a:lvl1pPr>
          </a:lstStyle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l"/>
            <a:endParaRPr lang="en-US" b="0" dirty="0" smtClean="0"/>
          </a:p>
        </p:txBody>
      </p:sp>
      <p:sp>
        <p:nvSpPr>
          <p:cNvPr id="129" name="Shape 129"/>
          <p:cNvSpPr/>
          <p:nvPr/>
        </p:nvSpPr>
        <p:spPr>
          <a:xfrm>
            <a:off x="22703478" y="20483463"/>
            <a:ext cx="9677088" cy="123110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14300" tIns="114300" rIns="114300" bIns="114300">
            <a:spAutoFit/>
          </a:bodyPr>
          <a:lstStyle>
            <a:lvl1pPr algn="r">
              <a:defRPr sz="3000"/>
            </a:lvl1pPr>
          </a:lstStyle>
          <a:p>
            <a:pPr algn="ctr"/>
            <a:r>
              <a:rPr lang="en-US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"Rossmann Store Sales."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10, 2016. https://www.kaggle.com/c/rossmann-store-sales.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22627840" y="13587888"/>
            <a:ext cx="9719321" cy="189455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14300" tIns="114300" rIns="114300" bIns="114300">
            <a:spAutoFit/>
          </a:bodyPr>
          <a:lstStyle>
            <a:lvl1pPr algn="r">
              <a:defRPr sz="3000"/>
            </a:lvl1pPr>
          </a:lstStyle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have an associated cost with them. Therefore, to maximize sales with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Rossmann’s  should focus more on the spread of  promotions across stores rather than the month of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hape 128"/>
              <p:cNvSpPr/>
              <p:nvPr/>
            </p:nvSpPr>
            <p:spPr>
              <a:xfrm>
                <a:off x="11500617" y="2254925"/>
                <a:ext cx="10655642" cy="9006248"/>
              </a:xfrm>
              <a:prstGeom prst="rect">
                <a:avLst/>
              </a:prstGeom>
              <a:noFill/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4300" tIns="114300" rIns="114300" bIns="114300">
                <a:spAutoFit/>
              </a:bodyPr>
              <a:lstStyle>
                <a:lvl1pPr algn="r">
                  <a:defRPr sz="3000"/>
                </a:lvl1pPr>
              </a:lstStyle>
              <a:p>
                <a:pPr algn="l"/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1: Hierarchical </a:t>
                </a:r>
                <a:r>
                  <a:rPr lang="en-US" sz="2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𝑠𝑎𝑙𝑒𝑠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𝑐𝑢𝑠𝑡𝑜𝑚𝑒𝑟𝑠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𝑃𝑟𝑒𝑠𝑒𝑛𝑐𝑒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𝑎𝑏𝑠𝑒𝑛𝑐𝑒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 smtClean="0">
                  <a:latin typeface="Cambria Math" panose="02040503050406030204" pitchFamily="18" charset="0"/>
                </a:endParaRPr>
              </a:p>
              <a:p>
                <a:pPr algn="l"/>
                <a:r>
                  <a:rPr lang="en-US" sz="25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𝑐𝑜𝑚𝑝𝑒𝑡𝑖𝑡𝑜𝑟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𝑒𝑓𝑓𝑒𝑐𝑡𝑠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5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Priors                                                                                      Hyper-priors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𝐼𝑛𝑡𝑒𝑟𝑐𝑒𝑝𝑡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𝑈𝑛𝑖𝑓𝑜𝑟𝑚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0,1000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0, 0.0001</m:t>
                          </m:r>
                        </m:e>
                      </m:d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0.01, 0.01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(0.01, 0.01)</m:t>
                      </m:r>
                    </m:oMath>
                  </m:oMathPara>
                </a14:m>
                <a:endParaRPr lang="en-US" sz="2500" dirty="0" smtClean="0">
                  <a:latin typeface="Times New Roman" panose="02020603050405020304" pitchFamily="18" charset="0"/>
                </a:endParaRPr>
              </a:p>
              <a:p>
                <a:pPr algn="l"/>
                <a:endParaRPr lang="en-US" sz="2500" dirty="0"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parameter of interest is the effect of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promotions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sales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When the model is run for a single month’s data we get 100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(one for each of the 100 stores). This is done for all 12 months separately, to get 1200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US" b="0" dirty="0" smtClean="0"/>
              </a:p>
            </p:txBody>
          </p:sp>
        </mc:Choice>
        <mc:Fallback>
          <p:sp>
            <p:nvSpPr>
              <p:cNvPr id="15" name="Shap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17" y="2254925"/>
                <a:ext cx="10655642" cy="9006248"/>
              </a:xfrm>
              <a:prstGeom prst="rect">
                <a:avLst/>
              </a:prstGeom>
              <a:blipFill rotWithShape="0">
                <a:blip r:embed="rId3"/>
                <a:stretch>
                  <a:fillRect l="-973" r="-686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hape 128"/>
              <p:cNvSpPr/>
              <p:nvPr/>
            </p:nvSpPr>
            <p:spPr>
              <a:xfrm>
                <a:off x="11522711" y="11874166"/>
                <a:ext cx="10633548" cy="7016921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114300" tIns="114300" rIns="114300" bIns="114300">
                <a:spAutoFit/>
              </a:bodyPr>
              <a:lstStyle>
                <a:lvl1pPr algn="r">
                  <a:defRPr sz="3000"/>
                </a:lvl1pPr>
              </a:lstStyle>
              <a:p>
                <a:pPr algn="just"/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b="1" u="sng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Spatio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-Temporal Random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ffects Model</a:t>
                </a:r>
                <a:endParaRPr lang="en-US" b="1" i="1" u="sng" dirty="0" smtClean="0">
                  <a:latin typeface="Cambria Math" panose="02040503050406030204" pitchFamily="18" charset="0"/>
                </a:endParaRPr>
              </a:p>
              <a:p>
                <a:pPr algn="just"/>
                <a:endParaRPr lang="en-US" b="0" dirty="0" smtClean="0"/>
              </a:p>
              <a:p>
                <a:pPr algn="just"/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part t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contributions of spatial and temporal random effects  to the total variability in effectiveness of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promotions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examined using the 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 from part 1. A two-way random effects model is used:</a:t>
                </a:r>
              </a:p>
              <a:p>
                <a:pPr algn="just"/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5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𝑒𝑓𝑓𝑒𝑐𝑡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𝑝𝑟𝑜𝑚𝑜𝑡𝑖𝑜𝑛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𝑠𝑎𝑙𝑒𝑠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𝑚𝑜𝑛𝑡h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𝑖𝑛𝑡𝑒𝑟𝑐𝑒𝑝𝑡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5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𝑠𝑝𝑎𝑡𝑖𝑎𝑙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𝑟𝑎𝑛𝑑𝑜𝑚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𝑒𝑓𝑓𝑒𝑐𝑡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𝑠𝑡𝑜𝑟𝑒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𝑙𝑜𝑐𝑎𝑡𝑖𝑜𝑛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𝑡𝑒𝑚𝑝𝑜𝑟𝑎𝑙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𝑟𝑎𝑛𝑑𝑜𝑚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𝑒𝑓𝑓𝑒𝑐𝑡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𝑒𝑟𝑟𝑜𝑟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                                                </a:t>
                </a:r>
                <a:r>
                  <a:rPr lang="en-US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Priors</a:t>
                </a:r>
                <a:r>
                  <a:rPr lang="en-US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𝑁𝑜𝑟𝑚𝑎𝑙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(0,0.0001)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5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             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𝐼𝑛𝑣𝐺𝑎𝑚𝑚𝑎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(0.1, 0.1)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Shap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711" y="11874166"/>
                <a:ext cx="10633548" cy="7016921"/>
              </a:xfrm>
              <a:prstGeom prst="rect">
                <a:avLst/>
              </a:prstGeom>
              <a:blipFill rotWithShape="0">
                <a:blip r:embed="rId4"/>
                <a:stretch>
                  <a:fillRect l="-1146" t="-174" r="-688"/>
                </a:stretch>
              </a:blipFill>
              <a:ln w="254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19563" y="21201499"/>
            <a:ext cx="10097661" cy="5386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4300" tIns="114300" rIns="114300" bIns="114300" numCol="1" spcCol="38100" rtlCol="0" anchor="ctr">
            <a:spAutoFit/>
          </a:bodyPr>
          <a:lstStyle/>
          <a:p>
            <a:pPr algn="l"/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 of 100 stores in 2013 is used for analysis</a:t>
            </a:r>
          </a:p>
        </p:txBody>
      </p:sp>
      <p:sp>
        <p:nvSpPr>
          <p:cNvPr id="86" name="Shape 120"/>
          <p:cNvSpPr/>
          <p:nvPr/>
        </p:nvSpPr>
        <p:spPr>
          <a:xfrm>
            <a:off x="236703" y="7444474"/>
            <a:ext cx="10793562" cy="506203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miter lim="400000"/>
          </a:ln>
          <a:effectLst>
            <a:outerShdw blurRad="76200" dist="508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14300" tIns="114300" rIns="114300" bIns="114300"/>
          <a:lstStyle>
            <a:lvl1pPr algn="l">
              <a:defRPr sz="3000"/>
            </a:lvl1pPr>
          </a:lstStyle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5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part of this study aims to estimate the effect of promotions on sales at each store,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month,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hierarchical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These results are used as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for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part of the analysis.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part, we study how the effect of promotions on sales varies in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(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location) 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(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month) using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spatiotemporal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model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will tell us whether the effect of promotions on sales is affected more by the store location or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month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promotion.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Rossmann to maximize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drive decisions such as: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at particular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over all months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year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promotions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stores in particular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 of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535654" y="15830534"/>
            <a:ext cx="10150018" cy="4579491"/>
            <a:chOff x="22500668" y="15274029"/>
            <a:chExt cx="10150018" cy="4579491"/>
          </a:xfrm>
        </p:grpSpPr>
        <p:sp>
          <p:nvSpPr>
            <p:cNvPr id="87" name="Shape 125"/>
            <p:cNvSpPr/>
            <p:nvPr/>
          </p:nvSpPr>
          <p:spPr>
            <a:xfrm>
              <a:off x="22500668" y="15274029"/>
              <a:ext cx="10150018" cy="45060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lIns="114300" tIns="114300" rIns="114300" bIns="114300"/>
            <a:lstStyle/>
            <a:p>
              <a:pPr algn="l">
                <a:defRPr sz="5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" name="Shape 132"/>
            <p:cNvSpPr/>
            <p:nvPr/>
          </p:nvSpPr>
          <p:spPr>
            <a:xfrm>
              <a:off x="22650998" y="15313816"/>
              <a:ext cx="9754307" cy="4539704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114300" tIns="114300" rIns="114300" bIns="114300">
              <a:spAutoFit/>
            </a:bodyPr>
            <a:lstStyle>
              <a:lvl1pPr algn="r">
                <a:defRPr sz="3000"/>
              </a:lvl1pPr>
            </a:lstStyle>
            <a:p>
              <a:pPr algn="ctr"/>
              <a:r>
                <a:rPr lang="en-US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DIRECTIONS</a:t>
              </a:r>
              <a:endPara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this study we only consider the presence or absence of promotion, but not the magnitude of promotion. It is a reasonable to assume that</a:t>
              </a:r>
              <a:r>
                <a:rPr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some stores might have discounted their prices more than other stores during their promotions. Depending on this magnitude of promotions, the effect of promotion on sales will be different</a:t>
              </a:r>
              <a:r>
                <a: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The high contribution of spatial variation may be due to this aspect. </a:t>
              </a:r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future studies, information about the magnitude of promotions should be included by measuring promotions on an ordinal scale instead of a binary scale</a:t>
              </a:r>
              <a:r>
                <a: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This will give a much better insight into the effectiveness of promotions with respect to location and time. </a:t>
              </a:r>
              <a:endParaRPr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63094" y="2780647"/>
            <a:ext cx="5236384" cy="484748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4300" tIns="114300" rIns="114300" bIns="114300" numCol="1" spcCol="38100" rtlCol="0" anchor="ctr">
            <a:sp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Rossmann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Germany's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second-largest drugstore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 - operates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3000 stores in 7 European countries. Store sales are influenced by many factors, including promotions,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competition, holidays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seasonality, and locality. Among these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Rossmann has control over the promotions conducted across its stores. The effectiveness of promotions depends on the store and the time of year. </a:t>
            </a:r>
          </a:p>
          <a:p>
            <a:pPr marL="0" marR="0" indent="0" algn="just" defTabSz="13144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49" y="3056029"/>
            <a:ext cx="5122421" cy="3398411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2376892" y="13939843"/>
            <a:ext cx="6625172" cy="6950207"/>
            <a:chOff x="2819272" y="193197"/>
            <a:chExt cx="6625172" cy="6950207"/>
          </a:xfrm>
        </p:grpSpPr>
        <p:grpSp>
          <p:nvGrpSpPr>
            <p:cNvPr id="75" name="Group 74"/>
            <p:cNvGrpSpPr/>
            <p:nvPr/>
          </p:nvGrpSpPr>
          <p:grpSpPr>
            <a:xfrm>
              <a:off x="2819272" y="193197"/>
              <a:ext cx="6625172" cy="6950207"/>
              <a:chOff x="1319323" y="13437693"/>
              <a:chExt cx="8106584" cy="853383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7404667" y="17145706"/>
                <a:ext cx="1910741" cy="661333"/>
              </a:xfrm>
              <a:prstGeom prst="rect">
                <a:avLst/>
              </a:prstGeom>
              <a:blipFill rotWithShape="1">
                <a:blip r:embed="rId6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14300" tIns="114300" rIns="114300" bIns="114300" numCol="1" spcCol="3810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FF"/>
                    </a:solidFill>
                  </a:rPr>
                  <a:t>Store 100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873297" y="13437693"/>
                    <a:ext cx="956930" cy="1461939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sz="3000" b="0" i="0" u="none" strike="noStrike" cap="none" spc="0" normalizeH="0" baseline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5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297" y="13437693"/>
                    <a:ext cx="956930" cy="14619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Straight Arrow Connector 78"/>
              <p:cNvCxnSpPr/>
              <p:nvPr/>
            </p:nvCxnSpPr>
            <p:spPr>
              <a:xfrm>
                <a:off x="5204883" y="13947169"/>
                <a:ext cx="57607" cy="3132933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" name="Rectangle 79"/>
              <p:cNvSpPr/>
              <p:nvPr/>
            </p:nvSpPr>
            <p:spPr>
              <a:xfrm>
                <a:off x="1319323" y="17225443"/>
                <a:ext cx="1910741" cy="538609"/>
              </a:xfrm>
              <a:prstGeom prst="rect">
                <a:avLst/>
              </a:prstGeom>
              <a:blipFill rotWithShape="1">
                <a:blip r:embed="rId6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14300" tIns="114300" rIns="114300" bIns="114300" numCol="1" spcCol="38100" rtlCol="0" anchor="ctr">
                <a:spAutoFit/>
              </a:bodyPr>
              <a:lstStyle/>
              <a:p>
                <a:pPr marL="0" marR="0" indent="0" algn="ctr" defTabSz="13144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spc="0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Store1</a:t>
                </a:r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202628" y="17163241"/>
                <a:ext cx="1910741" cy="661333"/>
              </a:xfrm>
              <a:prstGeom prst="rect">
                <a:avLst/>
              </a:prstGeom>
              <a:blipFill rotWithShape="1">
                <a:blip r:embed="rId6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14300" tIns="114300" rIns="114300" bIns="114300" numCol="1" spcCol="38100" rtlCol="0" anchor="ctr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FFFF"/>
                    </a:solidFill>
                  </a:rPr>
                  <a:t>Store 2</a:t>
                </a:r>
              </a:p>
            </p:txBody>
          </p:sp>
          <p:cxnSp>
            <p:nvCxnSpPr>
              <p:cNvPr id="82" name="Curved Connector 81"/>
              <p:cNvCxnSpPr>
                <a:endCxn id="77" idx="0"/>
              </p:cNvCxnSpPr>
              <p:nvPr/>
            </p:nvCxnSpPr>
            <p:spPr>
              <a:xfrm rot="16200000" flipH="1">
                <a:off x="5198358" y="13984025"/>
                <a:ext cx="3198537" cy="3124824"/>
              </a:xfrm>
              <a:prstGeom prst="curvedConnector3">
                <a:avLst>
                  <a:gd name="adj1" fmla="val 50000"/>
                </a:avLst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6137054" y="16831341"/>
                <a:ext cx="1336455" cy="850285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14300" tIns="114300" rIns="114300" bIns="114300" numCol="1" spcCol="38100" rtlCol="0" anchor="ctr">
                <a:spAutoFit/>
              </a:bodyPr>
              <a:lstStyle/>
              <a:p>
                <a:pPr marL="0" marR="0" indent="0" algn="ctr" defTabSz="131445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Helvetica Light"/>
                  </a:rPr>
                  <a:t>..…</a:t>
                </a:r>
                <a:endPara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364531" y="17655229"/>
                    <a:ext cx="1820323" cy="801316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(1)1</m:t>
                              </m:r>
                            </m:sub>
                          </m:sSub>
                          <m:r>
                            <a:rPr kumimoji="0" lang="en-US" sz="25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…..</m:t>
                          </m:r>
                          <m:sSub>
                            <m:sSubPr>
                              <m:ctrlP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(1)31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5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531" y="17655229"/>
                    <a:ext cx="1820323" cy="80131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5410" r="-16803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605584" y="17750022"/>
                    <a:ext cx="1820323" cy="801316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(100)1</m:t>
                              </m:r>
                            </m:sub>
                          </m:sSub>
                          <m:r>
                            <a:rPr kumimoji="0" lang="en-US" sz="25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…..</m:t>
                          </m:r>
                          <m:sSub>
                            <m:sSubPr>
                              <m:ctrlP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sz="25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(100)31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25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584" y="17750022"/>
                    <a:ext cx="1820323" cy="80131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43852" r="-34836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4429784" y="17767316"/>
                    <a:ext cx="1820323" cy="801316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>
                    <a:defPPr marL="0" marR="0" indent="0" algn="l" defTabSz="914400" rtl="0" fontAlgn="auto" latinLnBrk="1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</a:defRPr>
                    </a:defPPr>
                    <a:lvl1pPr>
                      <a:defRPr sz="25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…..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9784" y="17767316"/>
                    <a:ext cx="1820323" cy="80131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5410" r="-18033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127901" y="19447394"/>
                    <a:ext cx="803837" cy="692497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3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901" y="19447394"/>
                    <a:ext cx="803837" cy="69249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836364" y="19447394"/>
                    <a:ext cx="803836" cy="692497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3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364" y="19447394"/>
                    <a:ext cx="803836" cy="69249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556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008742" y="19465490"/>
                    <a:ext cx="803837" cy="692497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bPr>
                            <m:e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3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8742" y="19465490"/>
                    <a:ext cx="803837" cy="69249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096126" y="21279031"/>
                    <a:ext cx="803837" cy="692497"/>
                  </a:xfrm>
                  <a:prstGeom prst="rect">
                    <a:avLst/>
                  </a:prstGeom>
                  <a:noFill/>
                  <a:ln w="254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114300" tIns="114300" rIns="114300" bIns="114300" numCol="1" spcCol="38100" rtlCol="0" anchor="ctr">
                    <a:spAutoFit/>
                  </a:bodyPr>
                  <a:lstStyle/>
                  <a:p>
                    <a:pPr marL="0" marR="0" indent="0" algn="ctr" defTabSz="131445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3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𝜇</m:t>
                          </m:r>
                          <m:r>
                            <a:rPr kumimoji="0" lang="en-US" sz="3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sSupPr>
                            <m:e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𝜏</m:t>
                              </m:r>
                            </m:e>
                            <m:sup>
                              <m:r>
                                <a:rPr kumimoji="0" lang="en-US" sz="3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en-US" sz="3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Helvetica Light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6126" y="21279031"/>
                    <a:ext cx="803837" cy="69249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037"/>
                    </a:stretch>
                  </a:blipFill>
                  <a:ln w="254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/>
              <p:nvPr/>
            </p:nvCxnSpPr>
            <p:spPr>
              <a:xfrm flipH="1" flipV="1">
                <a:off x="2288114" y="18294670"/>
                <a:ext cx="32800" cy="1294867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8359267" y="18411355"/>
                <a:ext cx="11189" cy="1112952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5313268" y="18456545"/>
                <a:ext cx="20845" cy="1117240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5334113" y="20233781"/>
                <a:ext cx="1" cy="1361699"/>
              </a:xfrm>
              <a:prstGeom prst="straightConnector1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0" name="Curved Connector 99"/>
              <p:cNvCxnSpPr>
                <a:endCxn id="91" idx="2"/>
              </p:cNvCxnSpPr>
              <p:nvPr/>
            </p:nvCxnSpPr>
            <p:spPr>
              <a:xfrm rot="5400000" flipH="1" flipV="1">
                <a:off x="6057386" y="19417040"/>
                <a:ext cx="1458045" cy="2903748"/>
              </a:xfrm>
              <a:prstGeom prst="curvedConnector3">
                <a:avLst>
                  <a:gd name="adj1" fmla="val 50000"/>
                </a:avLst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1" name="Curved Connector 100"/>
              <p:cNvCxnSpPr>
                <a:endCxn id="90" idx="2"/>
              </p:cNvCxnSpPr>
              <p:nvPr/>
            </p:nvCxnSpPr>
            <p:spPr>
              <a:xfrm rot="16200000" flipV="1">
                <a:off x="3226366" y="19443341"/>
                <a:ext cx="1405845" cy="2798942"/>
              </a:xfrm>
              <a:prstGeom prst="curvedConnector3">
                <a:avLst>
                  <a:gd name="adj1" fmla="val 50000"/>
                </a:avLst>
              </a:prstGeom>
              <a:noFill/>
              <a:ln w="508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76" name="Curved Connector 75"/>
            <p:cNvCxnSpPr>
              <a:endCxn id="80" idx="0"/>
            </p:cNvCxnSpPr>
            <p:nvPr/>
          </p:nvCxnSpPr>
          <p:spPr>
            <a:xfrm rot="5400000">
              <a:off x="3453041" y="768492"/>
              <a:ext cx="2656577" cy="2362543"/>
            </a:xfrm>
            <a:prstGeom prst="curvedConnector3">
              <a:avLst>
                <a:gd name="adj1" fmla="val 50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/>
          <p:cNvGrpSpPr/>
          <p:nvPr/>
        </p:nvGrpSpPr>
        <p:grpSpPr>
          <a:xfrm>
            <a:off x="25600736" y="4197365"/>
            <a:ext cx="4079915" cy="2560684"/>
            <a:chOff x="25259645" y="3715144"/>
            <a:chExt cx="4572000" cy="3172170"/>
          </a:xfrm>
        </p:grpSpPr>
        <p:graphicFrame>
          <p:nvGraphicFramePr>
            <p:cNvPr id="103" name="Chart 10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38533565"/>
                </p:ext>
              </p:extLst>
            </p:nvPr>
          </p:nvGraphicFramePr>
          <p:xfrm>
            <a:off x="25259645" y="371514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26661978" y="6348705"/>
              <a:ext cx="1756611" cy="53860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4300" tIns="114300" rIns="114300" bIns="114300" numCol="1" spcCol="38100" rtlCol="0" anchor="ctr">
              <a:spAutoFit/>
            </a:bodyPr>
            <a:lstStyle/>
            <a:p>
              <a:pPr marL="0" marR="0" indent="0" algn="ctr" defTabSz="13144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Figure 2</a:t>
              </a:r>
              <a:endPara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17432" y="20829712"/>
            <a:ext cx="1203157" cy="53860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4300" tIns="114300" rIns="114300" bIns="114300" numCol="1" spcCol="38100" rtlCol="0" anchor="ctr">
            <a:spAutoFit/>
          </a:bodyPr>
          <a:lstStyle/>
          <a:p>
            <a:pPr marL="0" marR="0" indent="0" algn="ctr" defTabSz="13144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Figure 1. </a:t>
            </a:r>
            <a:endParaRPr kumimoji="0" lang="en-US" sz="20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784657" y="7628128"/>
            <a:ext cx="9562504" cy="5858869"/>
            <a:chOff x="23147983" y="7537898"/>
            <a:chExt cx="8687961" cy="562651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7983" y="7537898"/>
              <a:ext cx="8687961" cy="512419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6762067" y="12625802"/>
              <a:ext cx="1756611" cy="53860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14300" tIns="114300" rIns="114300" bIns="114300" numCol="1" spcCol="38100" rtlCol="0" anchor="ctr">
              <a:spAutoFit/>
            </a:bodyPr>
            <a:lstStyle/>
            <a:p>
              <a:pPr marL="0" marR="0" indent="0" algn="ctr" defTabSz="13144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Figure </a:t>
              </a:r>
              <a:r>
                <a:rPr kumimoji="0" lang="en-US" sz="2000" b="0" i="1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Light"/>
                </a:rPr>
                <a:t>3</a:t>
              </a:r>
              <a:endParaRPr kumimoji="0" lang="en-US" sz="20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004379" y="6793485"/>
            <a:ext cx="9192126" cy="61555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4300" tIns="114300" rIns="114300" bIns="114300" numCol="1" spcCol="38100" rtlCol="0" anchor="ctr">
            <a:spAutoFit/>
          </a:bodyPr>
          <a:lstStyle/>
          <a:p>
            <a:pPr marL="0" marR="0" indent="0" algn="ctr" defTabSz="13144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illustrates the high variability across store locations</a:t>
            </a:r>
            <a:endParaRPr kumimoji="0" lang="en-US" sz="25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4300" tIns="114300" rIns="114300" bIns="114300" numCol="1" spcCol="38100" rtlCol="0" anchor="ctr">
        <a:spAutoFit/>
      </a:bodyPr>
      <a:lstStyle>
        <a:defPPr marL="0" marR="0" indent="0" algn="ctr" defTabSz="13144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4300" tIns="114300" rIns="114300" bIns="114300" numCol="1" spcCol="38100" rtlCol="0" anchor="ctr">
        <a:spAutoFit/>
      </a:bodyPr>
      <a:lstStyle>
        <a:defPPr marL="0" marR="0" indent="0" algn="ctr" defTabSz="13144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016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4300" tIns="114300" rIns="114300" bIns="114300" numCol="1" spcCol="38100" rtlCol="0" anchor="ctr">
        <a:spAutoFit/>
      </a:bodyPr>
      <a:lstStyle>
        <a:defPPr marL="0" marR="0" indent="0" algn="ctr" defTabSz="13144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114300" tIns="114300" rIns="114300" bIns="114300" numCol="1" spcCol="38100" rtlCol="0" anchor="ctr">
        <a:spAutoFit/>
      </a:bodyPr>
      <a:lstStyle>
        <a:defPPr marL="0" marR="0" indent="0" algn="ctr" defTabSz="13144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503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Helvetica Light</vt:lpstr>
      <vt:lpstr>Helvetica Neue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Dongaonkar</dc:creator>
  <cp:lastModifiedBy>Rohit Dongaonkar</cp:lastModifiedBy>
  <cp:revision>79</cp:revision>
  <dcterms:modified xsi:type="dcterms:W3CDTF">2016-05-01T23:20:47Z</dcterms:modified>
</cp:coreProperties>
</file>