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8" roundtripDataSignature="AMtx7mjmQadpZuZVpemvAq4wM1YiXxno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13109B-0AF2-43C7-8306-5BD878E04E83}">
  <a:tblStyle styleId="{8913109B-0AF2-43C7-8306-5BD878E04E8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5ADD284-5F8D-4E5C-8969-C0E779F6032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333C2CC-380F-4220-A1EC-8107C8608809}"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EDEDED"/>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enturyGothic-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italic.fntdata"/><Relationship Id="rId25" Type="http://schemas.openxmlformats.org/officeDocument/2006/relationships/font" Target="fonts/CenturyGothic-bold.fntdata"/><Relationship Id="rId28" Type="http://customschemas.google.com/relationships/presentationmetadata" Target="metadata"/><Relationship Id="rId27"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b90fcae1a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30b90fcae1a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b90fcae1a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30b90fcae1a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504e2950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9504e295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b90fcae1a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30b90fcae1a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1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16"/>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16"/>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25"/>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p:nvPr>
            <p:ph idx="2" type="pic"/>
          </p:nvPr>
        </p:nvSpPr>
        <p:spPr>
          <a:xfrm>
            <a:off x="681727" y="941439"/>
            <a:ext cx="10821840" cy="3478161"/>
          </a:xfrm>
          <a:prstGeom prst="rect">
            <a:avLst/>
          </a:prstGeom>
          <a:noFill/>
          <a:ln>
            <a:noFill/>
          </a:ln>
        </p:spPr>
      </p:sp>
      <p:sp>
        <p:nvSpPr>
          <p:cNvPr id="74" name="Google Shape;74;p25"/>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2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2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26"/>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26"/>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6"/>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27"/>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27"/>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27"/>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27"/>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7"/>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7"/>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2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28"/>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8"/>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28"/>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8"/>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9"/>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9"/>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29"/>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29"/>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29"/>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29"/>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29"/>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2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30"/>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0"/>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30"/>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30"/>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30"/>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30"/>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30"/>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30"/>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30"/>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30"/>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3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1"/>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3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3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32"/>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2"/>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32"/>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2"/>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18"/>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18"/>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19"/>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1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20"/>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20"/>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20"/>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20"/>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2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3"/>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23"/>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2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4"/>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p:nvPr>
            <p:ph idx="2" type="pic"/>
          </p:nvPr>
        </p:nvSpPr>
        <p:spPr>
          <a:xfrm>
            <a:off x="7861238" y="751241"/>
            <a:ext cx="3644962" cy="5467443"/>
          </a:xfrm>
          <a:prstGeom prst="rect">
            <a:avLst/>
          </a:prstGeom>
          <a:noFill/>
          <a:ln>
            <a:noFill/>
          </a:ln>
        </p:spPr>
      </p:sp>
      <p:sp>
        <p:nvSpPr>
          <p:cNvPr id="67" name="Google Shape;67;p24"/>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2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5"/>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Jason Restucci</a:t>
            </a:r>
            <a:endParaRPr i="1"/>
          </a:p>
        </p:txBody>
      </p:sp>
      <p:pic>
        <p:nvPicPr>
          <p:cNvPr descr="Green Pace logo" id="146" name="Google Shape;146;p1"/>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30b90fcae1a_0_100"/>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pic>
        <p:nvPicPr>
          <p:cNvPr descr="Green Pace logo" id="210" name="Google Shape;210;g30b90fcae1a_0_100"/>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11" name="Google Shape;211;g30b90fcae1a_0_100"/>
          <p:cNvPicPr preferRelativeResize="0"/>
          <p:nvPr/>
        </p:nvPicPr>
        <p:blipFill>
          <a:blip r:embed="rId4">
            <a:alphaModFix/>
          </a:blip>
          <a:stretch>
            <a:fillRect/>
          </a:stretch>
        </p:blipFill>
        <p:spPr>
          <a:xfrm>
            <a:off x="1828350" y="2089123"/>
            <a:ext cx="7467600" cy="4010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30b90fcae1a_0_105"/>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pic>
        <p:nvPicPr>
          <p:cNvPr descr="Green Pace logo" id="217" name="Google Shape;217;g30b90fcae1a_0_105"/>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18" name="Google Shape;218;g30b90fcae1a_0_105"/>
          <p:cNvPicPr preferRelativeResize="0"/>
          <p:nvPr/>
        </p:nvPicPr>
        <p:blipFill>
          <a:blip r:embed="rId4">
            <a:alphaModFix/>
          </a:blip>
          <a:stretch>
            <a:fillRect/>
          </a:stretch>
        </p:blipFill>
        <p:spPr>
          <a:xfrm>
            <a:off x="152400" y="2209773"/>
            <a:ext cx="11695976" cy="30783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24" name="Google Shape;224;p9"/>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25" name="Google Shape;225;p9"/>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31" name="Google Shape;231;p1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500"/>
              </a:spcBef>
              <a:spcAft>
                <a:spcPts val="0"/>
              </a:spcAft>
              <a:buSzPts val="1800"/>
              <a:buChar char="•"/>
            </a:pPr>
            <a:r>
              <a:rPr lang="en-US"/>
              <a:t>The DevSecOps pipeline ensures security is baked into every part of the </a:t>
            </a:r>
            <a:r>
              <a:rPr lang="en-US"/>
              <a:t>development</a:t>
            </a:r>
            <a:r>
              <a:rPr lang="en-US"/>
              <a:t> </a:t>
            </a:r>
            <a:r>
              <a:rPr lang="en-US"/>
              <a:t>process</a:t>
            </a:r>
            <a:r>
              <a:rPr lang="en-US"/>
              <a:t>.</a:t>
            </a:r>
            <a:endParaRPr/>
          </a:p>
          <a:p>
            <a:pPr indent="-342900" lvl="1" marL="914400" rtl="0" algn="l">
              <a:lnSpc>
                <a:spcPct val="115000"/>
              </a:lnSpc>
              <a:spcBef>
                <a:spcPts val="0"/>
              </a:spcBef>
              <a:spcAft>
                <a:spcPts val="0"/>
              </a:spcAft>
              <a:buSzPts val="1800"/>
              <a:buChar char="•"/>
            </a:pPr>
            <a:r>
              <a:rPr lang="en-US"/>
              <a:t>It is a roadmap of security operations for all stages of development.</a:t>
            </a:r>
            <a:endParaRPr/>
          </a:p>
          <a:p>
            <a:pPr indent="-342900" lvl="0" marL="457200" rtl="0" algn="l">
              <a:lnSpc>
                <a:spcPct val="115000"/>
              </a:lnSpc>
              <a:spcBef>
                <a:spcPts val="0"/>
              </a:spcBef>
              <a:spcAft>
                <a:spcPts val="0"/>
              </a:spcAft>
              <a:buSzPts val="1800"/>
              <a:buChar char="•"/>
            </a:pPr>
            <a:r>
              <a:rPr lang="en-US"/>
              <a:t>The design stage </a:t>
            </a:r>
            <a:r>
              <a:rPr lang="en-US"/>
              <a:t>utilizes</a:t>
            </a:r>
            <a:r>
              <a:rPr lang="en-US"/>
              <a:t> OWASP to create a secure design</a:t>
            </a:r>
            <a:endParaRPr/>
          </a:p>
          <a:p>
            <a:pPr indent="-342900" lvl="0" marL="457200" rtl="0" algn="l">
              <a:lnSpc>
                <a:spcPct val="115000"/>
              </a:lnSpc>
              <a:spcBef>
                <a:spcPts val="0"/>
              </a:spcBef>
              <a:spcAft>
                <a:spcPts val="0"/>
              </a:spcAft>
              <a:buSzPts val="1800"/>
              <a:buChar char="•"/>
            </a:pPr>
            <a:r>
              <a:rPr lang="en-US"/>
              <a:t>The build stage, and the “verify and test stage” will utilize and IDE like Visual Studio as well as its </a:t>
            </a:r>
            <a:r>
              <a:rPr lang="en-US"/>
              <a:t>compiler</a:t>
            </a:r>
            <a:r>
              <a:rPr lang="en-US"/>
              <a:t>, testing tools, and static analyses tools to create secure code. </a:t>
            </a:r>
            <a:endParaRPr/>
          </a:p>
          <a:p>
            <a:pPr indent="-342900" lvl="0" marL="457200" rtl="0" algn="l">
              <a:lnSpc>
                <a:spcPct val="115000"/>
              </a:lnSpc>
              <a:spcBef>
                <a:spcPts val="0"/>
              </a:spcBef>
              <a:spcAft>
                <a:spcPts val="0"/>
              </a:spcAft>
              <a:buSzPts val="1800"/>
              <a:buChar char="•"/>
            </a:pPr>
            <a:r>
              <a:rPr lang="en-US"/>
              <a:t>The monitor and detect stage will use automated logging and event alerting tools to ensure </a:t>
            </a:r>
            <a:r>
              <a:rPr lang="en-US"/>
              <a:t>security</a:t>
            </a:r>
            <a:r>
              <a:rPr lang="en-US"/>
              <a:t> at all times post launch</a:t>
            </a:r>
            <a:endParaRPr/>
          </a:p>
        </p:txBody>
      </p:sp>
      <p:pic>
        <p:nvPicPr>
          <p:cNvPr descr="Green Pace logo" id="232" name="Google Shape;232;p1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38" name="Google Shape;238;p1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Benefits of acting early</a:t>
            </a:r>
            <a:endParaRPr sz="2000"/>
          </a:p>
          <a:p>
            <a:pPr indent="-355600" lvl="1" marL="914400" rtl="0" algn="l">
              <a:lnSpc>
                <a:spcPct val="90000"/>
              </a:lnSpc>
              <a:spcBef>
                <a:spcPts val="0"/>
              </a:spcBef>
              <a:spcAft>
                <a:spcPts val="0"/>
              </a:spcAft>
              <a:buSzPts val="2000"/>
              <a:buChar char="•"/>
            </a:pPr>
            <a:r>
              <a:rPr lang="en-US"/>
              <a:t>Security is much easier to implement when incorporated from the start.</a:t>
            </a:r>
            <a:endParaRPr/>
          </a:p>
          <a:p>
            <a:pPr indent="-342900" lvl="1" marL="914400" rtl="0" algn="l">
              <a:lnSpc>
                <a:spcPct val="90000"/>
              </a:lnSpc>
              <a:spcBef>
                <a:spcPts val="0"/>
              </a:spcBef>
              <a:spcAft>
                <a:spcPts val="0"/>
              </a:spcAft>
              <a:buSzPts val="1800"/>
              <a:buChar char="•"/>
            </a:pPr>
            <a:r>
              <a:rPr lang="en-US"/>
              <a:t>More reliable, and consistent code</a:t>
            </a:r>
            <a:endParaRPr/>
          </a:p>
          <a:p>
            <a:pPr indent="-342900" lvl="1" marL="914400" rtl="0" algn="l">
              <a:lnSpc>
                <a:spcPct val="90000"/>
              </a:lnSpc>
              <a:spcBef>
                <a:spcPts val="0"/>
              </a:spcBef>
              <a:spcAft>
                <a:spcPts val="0"/>
              </a:spcAft>
              <a:buSzPts val="1800"/>
              <a:buChar char="•"/>
            </a:pPr>
            <a:r>
              <a:rPr lang="en-US"/>
              <a:t>With multiple layers of security, if one layer does not catch the threat, another most likely will</a:t>
            </a:r>
            <a:endParaRPr/>
          </a:p>
          <a:p>
            <a:pPr indent="0" lvl="0" marL="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Risks of acting late</a:t>
            </a:r>
            <a:endParaRPr/>
          </a:p>
          <a:p>
            <a:pPr indent="-342900" lvl="1" marL="914400" rtl="0" algn="l">
              <a:lnSpc>
                <a:spcPct val="90000"/>
              </a:lnSpc>
              <a:spcBef>
                <a:spcPts val="0"/>
              </a:spcBef>
              <a:spcAft>
                <a:spcPts val="0"/>
              </a:spcAft>
              <a:buSzPts val="1800"/>
              <a:buChar char="●"/>
            </a:pPr>
            <a:r>
              <a:rPr lang="en-US"/>
              <a:t>Upfront costs of dealing with problems already present</a:t>
            </a:r>
            <a:endParaRPr/>
          </a:p>
          <a:p>
            <a:pPr indent="-342900" lvl="1" marL="914400" rtl="0" algn="l">
              <a:lnSpc>
                <a:spcPct val="90000"/>
              </a:lnSpc>
              <a:spcBef>
                <a:spcPts val="0"/>
              </a:spcBef>
              <a:spcAft>
                <a:spcPts val="0"/>
              </a:spcAft>
              <a:buSzPts val="1800"/>
              <a:buChar char="●"/>
            </a:pPr>
            <a:r>
              <a:rPr lang="en-US"/>
              <a:t>It is much more difficult to add security to a system after it is already designed or build.</a:t>
            </a:r>
            <a:endParaRPr/>
          </a:p>
          <a:p>
            <a:pPr indent="-342900" lvl="1" marL="914400" rtl="0" algn="l">
              <a:lnSpc>
                <a:spcPct val="90000"/>
              </a:lnSpc>
              <a:spcBef>
                <a:spcPts val="0"/>
              </a:spcBef>
              <a:spcAft>
                <a:spcPts val="0"/>
              </a:spcAft>
              <a:buSzPts val="1800"/>
              <a:buChar char="●"/>
            </a:pPr>
            <a:r>
              <a:rPr lang="en-US"/>
              <a:t>Code will most likely not be secure and would need to be fixed</a:t>
            </a:r>
            <a:endParaRPr/>
          </a:p>
        </p:txBody>
      </p:sp>
      <p:pic>
        <p:nvPicPr>
          <p:cNvPr descr="Green Pace logo" id="239" name="Google Shape;239;p1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45" name="Google Shape;245;p1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79400" lvl="2" marL="1143000" rtl="0" algn="l">
              <a:lnSpc>
                <a:spcPct val="200000"/>
              </a:lnSpc>
              <a:spcBef>
                <a:spcPts val="0"/>
              </a:spcBef>
              <a:spcAft>
                <a:spcPts val="0"/>
              </a:spcAft>
              <a:buClr>
                <a:schemeClr val="lt1"/>
              </a:buClr>
              <a:buSzPts val="2600"/>
              <a:buChar char="•"/>
            </a:pPr>
            <a:r>
              <a:rPr lang="en-US" sz="2600"/>
              <a:t>Additional and regular security training for developers</a:t>
            </a:r>
            <a:endParaRPr sz="2600"/>
          </a:p>
          <a:p>
            <a:pPr indent="-279400" lvl="2" marL="1143000" rtl="0" algn="l">
              <a:lnSpc>
                <a:spcPct val="200000"/>
              </a:lnSpc>
              <a:spcBef>
                <a:spcPts val="0"/>
              </a:spcBef>
              <a:spcAft>
                <a:spcPts val="0"/>
              </a:spcAft>
              <a:buSzPts val="2600"/>
              <a:buChar char="•"/>
            </a:pPr>
            <a:r>
              <a:rPr lang="en-US" sz="2600"/>
              <a:t>More automation to speed up development time</a:t>
            </a:r>
            <a:endParaRPr sz="2600"/>
          </a:p>
        </p:txBody>
      </p:sp>
      <p:pic>
        <p:nvPicPr>
          <p:cNvPr descr="Green Pace logo" id="246" name="Google Shape;246;p1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52" name="Google Shape;252;p13"/>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228600" lvl="0" marL="228600" rtl="0" algn="l">
              <a:lnSpc>
                <a:spcPct val="115000"/>
              </a:lnSpc>
              <a:spcBef>
                <a:spcPts val="0"/>
              </a:spcBef>
              <a:spcAft>
                <a:spcPts val="0"/>
              </a:spcAft>
              <a:buClr>
                <a:schemeClr val="lt1"/>
              </a:buClr>
              <a:buSzPts val="2200"/>
              <a:buChar char="•"/>
            </a:pPr>
            <a:r>
              <a:rPr lang="en-US"/>
              <a:t>Security should be </a:t>
            </a:r>
            <a:r>
              <a:rPr lang="en-US"/>
              <a:t>integrated</a:t>
            </a:r>
            <a:r>
              <a:rPr lang="en-US"/>
              <a:t> from the start of the project.</a:t>
            </a:r>
            <a:endParaRPr/>
          </a:p>
          <a:p>
            <a:pPr indent="-203200" lvl="0" marL="228600" rtl="0" algn="l">
              <a:lnSpc>
                <a:spcPct val="115000"/>
              </a:lnSpc>
              <a:spcBef>
                <a:spcPts val="0"/>
              </a:spcBef>
              <a:spcAft>
                <a:spcPts val="0"/>
              </a:spcAft>
              <a:buSzPts val="1800"/>
              <a:buChar char="•"/>
            </a:pPr>
            <a:r>
              <a:rPr lang="en-US"/>
              <a:t>Initial and regular </a:t>
            </a:r>
            <a:r>
              <a:rPr lang="en-US"/>
              <a:t>security</a:t>
            </a:r>
            <a:r>
              <a:rPr lang="en-US"/>
              <a:t> training </a:t>
            </a:r>
            <a:r>
              <a:rPr lang="en-US"/>
              <a:t>should</a:t>
            </a:r>
            <a:r>
              <a:rPr lang="en-US"/>
              <a:t> be provided for the developers.</a:t>
            </a:r>
            <a:endParaRPr/>
          </a:p>
          <a:p>
            <a:pPr indent="-203200" lvl="0" marL="228600" rtl="0" algn="l">
              <a:lnSpc>
                <a:spcPct val="115000"/>
              </a:lnSpc>
              <a:spcBef>
                <a:spcPts val="0"/>
              </a:spcBef>
              <a:spcAft>
                <a:spcPts val="0"/>
              </a:spcAft>
              <a:buSzPts val="1800"/>
              <a:buChar char="•"/>
            </a:pPr>
            <a:r>
              <a:rPr lang="en-US"/>
              <a:t>Checks should be in place to ensure </a:t>
            </a:r>
            <a:r>
              <a:rPr lang="en-US"/>
              <a:t>security</a:t>
            </a:r>
            <a:r>
              <a:rPr lang="en-US"/>
              <a:t> policies are being met, throughout development.</a:t>
            </a:r>
            <a:endParaRPr/>
          </a:p>
          <a:p>
            <a:pPr indent="-203200" lvl="0" marL="228600" rtl="0" algn="l">
              <a:lnSpc>
                <a:spcPct val="115000"/>
              </a:lnSpc>
              <a:spcBef>
                <a:spcPts val="0"/>
              </a:spcBef>
              <a:spcAft>
                <a:spcPts val="0"/>
              </a:spcAft>
              <a:buSzPts val="1800"/>
              <a:buChar char="•"/>
            </a:pPr>
            <a:r>
              <a:rPr lang="en-US"/>
              <a:t>The </a:t>
            </a:r>
            <a:r>
              <a:rPr lang="en-US"/>
              <a:t>security</a:t>
            </a:r>
            <a:r>
              <a:rPr lang="en-US"/>
              <a:t> policy should be </a:t>
            </a:r>
            <a:r>
              <a:rPr lang="en-US"/>
              <a:t>reviewed</a:t>
            </a:r>
            <a:r>
              <a:rPr lang="en-US"/>
              <a:t> and updated as </a:t>
            </a:r>
            <a:r>
              <a:rPr lang="en-US"/>
              <a:t>necessary</a:t>
            </a:r>
            <a:r>
              <a:rPr lang="en-US"/>
              <a:t>, at regular intervals. </a:t>
            </a:r>
            <a:endParaRPr/>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253" name="Google Shape;253;p1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59" name="Google Shape;259;p1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SEI CERT C++ Coding Standard - SEI CERT C++ Coding Standard - Confluence. (n.d.). https://wiki.sei.cmu.edu/confluence/pages/viewpage. action?pageId=88046682</a:t>
            </a:r>
            <a:endParaRPr/>
          </a:p>
          <a:p>
            <a:pPr indent="0" lvl="0" marL="4572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OWASP. (n.d.). Principles of security. OWASP Developer Guide | Principles of Security | OWASP Foundation. https://owasp.org/www-project-developer-guide/draft/foundations/security_principles/ </a:t>
            </a:r>
            <a:endParaRPr/>
          </a:p>
        </p:txBody>
      </p:sp>
      <p:pic>
        <p:nvPicPr>
          <p:cNvPr descr="Green Pace logo" id="260" name="Google Shape;260;p1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p:nvPr>
            <p:ph idx="1" type="body"/>
          </p:nvPr>
        </p:nvSpPr>
        <p:spPr>
          <a:xfrm>
            <a:off x="685800" y="1848024"/>
            <a:ext cx="10820400" cy="4370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2200"/>
              <a:buNone/>
            </a:pPr>
            <a:r>
              <a:rPr lang="en-US"/>
              <a:t>The goal of this security policy is to set a collection of standards and best practices to maintain the safety of our software and data. It combines multiple security measures in a layered </a:t>
            </a:r>
            <a:r>
              <a:rPr lang="en-US"/>
              <a:t>approach</a:t>
            </a:r>
            <a:r>
              <a:rPr lang="en-US"/>
              <a:t> called “Defence in Depth”.</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3"/>
          <p:cNvPicPr preferRelativeResize="0"/>
          <p:nvPr/>
        </p:nvPicPr>
        <p:blipFill rotWithShape="1">
          <a:blip r:embed="rId3">
            <a:alphaModFix/>
          </a:blip>
          <a:srcRect b="0" l="0" r="0" t="0"/>
          <a:stretch/>
        </p:blipFill>
        <p:spPr>
          <a:xfrm>
            <a:off x="3113693" y="2939986"/>
            <a:ext cx="6453258" cy="3797196"/>
          </a:xfrm>
          <a:prstGeom prst="rect">
            <a:avLst/>
          </a:prstGeom>
          <a:noFill/>
          <a:ln>
            <a:noFill/>
          </a:ln>
        </p:spPr>
      </p:pic>
      <p:pic>
        <p:nvPicPr>
          <p:cNvPr descr="Green Pace logo" id="154" name="Google Shape;154;p3"/>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p:nvPr>
            <p:ph idx="1" type="body"/>
          </p:nvPr>
        </p:nvSpPr>
        <p:spPr>
          <a:xfrm>
            <a:off x="685800" y="2194550"/>
            <a:ext cx="2486100" cy="4024200"/>
          </a:xfrm>
          <a:prstGeom prst="rect">
            <a:avLst/>
          </a:prstGeom>
          <a:noFill/>
          <a:ln>
            <a:noFill/>
          </a:ln>
        </p:spPr>
        <p:txBody>
          <a:bodyPr anchorCtr="0" anchor="t" bIns="45700" lIns="91425" spcFirstLastPara="1" rIns="91425" wrap="square" tIns="45700">
            <a:normAutofit fontScale="85000" lnSpcReduction="20000"/>
          </a:bodyPr>
          <a:lstStyle/>
          <a:p>
            <a:pPr indent="0" lvl="0" marL="228600" rtl="0" algn="l">
              <a:lnSpc>
                <a:spcPct val="107916"/>
              </a:lnSpc>
              <a:spcBef>
                <a:spcPts val="0"/>
              </a:spcBef>
              <a:spcAft>
                <a:spcPts val="0"/>
              </a:spcAft>
              <a:buSzPct val="90000"/>
              <a:buNone/>
            </a:pPr>
            <a:r>
              <a:rPr lang="en-US" sz="2000">
                <a:solidFill>
                  <a:srgbClr val="FFFFFF"/>
                </a:solidFill>
              </a:rPr>
              <a:t>Low Priority: Unlikely to happen with a low severity </a:t>
            </a:r>
            <a:endParaRPr sz="2000">
              <a:solidFill>
                <a:srgbClr val="FFFFFF"/>
              </a:solidFill>
            </a:endParaRPr>
          </a:p>
          <a:p>
            <a:pPr indent="0" lvl="0" marL="228600" rtl="0" algn="l">
              <a:lnSpc>
                <a:spcPct val="107916"/>
              </a:lnSpc>
              <a:spcBef>
                <a:spcPts val="0"/>
              </a:spcBef>
              <a:spcAft>
                <a:spcPts val="0"/>
              </a:spcAft>
              <a:buSzPct val="90000"/>
              <a:buNone/>
            </a:pPr>
            <a:r>
              <a:t/>
            </a:r>
            <a:endParaRPr sz="2000">
              <a:solidFill>
                <a:srgbClr val="FFFFFF"/>
              </a:solidFill>
            </a:endParaRPr>
          </a:p>
          <a:p>
            <a:pPr indent="0" lvl="0" marL="228600" rtl="0" algn="l">
              <a:lnSpc>
                <a:spcPct val="107916"/>
              </a:lnSpc>
              <a:spcBef>
                <a:spcPts val="0"/>
              </a:spcBef>
              <a:spcAft>
                <a:spcPts val="0"/>
              </a:spcAft>
              <a:buSzPct val="90000"/>
              <a:buNone/>
            </a:pPr>
            <a:r>
              <a:rPr lang="en-US" sz="2000">
                <a:solidFill>
                  <a:srgbClr val="FFFFFF"/>
                </a:solidFill>
              </a:rPr>
              <a:t>Likely: </a:t>
            </a:r>
            <a:r>
              <a:rPr lang="en-US" sz="2000">
                <a:solidFill>
                  <a:srgbClr val="FFFFFF"/>
                </a:solidFill>
              </a:rPr>
              <a:t>Probable or likely to happen</a:t>
            </a:r>
            <a:r>
              <a:rPr lang="en-US" sz="2000">
                <a:solidFill>
                  <a:srgbClr val="FFFFFF"/>
                </a:solidFill>
              </a:rPr>
              <a:t> with a low severity </a:t>
            </a:r>
            <a:endParaRPr sz="2000">
              <a:solidFill>
                <a:srgbClr val="FFFFFF"/>
              </a:solidFill>
            </a:endParaRPr>
          </a:p>
          <a:p>
            <a:pPr indent="0" lvl="0" marL="228600" rtl="0" algn="l">
              <a:lnSpc>
                <a:spcPct val="107916"/>
              </a:lnSpc>
              <a:spcBef>
                <a:spcPts val="0"/>
              </a:spcBef>
              <a:spcAft>
                <a:spcPts val="0"/>
              </a:spcAft>
              <a:buSzPct val="90000"/>
              <a:buNone/>
            </a:pPr>
            <a:r>
              <a:t/>
            </a:r>
            <a:endParaRPr sz="2000">
              <a:solidFill>
                <a:srgbClr val="FFFFFF"/>
              </a:solidFill>
            </a:endParaRPr>
          </a:p>
          <a:p>
            <a:pPr indent="0" lvl="0" marL="228600" rtl="0" algn="l">
              <a:lnSpc>
                <a:spcPct val="107916"/>
              </a:lnSpc>
              <a:spcBef>
                <a:spcPts val="0"/>
              </a:spcBef>
              <a:spcAft>
                <a:spcPts val="0"/>
              </a:spcAft>
              <a:buSzPct val="90000"/>
              <a:buNone/>
            </a:pPr>
            <a:r>
              <a:rPr lang="en-US" sz="2000">
                <a:solidFill>
                  <a:srgbClr val="FFFFFF"/>
                </a:solidFill>
              </a:rPr>
              <a:t>Unlikely: Unlikely to happen</a:t>
            </a:r>
            <a:r>
              <a:rPr lang="en-US" sz="2000">
                <a:solidFill>
                  <a:srgbClr val="FFFFFF"/>
                </a:solidFill>
              </a:rPr>
              <a:t> but </a:t>
            </a:r>
            <a:r>
              <a:rPr lang="en-US" sz="2000">
                <a:solidFill>
                  <a:srgbClr val="FFFFFF"/>
                </a:solidFill>
              </a:rPr>
              <a:t>with a high severity </a:t>
            </a:r>
            <a:endParaRPr sz="2000">
              <a:solidFill>
                <a:srgbClr val="FFFFFF"/>
              </a:solidFill>
            </a:endParaRPr>
          </a:p>
          <a:p>
            <a:pPr indent="0" lvl="0" marL="228600" rtl="0" algn="l">
              <a:lnSpc>
                <a:spcPct val="107916"/>
              </a:lnSpc>
              <a:spcBef>
                <a:spcPts val="0"/>
              </a:spcBef>
              <a:spcAft>
                <a:spcPts val="0"/>
              </a:spcAft>
              <a:buSzPct val="90000"/>
              <a:buNone/>
            </a:pPr>
            <a:r>
              <a:t/>
            </a:r>
            <a:endParaRPr sz="2000">
              <a:solidFill>
                <a:srgbClr val="FFFFFF"/>
              </a:solidFill>
            </a:endParaRPr>
          </a:p>
          <a:p>
            <a:pPr indent="0" lvl="0" marL="228600" rtl="0" algn="l">
              <a:lnSpc>
                <a:spcPct val="107916"/>
              </a:lnSpc>
              <a:spcBef>
                <a:spcPts val="0"/>
              </a:spcBef>
              <a:spcAft>
                <a:spcPts val="0"/>
              </a:spcAft>
              <a:buSzPct val="90000"/>
              <a:buNone/>
            </a:pPr>
            <a:r>
              <a:rPr lang="en-US" sz="2000">
                <a:solidFill>
                  <a:srgbClr val="FFFFFF"/>
                </a:solidFill>
              </a:rPr>
              <a:t>Priority: </a:t>
            </a:r>
            <a:r>
              <a:rPr lang="en-US" sz="2000">
                <a:solidFill>
                  <a:srgbClr val="FFFFFF"/>
                </a:solidFill>
              </a:rPr>
              <a:t>Probable or l</a:t>
            </a:r>
            <a:r>
              <a:rPr lang="en-US" sz="2000">
                <a:solidFill>
                  <a:srgbClr val="FFFFFF"/>
                </a:solidFill>
              </a:rPr>
              <a:t>ikely to happen with a high severity</a:t>
            </a:r>
            <a:endParaRPr sz="2000"/>
          </a:p>
          <a:p>
            <a:pPr indent="-88900" lvl="0" marL="228600" rtl="0" algn="l">
              <a:lnSpc>
                <a:spcPct val="90000"/>
              </a:lnSpc>
              <a:spcBef>
                <a:spcPts val="1000"/>
              </a:spcBef>
              <a:spcAft>
                <a:spcPts val="0"/>
              </a:spcAft>
              <a:buClr>
                <a:schemeClr val="lt1"/>
              </a:buClr>
              <a:buSzPct val="100000"/>
              <a:buNone/>
            </a:pPr>
            <a:r>
              <a:t/>
            </a:r>
            <a:endParaRPr/>
          </a:p>
        </p:txBody>
      </p:sp>
      <p:graphicFrame>
        <p:nvGraphicFramePr>
          <p:cNvPr descr="Alt text required" id="161" name="Google Shape;161;p4"/>
          <p:cNvGraphicFramePr/>
          <p:nvPr/>
        </p:nvGraphicFramePr>
        <p:xfrm>
          <a:off x="4079900" y="1796850"/>
          <a:ext cx="3000000" cy="3000000"/>
        </p:xfrm>
        <a:graphic>
          <a:graphicData uri="http://schemas.openxmlformats.org/drawingml/2006/table">
            <a:tbl>
              <a:tblPr firstCol="1" firstRow="1">
                <a:noFill/>
                <a:tableStyleId>{8913109B-0AF2-43C7-8306-5BD878E04E83}</a:tableStyleId>
              </a:tblPr>
              <a:tblGrid>
                <a:gridCol w="4030425"/>
                <a:gridCol w="3804800"/>
              </a:tblGrid>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cap="none" strike="noStrike">
                          <a:solidFill>
                            <a:schemeClr val="dk1"/>
                          </a:solidFill>
                        </a:rPr>
                        <a:t>Likely</a:t>
                      </a:r>
                      <a:endParaRPr sz="1400" cap="none" strike="noStrike">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2400">
                          <a:solidFill>
                            <a:schemeClr val="dk1"/>
                          </a:solidFill>
                        </a:rPr>
                        <a:t>INT36-C</a:t>
                      </a:r>
                      <a:endParaRPr sz="24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2400">
                          <a:solidFill>
                            <a:schemeClr val="dk1"/>
                          </a:solidFill>
                        </a:rPr>
                        <a:t>ERR51-CPP</a:t>
                      </a:r>
                      <a:endParaRPr sz="2400">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chemeClr val="dk1"/>
                          </a:solidFill>
                        </a:rPr>
                        <a:t>Priority</a:t>
                      </a:r>
                      <a:endParaRPr sz="1400" u="none" cap="none" strike="noStrike">
                        <a:solidFill>
                          <a:schemeClr val="dk1"/>
                        </a:solidFill>
                      </a:endParaRPr>
                    </a:p>
                    <a:p>
                      <a:pPr indent="0" lvl="0" marL="0" rtl="0" algn="ctr">
                        <a:spcBef>
                          <a:spcPts val="0"/>
                        </a:spcBef>
                        <a:spcAft>
                          <a:spcPts val="0"/>
                        </a:spcAft>
                        <a:buClr>
                          <a:schemeClr val="dk1"/>
                        </a:buClr>
                        <a:buSzPts val="1100"/>
                        <a:buFont typeface="Arial"/>
                        <a:buNone/>
                      </a:pPr>
                      <a:r>
                        <a:rPr lang="en-US" sz="2400">
                          <a:solidFill>
                            <a:schemeClr val="dk1"/>
                          </a:solidFill>
                        </a:rPr>
                        <a:t>STR50-CPP</a:t>
                      </a:r>
                      <a:endParaRPr sz="2400">
                        <a:solidFill>
                          <a:schemeClr val="dk1"/>
                        </a:solidFill>
                      </a:endParaRPr>
                    </a:p>
                    <a:p>
                      <a:pPr indent="0" lvl="0" marL="0" rtl="0" algn="ctr">
                        <a:spcBef>
                          <a:spcPts val="0"/>
                        </a:spcBef>
                        <a:spcAft>
                          <a:spcPts val="0"/>
                        </a:spcAft>
                        <a:buClr>
                          <a:schemeClr val="dk1"/>
                        </a:buClr>
                        <a:buSzPts val="1100"/>
                        <a:buFont typeface="Arial"/>
                        <a:buNone/>
                      </a:pPr>
                      <a:r>
                        <a:rPr lang="en-US" sz="2400">
                          <a:solidFill>
                            <a:schemeClr val="dk1"/>
                          </a:solidFill>
                        </a:rPr>
                        <a:t>FIO30-C</a:t>
                      </a:r>
                      <a:endParaRPr sz="2400">
                        <a:solidFill>
                          <a:schemeClr val="dk1"/>
                        </a:solidFill>
                      </a:endParaRPr>
                    </a:p>
                    <a:p>
                      <a:pPr indent="0" lvl="0" marL="0" rtl="0" algn="ctr">
                        <a:spcBef>
                          <a:spcPts val="0"/>
                        </a:spcBef>
                        <a:spcAft>
                          <a:spcPts val="0"/>
                        </a:spcAft>
                        <a:buClr>
                          <a:schemeClr val="dk1"/>
                        </a:buClr>
                        <a:buSzPts val="1100"/>
                        <a:buFont typeface="Arial"/>
                        <a:buNone/>
                      </a:pPr>
                      <a:r>
                        <a:rPr lang="en-US" sz="2400">
                          <a:solidFill>
                            <a:schemeClr val="dk1"/>
                          </a:solidFill>
                        </a:rPr>
                        <a:t>INT32-C</a:t>
                      </a:r>
                      <a:endParaRPr sz="2400">
                        <a:solidFill>
                          <a:schemeClr val="dk1"/>
                        </a:solidFill>
                      </a:endParaRPr>
                    </a:p>
                    <a:p>
                      <a:pPr indent="0" lvl="0" marL="0" rtl="0" algn="ctr">
                        <a:spcBef>
                          <a:spcPts val="0"/>
                        </a:spcBef>
                        <a:spcAft>
                          <a:spcPts val="0"/>
                        </a:spcAft>
                        <a:buClr>
                          <a:schemeClr val="dk1"/>
                        </a:buClr>
                        <a:buSzPts val="1100"/>
                        <a:buFont typeface="Arial"/>
                        <a:buNone/>
                      </a:pPr>
                      <a:r>
                        <a:rPr lang="en-US" sz="2400">
                          <a:solidFill>
                            <a:schemeClr val="dk1"/>
                          </a:solidFill>
                        </a:rPr>
                        <a:t>MEM52-CPP</a:t>
                      </a:r>
                      <a:endParaRPr sz="2400">
                        <a:solidFill>
                          <a:schemeClr val="dk1"/>
                        </a:solidFill>
                      </a:endParaRPr>
                    </a:p>
                    <a:p>
                      <a:pPr indent="0" lvl="0" marL="0" rtl="0" algn="ctr">
                        <a:spcBef>
                          <a:spcPts val="0"/>
                        </a:spcBef>
                        <a:spcAft>
                          <a:spcPts val="0"/>
                        </a:spcAft>
                        <a:buClr>
                          <a:schemeClr val="dk1"/>
                        </a:buClr>
                        <a:buSzPts val="1100"/>
                        <a:buFont typeface="Arial"/>
                        <a:buNone/>
                      </a:pPr>
                      <a:r>
                        <a:rPr lang="en-US" sz="2400">
                          <a:solidFill>
                            <a:schemeClr val="dk1"/>
                          </a:solidFill>
                        </a:rPr>
                        <a:t>DCL30-C</a:t>
                      </a:r>
                      <a:endParaRPr sz="2400">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EFEFEF"/>
                    </a:solidFill>
                  </a:tcPr>
                </a:tc>
              </a:tr>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chemeClr val="dk1"/>
                          </a:solidFill>
                        </a:rPr>
                        <a:t>Low priority</a:t>
                      </a:r>
                      <a:endParaRPr sz="3600" u="none" cap="none" strike="noStrike">
                        <a:solidFill>
                          <a:schemeClr val="dk1"/>
                        </a:solidFill>
                      </a:endParaRPr>
                    </a:p>
                    <a:p>
                      <a:pPr indent="0" lvl="0" marL="0" rtl="0" algn="ctr">
                        <a:spcBef>
                          <a:spcPts val="0"/>
                        </a:spcBef>
                        <a:spcAft>
                          <a:spcPts val="0"/>
                        </a:spcAft>
                        <a:buClr>
                          <a:schemeClr val="dk1"/>
                        </a:buClr>
                        <a:buSzPts val="3600"/>
                        <a:buFont typeface="Arial"/>
                        <a:buNone/>
                      </a:pPr>
                      <a:r>
                        <a:rPr lang="en-US" sz="2400">
                          <a:solidFill>
                            <a:schemeClr val="dk1"/>
                          </a:solidFill>
                        </a:rPr>
                        <a:t>EXP40-C</a:t>
                      </a:r>
                      <a:endParaRPr sz="2400">
                        <a:solidFill>
                          <a:schemeClr val="dk1"/>
                        </a:solidFill>
                      </a:endParaRPr>
                    </a:p>
                    <a:p>
                      <a:pPr indent="0" lvl="0" marL="0" rtl="0" algn="ctr">
                        <a:spcBef>
                          <a:spcPts val="0"/>
                        </a:spcBef>
                        <a:spcAft>
                          <a:spcPts val="0"/>
                        </a:spcAft>
                        <a:buClr>
                          <a:schemeClr val="dk1"/>
                        </a:buClr>
                        <a:buSzPts val="1100"/>
                        <a:buFont typeface="Arial"/>
                        <a:buNone/>
                      </a:pPr>
                      <a:r>
                        <a:rPr lang="en-US" sz="2400">
                          <a:solidFill>
                            <a:schemeClr val="dk1"/>
                          </a:solidFill>
                        </a:rPr>
                        <a:t>INT50-CPP</a:t>
                      </a:r>
                      <a:endParaRPr sz="2400">
                        <a:solidFill>
                          <a:schemeClr val="dk1"/>
                        </a:solidFill>
                      </a:endParaRPr>
                    </a:p>
                    <a:p>
                      <a:pPr indent="0" lvl="0" marL="0" rtl="0" algn="ctr">
                        <a:spcBef>
                          <a:spcPts val="0"/>
                        </a:spcBef>
                        <a:spcAft>
                          <a:spcPts val="0"/>
                        </a:spcAft>
                        <a:buClr>
                          <a:schemeClr val="dk1"/>
                        </a:buClr>
                        <a:buSzPts val="1100"/>
                        <a:buFont typeface="Arial"/>
                        <a:buNone/>
                      </a:pPr>
                      <a:r>
                        <a:rPr lang="en-US" sz="2400">
                          <a:solidFill>
                            <a:schemeClr val="dk1"/>
                          </a:solidFill>
                        </a:rPr>
                        <a:t>ERR06-C</a:t>
                      </a:r>
                      <a:endParaRPr sz="2400">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chemeClr val="dk1"/>
                          </a:solidFill>
                        </a:rPr>
                        <a:t>Unlikely</a:t>
                      </a:r>
                      <a:endParaRPr sz="1400" u="none" cap="none" strike="noStrike">
                        <a:solidFill>
                          <a:schemeClr val="dk1"/>
                        </a:solidFill>
                      </a:endParaRPr>
                    </a:p>
                    <a:p>
                      <a:pPr indent="0" lvl="0" marL="0" rtl="0" algn="ctr">
                        <a:spcBef>
                          <a:spcPts val="0"/>
                        </a:spcBef>
                        <a:spcAft>
                          <a:spcPts val="0"/>
                        </a:spcAft>
                        <a:buClr>
                          <a:schemeClr val="dk1"/>
                        </a:buClr>
                        <a:buSzPts val="1100"/>
                        <a:buFont typeface="Arial"/>
                        <a:buNone/>
                      </a:pPr>
                      <a:r>
                        <a:rPr lang="en-US" sz="2400">
                          <a:solidFill>
                            <a:schemeClr val="dk1"/>
                          </a:solidFill>
                        </a:rPr>
                        <a:t>STD-001-CPP</a:t>
                      </a:r>
                      <a:endParaRPr sz="2400">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EFEFEF"/>
                    </a:solidFill>
                  </a:tcPr>
                </a:tc>
              </a:tr>
            </a:tbl>
          </a:graphicData>
        </a:graphic>
      </p:graphicFrame>
      <p:pic>
        <p:nvPicPr>
          <p:cNvPr descr="Green Pace logo" id="162" name="Google Shape;162;p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2071050" y="2548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pic>
        <p:nvPicPr>
          <p:cNvPr descr="Green Pace logo" id="168" name="Google Shape;168;p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69" name="Google Shape;169;p5"/>
          <p:cNvGraphicFramePr/>
          <p:nvPr/>
        </p:nvGraphicFramePr>
        <p:xfrm>
          <a:off x="952500" y="1584350"/>
          <a:ext cx="3000000" cy="3000000"/>
        </p:xfrm>
        <a:graphic>
          <a:graphicData uri="http://schemas.openxmlformats.org/drawingml/2006/table">
            <a:tbl>
              <a:tblPr>
                <a:noFill/>
                <a:tableStyleId>{15ADD284-5F8D-4E5C-8969-C0E779F60327}</a:tableStyleId>
              </a:tblPr>
              <a:tblGrid>
                <a:gridCol w="539675"/>
                <a:gridCol w="3167525"/>
                <a:gridCol w="6579800"/>
              </a:tblGrid>
              <a:tr h="381000">
                <a:tc>
                  <a:txBody>
                    <a:bodyPr/>
                    <a:lstStyle/>
                    <a:p>
                      <a:pPr indent="0" lvl="0" marL="0" rtl="0" algn="l">
                        <a:spcBef>
                          <a:spcPts val="0"/>
                        </a:spcBef>
                        <a:spcAft>
                          <a:spcPts val="0"/>
                        </a:spcAft>
                        <a:buNone/>
                      </a:pPr>
                      <a:r>
                        <a:rPr lang="en-US">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Validate Input Data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STR50-CPP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rPr>
                        <a:t>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Heed Compiler Warnings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INT36-C, INT50-CPP, MEM52-CPP, ERR51-CPP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rPr>
                        <a:t>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Architect and Design for Security Policies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FIO30-C</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rPr>
                        <a:t>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Keep It Simple</a:t>
                      </a:r>
                      <a:endParaRPr>
                        <a:solidFill>
                          <a:srgbClr val="FFFFFF"/>
                        </a:solidFill>
                      </a:endParaRPr>
                    </a:p>
                  </a:txBody>
                  <a:tcPr marT="91425" marB="91425" marR="91425" marL="91425"/>
                </a:tc>
                <a:tc>
                  <a:txBody>
                    <a:bodyPr/>
                    <a:lstStyle/>
                    <a:p>
                      <a:pPr indent="0" lvl="0" marL="0" rtl="0" algn="l">
                        <a:spcBef>
                          <a:spcPts val="0"/>
                        </a:spcBef>
                        <a:spcAft>
                          <a:spcPts val="0"/>
                        </a:spcAft>
                        <a:buNone/>
                      </a:pPr>
                      <a:r>
                        <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rPr>
                        <a:t>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Default Deny</a:t>
                      </a:r>
                      <a:endParaRPr>
                        <a:solidFill>
                          <a:srgbClr val="FFFFFF"/>
                        </a:solidFill>
                      </a:endParaRPr>
                    </a:p>
                  </a:txBody>
                  <a:tcPr marT="91425" marB="91425" marR="91425" marL="91425"/>
                </a:tc>
                <a:tc>
                  <a:txBody>
                    <a:bodyPr/>
                    <a:lstStyle/>
                    <a:p>
                      <a:pPr indent="0" lvl="0" marL="0" rtl="0" algn="l">
                        <a:spcBef>
                          <a:spcPts val="0"/>
                        </a:spcBef>
                        <a:spcAft>
                          <a:spcPts val="0"/>
                        </a:spcAft>
                        <a:buNone/>
                      </a:pPr>
                      <a:r>
                        <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rPr>
                        <a:t>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Adhere to the Principle of Least Privilege</a:t>
                      </a:r>
                      <a:endParaRPr>
                        <a:solidFill>
                          <a:srgbClr val="FFFFFF"/>
                        </a:solidFill>
                      </a:endParaRPr>
                    </a:p>
                  </a:txBody>
                  <a:tcPr marT="91425" marB="91425" marR="91425" marL="91425"/>
                </a:tc>
                <a:tc>
                  <a:txBody>
                    <a:bodyPr/>
                    <a:lstStyle/>
                    <a:p>
                      <a:pPr indent="0" lvl="0" marL="0" rtl="0" algn="l">
                        <a:spcBef>
                          <a:spcPts val="0"/>
                        </a:spcBef>
                        <a:spcAft>
                          <a:spcPts val="0"/>
                        </a:spcAft>
                        <a:buNone/>
                      </a:pPr>
                      <a:r>
                        <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rPr>
                        <a:t>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Sanitize Data Sent to Other Systems</a:t>
                      </a:r>
                      <a:endParaRPr>
                        <a:solidFill>
                          <a:srgbClr val="FFFFFF"/>
                        </a:solidFill>
                      </a:endParaRPr>
                    </a:p>
                  </a:txBody>
                  <a:tcPr marT="91425" marB="91425" marR="91425" marL="91425"/>
                </a:tc>
                <a:tc>
                  <a:txBody>
                    <a:bodyPr/>
                    <a:lstStyle/>
                    <a:p>
                      <a:pPr indent="0" lvl="0" marL="0" rtl="0" algn="l">
                        <a:spcBef>
                          <a:spcPts val="0"/>
                        </a:spcBef>
                        <a:spcAft>
                          <a:spcPts val="0"/>
                        </a:spcAft>
                        <a:buNone/>
                      </a:pPr>
                      <a:r>
                        <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rPr>
                        <a:t>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Practice Defense in Depth </a:t>
                      </a:r>
                      <a:endParaRPr>
                        <a:solidFill>
                          <a:srgbClr val="FFFFFF"/>
                        </a:solidFill>
                      </a:endParaRPr>
                    </a:p>
                  </a:txBody>
                  <a:tcPr marT="91425" marB="91425" marR="91425" marL="91425"/>
                </a:tc>
                <a:tc>
                  <a:txBody>
                    <a:bodyPr/>
                    <a:lstStyle/>
                    <a:p>
                      <a:pPr indent="0" lvl="0" marL="0" rtl="0" algn="l">
                        <a:spcBef>
                          <a:spcPts val="0"/>
                        </a:spcBef>
                        <a:spcAft>
                          <a:spcPts val="0"/>
                        </a:spcAft>
                        <a:buNone/>
                      </a:pPr>
                      <a:r>
                        <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rPr>
                        <a:t>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Use Effective Quality Assurance Techniques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INT36-C,  INT50-CPP, STR50-CPP, INT32-C, EXP40-C</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Adopt a Secure Coding Standard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FIO30-C, ERR06-C, DCL30-C, EXP40-C</a:t>
                      </a:r>
                      <a:endParaRPr>
                        <a:solidFill>
                          <a:srgbClr val="FFFFFF"/>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title"/>
          </p:nvPr>
        </p:nvSpPr>
        <p:spPr>
          <a:xfrm>
            <a:off x="3539175" y="6034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pic>
        <p:nvPicPr>
          <p:cNvPr descr="Green Pace logo" id="175" name="Google Shape;175;p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76" name="Google Shape;176;p6"/>
          <p:cNvGraphicFramePr/>
          <p:nvPr/>
        </p:nvGraphicFramePr>
        <p:xfrm>
          <a:off x="986025" y="1490475"/>
          <a:ext cx="3000000" cy="3000000"/>
        </p:xfrm>
        <a:graphic>
          <a:graphicData uri="http://schemas.openxmlformats.org/drawingml/2006/table">
            <a:tbl>
              <a:tblPr>
                <a:noFill/>
                <a:tableStyleId>{15ADD284-5F8D-4E5C-8969-C0E779F60327}</a:tableStyleId>
              </a:tblPr>
              <a:tblGrid>
                <a:gridCol w="557850"/>
                <a:gridCol w="6116925"/>
                <a:gridCol w="3337375"/>
              </a:tblGrid>
              <a:tr h="419325">
                <a:tc>
                  <a:txBody>
                    <a:bodyPr/>
                    <a:lstStyle/>
                    <a:p>
                      <a:pPr indent="0" lvl="0" marL="0" rtl="0" algn="l">
                        <a:spcBef>
                          <a:spcPts val="0"/>
                        </a:spcBef>
                        <a:spcAft>
                          <a:spcPts val="0"/>
                        </a:spcAft>
                        <a:buNone/>
                      </a:pPr>
                      <a:r>
                        <a:rPr lang="en-US">
                          <a:solidFill>
                            <a:schemeClr val="lt1"/>
                          </a:solidFill>
                        </a:rPr>
                        <a:t>1</a:t>
                      </a:r>
                      <a:endParaRPr>
                        <a:solidFill>
                          <a:schemeClr val="lt1"/>
                        </a:solidFill>
                      </a:endParaRPr>
                    </a:p>
                  </a:txBody>
                  <a:tcPr marT="91425" marB="91425" marR="91425" marL="91425"/>
                </a:tc>
                <a:tc>
                  <a:txBody>
                    <a:bodyPr/>
                    <a:lstStyle/>
                    <a:p>
                      <a:pPr indent="0" lvl="0" marL="457200" rtl="0" algn="ctr">
                        <a:spcBef>
                          <a:spcPts val="0"/>
                        </a:spcBef>
                        <a:spcAft>
                          <a:spcPts val="0"/>
                        </a:spcAft>
                        <a:buNone/>
                      </a:pPr>
                      <a:r>
                        <a:rPr lang="en-US" sz="1600">
                          <a:solidFill>
                            <a:schemeClr val="lt1"/>
                          </a:solidFill>
                        </a:rPr>
                        <a:t>FIO30-C</a:t>
                      </a:r>
                      <a:endParaRPr sz="1600">
                        <a:solidFill>
                          <a:schemeClr val="lt1"/>
                        </a:solidFill>
                      </a:endParaRPr>
                    </a:p>
                  </a:txBody>
                  <a:tcPr marT="91425" marB="91425" marR="91425" marL="91425"/>
                </a:tc>
                <a:tc>
                  <a:txBody>
                    <a:bodyPr/>
                    <a:lstStyle/>
                    <a:p>
                      <a:pPr indent="0" lvl="0" marL="0" rtl="0" algn="ctr">
                        <a:spcBef>
                          <a:spcPts val="0"/>
                        </a:spcBef>
                        <a:spcAft>
                          <a:spcPts val="0"/>
                        </a:spcAft>
                        <a:buNone/>
                      </a:pPr>
                      <a:r>
                        <a:rPr lang="en-US" sz="1200">
                          <a:solidFill>
                            <a:schemeClr val="lt1"/>
                          </a:solidFill>
                        </a:rPr>
                        <a:t>Exclude user input from format strings</a:t>
                      </a:r>
                      <a:endParaRPr sz="1200">
                        <a:solidFill>
                          <a:schemeClr val="lt1"/>
                        </a:solidFill>
                      </a:endParaRPr>
                    </a:p>
                  </a:txBody>
                  <a:tcPr marT="91425" marB="91425" marR="91425" marL="91425"/>
                </a:tc>
              </a:tr>
              <a:tr h="754850">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tc>
                <a:tc>
                  <a:txBody>
                    <a:bodyPr/>
                    <a:lstStyle/>
                    <a:p>
                      <a:pPr indent="0" lvl="0" marL="457200" rtl="0" algn="ctr">
                        <a:spcBef>
                          <a:spcPts val="0"/>
                        </a:spcBef>
                        <a:spcAft>
                          <a:spcPts val="0"/>
                        </a:spcAft>
                        <a:buNone/>
                      </a:pPr>
                      <a:r>
                        <a:rPr lang="en-US" sz="1600">
                          <a:solidFill>
                            <a:schemeClr val="lt1"/>
                          </a:solidFill>
                        </a:rPr>
                        <a:t>STR50-CPP</a:t>
                      </a:r>
                      <a:endParaRPr sz="1600">
                        <a:solidFill>
                          <a:schemeClr val="lt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1200">
                          <a:solidFill>
                            <a:schemeClr val="lt1"/>
                          </a:solidFill>
                        </a:rPr>
                        <a:t>Guarantee that storage for strings has sufficient space for character data and the null terminator</a:t>
                      </a:r>
                      <a:endParaRPr sz="1200">
                        <a:solidFill>
                          <a:schemeClr val="lt1"/>
                        </a:solidFill>
                      </a:endParaRPr>
                    </a:p>
                  </a:txBody>
                  <a:tcPr marT="91425" marB="91425" marR="91425" marL="91425"/>
                </a:tc>
              </a:tr>
              <a:tr h="559125">
                <a:tc>
                  <a:txBody>
                    <a:bodyPr/>
                    <a:lstStyle/>
                    <a:p>
                      <a:pPr indent="0" lvl="0" marL="0" rtl="0" algn="l">
                        <a:spcBef>
                          <a:spcPts val="0"/>
                        </a:spcBef>
                        <a:spcAft>
                          <a:spcPts val="0"/>
                        </a:spcAft>
                        <a:buNone/>
                      </a:pPr>
                      <a:r>
                        <a:rPr lang="en-US">
                          <a:solidFill>
                            <a:schemeClr val="lt1"/>
                          </a:solidFill>
                        </a:rPr>
                        <a:t>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US" sz="1600">
                          <a:solidFill>
                            <a:schemeClr val="lt1"/>
                          </a:solidFill>
                        </a:rPr>
                        <a:t>INT32-C</a:t>
                      </a:r>
                      <a:endParaRPr sz="1600">
                        <a:solidFill>
                          <a:schemeClr val="lt1"/>
                        </a:solidFill>
                      </a:endParaRPr>
                    </a:p>
                  </a:txBody>
                  <a:tcPr marT="91425" marB="91425" marR="91425" marL="91425"/>
                </a:tc>
                <a:tc>
                  <a:txBody>
                    <a:bodyPr/>
                    <a:lstStyle/>
                    <a:p>
                      <a:pPr indent="0" lvl="0" marL="0" rtl="0" algn="ctr">
                        <a:spcBef>
                          <a:spcPts val="0"/>
                        </a:spcBef>
                        <a:spcAft>
                          <a:spcPts val="0"/>
                        </a:spcAft>
                        <a:buNone/>
                      </a:pPr>
                      <a:r>
                        <a:rPr lang="en-US" sz="1200">
                          <a:solidFill>
                            <a:schemeClr val="lt1"/>
                          </a:solidFill>
                        </a:rPr>
                        <a:t>Ensure that operations on signed integers do not result in overflow</a:t>
                      </a:r>
                      <a:endParaRPr sz="1200">
                        <a:solidFill>
                          <a:schemeClr val="lt1"/>
                        </a:solidFill>
                      </a:endParaRPr>
                    </a:p>
                  </a:txBody>
                  <a:tcPr marT="91425" marB="91425" marR="91425" marL="91425"/>
                </a:tc>
              </a:tr>
              <a:tr h="559125">
                <a:tc>
                  <a:txBody>
                    <a:bodyPr/>
                    <a:lstStyle/>
                    <a:p>
                      <a:pPr indent="0" lvl="0" marL="0" rtl="0" algn="l">
                        <a:spcBef>
                          <a:spcPts val="0"/>
                        </a:spcBef>
                        <a:spcAft>
                          <a:spcPts val="0"/>
                        </a:spcAft>
                        <a:buNone/>
                      </a:pPr>
                      <a:r>
                        <a:rPr lang="en-US">
                          <a:solidFill>
                            <a:schemeClr val="lt1"/>
                          </a:solidFill>
                        </a:rPr>
                        <a:t>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US" sz="1600">
                          <a:solidFill>
                            <a:schemeClr val="lt1"/>
                          </a:solidFill>
                        </a:rPr>
                        <a:t>MEM52-CPP</a:t>
                      </a:r>
                      <a:endParaRPr sz="1600">
                        <a:solidFill>
                          <a:schemeClr val="lt1"/>
                        </a:solidFill>
                      </a:endParaRPr>
                    </a:p>
                  </a:txBody>
                  <a:tcPr marT="91425" marB="91425" marR="91425" marL="91425"/>
                </a:tc>
                <a:tc>
                  <a:txBody>
                    <a:bodyPr/>
                    <a:lstStyle/>
                    <a:p>
                      <a:pPr indent="0" lvl="0" marL="0" rtl="0" algn="ctr">
                        <a:spcBef>
                          <a:spcPts val="0"/>
                        </a:spcBef>
                        <a:spcAft>
                          <a:spcPts val="0"/>
                        </a:spcAft>
                        <a:buNone/>
                      </a:pPr>
                      <a:r>
                        <a:rPr lang="en-US" sz="1200">
                          <a:solidFill>
                            <a:schemeClr val="lt1"/>
                          </a:solidFill>
                        </a:rPr>
                        <a:t>Detect and handle memory allocation errors</a:t>
                      </a:r>
                      <a:endParaRPr sz="1200">
                        <a:solidFill>
                          <a:schemeClr val="lt1"/>
                        </a:solidFill>
                      </a:endParaRPr>
                    </a:p>
                  </a:txBody>
                  <a:tcPr marT="91425" marB="91425" marR="91425" marL="91425"/>
                </a:tc>
              </a:tr>
              <a:tr h="559125">
                <a:tc>
                  <a:txBody>
                    <a:bodyPr/>
                    <a:lstStyle/>
                    <a:p>
                      <a:pPr indent="0" lvl="0" marL="0" rtl="0" algn="l">
                        <a:spcBef>
                          <a:spcPts val="0"/>
                        </a:spcBef>
                        <a:spcAft>
                          <a:spcPts val="0"/>
                        </a:spcAft>
                        <a:buNone/>
                      </a:pPr>
                      <a:r>
                        <a:rPr lang="en-US">
                          <a:solidFill>
                            <a:schemeClr val="lt1"/>
                          </a:solidFill>
                        </a:rPr>
                        <a:t>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US" sz="1600">
                          <a:solidFill>
                            <a:schemeClr val="lt1"/>
                          </a:solidFill>
                        </a:rPr>
                        <a:t>DCL30-C</a:t>
                      </a:r>
                      <a:endParaRPr sz="1600">
                        <a:solidFill>
                          <a:schemeClr val="lt1"/>
                        </a:solidFill>
                      </a:endParaRPr>
                    </a:p>
                  </a:txBody>
                  <a:tcPr marT="91425" marB="91425" marR="91425" marL="91425"/>
                </a:tc>
                <a:tc>
                  <a:txBody>
                    <a:bodyPr/>
                    <a:lstStyle/>
                    <a:p>
                      <a:pPr indent="0" lvl="0" marL="0" rtl="0" algn="ctr">
                        <a:spcBef>
                          <a:spcPts val="0"/>
                        </a:spcBef>
                        <a:spcAft>
                          <a:spcPts val="0"/>
                        </a:spcAft>
                        <a:buNone/>
                      </a:pPr>
                      <a:r>
                        <a:rPr lang="en-US" sz="1200">
                          <a:solidFill>
                            <a:schemeClr val="lt1"/>
                          </a:solidFill>
                        </a:rPr>
                        <a:t>Declare objects with appropriate storage durations</a:t>
                      </a:r>
                      <a:endParaRPr sz="1200">
                        <a:solidFill>
                          <a:schemeClr val="lt1"/>
                        </a:solidFill>
                      </a:endParaRPr>
                    </a:p>
                  </a:txBody>
                  <a:tcPr marT="91425" marB="91425" marR="91425" marL="91425"/>
                </a:tc>
              </a:tr>
              <a:tr h="559125">
                <a:tc>
                  <a:txBody>
                    <a:bodyPr/>
                    <a:lstStyle/>
                    <a:p>
                      <a:pPr indent="0" lvl="0" marL="0" rtl="0" algn="l">
                        <a:spcBef>
                          <a:spcPts val="0"/>
                        </a:spcBef>
                        <a:spcAft>
                          <a:spcPts val="0"/>
                        </a:spcAft>
                        <a:buNone/>
                      </a:pPr>
                      <a:r>
                        <a:rPr lang="en-US">
                          <a:solidFill>
                            <a:schemeClr val="lt1"/>
                          </a:solidFill>
                        </a:rPr>
                        <a:t>6</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US" sz="1600">
                          <a:solidFill>
                            <a:schemeClr val="lt1"/>
                          </a:solidFill>
                        </a:rPr>
                        <a:t>INT36-C</a:t>
                      </a:r>
                      <a:endParaRPr sz="1600">
                        <a:solidFill>
                          <a:schemeClr val="lt1"/>
                        </a:solidFill>
                      </a:endParaRPr>
                    </a:p>
                  </a:txBody>
                  <a:tcPr marT="91425" marB="91425" marR="91425" marL="91425"/>
                </a:tc>
                <a:tc>
                  <a:txBody>
                    <a:bodyPr/>
                    <a:lstStyle/>
                    <a:p>
                      <a:pPr indent="0" lvl="0" marL="0" rtl="0" algn="ctr">
                        <a:spcBef>
                          <a:spcPts val="0"/>
                        </a:spcBef>
                        <a:spcAft>
                          <a:spcPts val="0"/>
                        </a:spcAft>
                        <a:buNone/>
                      </a:pPr>
                      <a:r>
                        <a:rPr lang="en-US" sz="1200">
                          <a:solidFill>
                            <a:schemeClr val="lt1"/>
                          </a:solidFill>
                        </a:rPr>
                        <a:t>Converting a pointer to an integer or integer to a pointer</a:t>
                      </a:r>
                      <a:endParaRPr sz="1200">
                        <a:solidFill>
                          <a:schemeClr val="lt1"/>
                        </a:solidFill>
                      </a:endParaRPr>
                    </a:p>
                  </a:txBody>
                  <a:tcPr marT="91425" marB="91425" marR="91425" marL="91425"/>
                </a:tc>
              </a:tr>
              <a:tr h="419325">
                <a:tc>
                  <a:txBody>
                    <a:bodyPr/>
                    <a:lstStyle/>
                    <a:p>
                      <a:pPr indent="0" lvl="0" marL="0" rtl="0" algn="l">
                        <a:spcBef>
                          <a:spcPts val="0"/>
                        </a:spcBef>
                        <a:spcAft>
                          <a:spcPts val="0"/>
                        </a:spcAft>
                        <a:buNone/>
                      </a:pPr>
                      <a:r>
                        <a:rPr lang="en-US">
                          <a:solidFill>
                            <a:schemeClr val="lt1"/>
                          </a:solidFill>
                        </a:rPr>
                        <a:t>7</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US" sz="1600">
                          <a:solidFill>
                            <a:schemeClr val="lt1"/>
                          </a:solidFill>
                        </a:rPr>
                        <a:t>ERR51-CPP</a:t>
                      </a:r>
                      <a:endParaRPr sz="1600">
                        <a:solidFill>
                          <a:schemeClr val="lt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1200">
                          <a:solidFill>
                            <a:schemeClr val="lt1"/>
                          </a:solidFill>
                        </a:rPr>
                        <a:t>Handle all exceptions</a:t>
                      </a:r>
                      <a:endParaRPr sz="1200">
                        <a:solidFill>
                          <a:schemeClr val="lt1"/>
                        </a:solidFill>
                      </a:endParaRPr>
                    </a:p>
                  </a:txBody>
                  <a:tcPr marT="91425" marB="91425" marR="91425" marL="91425"/>
                </a:tc>
              </a:tr>
              <a:tr h="419325">
                <a:tc>
                  <a:txBody>
                    <a:bodyPr/>
                    <a:lstStyle/>
                    <a:p>
                      <a:pPr indent="0" lvl="0" marL="0" rtl="0" algn="l">
                        <a:spcBef>
                          <a:spcPts val="0"/>
                        </a:spcBef>
                        <a:spcAft>
                          <a:spcPts val="0"/>
                        </a:spcAft>
                        <a:buNone/>
                      </a:pPr>
                      <a:r>
                        <a:rPr lang="en-US">
                          <a:solidFill>
                            <a:schemeClr val="lt1"/>
                          </a:solidFill>
                        </a:rPr>
                        <a:t>8</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US" sz="1600">
                          <a:solidFill>
                            <a:schemeClr val="lt1"/>
                          </a:solidFill>
                        </a:rPr>
                        <a:t>EXP40-C</a:t>
                      </a:r>
                      <a:endParaRPr sz="1600">
                        <a:solidFill>
                          <a:schemeClr val="lt1"/>
                        </a:solidFill>
                      </a:endParaRPr>
                    </a:p>
                  </a:txBody>
                  <a:tcPr marT="91425" marB="91425" marR="91425" marL="91425"/>
                </a:tc>
                <a:tc>
                  <a:txBody>
                    <a:bodyPr/>
                    <a:lstStyle/>
                    <a:p>
                      <a:pPr indent="0" lvl="0" marL="0" rtl="0" algn="ctr">
                        <a:spcBef>
                          <a:spcPts val="0"/>
                        </a:spcBef>
                        <a:spcAft>
                          <a:spcPts val="0"/>
                        </a:spcAft>
                        <a:buNone/>
                      </a:pPr>
                      <a:r>
                        <a:rPr lang="en-US" sz="1200">
                          <a:solidFill>
                            <a:schemeClr val="lt1"/>
                          </a:solidFill>
                        </a:rPr>
                        <a:t>Do not modify constant objects</a:t>
                      </a:r>
                      <a:endParaRPr sz="1200">
                        <a:solidFill>
                          <a:schemeClr val="lt1"/>
                        </a:solidFill>
                      </a:endParaRPr>
                    </a:p>
                  </a:txBody>
                  <a:tcPr marT="91425" marB="91425" marR="91425" marL="91425"/>
                </a:tc>
              </a:tr>
              <a:tr h="559125">
                <a:tc>
                  <a:txBody>
                    <a:bodyPr/>
                    <a:lstStyle/>
                    <a:p>
                      <a:pPr indent="0" lvl="0" marL="0" rtl="0" algn="l">
                        <a:spcBef>
                          <a:spcPts val="0"/>
                        </a:spcBef>
                        <a:spcAft>
                          <a:spcPts val="0"/>
                        </a:spcAft>
                        <a:buNone/>
                      </a:pPr>
                      <a:r>
                        <a:rPr lang="en-US">
                          <a:solidFill>
                            <a:schemeClr val="lt1"/>
                          </a:solidFill>
                        </a:rPr>
                        <a:t>9</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US" sz="1600">
                          <a:solidFill>
                            <a:schemeClr val="lt1"/>
                          </a:solidFill>
                        </a:rPr>
                        <a:t>INT50-CPP</a:t>
                      </a:r>
                      <a:endParaRPr sz="1600">
                        <a:solidFill>
                          <a:schemeClr val="lt1"/>
                        </a:solidFill>
                      </a:endParaRPr>
                    </a:p>
                  </a:txBody>
                  <a:tcPr marT="91425" marB="91425" marR="91425" marL="91425"/>
                </a:tc>
                <a:tc>
                  <a:txBody>
                    <a:bodyPr/>
                    <a:lstStyle/>
                    <a:p>
                      <a:pPr indent="0" lvl="0" marL="0" rtl="0" algn="ctr">
                        <a:spcBef>
                          <a:spcPts val="0"/>
                        </a:spcBef>
                        <a:spcAft>
                          <a:spcPts val="0"/>
                        </a:spcAft>
                        <a:buNone/>
                      </a:pPr>
                      <a:r>
                        <a:rPr lang="en-US" sz="1200">
                          <a:solidFill>
                            <a:schemeClr val="lt1"/>
                          </a:solidFill>
                        </a:rPr>
                        <a:t>Do not cast to an out-of-range enumeration value</a:t>
                      </a:r>
                      <a:endParaRPr sz="1200">
                        <a:solidFill>
                          <a:schemeClr val="lt1"/>
                        </a:solidFill>
                      </a:endParaRPr>
                    </a:p>
                  </a:txBody>
                  <a:tcPr marT="91425" marB="91425" marR="91425" marL="91425"/>
                </a:tc>
              </a:tr>
              <a:tr h="559125">
                <a:tc>
                  <a:txBody>
                    <a:bodyPr/>
                    <a:lstStyle/>
                    <a:p>
                      <a:pPr indent="0" lvl="0" marL="0" rtl="0" algn="l">
                        <a:spcBef>
                          <a:spcPts val="0"/>
                        </a:spcBef>
                        <a:spcAft>
                          <a:spcPts val="0"/>
                        </a:spcAft>
                        <a:buNone/>
                      </a:pPr>
                      <a:r>
                        <a:rPr lang="en-US">
                          <a:solidFill>
                            <a:schemeClr val="lt1"/>
                          </a:solidFill>
                        </a:rPr>
                        <a:t>10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US" sz="1600">
                          <a:solidFill>
                            <a:schemeClr val="lt1"/>
                          </a:solidFill>
                        </a:rPr>
                        <a:t>ERR06-C</a:t>
                      </a:r>
                      <a:endParaRPr sz="1600">
                        <a:solidFill>
                          <a:schemeClr val="lt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1200">
                          <a:solidFill>
                            <a:schemeClr val="lt1"/>
                          </a:solidFill>
                        </a:rPr>
                        <a:t>Understand the termination behavior of assert() and abort()</a:t>
                      </a:r>
                      <a:endParaRPr sz="1200">
                        <a:solidFill>
                          <a:schemeClr val="lt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pic>
        <p:nvPicPr>
          <p:cNvPr descr="Green Pace logo" id="182" name="Google Shape;182;p7"/>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83" name="Google Shape;183;p7"/>
          <p:cNvGraphicFramePr/>
          <p:nvPr/>
        </p:nvGraphicFramePr>
        <p:xfrm>
          <a:off x="797075" y="2057400"/>
          <a:ext cx="3000000" cy="3000000"/>
        </p:xfrm>
        <a:graphic>
          <a:graphicData uri="http://schemas.openxmlformats.org/drawingml/2006/table">
            <a:tbl>
              <a:tblPr>
                <a:noFill/>
                <a:tableStyleId>{15ADD284-5F8D-4E5C-8969-C0E779F60327}</a:tableStyleId>
              </a:tblPr>
              <a:tblGrid>
                <a:gridCol w="5143500"/>
                <a:gridCol w="5143500"/>
              </a:tblGrid>
              <a:tr h="381000">
                <a:tc>
                  <a:txBody>
                    <a:bodyPr/>
                    <a:lstStyle/>
                    <a:p>
                      <a:pPr indent="0" lvl="0" marL="0" rtl="0" algn="ctr">
                        <a:spcBef>
                          <a:spcPts val="0"/>
                        </a:spcBef>
                        <a:spcAft>
                          <a:spcPts val="0"/>
                        </a:spcAft>
                        <a:buNone/>
                      </a:pPr>
                      <a:r>
                        <a:rPr lang="en-US" sz="1600">
                          <a:solidFill>
                            <a:schemeClr val="lt1"/>
                          </a:solidFill>
                        </a:rPr>
                        <a:t>Encryption at rest</a:t>
                      </a:r>
                      <a:endParaRPr sz="1600">
                        <a:solidFill>
                          <a:schemeClr val="lt1"/>
                        </a:solidFill>
                      </a:endParaRPr>
                    </a:p>
                  </a:txBody>
                  <a:tcPr marT="91425" marB="91425" marR="91425" marL="91425"/>
                </a:tc>
                <a:tc>
                  <a:txBody>
                    <a:bodyPr/>
                    <a:lstStyle/>
                    <a:p>
                      <a:pPr indent="0" lvl="0" marL="0" rtl="0" algn="ctr">
                        <a:spcBef>
                          <a:spcPts val="0"/>
                        </a:spcBef>
                        <a:spcAft>
                          <a:spcPts val="0"/>
                        </a:spcAft>
                        <a:buNone/>
                      </a:pPr>
                      <a:r>
                        <a:rPr lang="en-US" sz="1600">
                          <a:solidFill>
                            <a:schemeClr val="lt1"/>
                          </a:solidFill>
                        </a:rPr>
                        <a:t>Encryption at rest is the practice of encrypting data even when it is dormant and in storage. The idea is that if the storage itself is compromised, the data will be unreadable to anyone who lacks the key, providing an additional layer of security. </a:t>
                      </a:r>
                      <a:endParaRPr sz="16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US" sz="1600">
                          <a:solidFill>
                            <a:schemeClr val="lt1"/>
                          </a:solidFill>
                        </a:rPr>
                        <a:t>Encryption in flight</a:t>
                      </a:r>
                      <a:endParaRPr sz="1600">
                        <a:solidFill>
                          <a:schemeClr val="lt1"/>
                        </a:solidFill>
                      </a:endParaRPr>
                    </a:p>
                  </a:txBody>
                  <a:tcPr marT="91425" marB="91425" marR="91425" marL="91425"/>
                </a:tc>
                <a:tc>
                  <a:txBody>
                    <a:bodyPr/>
                    <a:lstStyle/>
                    <a:p>
                      <a:pPr indent="0" lvl="0" marL="0" rtl="0" algn="ctr">
                        <a:spcBef>
                          <a:spcPts val="0"/>
                        </a:spcBef>
                        <a:spcAft>
                          <a:spcPts val="0"/>
                        </a:spcAft>
                        <a:buNone/>
                      </a:pPr>
                      <a:r>
                        <a:rPr lang="en-US" sz="1600">
                          <a:solidFill>
                            <a:schemeClr val="lt1"/>
                          </a:solidFill>
                        </a:rPr>
                        <a:t>Encryption in flight is the practice of encrypting data while it is being sent to another system. This protects it against users trying to intercept the data during the process. The interceptor would not be able to access the information without a key.</a:t>
                      </a:r>
                      <a:endParaRPr sz="16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US" sz="1600">
                          <a:solidFill>
                            <a:schemeClr val="lt1"/>
                          </a:solidFill>
                        </a:rPr>
                        <a:t>Encryption in use</a:t>
                      </a:r>
                      <a:endParaRPr sz="1600">
                        <a:solidFill>
                          <a:schemeClr val="lt1"/>
                        </a:solidFill>
                      </a:endParaRPr>
                    </a:p>
                  </a:txBody>
                  <a:tcPr marT="91425" marB="91425" marR="91425" marL="91425"/>
                </a:tc>
                <a:tc>
                  <a:txBody>
                    <a:bodyPr/>
                    <a:lstStyle/>
                    <a:p>
                      <a:pPr indent="0" lvl="0" marL="0" rtl="0" algn="ctr">
                        <a:spcBef>
                          <a:spcPts val="0"/>
                        </a:spcBef>
                        <a:spcAft>
                          <a:spcPts val="0"/>
                        </a:spcAft>
                        <a:buNone/>
                      </a:pPr>
                      <a:r>
                        <a:rPr lang="en-US" sz="1600">
                          <a:solidFill>
                            <a:schemeClr val="lt1"/>
                          </a:solidFill>
                        </a:rPr>
                        <a:t>It is important to maintain security at all times. With the other two states encrypted that leaves data in use as the only </a:t>
                      </a:r>
                      <a:r>
                        <a:rPr lang="en-US" sz="1600">
                          <a:solidFill>
                            <a:schemeClr val="lt1"/>
                          </a:solidFill>
                        </a:rPr>
                        <a:t>weak point</a:t>
                      </a:r>
                      <a:r>
                        <a:rPr lang="en-US" sz="1600">
                          <a:solidFill>
                            <a:schemeClr val="lt1"/>
                          </a:solidFill>
                        </a:rPr>
                        <a:t>. Data in use must be encrypted to make sure all bases are covered.</a:t>
                      </a:r>
                      <a:endParaRPr sz="1600">
                        <a:solidFill>
                          <a:schemeClr val="lt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pic>
        <p:nvPicPr>
          <p:cNvPr descr="Green Pace logo" id="189" name="Google Shape;189;p8"/>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90" name="Google Shape;190;p8"/>
          <p:cNvGraphicFramePr/>
          <p:nvPr/>
        </p:nvGraphicFramePr>
        <p:xfrm>
          <a:off x="1365800" y="1783625"/>
          <a:ext cx="3000000" cy="3000000"/>
        </p:xfrm>
        <a:graphic>
          <a:graphicData uri="http://schemas.openxmlformats.org/drawingml/2006/table">
            <a:tbl>
              <a:tblPr>
                <a:noFill/>
                <a:tableStyleId>{F333C2CC-380F-4220-A1EC-8107C8608809}</a:tableStyleId>
              </a:tblPr>
              <a:tblGrid>
                <a:gridCol w="2449050"/>
                <a:gridCol w="7269225"/>
              </a:tblGrid>
              <a:tr h="1324300">
                <a:tc>
                  <a:txBody>
                    <a:bodyPr/>
                    <a:lstStyle/>
                    <a:p>
                      <a:pPr indent="0" lvl="0" marL="0" rtl="0" algn="ctr">
                        <a:spcBef>
                          <a:spcPts val="0"/>
                        </a:spcBef>
                        <a:spcAft>
                          <a:spcPts val="0"/>
                        </a:spcAft>
                        <a:buNone/>
                      </a:pPr>
                      <a:r>
                        <a:rPr lang="en-US" sz="1500">
                          <a:solidFill>
                            <a:schemeClr val="lt1"/>
                          </a:solidFill>
                          <a:latin typeface="Calibri"/>
                          <a:ea typeface="Calibri"/>
                          <a:cs typeface="Calibri"/>
                          <a:sym typeface="Calibri"/>
                        </a:rPr>
                        <a:t>Authentication</a:t>
                      </a:r>
                      <a:endParaRPr sz="1500">
                        <a:solidFill>
                          <a:schemeClr val="lt1"/>
                        </a:solidFill>
                        <a:latin typeface="Calibri"/>
                        <a:ea typeface="Calibri"/>
                        <a:cs typeface="Calibri"/>
                        <a:sym typeface="Calibri"/>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US" sz="1500">
                          <a:solidFill>
                            <a:schemeClr val="lt1"/>
                          </a:solidFill>
                          <a:latin typeface="Calibri"/>
                          <a:ea typeface="Calibri"/>
                          <a:cs typeface="Calibri"/>
                          <a:sym typeface="Calibri"/>
                        </a:rPr>
                        <a:t>Authentication is the process of ensuring a user is who they say they are. This is usually through the use of a username, password, and possible security questions. The policy applies because it is imperative to security to ensure only the right users are entering the system, and they are a known quantity. </a:t>
                      </a:r>
                      <a:endParaRPr sz="1500">
                        <a:solidFill>
                          <a:schemeClr val="lt1"/>
                        </a:solidFill>
                        <a:latin typeface="Calibri"/>
                        <a:ea typeface="Calibri"/>
                        <a:cs typeface="Calibri"/>
                        <a:sym typeface="Calibri"/>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r>
              <a:tr h="1324300">
                <a:tc>
                  <a:txBody>
                    <a:bodyPr/>
                    <a:lstStyle/>
                    <a:p>
                      <a:pPr indent="0" lvl="0" marL="0" rtl="0" algn="ctr">
                        <a:spcBef>
                          <a:spcPts val="0"/>
                        </a:spcBef>
                        <a:spcAft>
                          <a:spcPts val="0"/>
                        </a:spcAft>
                        <a:buNone/>
                      </a:pPr>
                      <a:r>
                        <a:rPr lang="en-US" sz="1500">
                          <a:solidFill>
                            <a:schemeClr val="lt1"/>
                          </a:solidFill>
                          <a:latin typeface="Calibri"/>
                          <a:ea typeface="Calibri"/>
                          <a:cs typeface="Calibri"/>
                          <a:sym typeface="Calibri"/>
                        </a:rPr>
                        <a:t>Authorization</a:t>
                      </a:r>
                      <a:endParaRPr sz="1500">
                        <a:solidFill>
                          <a:schemeClr val="lt1"/>
                        </a:solidFill>
                        <a:latin typeface="Calibri"/>
                        <a:ea typeface="Calibri"/>
                        <a:cs typeface="Calibri"/>
                        <a:sym typeface="Calibri"/>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US" sz="1500">
                          <a:solidFill>
                            <a:schemeClr val="lt1"/>
                          </a:solidFill>
                          <a:latin typeface="Calibri"/>
                          <a:ea typeface="Calibri"/>
                          <a:cs typeface="Calibri"/>
                          <a:sym typeface="Calibri"/>
                        </a:rPr>
                        <a:t>Authorization is the process of ensuring all users have the correct level of access to the right systems and data. It is important for security that people who should not have access to certain information or systems do not, and people who should, do. Put simply, certain data/systems are too sensitive for just any user to access.</a:t>
                      </a:r>
                      <a:endParaRPr sz="1500">
                        <a:solidFill>
                          <a:schemeClr val="lt1"/>
                        </a:solidFill>
                        <a:latin typeface="Calibri"/>
                        <a:ea typeface="Calibri"/>
                        <a:cs typeface="Calibri"/>
                        <a:sym typeface="Calibri"/>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r>
              <a:tr h="1603650">
                <a:tc>
                  <a:txBody>
                    <a:bodyPr/>
                    <a:lstStyle/>
                    <a:p>
                      <a:pPr indent="0" lvl="0" marL="0" rtl="0" algn="ctr">
                        <a:spcBef>
                          <a:spcPts val="0"/>
                        </a:spcBef>
                        <a:spcAft>
                          <a:spcPts val="0"/>
                        </a:spcAft>
                        <a:buNone/>
                      </a:pPr>
                      <a:r>
                        <a:rPr lang="en-US" sz="1500">
                          <a:solidFill>
                            <a:schemeClr val="lt1"/>
                          </a:solidFill>
                          <a:latin typeface="Calibri"/>
                          <a:ea typeface="Calibri"/>
                          <a:cs typeface="Calibri"/>
                          <a:sym typeface="Calibri"/>
                        </a:rPr>
                        <a:t>Accounting</a:t>
                      </a:r>
                      <a:endParaRPr sz="1500">
                        <a:solidFill>
                          <a:schemeClr val="lt1"/>
                        </a:solidFill>
                        <a:latin typeface="Calibri"/>
                        <a:ea typeface="Calibri"/>
                        <a:cs typeface="Calibri"/>
                        <a:sym typeface="Calibri"/>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US" sz="1500">
                          <a:solidFill>
                            <a:schemeClr val="lt1"/>
                          </a:solidFill>
                          <a:latin typeface="Calibri"/>
                          <a:ea typeface="Calibri"/>
                          <a:cs typeface="Calibri"/>
                          <a:sym typeface="Calibri"/>
                        </a:rPr>
                        <a:t>Accounting is the process of keeping track of all activity of a user. This usually takes the form of logs tracking the actions of the user like the files accessed by the user, or user logins. If there is unusual activity or changes to the database or system, you need to be able to track that activity to a user. Additionally, this can be used to provide context for some bugs or other issues the system might be having. </a:t>
                      </a:r>
                      <a:endParaRPr sz="1500">
                        <a:solidFill>
                          <a:schemeClr val="lt1"/>
                        </a:solidFill>
                        <a:latin typeface="Calibri"/>
                        <a:ea typeface="Calibri"/>
                        <a:cs typeface="Calibri"/>
                        <a:sym typeface="Calibri"/>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9504e29505_0_0"/>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pic>
        <p:nvPicPr>
          <p:cNvPr descr="Green Pace logo" id="196" name="Google Shape;196;g9504e29505_0_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197" name="Google Shape;197;g9504e29505_0_0"/>
          <p:cNvPicPr preferRelativeResize="0"/>
          <p:nvPr/>
        </p:nvPicPr>
        <p:blipFill>
          <a:blip r:embed="rId4">
            <a:alphaModFix/>
          </a:blip>
          <a:stretch>
            <a:fillRect/>
          </a:stretch>
        </p:blipFill>
        <p:spPr>
          <a:xfrm>
            <a:off x="1680875" y="1794148"/>
            <a:ext cx="7391400" cy="408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30b90fcae1a_0_95"/>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pic>
        <p:nvPicPr>
          <p:cNvPr descr="Green Pace logo" id="203" name="Google Shape;203;g30b90fcae1a_0_95"/>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04" name="Google Shape;204;g30b90fcae1a_0_95"/>
          <p:cNvPicPr preferRelativeResize="0"/>
          <p:nvPr/>
        </p:nvPicPr>
        <p:blipFill>
          <a:blip r:embed="rId4">
            <a:alphaModFix/>
          </a:blip>
          <a:stretch>
            <a:fillRect/>
          </a:stretch>
        </p:blipFill>
        <p:spPr>
          <a:xfrm>
            <a:off x="333400" y="2057373"/>
            <a:ext cx="10779273" cy="38658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2020-08-19T17:59:24Z</dcterms:created>
  <dc:creator>Kathy Shields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