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61" autoAdjust="0"/>
  </p:normalViewPr>
  <p:slideViewPr>
    <p:cSldViewPr snapToGrid="0">
      <p:cViewPr varScale="1">
        <p:scale>
          <a:sx n="67" d="100"/>
          <a:sy n="67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117F6-529E-4D31-96F5-627875342E74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5D86E-1279-4486-86E6-92F18610E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30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5D86E-1279-4486-86E6-92F18610ED4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3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5D86E-1279-4486-86E6-92F18610ED4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18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52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0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77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06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69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36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08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74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F0E926-6A67-4AF0-928D-FA48A294AA19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6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926-6A67-4AF0-928D-FA48A294AA19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96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F0E926-6A67-4AF0-928D-FA48A294AA19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8E71DB-49EF-474E-A9DF-E7A4DCE7FBA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064375" y="2515950"/>
            <a:ext cx="846008" cy="649557"/>
          </a:xfrm>
          <a:prstGeom prst="rect">
            <a:avLst/>
          </a:prstGeom>
        </p:spPr>
      </p:pic>
      <p:pic>
        <p:nvPicPr>
          <p:cNvPr id="8" name="圖片 7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9593979" y="629277"/>
            <a:ext cx="1316404" cy="1010722"/>
          </a:xfrm>
          <a:prstGeom prst="rect">
            <a:avLst/>
          </a:prstGeom>
        </p:spPr>
      </p:pic>
      <p:pic>
        <p:nvPicPr>
          <p:cNvPr id="9" name="圖片 8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9186089" y="3617655"/>
            <a:ext cx="421088" cy="323307"/>
          </a:xfrm>
          <a:prstGeom prst="rect">
            <a:avLst/>
          </a:prstGeom>
        </p:spPr>
      </p:pic>
      <p:pic>
        <p:nvPicPr>
          <p:cNvPr id="10" name="圖片 9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696606" y="124728"/>
            <a:ext cx="1652076" cy="1268448"/>
          </a:xfrm>
          <a:prstGeom prst="rect">
            <a:avLst/>
          </a:prstGeom>
        </p:spPr>
      </p:pic>
      <p:pic>
        <p:nvPicPr>
          <p:cNvPr id="11" name="圖片 10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375809" y="1551789"/>
            <a:ext cx="1069148" cy="820881"/>
          </a:xfrm>
          <a:prstGeom prst="rect">
            <a:avLst/>
          </a:prstGeom>
        </p:spPr>
      </p:pic>
      <p:pic>
        <p:nvPicPr>
          <p:cNvPr id="12" name="圖片 11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9685910" y="3165507"/>
            <a:ext cx="588895" cy="452148"/>
          </a:xfrm>
          <a:prstGeom prst="rect">
            <a:avLst/>
          </a:prstGeom>
        </p:spPr>
      </p:pic>
      <p:pic>
        <p:nvPicPr>
          <p:cNvPr id="13" name="圖片 12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5498514" y="319496"/>
            <a:ext cx="2139561" cy="164273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 </a:t>
            </a:r>
            <a:r>
              <a:rPr lang="zh-TW" altLang="en-US" sz="60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推薦系統分析</a:t>
            </a:r>
            <a:endParaRPr lang="zh-TW" altLang="en-US" sz="60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54769"/>
              </p:ext>
            </p:extLst>
          </p:nvPr>
        </p:nvGraphicFramePr>
        <p:xfrm>
          <a:off x="6263618" y="4597149"/>
          <a:ext cx="542831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500">
                  <a:extLst>
                    <a:ext uri="{9D8B030D-6E8A-4147-A177-3AD203B41FA5}">
                      <a16:colId xmlns:a16="http://schemas.microsoft.com/office/drawing/2014/main" val="1234896507"/>
                    </a:ext>
                  </a:extLst>
                </a:gridCol>
                <a:gridCol w="1366311">
                  <a:extLst>
                    <a:ext uri="{9D8B030D-6E8A-4147-A177-3AD203B41FA5}">
                      <a16:colId xmlns:a16="http://schemas.microsoft.com/office/drawing/2014/main" val="3690727576"/>
                    </a:ext>
                  </a:extLst>
                </a:gridCol>
                <a:gridCol w="2549507">
                  <a:extLst>
                    <a:ext uri="{9D8B030D-6E8A-4147-A177-3AD203B41FA5}">
                      <a16:colId xmlns:a16="http://schemas.microsoft.com/office/drawing/2014/main" val="184879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資科碩一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蘇鴻章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G10716008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7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資科碩一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陳豪毅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G10716007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3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物化系四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任永安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U10403013</a:t>
                      </a:r>
                      <a:endParaRPr lang="zh-TW" alt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14693"/>
                  </a:ext>
                </a:extLst>
              </a:tr>
            </a:tbl>
          </a:graphicData>
        </a:graphic>
      </p:graphicFrame>
      <p:pic>
        <p:nvPicPr>
          <p:cNvPr id="6" name="圖片 5" descr="&lt;strong&gt;YouTube&lt;/strong&gt; – Wikipedia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81" y="1301266"/>
            <a:ext cx="4307233" cy="17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410333" y="2799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Purpose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610" y="2449617"/>
            <a:ext cx="5698082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分析使用者在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圈內的行為偏好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觀察其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圈的現況行為趨勢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667976" y="1744577"/>
            <a:ext cx="964442" cy="740489"/>
          </a:xfrm>
          <a:prstGeom prst="rect">
            <a:avLst/>
          </a:prstGeom>
        </p:spPr>
      </p:pic>
      <p:pic>
        <p:nvPicPr>
          <p:cNvPr id="7" name="圖片 6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087969" y="889719"/>
            <a:ext cx="964442" cy="740489"/>
          </a:xfrm>
          <a:prstGeom prst="rect">
            <a:avLst/>
          </a:prstGeom>
        </p:spPr>
      </p:pic>
      <p:pic>
        <p:nvPicPr>
          <p:cNvPr id="8" name="圖片 7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8841569" y="4053054"/>
            <a:ext cx="964442" cy="729227"/>
          </a:xfrm>
          <a:prstGeom prst="rect">
            <a:avLst/>
          </a:prstGeom>
        </p:spPr>
      </p:pic>
      <p:pic>
        <p:nvPicPr>
          <p:cNvPr id="9" name="圖片 8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5601719" y="2908979"/>
            <a:ext cx="964442" cy="740489"/>
          </a:xfrm>
          <a:prstGeom prst="rect">
            <a:avLst/>
          </a:prstGeom>
        </p:spPr>
      </p:pic>
      <p:pic>
        <p:nvPicPr>
          <p:cNvPr id="10" name="圖片 9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5104276" y="4626428"/>
            <a:ext cx="964442" cy="740489"/>
          </a:xfrm>
          <a:prstGeom prst="rect">
            <a:avLst/>
          </a:prstGeom>
        </p:spPr>
      </p:pic>
      <p:pic>
        <p:nvPicPr>
          <p:cNvPr id="22" name="圖片 21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095793" y="2580402"/>
            <a:ext cx="964442" cy="740489"/>
          </a:xfrm>
          <a:prstGeom prst="rect">
            <a:avLst/>
          </a:prstGeom>
        </p:spPr>
      </p:pic>
      <p:pic>
        <p:nvPicPr>
          <p:cNvPr id="23" name="圖片 22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7719541" y="4936521"/>
            <a:ext cx="964442" cy="729227"/>
          </a:xfrm>
          <a:prstGeom prst="rect">
            <a:avLst/>
          </a:prstGeom>
        </p:spPr>
      </p:pic>
      <p:pic>
        <p:nvPicPr>
          <p:cNvPr id="24" name="圖片 23" descr="File:&lt;strong&gt;YouTube&lt;/strong&gt;-social-icon2.jpg - Wikimedia Commons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016" y1="44080" x2="51875" y2="51583"/>
                        <a14:foregroundMark x1="55703" y1="49121" x2="50781" y2="44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65" t="20672" r="24991" b="22822"/>
          <a:stretch/>
        </p:blipFill>
        <p:spPr>
          <a:xfrm>
            <a:off x="10518813" y="5306765"/>
            <a:ext cx="964442" cy="729227"/>
          </a:xfrm>
          <a:prstGeom prst="rect">
            <a:avLst/>
          </a:prstGeom>
        </p:spPr>
      </p:pic>
      <p:pic>
        <p:nvPicPr>
          <p:cNvPr id="25" name="圖片 24" descr="File:&lt;strong&gt;User&lt;/strong&gt; icon 2.svg - Wikimedia Common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18" y="1096036"/>
            <a:ext cx="1159353" cy="1159353"/>
          </a:xfrm>
          <a:prstGeom prst="rect">
            <a:avLst/>
          </a:prstGeom>
        </p:spPr>
      </p:pic>
      <p:pic>
        <p:nvPicPr>
          <p:cNvPr id="27" name="圖片 26" descr="File:&lt;strong&gt;User&lt;/strong&gt; icon 2.svg - Wikimedia Common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52" y="5160606"/>
            <a:ext cx="1159353" cy="1159353"/>
          </a:xfrm>
          <a:prstGeom prst="rect">
            <a:avLst/>
          </a:prstGeom>
        </p:spPr>
      </p:pic>
      <p:cxnSp>
        <p:nvCxnSpPr>
          <p:cNvPr id="32" name="直線單箭頭接點 31"/>
          <p:cNvCxnSpPr>
            <a:stCxn id="25" idx="3"/>
            <a:endCxn id="7" idx="1"/>
          </p:cNvCxnSpPr>
          <p:nvPr/>
        </p:nvCxnSpPr>
        <p:spPr>
          <a:xfrm flipV="1">
            <a:off x="4963871" y="1259964"/>
            <a:ext cx="5124098" cy="415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5" idx="3"/>
            <a:endCxn id="9" idx="1"/>
          </p:cNvCxnSpPr>
          <p:nvPr/>
        </p:nvCxnSpPr>
        <p:spPr>
          <a:xfrm>
            <a:off x="4963871" y="1675713"/>
            <a:ext cx="637848" cy="16035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5" idx="3"/>
            <a:endCxn id="8" idx="1"/>
          </p:cNvCxnSpPr>
          <p:nvPr/>
        </p:nvCxnSpPr>
        <p:spPr>
          <a:xfrm>
            <a:off x="4963871" y="1675713"/>
            <a:ext cx="3877698" cy="2741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27" idx="3"/>
            <a:endCxn id="9" idx="1"/>
          </p:cNvCxnSpPr>
          <p:nvPr/>
        </p:nvCxnSpPr>
        <p:spPr>
          <a:xfrm flipV="1">
            <a:off x="3747505" y="3279224"/>
            <a:ext cx="1854214" cy="2461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7" idx="3"/>
          </p:cNvCxnSpPr>
          <p:nvPr/>
        </p:nvCxnSpPr>
        <p:spPr>
          <a:xfrm flipV="1">
            <a:off x="3747505" y="5675357"/>
            <a:ext cx="6420813" cy="64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7" idx="3"/>
            <a:endCxn id="23" idx="1"/>
          </p:cNvCxnSpPr>
          <p:nvPr/>
        </p:nvCxnSpPr>
        <p:spPr>
          <a:xfrm flipV="1">
            <a:off x="3747505" y="5301135"/>
            <a:ext cx="3972036" cy="439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8481082" y="1880653"/>
            <a:ext cx="209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Music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467258" y="4781356"/>
            <a:ext cx="2096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People &amp; Blogs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731454" y="4164881"/>
            <a:ext cx="209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50000"/>
                  </a:schemeClr>
                </a:solidFill>
              </a:rPr>
              <a:t>Gaming</a:t>
            </a:r>
            <a:endParaRPr lang="zh-TW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884942" y="477961"/>
            <a:ext cx="5166106" cy="3381427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 rot="853380">
            <a:off x="6909391" y="4101309"/>
            <a:ext cx="4922722" cy="2029612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 rot="6619907">
            <a:off x="4285819" y="3076651"/>
            <a:ext cx="2988201" cy="2060957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6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9" y="1305468"/>
            <a:ext cx="11231542" cy="3315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9"/>
          <a:stretch/>
        </p:blipFill>
        <p:spPr>
          <a:xfrm>
            <a:off x="7138066" y="2728583"/>
            <a:ext cx="4039164" cy="3374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7888406" y="4572000"/>
            <a:ext cx="1828800" cy="327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410333" y="2799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57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79966"/>
              </p:ext>
            </p:extLst>
          </p:nvPr>
        </p:nvGraphicFramePr>
        <p:xfrm>
          <a:off x="2025008" y="926129"/>
          <a:ext cx="81280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982456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40494113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標籤名</a:t>
                      </a:r>
                      <a:endParaRPr lang="en-US" altLang="zh-TW" sz="16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937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video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視頻ID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685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trending date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發燒日期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01645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title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視訊名稱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40029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channel title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頻道名稱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90503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category id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類別ID</a:t>
                      </a:r>
                      <a:endParaRPr lang="zh-TW" altLang="en-US" sz="1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43544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publish time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4572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tags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209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views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觀看次數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38136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likes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喜歡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3193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dislikes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不喜歡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053619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comment count	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評論數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80995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thumbnail link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縮略圖鏈接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2889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comments disabled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評論已禁用(TRUE/FLSE)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286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ratings disabled	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評級(TRUE/FLSE)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52807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video error or removed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視頻錯誤或已刪除(TRUE/FLSE)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554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description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90529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410333" y="2799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691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10333" y="2799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Noise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34" y="1185436"/>
            <a:ext cx="10972800" cy="3617406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901324" y="3348846"/>
            <a:ext cx="10599420" cy="15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5365296"/>
            <a:ext cx="1269241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700" b="1" dirty="0">
                <a:solidFill>
                  <a:srgbClr val="00B050"/>
                </a:solidFill>
              </a:rPr>
              <a:t>echo</a:t>
            </a:r>
            <a:r>
              <a:rPr lang="zh-TW" altLang="en-US" sz="1700" b="1" dirty="0"/>
              <a:t> title,channel title,category id,views,likes,dislikes,comment count,description </a:t>
            </a:r>
            <a:r>
              <a:rPr lang="zh-TW" altLang="en-US" sz="1700" b="1" dirty="0">
                <a:solidFill>
                  <a:srgbClr val="00B050"/>
                </a:solidFill>
              </a:rPr>
              <a:t>&gt;&gt;</a:t>
            </a:r>
            <a:r>
              <a:rPr lang="zh-TW" altLang="en-US" sz="1700" b="1" dirty="0"/>
              <a:t> </a:t>
            </a:r>
            <a:r>
              <a:rPr lang="zh-TW" altLang="en-US" sz="1700" b="1" dirty="0">
                <a:solidFill>
                  <a:srgbClr val="002060"/>
                </a:solidFill>
              </a:rPr>
              <a:t>newtest.csv</a:t>
            </a:r>
          </a:p>
          <a:p>
            <a:r>
              <a:rPr lang="zh-TW" altLang="en-US" sz="1700" b="1" dirty="0">
                <a:solidFill>
                  <a:srgbClr val="00B050"/>
                </a:solidFill>
              </a:rPr>
              <a:t>cat</a:t>
            </a:r>
            <a:r>
              <a:rPr lang="zh-TW" altLang="en-US" sz="1700" b="1" dirty="0"/>
              <a:t> </a:t>
            </a:r>
            <a:r>
              <a:rPr lang="zh-TW" altLang="en-US" sz="1700" b="1" dirty="0">
                <a:solidFill>
                  <a:srgbClr val="002060"/>
                </a:solidFill>
              </a:rPr>
              <a:t>USvideos.csv </a:t>
            </a:r>
            <a:r>
              <a:rPr lang="zh-TW" altLang="en-US" sz="1700" b="1" dirty="0">
                <a:solidFill>
                  <a:srgbClr val="00B050"/>
                </a:solidFill>
              </a:rPr>
              <a:t>|</a:t>
            </a:r>
            <a:r>
              <a:rPr lang="zh-TW" altLang="en-US" sz="1700" b="1" dirty="0"/>
              <a:t> </a:t>
            </a:r>
            <a:r>
              <a:rPr lang="zh-TW" altLang="en-US" sz="1700" b="1" dirty="0">
                <a:solidFill>
                  <a:srgbClr val="00B050"/>
                </a:solidFill>
              </a:rPr>
              <a:t>awk</a:t>
            </a:r>
            <a:r>
              <a:rPr lang="zh-TW" altLang="en-US" sz="1700" b="1" dirty="0"/>
              <a:t> </a:t>
            </a:r>
            <a:r>
              <a:rPr lang="zh-TW" altLang="en-US" sz="1700" b="1" dirty="0">
                <a:solidFill>
                  <a:srgbClr val="00B050"/>
                </a:solidFill>
              </a:rPr>
              <a:t>-F</a:t>
            </a:r>
            <a:r>
              <a:rPr lang="zh-TW" altLang="en-US" sz="1700" b="1" dirty="0"/>
              <a:t>, '{if(</a:t>
            </a:r>
            <a:r>
              <a:rPr lang="zh-TW" altLang="en-US" sz="1700" b="1" dirty="0">
                <a:solidFill>
                  <a:srgbClr val="FF0000"/>
                </a:solidFill>
              </a:rPr>
              <a:t>$5 ~ /^[0-9]+$/ </a:t>
            </a:r>
            <a:r>
              <a:rPr lang="zh-TW" altLang="en-US" sz="1700" b="1" dirty="0"/>
              <a:t>&amp;&amp; </a:t>
            </a:r>
            <a:r>
              <a:rPr lang="zh-TW" altLang="en-US" sz="1700" b="1" dirty="0">
                <a:solidFill>
                  <a:srgbClr val="FF0000"/>
                </a:solidFill>
              </a:rPr>
              <a:t>$5 &lt; 45 </a:t>
            </a:r>
            <a:r>
              <a:rPr lang="zh-TW" altLang="en-US" sz="1700" b="1" dirty="0"/>
              <a:t>) print $3 "," $4 "," $5 "," $8 "," $9 "," $10 "," $11 "," $16;}' </a:t>
            </a:r>
            <a:r>
              <a:rPr lang="zh-TW" altLang="en-US" sz="1700" b="1" dirty="0">
                <a:solidFill>
                  <a:srgbClr val="00B050"/>
                </a:solidFill>
              </a:rPr>
              <a:t>&gt;&gt;</a:t>
            </a:r>
            <a:r>
              <a:rPr lang="zh-TW" altLang="en-US" sz="1700" b="1" dirty="0"/>
              <a:t> </a:t>
            </a:r>
            <a:r>
              <a:rPr lang="zh-TW" altLang="en-US" sz="1700" b="1" dirty="0">
                <a:solidFill>
                  <a:srgbClr val="002060"/>
                </a:solidFill>
              </a:rPr>
              <a:t>newtest.csv</a:t>
            </a:r>
          </a:p>
        </p:txBody>
      </p:sp>
    </p:spTree>
    <p:extLst>
      <p:ext uri="{BB962C8B-B14F-4D97-AF65-F5344CB8AC3E}">
        <p14:creationId xmlns:p14="http://schemas.microsoft.com/office/powerpoint/2010/main" val="23919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852" y="1744264"/>
            <a:ext cx="5039645" cy="4022140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85" y="1583331"/>
            <a:ext cx="2953162" cy="434400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18782" y="936136"/>
            <a:ext cx="1624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10333" y="2799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Noise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8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410333" y="2799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Future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76993" y="1404711"/>
            <a:ext cx="78867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初探          現況分析</a:t>
            </a:r>
            <a:endParaRPr lang="en-US" altLang="zh-TW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ts val="5000"/>
              </a:lnSpc>
            </a:pPr>
            <a:endParaRPr lang="en-US" altLang="zh-TW" sz="4400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ts val="5000"/>
              </a:lnSpc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日後           推薦系統</a:t>
            </a:r>
            <a:endParaRPr lang="zh-TW" altLang="en-US" sz="4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圖說文字 27"/>
          <p:cNvSpPr/>
          <p:nvPr/>
        </p:nvSpPr>
        <p:spPr>
          <a:xfrm rot="10800000">
            <a:off x="707588" y="4008146"/>
            <a:ext cx="2386013" cy="1461282"/>
          </a:xfrm>
          <a:prstGeom prst="wedgeRectCallout">
            <a:avLst>
              <a:gd name="adj1" fmla="val -100474"/>
              <a:gd name="adj2" fmla="val 102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779027" y="4323288"/>
            <a:ext cx="2228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rgbClr val="FF0000"/>
                </a:solidFill>
              </a:rPr>
              <a:t>Dataset</a:t>
            </a:r>
            <a:endParaRPr lang="zh-TW" altLang="en-US" sz="4800" b="1" dirty="0">
              <a:solidFill>
                <a:srgbClr val="FF0000"/>
              </a:solidFill>
            </a:endParaRPr>
          </a:p>
        </p:txBody>
      </p:sp>
      <p:sp>
        <p:nvSpPr>
          <p:cNvPr id="29" name="向右箭號 28"/>
          <p:cNvSpPr/>
          <p:nvPr/>
        </p:nvSpPr>
        <p:spPr>
          <a:xfrm>
            <a:off x="3980209" y="1461861"/>
            <a:ext cx="844884" cy="48326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右箭號 29"/>
          <p:cNvSpPr/>
          <p:nvPr/>
        </p:nvSpPr>
        <p:spPr>
          <a:xfrm>
            <a:off x="3980209" y="2728331"/>
            <a:ext cx="844884" cy="48326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 descr="Google Unveils &lt;strong&gt;YouTube-8M&lt;/strong&gt;, A Research Database Of 8 Million Videos To Help Improve Search - Tubefilt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65" b="46264"/>
          <a:stretch/>
        </p:blipFill>
        <p:spPr>
          <a:xfrm>
            <a:off x="5613059" y="3559937"/>
            <a:ext cx="6501267" cy="27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圓角矩形 16"/>
          <p:cNvSpPr/>
          <p:nvPr/>
        </p:nvSpPr>
        <p:spPr>
          <a:xfrm>
            <a:off x="8228081" y="1180142"/>
            <a:ext cx="3354319" cy="4776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4563490" y="1180142"/>
            <a:ext cx="3115293" cy="2066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91001" y="1180142"/>
            <a:ext cx="3115293" cy="2066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791002" y="1180142"/>
            <a:ext cx="3115292" cy="2062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資料取得</a:t>
            </a:r>
            <a:endParaRPr lang="en-US" altLang="zh-TW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來源：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後更新：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版本：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114</a:t>
            </a:r>
          </a:p>
          <a:p>
            <a:pPr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地區為例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71977" y="1180142"/>
            <a:ext cx="3106806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</a:t>
            </a:r>
            <a:endParaRPr lang="en-US" altLang="zh-TW" sz="28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ts val="3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去除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Noise</a:t>
            </a:r>
          </a:p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做轉換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228081" y="1211933"/>
            <a:ext cx="3354319" cy="3677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en-US" altLang="zh-TW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82400" indent="-457200">
              <a:lnSpc>
                <a:spcPts val="30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資料依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區分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fontAlgn="t">
              <a:lnSpc>
                <a:spcPts val="3000"/>
              </a:lnSpc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分析各類別對於使用者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t"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觀看次數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t"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喜歡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t"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不喜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歡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t"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評論數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r>
              <a:rPr lang="zh-TW" altLang="en-US" sz="2000" i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 sz="2000" i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t">
              <a:lnSpc>
                <a:spcPts val="3000"/>
              </a:lnSpc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作探討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82400" indent="-457200">
              <a:lnSpc>
                <a:spcPts val="3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找出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與喜好的分析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28425" y="4566694"/>
            <a:ext cx="266906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視覺化呈現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3964485" y="1997501"/>
            <a:ext cx="363940" cy="3275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7775241" y="1998449"/>
            <a:ext cx="363940" cy="3275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69332"/>
              </p:ext>
            </p:extLst>
          </p:nvPr>
        </p:nvGraphicFramePr>
        <p:xfrm>
          <a:off x="1892664" y="3934284"/>
          <a:ext cx="1821802" cy="1911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802">
                  <a:extLst>
                    <a:ext uri="{9D8B030D-6E8A-4147-A177-3AD203B41FA5}">
                      <a16:colId xmlns:a16="http://schemas.microsoft.com/office/drawing/2014/main" val="1848793196"/>
                    </a:ext>
                  </a:extLst>
                </a:gridCol>
              </a:tblGrid>
              <a:tr h="6370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 條  圖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749579"/>
                  </a:ext>
                </a:extLst>
              </a:tr>
              <a:tr h="6370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圓  餅  圖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33903"/>
                  </a:ext>
                </a:extLst>
              </a:tr>
              <a:tr h="6370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  布  圖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214693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4410333" y="2799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向右箭號 17"/>
          <p:cNvSpPr/>
          <p:nvPr/>
        </p:nvSpPr>
        <p:spPr>
          <a:xfrm flipH="1">
            <a:off x="6870700" y="4726089"/>
            <a:ext cx="1268481" cy="3275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右大括弧 7"/>
          <p:cNvSpPr/>
          <p:nvPr/>
        </p:nvSpPr>
        <p:spPr>
          <a:xfrm>
            <a:off x="3803366" y="4242161"/>
            <a:ext cx="604294" cy="1295400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9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4417325" y="2967335"/>
            <a:ext cx="33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12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</TotalTime>
  <Words>289</Words>
  <Application>Microsoft Office PowerPoint</Application>
  <PresentationFormat>寬螢幕</PresentationFormat>
  <Paragraphs>86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Calibri</vt:lpstr>
      <vt:lpstr>Calibri Light</vt:lpstr>
      <vt:lpstr>回顧</vt:lpstr>
      <vt:lpstr>YouTube 推薦系統分析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推薦系統分析(暫)</dc:title>
  <dc:creator>鴻章 蘇</dc:creator>
  <cp:lastModifiedBy>鴻章 蘇</cp:lastModifiedBy>
  <cp:revision>22</cp:revision>
  <dcterms:created xsi:type="dcterms:W3CDTF">2019-01-21T07:12:34Z</dcterms:created>
  <dcterms:modified xsi:type="dcterms:W3CDTF">2019-01-22T05:26:20Z</dcterms:modified>
</cp:coreProperties>
</file>