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7" r:id="rId3"/>
    <p:sldId id="268" r:id="rId4"/>
    <p:sldId id="258" r:id="rId5"/>
    <p:sldId id="264" r:id="rId6"/>
    <p:sldId id="261" r:id="rId7"/>
    <p:sldId id="260" r:id="rId8"/>
    <p:sldId id="263" r:id="rId9"/>
    <p:sldId id="265" r:id="rId10"/>
    <p:sldId id="266"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454" autoAdjust="0"/>
  </p:normalViewPr>
  <p:slideViewPr>
    <p:cSldViewPr snapToGrid="0">
      <p:cViewPr varScale="1">
        <p:scale>
          <a:sx n="70" d="100"/>
          <a:sy n="70" d="100"/>
        </p:scale>
        <p:origin x="70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738B5-1DE2-45CC-AAD3-82DB5E52A56E}" type="datetimeFigureOut">
              <a:rPr lang="zh-TW" altLang="en-US" smtClean="0"/>
              <a:t>2019/1/29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75CEC-417C-47D8-A2CE-3D4A4A68AE32}" type="slidenum">
              <a:rPr lang="zh-TW" altLang="en-US" smtClean="0"/>
              <a:t>‹#›</a:t>
            </a:fld>
            <a:endParaRPr lang="zh-TW" altLang="en-US"/>
          </a:p>
        </p:txBody>
      </p:sp>
    </p:spTree>
    <p:extLst>
      <p:ext uri="{BB962C8B-B14F-4D97-AF65-F5344CB8AC3E}">
        <p14:creationId xmlns:p14="http://schemas.microsoft.com/office/powerpoint/2010/main" val="328879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各位同學老師好我們是</a:t>
            </a:r>
            <a:r>
              <a:rPr lang="en-US" altLang="zh-TW" sz="1200" kern="1200" dirty="0" smtClean="0">
                <a:solidFill>
                  <a:schemeClr val="tx1"/>
                </a:solidFill>
                <a:effectLst/>
                <a:latin typeface="+mn-lt"/>
                <a:ea typeface="+mn-ea"/>
                <a:cs typeface="+mn-cs"/>
              </a:rPr>
              <a:t>YouTube</a:t>
            </a:r>
            <a:r>
              <a:rPr lang="zh-TW" altLang="zh-TW" sz="1200" kern="1200" dirty="0" smtClean="0">
                <a:solidFill>
                  <a:schemeClr val="tx1"/>
                </a:solidFill>
                <a:effectLst/>
                <a:latin typeface="+mn-lt"/>
                <a:ea typeface="+mn-ea"/>
                <a:cs typeface="+mn-cs"/>
              </a:rPr>
              <a:t>組，組員有我蘇鴻章、陳豪毅、任永安三人。那以下開始我們的報告。</a:t>
            </a:r>
          </a:p>
          <a:p>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1</a:t>
            </a:fld>
            <a:endParaRPr lang="zh-TW" altLang="en-US"/>
          </a:p>
        </p:txBody>
      </p:sp>
    </p:spTree>
    <p:extLst>
      <p:ext uri="{BB962C8B-B14F-4D97-AF65-F5344CB8AC3E}">
        <p14:creationId xmlns:p14="http://schemas.microsoft.com/office/powerpoint/2010/main" val="2350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報告到此結束，記得訂閱我們喔</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10</a:t>
            </a:fld>
            <a:endParaRPr lang="zh-TW" altLang="en-US"/>
          </a:p>
        </p:txBody>
      </p:sp>
    </p:spTree>
    <p:extLst>
      <p:ext uri="{BB962C8B-B14F-4D97-AF65-F5344CB8AC3E}">
        <p14:creationId xmlns:p14="http://schemas.microsoft.com/office/powerpoint/2010/main" val="162751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不知各為有沒有在</a:t>
            </a:r>
            <a:r>
              <a:rPr lang="en-US" altLang="zh-TW" sz="1200" kern="1200" dirty="0" smtClean="0">
                <a:solidFill>
                  <a:schemeClr val="tx1"/>
                </a:solidFill>
                <a:effectLst/>
                <a:latin typeface="+mn-lt"/>
                <a:ea typeface="+mn-ea"/>
                <a:cs typeface="+mn-cs"/>
              </a:rPr>
              <a:t>YouTube</a:t>
            </a:r>
            <a:r>
              <a:rPr lang="zh-TW" altLang="zh-TW" sz="1200" kern="1200" dirty="0" smtClean="0">
                <a:solidFill>
                  <a:schemeClr val="tx1"/>
                </a:solidFill>
                <a:effectLst/>
                <a:latin typeface="+mn-lt"/>
                <a:ea typeface="+mn-ea"/>
                <a:cs typeface="+mn-cs"/>
              </a:rPr>
              <a:t>遇過看起來普通沒意義影片觀看次數卻好像不差，就想像一下把抖音的影片丟到</a:t>
            </a:r>
            <a:r>
              <a:rPr lang="en-US" altLang="zh-TW" sz="1200" kern="1200" dirty="0" smtClean="0">
                <a:solidFill>
                  <a:schemeClr val="tx1"/>
                </a:solidFill>
                <a:effectLst/>
                <a:latin typeface="+mn-lt"/>
                <a:ea typeface="+mn-ea"/>
                <a:cs typeface="+mn-cs"/>
              </a:rPr>
              <a:t>YouTube</a:t>
            </a:r>
            <a:r>
              <a:rPr lang="zh-TW" altLang="zh-TW" sz="1200" kern="1200" dirty="0" smtClean="0">
                <a:solidFill>
                  <a:schemeClr val="tx1"/>
                </a:solidFill>
                <a:effectLst/>
                <a:latin typeface="+mn-lt"/>
                <a:ea typeface="+mn-ea"/>
                <a:cs typeface="+mn-cs"/>
              </a:rPr>
              <a:t>上觀看次數卻不錯的感覺。</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又或者是你辛苦創作了一個影片，可是觀看次數卻衝不上來，沒人想看。</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但不要難過，這或許不是你的問題，可能是推薦系統在整個創作大海裡面找不到你而已。</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那為了從這大海中脫穎而出，一定程度的曝光度是很重要的。因此我們接下來將透過</a:t>
            </a:r>
            <a:r>
              <a:rPr lang="en-US" altLang="zh-TW" sz="1200" kern="1200" dirty="0" smtClean="0">
                <a:solidFill>
                  <a:schemeClr val="tx1"/>
                </a:solidFill>
                <a:effectLst/>
                <a:latin typeface="+mn-lt"/>
                <a:ea typeface="+mn-ea"/>
                <a:cs typeface="+mn-cs"/>
              </a:rPr>
              <a:t>YouTube</a:t>
            </a:r>
            <a:r>
              <a:rPr lang="zh-TW" altLang="zh-TW" sz="1200" kern="1200" dirty="0" smtClean="0">
                <a:solidFill>
                  <a:schemeClr val="tx1"/>
                </a:solidFill>
                <a:effectLst/>
                <a:latin typeface="+mn-lt"/>
                <a:ea typeface="+mn-ea"/>
                <a:cs typeface="+mn-cs"/>
              </a:rPr>
              <a:t>推薦系統分析，分析出如果想受人矚目需要哪些行為方法。</a:t>
            </a:r>
          </a:p>
          <a:p>
            <a:endParaRPr lang="en-US" altLang="zh-TW" dirty="0" smtClean="0"/>
          </a:p>
          <a:p>
            <a:endParaRPr lang="en-US" altLang="zh-TW" dirty="0" smtClean="0"/>
          </a:p>
          <a:p>
            <a:r>
              <a:rPr lang="zh-TW" altLang="en-US" dirty="0" smtClean="0"/>
              <a:t>為什麼</a:t>
            </a:r>
            <a:r>
              <a:rPr lang="en-US" altLang="zh-TW" dirty="0" err="1" smtClean="0"/>
              <a:t>youtube</a:t>
            </a:r>
            <a:r>
              <a:rPr lang="zh-TW" altLang="en-US" dirty="0" smtClean="0"/>
              <a:t>會推薦一些毫無內容，但對</a:t>
            </a:r>
            <a:r>
              <a:rPr lang="en-US" altLang="zh-TW" dirty="0" err="1" smtClean="0"/>
              <a:t>youtube</a:t>
            </a:r>
            <a:r>
              <a:rPr lang="zh-TW" altLang="en-US" dirty="0" smtClean="0"/>
              <a:t>演算“優化”極佳的影片？為什麼有創意、有才華，製作出好的原創內容，卻沒有人看？這也許不是創作者的問題，而是大家都有好點子，在這創作之海中觀眾怎麼看得見你呢？為脫穎而出，創作者需要一定程度的曝光，透過對</a:t>
            </a:r>
            <a:r>
              <a:rPr lang="en-US" altLang="zh-TW" dirty="0" err="1" smtClean="0"/>
              <a:t>youtube</a:t>
            </a:r>
            <a:r>
              <a:rPr lang="zh-TW" altLang="en-US" dirty="0" smtClean="0"/>
              <a:t>的推薦系統分析，針對影片優化成</a:t>
            </a:r>
            <a:r>
              <a:rPr lang="en-US" altLang="zh-TW" dirty="0" err="1" smtClean="0"/>
              <a:t>youtube</a:t>
            </a:r>
            <a:r>
              <a:rPr lang="zh-TW" altLang="en-US" dirty="0" smtClean="0"/>
              <a:t>偏好的樣式有助於增加影片的人氣！</a:t>
            </a:r>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2</a:t>
            </a:fld>
            <a:endParaRPr lang="zh-TW" altLang="en-US"/>
          </a:p>
        </p:txBody>
      </p:sp>
    </p:spTree>
    <p:extLst>
      <p:ext uri="{BB962C8B-B14F-4D97-AF65-F5344CB8AC3E}">
        <p14:creationId xmlns:p14="http://schemas.microsoft.com/office/powerpoint/2010/main" val="2622597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再來呢，資料集的部分，我們是從</a:t>
            </a:r>
            <a:r>
              <a:rPr lang="en-US" altLang="zh-TW" sz="1200" kern="1200" dirty="0" err="1" smtClean="0">
                <a:solidFill>
                  <a:schemeClr val="tx1"/>
                </a:solidFill>
                <a:effectLst/>
                <a:latin typeface="+mn-lt"/>
                <a:ea typeface="+mn-ea"/>
                <a:cs typeface="+mn-cs"/>
              </a:rPr>
              <a:t>kaggle</a:t>
            </a:r>
            <a:r>
              <a:rPr lang="zh-TW" altLang="zh-TW" sz="1200" kern="1200" dirty="0" smtClean="0">
                <a:solidFill>
                  <a:schemeClr val="tx1"/>
                </a:solidFill>
                <a:effectLst/>
                <a:latin typeface="+mn-lt"/>
                <a:ea typeface="+mn-ea"/>
                <a:cs typeface="+mn-cs"/>
              </a:rPr>
              <a:t>裡找一個現有的資料集，剛好這個還滿新的，距上次更新才兩個月前而已。</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這</a:t>
            </a:r>
            <a:r>
              <a:rPr lang="zh-TW" altLang="zh-TW" sz="1200" kern="1200" dirty="0" smtClean="0">
                <a:solidFill>
                  <a:schemeClr val="tx1"/>
                </a:solidFill>
                <a:effectLst/>
                <a:latin typeface="+mn-lt"/>
                <a:ea typeface="+mn-ea"/>
                <a:cs typeface="+mn-cs"/>
              </a:rPr>
              <a:t>裡面</a:t>
            </a:r>
            <a:r>
              <a:rPr lang="zh-TW" altLang="en-US" sz="1200" kern="1200" dirty="0" smtClean="0">
                <a:solidFill>
                  <a:schemeClr val="tx1"/>
                </a:solidFill>
                <a:effectLst/>
                <a:latin typeface="+mn-lt"/>
                <a:ea typeface="+mn-ea"/>
                <a:cs typeface="+mn-cs"/>
              </a:rPr>
              <a:t>有</a:t>
            </a:r>
            <a:r>
              <a:rPr lang="zh-TW" altLang="zh-TW" sz="1200" kern="1200" dirty="0" smtClean="0">
                <a:solidFill>
                  <a:schemeClr val="tx1"/>
                </a:solidFill>
                <a:effectLst/>
                <a:latin typeface="+mn-lt"/>
                <a:ea typeface="+mn-ea"/>
                <a:cs typeface="+mn-cs"/>
              </a:rPr>
              <a:t>分不少國家，我們主要以美國為主要探討的對象。</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smtClean="0">
                <a:solidFill>
                  <a:schemeClr val="tx1"/>
                </a:solidFill>
                <a:effectLst/>
                <a:latin typeface="+mn-lt"/>
                <a:ea typeface="+mn-ea"/>
                <a:cs typeface="+mn-cs"/>
              </a:rPr>
              <a:t>Label</a:t>
            </a:r>
            <a:r>
              <a:rPr lang="zh-TW" altLang="zh-TW" sz="1200" kern="1200" dirty="0" smtClean="0">
                <a:solidFill>
                  <a:schemeClr val="tx1"/>
                </a:solidFill>
                <a:effectLst/>
                <a:latin typeface="+mn-lt"/>
                <a:ea typeface="+mn-ea"/>
                <a:cs typeface="+mn-cs"/>
              </a:rPr>
              <a:t>的部分也是提供滿多的，</a:t>
            </a:r>
            <a:r>
              <a:rPr lang="zh-TW" altLang="en-US" sz="1200" kern="1200" dirty="0" smtClean="0">
                <a:solidFill>
                  <a:schemeClr val="tx1"/>
                </a:solidFill>
                <a:effectLst/>
                <a:latin typeface="+mn-lt"/>
                <a:ea typeface="+mn-ea"/>
                <a:cs typeface="+mn-cs"/>
              </a:rPr>
              <a:t>上面是</a:t>
            </a:r>
            <a:r>
              <a:rPr lang="zh-TW" altLang="zh-TW" sz="1200" kern="1200" dirty="0" smtClean="0">
                <a:solidFill>
                  <a:schemeClr val="tx1"/>
                </a:solidFill>
                <a:effectLst/>
                <a:latin typeface="+mn-lt"/>
                <a:ea typeface="+mn-ea"/>
                <a:cs typeface="+mn-cs"/>
              </a:rPr>
              <a:t>我們會用</a:t>
            </a:r>
            <a:r>
              <a:rPr lang="zh-TW" altLang="zh-TW" sz="1200" kern="1200" smtClean="0">
                <a:solidFill>
                  <a:schemeClr val="tx1"/>
                </a:solidFill>
                <a:effectLst/>
                <a:latin typeface="+mn-lt"/>
                <a:ea typeface="+mn-ea"/>
                <a:cs typeface="+mn-cs"/>
              </a:rPr>
              <a:t>到的。</a:t>
            </a:r>
            <a:r>
              <a:rPr lang="en-US" altLang="zh-TW" sz="1200" kern="120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3</a:t>
            </a:fld>
            <a:endParaRPr lang="zh-TW" altLang="en-US"/>
          </a:p>
        </p:txBody>
      </p:sp>
    </p:spTree>
    <p:extLst>
      <p:ext uri="{BB962C8B-B14F-4D97-AF65-F5344CB8AC3E}">
        <p14:creationId xmlns:p14="http://schemas.microsoft.com/office/powerpoint/2010/main" val="411639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探討各類型影片之觀看次數和觀眾觸及率的關係由右邊的圖以看出來，音樂類型的影片擁有最高觀看次數，再來是娛樂，最後是喜劇類型的影片，在這三者中，又以音樂類型最為突出，足足高出娛樂類兩倍，我們推測，音樂之所以會有這麼高的觀看次數是因為大部分的觀眾會重複播放ＭＶ，導致觀看次數異常高。而左邊的圖顯示顯示各類型的按讚與倒讚總數，我們可以直接發現，原本觀看次數高的影片，在觀眾的互動上並沒有和觀看次數成正比，活動類型反而是最高，那是因為”活動“、“社會運動”本身就是需要人來參與，所以才會有很高的參與率。除此之外，發現喜劇與娛樂類型反而比音樂還高，這應證了觀眾主要是重複播放ＭＶ聽歌，而非“觀看”影片。</a:t>
            </a:r>
            <a:r>
              <a:rPr lang="en-US" altLang="zh-TW" dirty="0" smtClean="0"/>
              <a:t>&gt;</a:t>
            </a:r>
            <a:r>
              <a:rPr lang="zh-TW" altLang="en-US" dirty="0" smtClean="0"/>
              <a:t>在這些數據之中，推薦創作者往喜劇、娛樂等方向創作有幫助曝光</a:t>
            </a:r>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4</a:t>
            </a:fld>
            <a:endParaRPr lang="zh-TW" altLang="en-US"/>
          </a:p>
        </p:txBody>
      </p:sp>
    </p:spTree>
    <p:extLst>
      <p:ext uri="{BB962C8B-B14F-4D97-AF65-F5344CB8AC3E}">
        <p14:creationId xmlns:p14="http://schemas.microsoft.com/office/powerpoint/2010/main" val="168157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曲線圖顯現出按讚、倒讚與留言數與觀看次數之關係圖，可以看出，隨著觀眾互動數越高，觀看次數越高，所以不論正面或是負面的互動，都對影片曝光有幫助！但是當觀看次數高到一定次數時，觀眾互動數並沒有像之前線性成長，我們可以推測高觀看次數可能來自重複觀看，所以互動數沒有繼續成長。</a:t>
            </a:r>
            <a:r>
              <a:rPr lang="en-US" altLang="zh-TW" dirty="0" smtClean="0"/>
              <a:t>&gt;</a:t>
            </a:r>
            <a:r>
              <a:rPr lang="zh-TW" altLang="en-US" dirty="0" smtClean="0"/>
              <a:t>在這些數據之中，我們找不到一部擁有高觀眾觸及率，但觀看次數低的！</a:t>
            </a:r>
            <a:r>
              <a:rPr lang="en-US" altLang="zh-TW" dirty="0" smtClean="0"/>
              <a:t>&gt;</a:t>
            </a:r>
            <a:r>
              <a:rPr lang="zh-TW" altLang="en-US" dirty="0" smtClean="0"/>
              <a:t>由此可知</a:t>
            </a:r>
            <a:r>
              <a:rPr lang="en-US" altLang="zh-TW" dirty="0" err="1" smtClean="0"/>
              <a:t>youtube</a:t>
            </a:r>
            <a:r>
              <a:rPr lang="zh-TW" altLang="en-US" dirty="0" smtClean="0"/>
              <a:t>的推薦系統偏好和觀眾互動多的影片。</a:t>
            </a:r>
            <a:r>
              <a:rPr lang="en-US" altLang="zh-TW" dirty="0" smtClean="0"/>
              <a:t>&gt;</a:t>
            </a:r>
            <a:r>
              <a:rPr lang="zh-TW" altLang="en-US" dirty="0" smtClean="0"/>
              <a:t>創作者應誘導觀眾和影片互動，讚、留言評論，不論正反面，都對影片曝光有幫助！</a:t>
            </a:r>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5</a:t>
            </a:fld>
            <a:endParaRPr lang="zh-TW" altLang="en-US"/>
          </a:p>
        </p:txBody>
      </p:sp>
    </p:spTree>
    <p:extLst>
      <p:ext uri="{BB962C8B-B14F-4D97-AF65-F5344CB8AC3E}">
        <p14:creationId xmlns:p14="http://schemas.microsoft.com/office/powerpoint/2010/main" val="226012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影片的觀看次數是否和影片的標籤數有關係？目前可由數據圖看出來兩者沒有直接關係，所以越多標籤不代表有越高的機會曝光，就像我們分析影片，</a:t>
            </a:r>
            <a:r>
              <a:rPr lang="en-US" altLang="zh-TW" dirty="0" err="1" smtClean="0"/>
              <a:t>youtube</a:t>
            </a:r>
            <a:r>
              <a:rPr lang="zh-TW" altLang="en-US" dirty="0" smtClean="0"/>
              <a:t>的曝光</a:t>
            </a:r>
            <a:r>
              <a:rPr lang="en-US" altLang="zh-TW" dirty="0" smtClean="0"/>
              <a:t>AI</a:t>
            </a:r>
            <a:r>
              <a:rPr lang="zh-TW" altLang="en-US" dirty="0" smtClean="0"/>
              <a:t>也會分析影片，找出適合曝光、製造收益的影片，也許大量的標籤會導致誤導</a:t>
            </a:r>
            <a:r>
              <a:rPr lang="en-US" altLang="zh-TW" dirty="0" smtClean="0"/>
              <a:t>AI</a:t>
            </a:r>
            <a:r>
              <a:rPr lang="zh-TW" altLang="en-US" dirty="0" smtClean="0"/>
              <a:t>或這是被忽略，也許針對影片選擇適當的標籤是比較有幫助的。</a:t>
            </a:r>
            <a:r>
              <a:rPr lang="en-US" altLang="zh-TW" dirty="0" smtClean="0"/>
              <a:t>&gt;</a:t>
            </a:r>
            <a:r>
              <a:rPr lang="zh-TW" altLang="en-US" dirty="0" smtClean="0"/>
              <a:t>標籤多不如標籤好，創作者可以觀察其他風格似又成功的影片如何標籤，增加觀眾搜尋到的機會</a:t>
            </a:r>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6</a:t>
            </a:fld>
            <a:endParaRPr lang="zh-TW" altLang="en-US"/>
          </a:p>
        </p:txBody>
      </p:sp>
    </p:spTree>
    <p:extLst>
      <p:ext uri="{BB962C8B-B14F-4D97-AF65-F5344CB8AC3E}">
        <p14:creationId xmlns:p14="http://schemas.microsoft.com/office/powerpoint/2010/main" val="90670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影片下方詳細文字中有否</a:t>
            </a:r>
            <a:r>
              <a:rPr lang="en-US" altLang="zh-TW" dirty="0" smtClean="0"/>
              <a:t>YouTube</a:t>
            </a:r>
            <a:r>
              <a:rPr lang="zh-TW" altLang="en-US" dirty="0" smtClean="0"/>
              <a:t>的連結，有得話是否和影片觀看次數有正關係</a:t>
            </a:r>
            <a:r>
              <a:rPr lang="en-US" altLang="zh-TW" dirty="0" smtClean="0"/>
              <a:t>??</a:t>
            </a:r>
            <a:r>
              <a:rPr lang="zh-TW" altLang="en-US" dirty="0" smtClean="0"/>
              <a:t>結果發現，大部分的影片都有含有連結，但在有連結與沒有連連離開原站的影片被曝光的機會就低。</a:t>
            </a:r>
            <a:r>
              <a:rPr lang="en-US" altLang="zh-TW" dirty="0" smtClean="0"/>
              <a:t>&gt;</a:t>
            </a:r>
            <a:r>
              <a:rPr lang="zh-TW" altLang="en-US" dirty="0" smtClean="0"/>
              <a:t>建議創作者在結的平均觀看次數比較下，沒有連結的影片卻有非常高的平均值！所以推測</a:t>
            </a:r>
            <a:r>
              <a:rPr lang="en-US" altLang="zh-TW" dirty="0" err="1" smtClean="0"/>
              <a:t>youtube</a:t>
            </a:r>
            <a:r>
              <a:rPr lang="zh-TW" altLang="en-US" dirty="0" smtClean="0"/>
              <a:t>希望觀眾留在</a:t>
            </a:r>
            <a:r>
              <a:rPr lang="en-US" altLang="zh-TW" dirty="0" err="1" smtClean="0"/>
              <a:t>youtube</a:t>
            </a:r>
            <a:r>
              <a:rPr lang="zh-TW" altLang="en-US" dirty="0" smtClean="0"/>
              <a:t>中，所對外影片下方詳細文字中盡量不要附上對外連結，反而可以增加對</a:t>
            </a:r>
            <a:r>
              <a:rPr lang="en-US" altLang="zh-TW" dirty="0" err="1" smtClean="0"/>
              <a:t>youtube</a:t>
            </a:r>
            <a:r>
              <a:rPr lang="zh-TW" altLang="en-US" dirty="0" smtClean="0"/>
              <a:t>的連結，</a:t>
            </a:r>
            <a:r>
              <a:rPr lang="en-US" altLang="zh-TW" dirty="0" smtClean="0"/>
              <a:t>&gt;</a:t>
            </a:r>
            <a:r>
              <a:rPr lang="zh-TW" altLang="en-US" dirty="0" smtClean="0"/>
              <a:t>讓觀眾持續留在</a:t>
            </a:r>
            <a:r>
              <a:rPr lang="en-US" altLang="zh-TW" dirty="0" err="1" smtClean="0"/>
              <a:t>youtube</a:t>
            </a:r>
            <a:r>
              <a:rPr lang="zh-TW" altLang="en-US" dirty="0" smtClean="0"/>
              <a:t>，是</a:t>
            </a:r>
            <a:r>
              <a:rPr lang="en-US" altLang="zh-TW" dirty="0" err="1" smtClean="0"/>
              <a:t>youtube</a:t>
            </a:r>
            <a:r>
              <a:rPr lang="zh-TW" altLang="en-US" dirty="0" smtClean="0"/>
              <a:t>推薦系統偏好的！</a:t>
            </a:r>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7</a:t>
            </a:fld>
            <a:endParaRPr lang="zh-TW" altLang="en-US"/>
          </a:p>
        </p:txBody>
      </p:sp>
    </p:spTree>
    <p:extLst>
      <p:ext uri="{BB962C8B-B14F-4D97-AF65-F5344CB8AC3E}">
        <p14:creationId xmlns:p14="http://schemas.microsoft.com/office/powerpoint/2010/main" val="4167568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發燒影片中時間區間內是有特定幾種影片種類的！根據圖示，容易上熱門的影片是音樂、娛樂、喜劇，和參與較高的類型</a:t>
            </a:r>
            <a:r>
              <a:rPr lang="en-US" altLang="zh-TW" dirty="0" smtClean="0"/>
              <a:t>(</a:t>
            </a:r>
            <a:r>
              <a:rPr lang="zh-TW" altLang="en-US" dirty="0" smtClean="0"/>
              <a:t>活動、運動</a:t>
            </a:r>
            <a:r>
              <a:rPr lang="en-US" altLang="zh-TW" dirty="0" smtClean="0"/>
              <a:t>)</a:t>
            </a:r>
            <a:r>
              <a:rPr lang="zh-TW" altLang="en-US" dirty="0" smtClean="0"/>
              <a:t>，但是可以發現從</a:t>
            </a:r>
            <a:r>
              <a:rPr lang="en-US" altLang="zh-TW" dirty="0" smtClean="0"/>
              <a:t>3</a:t>
            </a:r>
            <a:r>
              <a:rPr lang="zh-TW" altLang="en-US" dirty="0" smtClean="0"/>
              <a:t>月開始到</a:t>
            </a:r>
            <a:r>
              <a:rPr lang="en-US" altLang="zh-TW" dirty="0" smtClean="0"/>
              <a:t>5</a:t>
            </a:r>
            <a:r>
              <a:rPr lang="zh-TW" altLang="en-US" dirty="0" smtClean="0"/>
              <a:t>月，有大量音樂、娛樂的影片上熱門，這和當地活動與較知名樂手出新歌有關係！在美國的三到五月有大量的大型音樂活動</a:t>
            </a:r>
            <a:r>
              <a:rPr lang="en-US" altLang="zh-TW" dirty="0" smtClean="0"/>
              <a:t>(</a:t>
            </a:r>
            <a:r>
              <a:rPr lang="en-US" altLang="zh-TW" dirty="0" err="1" smtClean="0"/>
              <a:t>Air+Style</a:t>
            </a:r>
            <a:r>
              <a:rPr lang="en-US" altLang="zh-TW" dirty="0" smtClean="0"/>
              <a:t> Festival</a:t>
            </a:r>
            <a:r>
              <a:rPr lang="zh-TW" altLang="en-US" dirty="0" smtClean="0"/>
              <a:t>、</a:t>
            </a:r>
            <a:r>
              <a:rPr lang="en-US" altLang="zh-TW" dirty="0" smtClean="0"/>
              <a:t>SXSW</a:t>
            </a:r>
            <a:r>
              <a:rPr lang="zh-TW" altLang="en-US" dirty="0" smtClean="0"/>
              <a:t>、</a:t>
            </a:r>
            <a:r>
              <a:rPr lang="en-US" altLang="zh-TW" dirty="0" smtClean="0"/>
              <a:t>Ultra</a:t>
            </a:r>
            <a:r>
              <a:rPr lang="zh-TW" altLang="en-US" dirty="0" smtClean="0"/>
              <a:t>、</a:t>
            </a:r>
            <a:r>
              <a:rPr lang="en-US" altLang="zh-TW" dirty="0" smtClean="0"/>
              <a:t>In Bloom)</a:t>
            </a:r>
            <a:r>
              <a:rPr lang="zh-TW" altLang="en-US" dirty="0" smtClean="0"/>
              <a:t>且在接連幾個月知名度較高歌手出新歌有關</a:t>
            </a:r>
            <a:r>
              <a:rPr lang="en-US" altLang="zh-TW" dirty="0" smtClean="0"/>
              <a:t>(Ariana Grande</a:t>
            </a:r>
            <a:r>
              <a:rPr lang="zh-TW" altLang="en-US" dirty="0" smtClean="0"/>
              <a:t>、</a:t>
            </a:r>
            <a:r>
              <a:rPr lang="en-US" altLang="zh-TW" dirty="0" smtClean="0"/>
              <a:t>BTS</a:t>
            </a:r>
            <a:r>
              <a:rPr lang="zh-TW" altLang="en-US" dirty="0" smtClean="0"/>
              <a:t>、</a:t>
            </a:r>
            <a:r>
              <a:rPr lang="en-US" altLang="zh-TW" dirty="0" smtClean="0"/>
              <a:t>Christina Aguilera</a:t>
            </a:r>
            <a:r>
              <a:rPr lang="zh-TW" altLang="en-US" dirty="0" smtClean="0"/>
              <a:t>、</a:t>
            </a:r>
            <a:r>
              <a:rPr lang="en-US" altLang="zh-TW" dirty="0" err="1" smtClean="0"/>
              <a:t>CelineDion</a:t>
            </a:r>
            <a:r>
              <a:rPr lang="zh-TW" altLang="en-US" dirty="0" smtClean="0"/>
              <a:t>、</a:t>
            </a:r>
            <a:r>
              <a:rPr lang="en-US" altLang="zh-TW" dirty="0" smtClean="0"/>
              <a:t>Taylor Swift)&gt;</a:t>
            </a:r>
            <a:r>
              <a:rPr lang="zh-TW" altLang="en-US" dirty="0" smtClean="0"/>
              <a:t>觀察時下流行趨勢，選擇適當的時機發表創作，讓</a:t>
            </a:r>
            <a:r>
              <a:rPr lang="en-US" altLang="zh-TW" dirty="0" err="1" smtClean="0"/>
              <a:t>youtube</a:t>
            </a:r>
            <a:r>
              <a:rPr lang="zh-TW" altLang="en-US" dirty="0" smtClean="0"/>
              <a:t>更有機會推薦你！</a:t>
            </a:r>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8</a:t>
            </a:fld>
            <a:endParaRPr lang="zh-TW" altLang="en-US"/>
          </a:p>
        </p:txBody>
      </p:sp>
    </p:spTree>
    <p:extLst>
      <p:ext uri="{BB962C8B-B14F-4D97-AF65-F5344CB8AC3E}">
        <p14:creationId xmlns:p14="http://schemas.microsoft.com/office/powerpoint/2010/main" val="158317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B75CEC-417C-47D8-A2CE-3D4A4A68AE32}" type="slidenum">
              <a:rPr lang="zh-TW" altLang="en-US" smtClean="0"/>
              <a:t>9</a:t>
            </a:fld>
            <a:endParaRPr lang="zh-TW" altLang="en-US"/>
          </a:p>
        </p:txBody>
      </p:sp>
    </p:spTree>
    <p:extLst>
      <p:ext uri="{BB962C8B-B14F-4D97-AF65-F5344CB8AC3E}">
        <p14:creationId xmlns:p14="http://schemas.microsoft.com/office/powerpoint/2010/main" val="215484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378027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368075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421083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238854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240986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51841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222445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167430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60212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15733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E66D4DC-B68B-44BE-BF90-EE0E7A48A9C3}" type="datetimeFigureOut">
              <a:rPr lang="zh-TW" altLang="en-US" smtClean="0"/>
              <a:t>2019/1/29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51045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6D4DC-B68B-44BE-BF90-EE0E7A48A9C3}" type="datetimeFigureOut">
              <a:rPr lang="zh-TW" altLang="en-US" smtClean="0"/>
              <a:t>2019/1/29</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ECA46-0B58-45B1-89EE-442D15665EAD}" type="slidenum">
              <a:rPr lang="zh-TW" altLang="en-US" smtClean="0"/>
              <a:t>‹#›</a:t>
            </a:fld>
            <a:endParaRPr lang="zh-TW" altLang="en-US"/>
          </a:p>
        </p:txBody>
      </p:sp>
    </p:spTree>
    <p:extLst>
      <p:ext uri="{BB962C8B-B14F-4D97-AF65-F5344CB8AC3E}">
        <p14:creationId xmlns:p14="http://schemas.microsoft.com/office/powerpoint/2010/main" val="25568137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3.png"/><Relationship Id="rId9"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kaggle.com/datasnaek/youtube-new" TargetMode="Externa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4" name="圓角矩形 3"/>
          <p:cNvSpPr/>
          <p:nvPr/>
        </p:nvSpPr>
        <p:spPr>
          <a:xfrm>
            <a:off x="4098925" y="241300"/>
            <a:ext cx="4514850" cy="6246505"/>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703759" y="1189253"/>
            <a:ext cx="3305175" cy="738664"/>
          </a:xfrm>
          <a:prstGeom prst="rect">
            <a:avLst/>
          </a:prstGeom>
          <a:noFill/>
        </p:spPr>
        <p:txBody>
          <a:bodyPr wrap="square" rtlCol="0">
            <a:spAutoFit/>
          </a:bodyPr>
          <a:lstStyle/>
          <a:p>
            <a:pPr algn="ctr"/>
            <a:r>
              <a:rPr lang="zh-TW" altLang="en-US" sz="2400" dirty="0" smtClean="0">
                <a:solidFill>
                  <a:schemeClr val="bg1"/>
                </a:solidFill>
              </a:rPr>
              <a:t>登入</a:t>
            </a:r>
            <a:endParaRPr lang="en-US" altLang="zh-TW" sz="2400" dirty="0" smtClean="0">
              <a:solidFill>
                <a:schemeClr val="bg1"/>
              </a:solidFill>
            </a:endParaRPr>
          </a:p>
          <a:p>
            <a:pPr algn="ctr"/>
            <a:r>
              <a:rPr lang="zh-TW" altLang="en-US" dirty="0" smtClean="0">
                <a:solidFill>
                  <a:schemeClr val="bg1"/>
                </a:solidFill>
              </a:rPr>
              <a:t>使用您的</a:t>
            </a:r>
            <a:r>
              <a:rPr lang="en-US" altLang="zh-TW" dirty="0" smtClean="0">
                <a:solidFill>
                  <a:schemeClr val="bg1"/>
                </a:solidFill>
              </a:rPr>
              <a:t>google</a:t>
            </a:r>
            <a:r>
              <a:rPr lang="zh-TW" altLang="en-US" dirty="0">
                <a:solidFill>
                  <a:schemeClr val="bg1"/>
                </a:solidFill>
              </a:rPr>
              <a:t>帳戶</a:t>
            </a:r>
          </a:p>
        </p:txBody>
      </p:sp>
      <p:pic>
        <p:nvPicPr>
          <p:cNvPr id="6" name="圖片 5" descr="File:&lt;strong&gt;Google&lt;/strong&gt; 2015 logo.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7236" y="639688"/>
            <a:ext cx="1158222" cy="391805"/>
          </a:xfrm>
          <a:prstGeom prst="rect">
            <a:avLst/>
          </a:prstGeom>
        </p:spPr>
      </p:pic>
      <p:sp>
        <p:nvSpPr>
          <p:cNvPr id="9" name="圓角矩形 8"/>
          <p:cNvSpPr/>
          <p:nvPr/>
        </p:nvSpPr>
        <p:spPr>
          <a:xfrm>
            <a:off x="4527547" y="2175054"/>
            <a:ext cx="3657601" cy="684852"/>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527548" y="2267585"/>
            <a:ext cx="3657600" cy="523220"/>
          </a:xfrm>
          <a:prstGeom prst="rect">
            <a:avLst/>
          </a:prstGeom>
          <a:noFill/>
        </p:spPr>
        <p:txBody>
          <a:bodyPr wrap="square" rtlCol="0">
            <a:spAutoFit/>
          </a:bodyPr>
          <a:lstStyle/>
          <a:p>
            <a:pPr algn="ctr"/>
            <a:r>
              <a:rPr lang="en-US" altLang="zh-TW" sz="2800" b="1" dirty="0" smtClean="0">
                <a:solidFill>
                  <a:schemeClr val="bg1"/>
                </a:solidFill>
              </a:rPr>
              <a:t>YouTube </a:t>
            </a:r>
            <a:r>
              <a:rPr lang="zh-TW" altLang="en-US" sz="2800" b="1" dirty="0" smtClean="0">
                <a:solidFill>
                  <a:schemeClr val="bg1"/>
                </a:solidFill>
              </a:rPr>
              <a:t>推薦系統分析</a:t>
            </a:r>
            <a:endParaRPr lang="zh-TW" altLang="en-US" sz="2800" b="1" dirty="0">
              <a:solidFill>
                <a:schemeClr val="bg1"/>
              </a:solidFill>
            </a:endParaRPr>
          </a:p>
        </p:txBody>
      </p:sp>
      <p:sp>
        <p:nvSpPr>
          <p:cNvPr id="11" name="文字方塊 10"/>
          <p:cNvSpPr txBox="1"/>
          <p:nvPr/>
        </p:nvSpPr>
        <p:spPr>
          <a:xfrm>
            <a:off x="4527547" y="3148888"/>
            <a:ext cx="3657601" cy="2862322"/>
          </a:xfrm>
          <a:prstGeom prst="rect">
            <a:avLst/>
          </a:prstGeom>
          <a:noFill/>
        </p:spPr>
        <p:txBody>
          <a:bodyPr wrap="square" rtlCol="0">
            <a:spAutoFit/>
          </a:bodyPr>
          <a:lstStyle/>
          <a:p>
            <a:r>
              <a:rPr lang="zh-TW" altLang="en-US" dirty="0" smtClean="0">
                <a:solidFill>
                  <a:schemeClr val="bg1"/>
                </a:solidFill>
              </a:rPr>
              <a:t>忘記電子郵件</a:t>
            </a:r>
            <a:endParaRPr lang="en-US" altLang="zh-TW" dirty="0" smtClean="0">
              <a:solidFill>
                <a:schemeClr val="bg1"/>
              </a:solidFill>
            </a:endParaRPr>
          </a:p>
          <a:p>
            <a:endParaRPr lang="en-US" altLang="zh-TW" dirty="0">
              <a:solidFill>
                <a:schemeClr val="bg1"/>
              </a:solidFill>
            </a:endParaRPr>
          </a:p>
          <a:p>
            <a:r>
              <a:rPr lang="zh-TW" altLang="en-US" dirty="0" smtClean="0">
                <a:solidFill>
                  <a:schemeClr val="bg1"/>
                </a:solidFill>
              </a:rPr>
              <a:t>如果這不是你的電腦，請使用訪客模式以私密方式登入。 瞭解詳情</a:t>
            </a:r>
            <a:endParaRPr lang="en-US" altLang="zh-TW" dirty="0" smtClean="0">
              <a:solidFill>
                <a:schemeClr val="bg1"/>
              </a:solidFill>
            </a:endParaRPr>
          </a:p>
          <a:p>
            <a:endParaRPr lang="en-US" altLang="zh-TW" dirty="0">
              <a:solidFill>
                <a:schemeClr val="bg1"/>
              </a:solidFill>
            </a:endParaRPr>
          </a:p>
          <a:p>
            <a:endParaRPr lang="en-US" altLang="zh-TW" dirty="0" smtClean="0">
              <a:solidFill>
                <a:schemeClr val="bg1"/>
              </a:solidFill>
            </a:endParaRPr>
          </a:p>
          <a:p>
            <a:endParaRPr lang="en-US" altLang="zh-TW" dirty="0" smtClean="0">
              <a:solidFill>
                <a:schemeClr val="bg1"/>
              </a:solidFill>
            </a:endParaRPr>
          </a:p>
          <a:p>
            <a:endParaRPr lang="en-US" altLang="zh-TW" dirty="0">
              <a:solidFill>
                <a:schemeClr val="bg1"/>
              </a:solidFill>
            </a:endParaRPr>
          </a:p>
          <a:p>
            <a:endParaRPr lang="en-US" altLang="zh-TW" dirty="0">
              <a:solidFill>
                <a:schemeClr val="bg1"/>
              </a:solidFill>
            </a:endParaRPr>
          </a:p>
          <a:p>
            <a:r>
              <a:rPr lang="zh-TW" altLang="en-US" dirty="0" smtClean="0">
                <a:solidFill>
                  <a:schemeClr val="bg1"/>
                </a:solidFill>
              </a:rPr>
              <a:t>建立帳戶</a:t>
            </a:r>
            <a:endParaRPr lang="zh-TW" altLang="en-US" dirty="0">
              <a:solidFill>
                <a:schemeClr val="bg1"/>
              </a:solidFill>
            </a:endParaRPr>
          </a:p>
        </p:txBody>
      </p:sp>
      <p:sp>
        <p:nvSpPr>
          <p:cNvPr id="12" name="圓角矩形 11"/>
          <p:cNvSpPr/>
          <p:nvPr/>
        </p:nvSpPr>
        <p:spPr>
          <a:xfrm>
            <a:off x="6812281" y="5492717"/>
            <a:ext cx="1372867" cy="51849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sp>
        <p:nvSpPr>
          <p:cNvPr id="13" name="文字方塊 12"/>
          <p:cNvSpPr txBox="1"/>
          <p:nvPr/>
        </p:nvSpPr>
        <p:spPr>
          <a:xfrm>
            <a:off x="6812281" y="5562118"/>
            <a:ext cx="1372867" cy="369332"/>
          </a:xfrm>
          <a:prstGeom prst="rect">
            <a:avLst/>
          </a:prstGeom>
          <a:solidFill>
            <a:srgbClr val="0070C0"/>
          </a:solidFill>
          <a:ln>
            <a:solidFill>
              <a:srgbClr val="0070C0"/>
            </a:solidFill>
          </a:ln>
        </p:spPr>
        <p:txBody>
          <a:bodyPr wrap="square" rtlCol="0">
            <a:spAutoFit/>
          </a:bodyPr>
          <a:lstStyle/>
          <a:p>
            <a:pPr algn="ctr"/>
            <a:r>
              <a:rPr lang="zh-TW" altLang="en-US" dirty="0" smtClean="0"/>
              <a:t>繼續</a:t>
            </a:r>
            <a:endParaRPr lang="zh-TW" altLang="en-US" dirty="0"/>
          </a:p>
        </p:txBody>
      </p:sp>
      <p:graphicFrame>
        <p:nvGraphicFramePr>
          <p:cNvPr id="14" name="表格 13"/>
          <p:cNvGraphicFramePr>
            <a:graphicFrameLocks noGrp="1"/>
          </p:cNvGraphicFramePr>
          <p:nvPr>
            <p:extLst>
              <p:ext uri="{D42A27DB-BD31-4B8C-83A1-F6EECF244321}">
                <p14:modId xmlns:p14="http://schemas.microsoft.com/office/powerpoint/2010/main" val="3150844430"/>
              </p:ext>
            </p:extLst>
          </p:nvPr>
        </p:nvGraphicFramePr>
        <p:xfrm>
          <a:off x="8613770" y="3148888"/>
          <a:ext cx="3578230" cy="1112520"/>
        </p:xfrm>
        <a:graphic>
          <a:graphicData uri="http://schemas.openxmlformats.org/drawingml/2006/table">
            <a:tbl>
              <a:tblPr firstRow="1" bandRow="1">
                <a:tableStyleId>{2D5ABB26-0587-4C30-8999-92F81FD0307C}</a:tableStyleId>
              </a:tblPr>
              <a:tblGrid>
                <a:gridCol w="1160150">
                  <a:extLst>
                    <a:ext uri="{9D8B030D-6E8A-4147-A177-3AD203B41FA5}">
                      <a16:colId xmlns:a16="http://schemas.microsoft.com/office/drawing/2014/main" val="1234896507"/>
                    </a:ext>
                  </a:extLst>
                </a:gridCol>
                <a:gridCol w="894080">
                  <a:extLst>
                    <a:ext uri="{9D8B030D-6E8A-4147-A177-3AD203B41FA5}">
                      <a16:colId xmlns:a16="http://schemas.microsoft.com/office/drawing/2014/main" val="3690727576"/>
                    </a:ext>
                  </a:extLst>
                </a:gridCol>
                <a:gridCol w="1524000">
                  <a:extLst>
                    <a:ext uri="{9D8B030D-6E8A-4147-A177-3AD203B41FA5}">
                      <a16:colId xmlns:a16="http://schemas.microsoft.com/office/drawing/2014/main" val="1848793196"/>
                    </a:ext>
                  </a:extLst>
                </a:gridCol>
              </a:tblGrid>
              <a:tr h="370840">
                <a:tc>
                  <a:txBody>
                    <a:bodyPr/>
                    <a:lstStyle/>
                    <a:p>
                      <a:r>
                        <a:rPr lang="zh-TW" altLang="en-US" sz="1800" b="1" dirty="0" smtClean="0">
                          <a:solidFill>
                            <a:schemeClr val="bg1"/>
                          </a:solidFill>
                          <a:latin typeface="微軟正黑體" panose="020B0604030504040204" pitchFamily="34" charset="-120"/>
                          <a:ea typeface="微軟正黑體" panose="020B0604030504040204" pitchFamily="34" charset="-120"/>
                        </a:rPr>
                        <a:t>資科碩一</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tc>
                  <a:txBody>
                    <a:bodyPr/>
                    <a:lstStyle/>
                    <a:p>
                      <a:r>
                        <a:rPr lang="zh-TW" altLang="en-US" sz="1800" b="1" dirty="0" smtClean="0">
                          <a:solidFill>
                            <a:schemeClr val="bg1"/>
                          </a:solidFill>
                          <a:latin typeface="微軟正黑體" panose="020B0604030504040204" pitchFamily="34" charset="-120"/>
                          <a:ea typeface="微軟正黑體" panose="020B0604030504040204" pitchFamily="34" charset="-120"/>
                        </a:rPr>
                        <a:t>蘇鴻章</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tc>
                  <a:txBody>
                    <a:bodyPr/>
                    <a:lstStyle/>
                    <a:p>
                      <a:r>
                        <a:rPr lang="en-US" altLang="zh-TW" sz="1800" b="1" dirty="0" smtClean="0">
                          <a:solidFill>
                            <a:schemeClr val="bg1"/>
                          </a:solidFill>
                          <a:latin typeface="微軟正黑體" panose="020B0604030504040204" pitchFamily="34" charset="-120"/>
                          <a:ea typeface="微軟正黑體" panose="020B0604030504040204" pitchFamily="34" charset="-120"/>
                        </a:rPr>
                        <a:t>G10716008</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739749579"/>
                  </a:ext>
                </a:extLst>
              </a:tr>
              <a:tr h="370840">
                <a:tc>
                  <a:txBody>
                    <a:bodyPr/>
                    <a:lstStyle/>
                    <a:p>
                      <a:r>
                        <a:rPr lang="zh-TW" altLang="en-US" sz="1800" b="1" dirty="0" smtClean="0">
                          <a:solidFill>
                            <a:schemeClr val="bg1"/>
                          </a:solidFill>
                          <a:latin typeface="微軟正黑體" panose="020B0604030504040204" pitchFamily="34" charset="-120"/>
                          <a:ea typeface="微軟正黑體" panose="020B0604030504040204" pitchFamily="34" charset="-120"/>
                        </a:rPr>
                        <a:t>資科碩一</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tc>
                  <a:txBody>
                    <a:bodyPr/>
                    <a:lstStyle/>
                    <a:p>
                      <a:r>
                        <a:rPr lang="zh-TW" altLang="en-US" sz="1800" b="1" dirty="0" smtClean="0">
                          <a:solidFill>
                            <a:schemeClr val="bg1"/>
                          </a:solidFill>
                          <a:latin typeface="微軟正黑體" panose="020B0604030504040204" pitchFamily="34" charset="-120"/>
                          <a:ea typeface="微軟正黑體" panose="020B0604030504040204" pitchFamily="34" charset="-120"/>
                        </a:rPr>
                        <a:t>陳豪毅</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tc>
                  <a:txBody>
                    <a:bodyPr/>
                    <a:lstStyle/>
                    <a:p>
                      <a:r>
                        <a:rPr lang="en-US" altLang="zh-TW" sz="1800" b="1" dirty="0" smtClean="0">
                          <a:solidFill>
                            <a:schemeClr val="bg1"/>
                          </a:solidFill>
                          <a:latin typeface="微軟正黑體" panose="020B0604030504040204" pitchFamily="34" charset="-120"/>
                          <a:ea typeface="微軟正黑體" panose="020B0604030504040204" pitchFamily="34" charset="-120"/>
                        </a:rPr>
                        <a:t>G10716007</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117333903"/>
                  </a:ext>
                </a:extLst>
              </a:tr>
              <a:tr h="370840">
                <a:tc>
                  <a:txBody>
                    <a:bodyPr/>
                    <a:lstStyle/>
                    <a:p>
                      <a:r>
                        <a:rPr lang="zh-TW" altLang="en-US" sz="1800" b="1" dirty="0" smtClean="0">
                          <a:solidFill>
                            <a:schemeClr val="bg1"/>
                          </a:solidFill>
                          <a:latin typeface="微軟正黑體" panose="020B0604030504040204" pitchFamily="34" charset="-120"/>
                          <a:ea typeface="微軟正黑體" panose="020B0604030504040204" pitchFamily="34" charset="-120"/>
                        </a:rPr>
                        <a:t>物化系四</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tc>
                  <a:txBody>
                    <a:bodyPr/>
                    <a:lstStyle/>
                    <a:p>
                      <a:r>
                        <a:rPr lang="zh-TW" altLang="en-US" sz="1800" b="1" dirty="0" smtClean="0">
                          <a:solidFill>
                            <a:schemeClr val="bg1"/>
                          </a:solidFill>
                          <a:latin typeface="微軟正黑體" panose="020B0604030504040204" pitchFamily="34" charset="-120"/>
                          <a:ea typeface="微軟正黑體" panose="020B0604030504040204" pitchFamily="34" charset="-120"/>
                        </a:rPr>
                        <a:t>任永安</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tc>
                  <a:txBody>
                    <a:bodyPr/>
                    <a:lstStyle/>
                    <a:p>
                      <a:r>
                        <a:rPr lang="en-US" altLang="zh-TW" sz="1800" b="1" dirty="0" smtClean="0">
                          <a:solidFill>
                            <a:schemeClr val="bg1"/>
                          </a:solidFill>
                          <a:latin typeface="微軟正黑體" panose="020B0604030504040204" pitchFamily="34" charset="-120"/>
                          <a:ea typeface="微軟正黑體" panose="020B0604030504040204" pitchFamily="34" charset="-120"/>
                        </a:rPr>
                        <a:t>U10403013</a:t>
                      </a:r>
                      <a:endParaRPr lang="zh-TW" altLang="en-US" sz="1800" b="1" dirty="0">
                        <a:solidFill>
                          <a:schemeClr val="bg1"/>
                        </a:solidFill>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2480214693"/>
                  </a:ext>
                </a:extLst>
              </a:tr>
            </a:tbl>
          </a:graphicData>
        </a:graphic>
      </p:graphicFrame>
    </p:spTree>
    <p:extLst>
      <p:ext uri="{BB962C8B-B14F-4D97-AF65-F5344CB8AC3E}">
        <p14:creationId xmlns:p14="http://schemas.microsoft.com/office/powerpoint/2010/main" val="1258125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sp>
        <p:nvSpPr>
          <p:cNvPr id="14" name="矩形 13"/>
          <p:cNvSpPr/>
          <p:nvPr/>
        </p:nvSpPr>
        <p:spPr>
          <a:xfrm rot="5400000">
            <a:off x="5170390" y="-4486072"/>
            <a:ext cx="1851220" cy="12192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0" name="橢圓 29"/>
          <p:cNvSpPr/>
          <p:nvPr/>
        </p:nvSpPr>
        <p:spPr>
          <a:xfrm>
            <a:off x="983696" y="905490"/>
            <a:ext cx="1086783" cy="100475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20604" y="1267178"/>
            <a:ext cx="3657600" cy="523220"/>
          </a:xfrm>
          <a:prstGeom prst="rect">
            <a:avLst/>
          </a:prstGeom>
          <a:noFill/>
        </p:spPr>
        <p:txBody>
          <a:bodyPr wrap="square" rtlCol="0">
            <a:spAutoFit/>
          </a:bodyPr>
          <a:lstStyle/>
          <a:p>
            <a:pPr algn="ctr"/>
            <a:r>
              <a:rPr lang="en-US" altLang="zh-TW" sz="2800" b="1" dirty="0" smtClean="0"/>
              <a:t>YouTube </a:t>
            </a:r>
            <a:r>
              <a:rPr lang="zh-TW" altLang="en-US" sz="2800" b="1" dirty="0" smtClean="0"/>
              <a:t>推薦系統分析</a:t>
            </a:r>
            <a:endParaRPr lang="zh-TW" altLang="en-US" sz="2800" b="1" dirty="0"/>
          </a:p>
        </p:txBody>
      </p:sp>
      <p:graphicFrame>
        <p:nvGraphicFramePr>
          <p:cNvPr id="33" name="表格 32"/>
          <p:cNvGraphicFramePr>
            <a:graphicFrameLocks noGrp="1"/>
          </p:cNvGraphicFramePr>
          <p:nvPr>
            <p:extLst>
              <p:ext uri="{D42A27DB-BD31-4B8C-83A1-F6EECF244321}">
                <p14:modId xmlns:p14="http://schemas.microsoft.com/office/powerpoint/2010/main" val="1248297868"/>
              </p:ext>
            </p:extLst>
          </p:nvPr>
        </p:nvGraphicFramePr>
        <p:xfrm>
          <a:off x="632597" y="2103955"/>
          <a:ext cx="6947184" cy="458263"/>
        </p:xfrm>
        <a:graphic>
          <a:graphicData uri="http://schemas.openxmlformats.org/drawingml/2006/table">
            <a:tbl>
              <a:tblPr firstRow="1" bandRow="1">
                <a:tableStyleId>{2D5ABB26-0587-4C30-8999-92F81FD0307C}</a:tableStyleId>
              </a:tblPr>
              <a:tblGrid>
                <a:gridCol w="1157864">
                  <a:extLst>
                    <a:ext uri="{9D8B030D-6E8A-4147-A177-3AD203B41FA5}">
                      <a16:colId xmlns:a16="http://schemas.microsoft.com/office/drawing/2014/main" val="3915831454"/>
                    </a:ext>
                  </a:extLst>
                </a:gridCol>
                <a:gridCol w="1157864">
                  <a:extLst>
                    <a:ext uri="{9D8B030D-6E8A-4147-A177-3AD203B41FA5}">
                      <a16:colId xmlns:a16="http://schemas.microsoft.com/office/drawing/2014/main" val="4150318852"/>
                    </a:ext>
                  </a:extLst>
                </a:gridCol>
                <a:gridCol w="1157864">
                  <a:extLst>
                    <a:ext uri="{9D8B030D-6E8A-4147-A177-3AD203B41FA5}">
                      <a16:colId xmlns:a16="http://schemas.microsoft.com/office/drawing/2014/main" val="2072440242"/>
                    </a:ext>
                  </a:extLst>
                </a:gridCol>
                <a:gridCol w="1157864">
                  <a:extLst>
                    <a:ext uri="{9D8B030D-6E8A-4147-A177-3AD203B41FA5}">
                      <a16:colId xmlns:a16="http://schemas.microsoft.com/office/drawing/2014/main" val="1035483992"/>
                    </a:ext>
                  </a:extLst>
                </a:gridCol>
                <a:gridCol w="1157864">
                  <a:extLst>
                    <a:ext uri="{9D8B030D-6E8A-4147-A177-3AD203B41FA5}">
                      <a16:colId xmlns:a16="http://schemas.microsoft.com/office/drawing/2014/main" val="3840020572"/>
                    </a:ext>
                  </a:extLst>
                </a:gridCol>
                <a:gridCol w="1157864">
                  <a:extLst>
                    <a:ext uri="{9D8B030D-6E8A-4147-A177-3AD203B41FA5}">
                      <a16:colId xmlns:a16="http://schemas.microsoft.com/office/drawing/2014/main" val="1587372310"/>
                    </a:ext>
                  </a:extLst>
                </a:gridCol>
              </a:tblGrid>
              <a:tr h="458263">
                <a:tc>
                  <a:txBody>
                    <a:bodyPr/>
                    <a:lstStyle/>
                    <a:p>
                      <a:pPr algn="ctr"/>
                      <a:r>
                        <a:rPr lang="zh-TW" altLang="en-US" dirty="0" smtClean="0"/>
                        <a:t>首頁</a:t>
                      </a:r>
                      <a:endParaRPr lang="zh-TW" altLang="en-US" dirty="0"/>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dirty="0" smtClean="0"/>
                        <a:t>影片</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播放清單</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頻道</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討論</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簡介</a:t>
                      </a:r>
                      <a:endParaRPr lang="zh-TW" alt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405400"/>
                  </a:ext>
                </a:extLst>
              </a:tr>
            </a:tbl>
          </a:graphicData>
        </a:graphic>
      </p:graphicFrame>
      <p:sp>
        <p:nvSpPr>
          <p:cNvPr id="38" name="矩形 37"/>
          <p:cNvSpPr/>
          <p:nvPr/>
        </p:nvSpPr>
        <p:spPr>
          <a:xfrm>
            <a:off x="207408" y="2681350"/>
            <a:ext cx="6865445" cy="4106252"/>
          </a:xfrm>
          <a:prstGeom prst="rect">
            <a:avLst/>
          </a:prstGeom>
        </p:spPr>
        <p:txBody>
          <a:bodyPr wrap="square">
            <a:spAutoFit/>
          </a:bodyPr>
          <a:lstStyle/>
          <a:p>
            <a:pPr>
              <a:lnSpc>
                <a:spcPts val="3100"/>
              </a:lnSpc>
              <a:spcAft>
                <a:spcPts val="1200"/>
              </a:spcAft>
            </a:pPr>
            <a:r>
              <a:rPr lang="zh-TW" altLang="en-US" sz="2000" b="1" dirty="0" smtClean="0">
                <a:latin typeface="+mn-ea"/>
              </a:rPr>
              <a:t>說明</a:t>
            </a:r>
          </a:p>
          <a:p>
            <a:pPr>
              <a:lnSpc>
                <a:spcPts val="3000"/>
              </a:lnSpc>
            </a:pPr>
            <a:r>
              <a:rPr lang="zh-TW" altLang="en-US" b="1" dirty="0" smtClean="0">
                <a:latin typeface="微軟正黑體" panose="020B0604030504040204" pitchFamily="34" charset="-120"/>
                <a:ea typeface="微軟正黑體" panose="020B0604030504040204" pitchFamily="34" charset="-120"/>
              </a:rPr>
              <a:t>結論：</a:t>
            </a:r>
            <a:endParaRPr lang="en-US" altLang="zh-TW" b="1"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推薦創作者往</a:t>
            </a:r>
            <a:r>
              <a:rPr lang="zh-TW" altLang="en-US" b="1" dirty="0">
                <a:solidFill>
                  <a:srgbClr val="FFFF00"/>
                </a:solidFill>
                <a:latin typeface="微軟正黑體" panose="020B0604030504040204" pitchFamily="34" charset="-120"/>
                <a:ea typeface="微軟正黑體" panose="020B0604030504040204" pitchFamily="34" charset="-120"/>
              </a:rPr>
              <a:t>喜劇、娛樂</a:t>
            </a:r>
            <a:r>
              <a:rPr lang="zh-TW" altLang="en-US" dirty="0">
                <a:latin typeface="微軟正黑體" panose="020B0604030504040204" pitchFamily="34" charset="-120"/>
                <a:ea typeface="微軟正黑體" panose="020B0604030504040204" pitchFamily="34" charset="-120"/>
              </a:rPr>
              <a:t>等方向創作有幫助曝光。</a:t>
            </a:r>
            <a:endParaRPr lang="en-US" altLang="zh-TW"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en-US" altLang="zh-TW" dirty="0" smtClean="0">
                <a:latin typeface="微軟正黑體" panose="020B0604030504040204" pitchFamily="34" charset="-120"/>
                <a:ea typeface="微軟正黑體" panose="020B0604030504040204" pitchFamily="34" charset="-120"/>
              </a:rPr>
              <a:t>YouTube</a:t>
            </a:r>
            <a:r>
              <a:rPr lang="zh-TW" altLang="en-US" dirty="0">
                <a:latin typeface="微軟正黑體" panose="020B0604030504040204" pitchFamily="34" charset="-120"/>
                <a:ea typeface="微軟正黑體" panose="020B0604030504040204" pitchFamily="34" charset="-120"/>
              </a:rPr>
              <a:t>的推薦系統偏好</a:t>
            </a:r>
            <a:r>
              <a:rPr lang="zh-TW" altLang="en-US" b="1" dirty="0">
                <a:solidFill>
                  <a:srgbClr val="FFFF00"/>
                </a:solidFill>
                <a:latin typeface="微軟正黑體" panose="020B0604030504040204" pitchFamily="34" charset="-120"/>
                <a:ea typeface="微軟正黑體" panose="020B0604030504040204" pitchFamily="34" charset="-120"/>
              </a:rPr>
              <a:t>和觀眾互動</a:t>
            </a:r>
            <a:r>
              <a:rPr lang="zh-TW" altLang="en-US" dirty="0">
                <a:latin typeface="微軟正黑體" panose="020B0604030504040204" pitchFamily="34" charset="-120"/>
                <a:ea typeface="微軟正黑體" panose="020B0604030504040204" pitchFamily="34" charset="-120"/>
              </a:rPr>
              <a:t>多的影片</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創作者應誘導觀眾和影片互動，讚、留言評論，不論正反面，都對影片曝光有幫助</a:t>
            </a:r>
            <a:r>
              <a:rPr lang="zh-TW" altLang="en-US" dirty="0" smtClean="0">
                <a:latin typeface="微軟正黑體" panose="020B0604030504040204" pitchFamily="34" charset="-120"/>
                <a:ea typeface="微軟正黑體" panose="020B0604030504040204" pitchFamily="34" charset="-120"/>
              </a:rPr>
              <a:t>！</a:t>
            </a:r>
            <a:endParaRPr lang="en-US" altLang="zh-TW" b="1"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標籤多不如</a:t>
            </a:r>
            <a:r>
              <a:rPr lang="zh-TW" altLang="en-US" b="1" dirty="0">
                <a:solidFill>
                  <a:srgbClr val="FFFF00"/>
                </a:solidFill>
                <a:latin typeface="微軟正黑體" panose="020B0604030504040204" pitchFamily="34" charset="-120"/>
                <a:ea typeface="微軟正黑體" panose="020B0604030504040204" pitchFamily="34" charset="-120"/>
              </a:rPr>
              <a:t>標籤好</a:t>
            </a:r>
            <a:r>
              <a:rPr lang="zh-TW" altLang="en-US" dirty="0">
                <a:latin typeface="微軟正黑體" panose="020B0604030504040204" pitchFamily="34" charset="-120"/>
                <a:ea typeface="微軟正黑體" panose="020B0604030504040204" pitchFamily="34" charset="-120"/>
              </a:rPr>
              <a:t>，增加觀眾搜尋到的</a:t>
            </a:r>
            <a:r>
              <a:rPr lang="zh-TW" altLang="en-US" dirty="0" smtClean="0">
                <a:latin typeface="微軟正黑體" panose="020B0604030504040204" pitchFamily="34" charset="-120"/>
                <a:ea typeface="微軟正黑體" panose="020B0604030504040204" pitchFamily="34" charset="-120"/>
              </a:rPr>
              <a:t>機會</a:t>
            </a:r>
            <a:endParaRPr lang="en-US" altLang="zh-TW"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詳細文字中盡量</a:t>
            </a:r>
            <a:r>
              <a:rPr lang="zh-TW" altLang="en-US" b="1" dirty="0">
                <a:solidFill>
                  <a:srgbClr val="FFFF00"/>
                </a:solidFill>
                <a:latin typeface="微軟正黑體" panose="020B0604030504040204" pitchFamily="34" charset="-120"/>
                <a:ea typeface="微軟正黑體" panose="020B0604030504040204" pitchFamily="34" charset="-120"/>
              </a:rPr>
              <a:t>不要附上對外</a:t>
            </a:r>
            <a:r>
              <a:rPr lang="zh-TW" altLang="en-US" b="1" dirty="0" smtClean="0">
                <a:solidFill>
                  <a:srgbClr val="FFFF00"/>
                </a:solidFill>
                <a:latin typeface="微軟正黑體" panose="020B0604030504040204" pitchFamily="34" charset="-120"/>
                <a:ea typeface="微軟正黑體" panose="020B0604030504040204" pitchFamily="34" charset="-120"/>
              </a:rPr>
              <a:t>連結</a:t>
            </a:r>
            <a:endParaRPr lang="en-US" altLang="zh-TW" b="1" dirty="0" smtClean="0">
              <a:solidFill>
                <a:srgbClr val="FFFF00"/>
              </a:solidFill>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smtClean="0">
                <a:latin typeface="微軟正黑體" panose="020B0604030504040204" pitchFamily="34" charset="-120"/>
                <a:ea typeface="微軟正黑體" panose="020B0604030504040204" pitchFamily="34" charset="-120"/>
              </a:rPr>
              <a:t>觀察</a:t>
            </a:r>
            <a:r>
              <a:rPr lang="zh-TW" altLang="en-US" b="1" dirty="0">
                <a:solidFill>
                  <a:srgbClr val="FFFF00"/>
                </a:solidFill>
                <a:latin typeface="微軟正黑體" panose="020B0604030504040204" pitchFamily="34" charset="-120"/>
                <a:ea typeface="微軟正黑體" panose="020B0604030504040204" pitchFamily="34" charset="-120"/>
              </a:rPr>
              <a:t>時下</a:t>
            </a:r>
            <a:r>
              <a:rPr lang="zh-TW" altLang="en-US" dirty="0">
                <a:latin typeface="微軟正黑體" panose="020B0604030504040204" pitchFamily="34" charset="-120"/>
                <a:ea typeface="微軟正黑體" panose="020B0604030504040204" pitchFamily="34" charset="-120"/>
              </a:rPr>
              <a:t>流行趨勢，選擇</a:t>
            </a:r>
            <a:r>
              <a:rPr lang="zh-TW" altLang="en-US" b="1" dirty="0">
                <a:solidFill>
                  <a:srgbClr val="FFFF00"/>
                </a:solidFill>
                <a:latin typeface="微軟正黑體" panose="020B0604030504040204" pitchFamily="34" charset="-120"/>
                <a:ea typeface="微軟正黑體" panose="020B0604030504040204" pitchFamily="34" charset="-120"/>
              </a:rPr>
              <a:t>適當</a:t>
            </a:r>
            <a:r>
              <a:rPr lang="zh-TW" altLang="en-US" dirty="0">
                <a:latin typeface="微軟正黑體" panose="020B0604030504040204" pitchFamily="34" charset="-120"/>
                <a:ea typeface="微軟正黑體" panose="020B0604030504040204" pitchFamily="34" charset="-120"/>
              </a:rPr>
              <a:t>的時機發表創作，</a:t>
            </a:r>
            <a:r>
              <a:rPr lang="zh-TW" altLang="en-US" dirty="0" smtClean="0">
                <a:latin typeface="微軟正黑體" panose="020B0604030504040204" pitchFamily="34" charset="-120"/>
                <a:ea typeface="微軟正黑體" panose="020B0604030504040204" pitchFamily="34" charset="-120"/>
              </a:rPr>
              <a:t>讓</a:t>
            </a:r>
            <a:r>
              <a:rPr lang="en-US" altLang="zh-TW" dirty="0" smtClean="0">
                <a:latin typeface="微軟正黑體" panose="020B0604030504040204" pitchFamily="34" charset="-120"/>
                <a:ea typeface="微軟正黑體" panose="020B0604030504040204" pitchFamily="34" charset="-120"/>
              </a:rPr>
              <a:t>YouTube</a:t>
            </a:r>
            <a:r>
              <a:rPr lang="zh-TW" altLang="en-US" dirty="0">
                <a:latin typeface="微軟正黑體" panose="020B0604030504040204" pitchFamily="34" charset="-120"/>
                <a:ea typeface="微軟正黑體" panose="020B0604030504040204" pitchFamily="34" charset="-120"/>
              </a:rPr>
              <a:t>更有機會推薦你！</a:t>
            </a:r>
            <a:endParaRPr lang="en-US" altLang="zh-TW" dirty="0" smtClean="0">
              <a:latin typeface="微軟正黑體" panose="020B0604030504040204" pitchFamily="34" charset="-120"/>
              <a:ea typeface="微軟正黑體" panose="020B0604030504040204" pitchFamily="34" charset="-120"/>
            </a:endParaRPr>
          </a:p>
        </p:txBody>
      </p:sp>
      <p:grpSp>
        <p:nvGrpSpPr>
          <p:cNvPr id="34" name="群組 33"/>
          <p:cNvGrpSpPr/>
          <p:nvPr/>
        </p:nvGrpSpPr>
        <p:grpSpPr>
          <a:xfrm>
            <a:off x="7850564" y="2194601"/>
            <a:ext cx="201041" cy="200769"/>
            <a:chOff x="8046843" y="263625"/>
            <a:chExt cx="201041" cy="200769"/>
          </a:xfrm>
        </p:grpSpPr>
        <p:sp>
          <p:nvSpPr>
            <p:cNvPr id="35" name="橢圓 34"/>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a:stCxn id="35"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字方塊 9"/>
          <p:cNvSpPr txBox="1"/>
          <p:nvPr/>
        </p:nvSpPr>
        <p:spPr>
          <a:xfrm>
            <a:off x="9326547" y="1228736"/>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graphicFrame>
        <p:nvGraphicFramePr>
          <p:cNvPr id="39" name="表格 38"/>
          <p:cNvGraphicFramePr>
            <a:graphicFrameLocks noGrp="1"/>
          </p:cNvGraphicFramePr>
          <p:nvPr>
            <p:extLst>
              <p:ext uri="{D42A27DB-BD31-4B8C-83A1-F6EECF244321}">
                <p14:modId xmlns:p14="http://schemas.microsoft.com/office/powerpoint/2010/main" val="538756897"/>
              </p:ext>
            </p:extLst>
          </p:nvPr>
        </p:nvGraphicFramePr>
        <p:xfrm>
          <a:off x="7072853" y="2637044"/>
          <a:ext cx="2700932" cy="1854171"/>
        </p:xfrm>
        <a:graphic>
          <a:graphicData uri="http://schemas.openxmlformats.org/drawingml/2006/table">
            <a:tbl>
              <a:tblPr firstRow="1" bandRow="1">
                <a:tableStyleId>{2D5ABB26-0587-4C30-8999-92F81FD0307C}</a:tableStyleId>
              </a:tblPr>
              <a:tblGrid>
                <a:gridCol w="2700932">
                  <a:extLst>
                    <a:ext uri="{9D8B030D-6E8A-4147-A177-3AD203B41FA5}">
                      <a16:colId xmlns:a16="http://schemas.microsoft.com/office/drawing/2014/main" val="2106575912"/>
                    </a:ext>
                  </a:extLst>
                </a:gridCol>
              </a:tblGrid>
              <a:tr h="618057">
                <a:tc>
                  <a:txBody>
                    <a:bodyPr/>
                    <a:lstStyle/>
                    <a:p>
                      <a:r>
                        <a:rPr lang="zh-TW" altLang="en-US" b="1" dirty="0" smtClean="0"/>
                        <a:t>統計資料</a:t>
                      </a:r>
                      <a:endParaRPr lang="en-US" altLang="zh-TW" b="1" dirty="0" smtClean="0"/>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88824"/>
                  </a:ext>
                </a:extLst>
              </a:tr>
              <a:tr h="618057">
                <a:tc>
                  <a:txBody>
                    <a:bodyPr/>
                    <a:lstStyle/>
                    <a:p>
                      <a:r>
                        <a:rPr lang="zh-TW" altLang="en-US" dirty="0" smtClean="0"/>
                        <a:t>加入日期：</a:t>
                      </a:r>
                      <a:r>
                        <a:rPr lang="en-US" altLang="zh-TW" dirty="0" smtClean="0"/>
                        <a:t>2019</a:t>
                      </a:r>
                      <a:r>
                        <a:rPr lang="zh-TW" altLang="en-US" dirty="0" smtClean="0"/>
                        <a:t>年</a:t>
                      </a:r>
                      <a:r>
                        <a:rPr lang="en-US" altLang="zh-TW" dirty="0" smtClean="0"/>
                        <a:t>1</a:t>
                      </a:r>
                      <a:r>
                        <a:rPr lang="zh-TW" altLang="en-US" dirty="0" smtClean="0"/>
                        <a:t>月</a:t>
                      </a:r>
                      <a:r>
                        <a:rPr lang="en-US" altLang="zh-TW" dirty="0" smtClean="0"/>
                        <a:t>29</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7997220"/>
                  </a:ext>
                </a:extLst>
              </a:tr>
              <a:tr h="618057">
                <a:tc>
                  <a:txBody>
                    <a:bodyPr/>
                    <a:lstStyle/>
                    <a:p>
                      <a:r>
                        <a:rPr lang="zh-TW" altLang="en-US" dirty="0" smtClean="0"/>
                        <a:t>觀看次數：</a:t>
                      </a:r>
                      <a:r>
                        <a:rPr lang="en-US" altLang="zh-TW" dirty="0" smtClean="0"/>
                        <a:t>666666</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46635301"/>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754713400"/>
              </p:ext>
            </p:extLst>
          </p:nvPr>
        </p:nvGraphicFramePr>
        <p:xfrm>
          <a:off x="10035201" y="2771416"/>
          <a:ext cx="2144856" cy="3092154"/>
        </p:xfrm>
        <a:graphic>
          <a:graphicData uri="http://schemas.openxmlformats.org/drawingml/2006/table">
            <a:tbl>
              <a:tblPr firstRow="1" bandRow="1">
                <a:tableStyleId>{2D5ABB26-0587-4C30-8999-92F81FD0307C}</a:tableStyleId>
              </a:tblPr>
              <a:tblGrid>
                <a:gridCol w="2144856">
                  <a:extLst>
                    <a:ext uri="{9D8B030D-6E8A-4147-A177-3AD203B41FA5}">
                      <a16:colId xmlns:a16="http://schemas.microsoft.com/office/drawing/2014/main" val="2106575912"/>
                    </a:ext>
                  </a:extLst>
                </a:gridCol>
              </a:tblGrid>
              <a:tr h="563872">
                <a:tc>
                  <a:txBody>
                    <a:bodyPr/>
                    <a:lstStyle/>
                    <a:p>
                      <a:r>
                        <a:rPr lang="zh-TW" altLang="en-US" sz="2000" b="1" dirty="0" smtClean="0"/>
                        <a:t>精選頻道</a:t>
                      </a:r>
                      <a:endParaRPr lang="en-US" altLang="zh-TW" sz="1800" b="1" dirty="0" smtClean="0"/>
                    </a:p>
                  </a:txBody>
                  <a:tcPr/>
                </a:tc>
                <a:extLst>
                  <a:ext uri="{0D108BD9-81ED-4DB2-BD59-A6C34878D82A}">
                    <a16:rowId xmlns:a16="http://schemas.microsoft.com/office/drawing/2014/main" val="178088824"/>
                  </a:ext>
                </a:extLst>
              </a:tr>
              <a:tr h="10410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smtClean="0"/>
                        <a:t>資料科學程式設計</a:t>
                      </a:r>
                      <a:endParaRPr lang="en-US" altLang="zh-TW" sz="16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TW" sz="1600" b="1" dirty="0" smtClean="0"/>
                    </a:p>
                  </a:txBody>
                  <a:tcPr/>
                </a:tc>
                <a:extLst>
                  <a:ext uri="{0D108BD9-81ED-4DB2-BD59-A6C34878D82A}">
                    <a16:rowId xmlns:a16="http://schemas.microsoft.com/office/drawing/2014/main" val="1157997220"/>
                  </a:ext>
                </a:extLst>
              </a:tr>
              <a:tr h="1487224">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SEP - Sustainable Education Platform</a:t>
                      </a:r>
                      <a:endParaRPr lang="zh-TW" altLang="en-US" sz="1600" dirty="0" smtClean="0"/>
                    </a:p>
                    <a:p>
                      <a:pPr lvl="1"/>
                      <a:endParaRPr lang="zh-TW" altLang="en-US" sz="1600" dirty="0"/>
                    </a:p>
                  </a:txBody>
                  <a:tcPr/>
                </a:tc>
                <a:extLst>
                  <a:ext uri="{0D108BD9-81ED-4DB2-BD59-A6C34878D82A}">
                    <a16:rowId xmlns:a16="http://schemas.microsoft.com/office/drawing/2014/main" val="1546635301"/>
                  </a:ext>
                </a:extLst>
              </a:tr>
            </a:tbl>
          </a:graphicData>
        </a:graphic>
      </p:graphicFrame>
      <p:grpSp>
        <p:nvGrpSpPr>
          <p:cNvPr id="41" name="群組 40"/>
          <p:cNvGrpSpPr/>
          <p:nvPr/>
        </p:nvGrpSpPr>
        <p:grpSpPr>
          <a:xfrm>
            <a:off x="10085708" y="3941786"/>
            <a:ext cx="1372867" cy="338555"/>
            <a:chOff x="10138635" y="3118007"/>
            <a:chExt cx="1372867" cy="338555"/>
          </a:xfrm>
        </p:grpSpPr>
        <p:sp>
          <p:nvSpPr>
            <p:cNvPr id="42" name="圓角矩形 41"/>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43" name="文字方塊 42"/>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grpSp>
        <p:nvGrpSpPr>
          <p:cNvPr id="44" name="群組 43"/>
          <p:cNvGrpSpPr/>
          <p:nvPr/>
        </p:nvGrpSpPr>
        <p:grpSpPr>
          <a:xfrm>
            <a:off x="10085708" y="5199086"/>
            <a:ext cx="1372867" cy="338555"/>
            <a:chOff x="10138635" y="3118007"/>
            <a:chExt cx="1372867" cy="338555"/>
          </a:xfrm>
        </p:grpSpPr>
        <p:sp>
          <p:nvSpPr>
            <p:cNvPr id="45" name="圓角矩形 44"/>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46" name="文字方塊 45"/>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pic>
        <p:nvPicPr>
          <p:cNvPr id="47" name="圖片 46"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0365" y="3408636"/>
            <a:ext cx="436978" cy="45277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8" name="圖片 47" descr="畫面剪輯"/>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0365" y="4556040"/>
            <a:ext cx="466856" cy="4620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6" name="群組 55"/>
          <p:cNvGrpSpPr/>
          <p:nvPr/>
        </p:nvGrpSpPr>
        <p:grpSpPr>
          <a:xfrm>
            <a:off x="4914260" y="696215"/>
            <a:ext cx="6103826" cy="4703099"/>
            <a:chOff x="4706575" y="696215"/>
            <a:chExt cx="6311511" cy="5067009"/>
          </a:xfrm>
        </p:grpSpPr>
        <p:pic>
          <p:nvPicPr>
            <p:cNvPr id="17" name="圖片 16" descr="İşaret parmağı - Vikipedi"/>
            <p:cNvPicPr>
              <a:picLocks noChangeAspect="1"/>
            </p:cNvPicPr>
            <p:nvPr/>
          </p:nvPicPr>
          <p:blipFill>
            <a:blip r:embed="rId8">
              <a:extLst>
                <a:ext uri="{BEBA8EAE-BF5A-486C-A8C5-ECC9F3942E4B}">
                  <a14:imgProps xmlns:a14="http://schemas.microsoft.com/office/drawing/2010/main">
                    <a14:imgLayer r:embed="rId9">
                      <a14:imgEffect>
                        <a14:backgroundRemoval t="9375" b="99479" l="0" r="89746">
                          <a14:backgroundMark x1="9668" y1="34896" x2="3418" y2="58984"/>
                          <a14:backgroundMark x1="488" y1="82292" x2="24707" y2="99479"/>
                        </a14:backgroundRemoval>
                      </a14:imgEffect>
                    </a14:imgLayer>
                  </a14:imgProps>
                </a:ext>
                <a:ext uri="{28A0092B-C50C-407E-A947-70E740481C1C}">
                  <a14:useLocalDpi xmlns:a14="http://schemas.microsoft.com/office/drawing/2010/main" val="0"/>
                </a:ext>
              </a:extLst>
            </a:blip>
            <a:stretch>
              <a:fillRect/>
            </a:stretch>
          </p:blipFill>
          <p:spPr>
            <a:xfrm>
              <a:off x="5816166" y="696215"/>
              <a:ext cx="5201920" cy="3901440"/>
            </a:xfrm>
            <a:prstGeom prst="rect">
              <a:avLst/>
            </a:prstGeom>
          </p:spPr>
        </p:pic>
        <p:pic>
          <p:nvPicPr>
            <p:cNvPr id="55" name="圖片 54" descr="Keep Your Head Down – [W]Shippers"/>
            <p:cNvPicPr>
              <a:picLocks noChangeAspect="1"/>
            </p:cNvPicPr>
            <p:nvPr/>
          </p:nvPicPr>
          <p:blipFill rotWithShape="1">
            <a:blip r:embed="rId10">
              <a:extLst>
                <a:ext uri="{BEBA8EAE-BF5A-486C-A8C5-ECC9F3942E4B}">
                  <a14:imgProps xmlns:a14="http://schemas.microsoft.com/office/drawing/2010/main">
                    <a14:imgLayer r:embed="rId11">
                      <a14:imgEffect>
                        <a14:backgroundRemoval t="81552" b="92061" l="23648" r="31147"/>
                      </a14:imgEffect>
                    </a14:imgLayer>
                  </a14:imgProps>
                </a:ext>
                <a:ext uri="{28A0092B-C50C-407E-A947-70E740481C1C}">
                  <a14:useLocalDpi xmlns:a14="http://schemas.microsoft.com/office/drawing/2010/main" val="0"/>
                </a:ext>
              </a:extLst>
            </a:blip>
            <a:srcRect l="22711" t="80238" r="67916" b="6625"/>
            <a:stretch/>
          </p:blipFill>
          <p:spPr>
            <a:xfrm rot="14264613">
              <a:off x="4576974" y="3041071"/>
              <a:ext cx="2851754" cy="2592552"/>
            </a:xfrm>
            <a:prstGeom prst="rect">
              <a:avLst/>
            </a:prstGeom>
          </p:spPr>
        </p:pic>
        <p:pic>
          <p:nvPicPr>
            <p:cNvPr id="54" name="圖片 53" descr="::配件::Daniel Wellington &lt;strong&gt;手錶&lt;/strong&gt;- Classic St Andrews Lady經典簡約的氣質錶款 @ Jujuxii's Blog :: 痞客邦 ::"/>
            <p:cNvPicPr>
              <a:picLocks noChangeAspect="1"/>
            </p:cNvPicPr>
            <p:nvPr/>
          </p:nvPicPr>
          <p:blipFill rotWithShape="1">
            <a:blip r:embed="rId12">
              <a:extLst>
                <a:ext uri="{BEBA8EAE-BF5A-486C-A8C5-ECC9F3942E4B}">
                  <a14:imgProps xmlns:a14="http://schemas.microsoft.com/office/drawing/2010/main">
                    <a14:imgLayer r:embed="rId13">
                      <a14:imgEffect>
                        <a14:backgroundRemoval t="10000" b="90000" l="10000" r="90000">
                          <a14:foregroundMark x1="35912" y1="36725" x2="39042" y2="33747"/>
                          <a14:foregroundMark x1="37753" y1="51117" x2="37937" y2="48139"/>
                          <a14:foregroundMark x1="40884" y1="41687" x2="42910" y2="38710"/>
                          <a14:foregroundMark x1="40884" y1="36725" x2="43831" y2="33995"/>
                          <a14:foregroundMark x1="58195" y1="76179" x2="67403" y2="66253"/>
                          <a14:foregroundMark x1="42541" y1="52854" x2="47698" y2="52605"/>
                          <a14:foregroundMark x1="51013" y1="41687" x2="53039" y2="53350"/>
                          <a14:foregroundMark x1="68508" y1="53846" x2="67587" y2="59305"/>
                          <a14:foregroundMark x1="68508" y1="51117" x2="65009" y2="40447"/>
                          <a14:foregroundMark x1="64088" y1="38710" x2="57274" y2="33251"/>
                          <a14:foregroundMark x1="37937" y1="60794" x2="43831" y2="70720"/>
                          <a14:foregroundMark x1="44567" y1="71464" x2="53407" y2="74938"/>
                          <a14:backgroundMark x1="24678" y1="63524" x2="43094" y2="87593"/>
                          <a14:backgroundMark x1="14365" y1="64516" x2="33149" y2="48883"/>
                          <a14:backgroundMark x1="61142" y1="30273" x2="73849" y2="42928"/>
                        </a14:backgroundRemoval>
                      </a14:imgEffect>
                    </a14:imgLayer>
                  </a14:imgProps>
                </a:ext>
                <a:ext uri="{28A0092B-C50C-407E-A947-70E740481C1C}">
                  <a14:useLocalDpi xmlns:a14="http://schemas.microsoft.com/office/drawing/2010/main" val="0"/>
                </a:ext>
              </a:extLst>
            </a:blip>
            <a:srcRect l="32224" t="23663" r="28001" b="18347"/>
            <a:stretch/>
          </p:blipFill>
          <p:spPr>
            <a:xfrm>
              <a:off x="5880110" y="3294689"/>
              <a:ext cx="1508937" cy="1632747"/>
            </a:xfrm>
            <a:prstGeom prst="rect">
              <a:avLst/>
            </a:prstGeom>
          </p:spPr>
        </p:pic>
      </p:grpSp>
    </p:spTree>
    <p:extLst>
      <p:ext uri="{BB962C8B-B14F-4D97-AF65-F5344CB8AC3E}">
        <p14:creationId xmlns:p14="http://schemas.microsoft.com/office/powerpoint/2010/main" val="4066622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sp>
        <p:nvSpPr>
          <p:cNvPr id="14" name="矩形 13"/>
          <p:cNvSpPr/>
          <p:nvPr/>
        </p:nvSpPr>
        <p:spPr>
          <a:xfrm rot="5400000">
            <a:off x="5170390" y="-4486072"/>
            <a:ext cx="1851220" cy="12192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0" name="橢圓 29"/>
          <p:cNvSpPr/>
          <p:nvPr/>
        </p:nvSpPr>
        <p:spPr>
          <a:xfrm>
            <a:off x="983696" y="905490"/>
            <a:ext cx="1086783" cy="100475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20604" y="1267178"/>
            <a:ext cx="3657600" cy="523220"/>
          </a:xfrm>
          <a:prstGeom prst="rect">
            <a:avLst/>
          </a:prstGeom>
          <a:noFill/>
        </p:spPr>
        <p:txBody>
          <a:bodyPr wrap="square" rtlCol="0">
            <a:spAutoFit/>
          </a:bodyPr>
          <a:lstStyle/>
          <a:p>
            <a:pPr algn="ctr"/>
            <a:r>
              <a:rPr lang="en-US" altLang="zh-TW" sz="2800" b="1" dirty="0" smtClean="0"/>
              <a:t>YouTube </a:t>
            </a:r>
            <a:r>
              <a:rPr lang="zh-TW" altLang="en-US" sz="2800" b="1" dirty="0" smtClean="0"/>
              <a:t>推薦系統分析</a:t>
            </a:r>
            <a:endParaRPr lang="zh-TW" altLang="en-US" sz="2800" b="1" dirty="0"/>
          </a:p>
        </p:txBody>
      </p:sp>
      <p:graphicFrame>
        <p:nvGraphicFramePr>
          <p:cNvPr id="33" name="表格 32"/>
          <p:cNvGraphicFramePr>
            <a:graphicFrameLocks noGrp="1"/>
          </p:cNvGraphicFramePr>
          <p:nvPr>
            <p:extLst>
              <p:ext uri="{D42A27DB-BD31-4B8C-83A1-F6EECF244321}">
                <p14:modId xmlns:p14="http://schemas.microsoft.com/office/powerpoint/2010/main" val="1248297868"/>
              </p:ext>
            </p:extLst>
          </p:nvPr>
        </p:nvGraphicFramePr>
        <p:xfrm>
          <a:off x="632597" y="2103955"/>
          <a:ext cx="6947184" cy="458263"/>
        </p:xfrm>
        <a:graphic>
          <a:graphicData uri="http://schemas.openxmlformats.org/drawingml/2006/table">
            <a:tbl>
              <a:tblPr firstRow="1" bandRow="1">
                <a:tableStyleId>{2D5ABB26-0587-4C30-8999-92F81FD0307C}</a:tableStyleId>
              </a:tblPr>
              <a:tblGrid>
                <a:gridCol w="1157864">
                  <a:extLst>
                    <a:ext uri="{9D8B030D-6E8A-4147-A177-3AD203B41FA5}">
                      <a16:colId xmlns:a16="http://schemas.microsoft.com/office/drawing/2014/main" val="3915831454"/>
                    </a:ext>
                  </a:extLst>
                </a:gridCol>
                <a:gridCol w="1157864">
                  <a:extLst>
                    <a:ext uri="{9D8B030D-6E8A-4147-A177-3AD203B41FA5}">
                      <a16:colId xmlns:a16="http://schemas.microsoft.com/office/drawing/2014/main" val="4150318852"/>
                    </a:ext>
                  </a:extLst>
                </a:gridCol>
                <a:gridCol w="1157864">
                  <a:extLst>
                    <a:ext uri="{9D8B030D-6E8A-4147-A177-3AD203B41FA5}">
                      <a16:colId xmlns:a16="http://schemas.microsoft.com/office/drawing/2014/main" val="2072440242"/>
                    </a:ext>
                  </a:extLst>
                </a:gridCol>
                <a:gridCol w="1157864">
                  <a:extLst>
                    <a:ext uri="{9D8B030D-6E8A-4147-A177-3AD203B41FA5}">
                      <a16:colId xmlns:a16="http://schemas.microsoft.com/office/drawing/2014/main" val="1035483992"/>
                    </a:ext>
                  </a:extLst>
                </a:gridCol>
                <a:gridCol w="1157864">
                  <a:extLst>
                    <a:ext uri="{9D8B030D-6E8A-4147-A177-3AD203B41FA5}">
                      <a16:colId xmlns:a16="http://schemas.microsoft.com/office/drawing/2014/main" val="3840020572"/>
                    </a:ext>
                  </a:extLst>
                </a:gridCol>
                <a:gridCol w="1157864">
                  <a:extLst>
                    <a:ext uri="{9D8B030D-6E8A-4147-A177-3AD203B41FA5}">
                      <a16:colId xmlns:a16="http://schemas.microsoft.com/office/drawing/2014/main" val="1587372310"/>
                    </a:ext>
                  </a:extLst>
                </a:gridCol>
              </a:tblGrid>
              <a:tr h="458263">
                <a:tc>
                  <a:txBody>
                    <a:bodyPr/>
                    <a:lstStyle/>
                    <a:p>
                      <a:pPr algn="ctr"/>
                      <a:r>
                        <a:rPr lang="zh-TW" altLang="en-US" dirty="0" smtClean="0"/>
                        <a:t>首頁</a:t>
                      </a:r>
                      <a:endParaRPr lang="zh-TW" altLang="en-US" dirty="0"/>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dirty="0" smtClean="0"/>
                        <a:t>影片</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播放清單</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頻道</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討論</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簡介</a:t>
                      </a:r>
                      <a:endParaRPr lang="zh-TW" alt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405400"/>
                  </a:ext>
                </a:extLst>
              </a:tr>
            </a:tbl>
          </a:graphicData>
        </a:graphic>
      </p:graphicFrame>
      <p:grpSp>
        <p:nvGrpSpPr>
          <p:cNvPr id="34" name="群組 33"/>
          <p:cNvGrpSpPr/>
          <p:nvPr/>
        </p:nvGrpSpPr>
        <p:grpSpPr>
          <a:xfrm>
            <a:off x="7850564" y="2194601"/>
            <a:ext cx="201041" cy="200769"/>
            <a:chOff x="8046843" y="263625"/>
            <a:chExt cx="201041" cy="200769"/>
          </a:xfrm>
        </p:grpSpPr>
        <p:sp>
          <p:nvSpPr>
            <p:cNvPr id="35" name="橢圓 34"/>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a:stCxn id="35"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07409" y="2681350"/>
            <a:ext cx="6643334" cy="4106252"/>
          </a:xfrm>
          <a:prstGeom prst="rect">
            <a:avLst/>
          </a:prstGeom>
        </p:spPr>
        <p:txBody>
          <a:bodyPr wrap="square">
            <a:spAutoFit/>
          </a:bodyPr>
          <a:lstStyle/>
          <a:p>
            <a:pPr>
              <a:lnSpc>
                <a:spcPts val="3100"/>
              </a:lnSpc>
              <a:spcAft>
                <a:spcPts val="1200"/>
              </a:spcAft>
            </a:pPr>
            <a:r>
              <a:rPr lang="zh-TW" altLang="en-US" sz="2000" b="1" dirty="0" smtClean="0">
                <a:latin typeface="+mn-ea"/>
              </a:rPr>
              <a:t>說</a:t>
            </a:r>
            <a:r>
              <a:rPr lang="zh-TW" altLang="en-US" sz="2000" b="1" dirty="0">
                <a:latin typeface="+mn-ea"/>
              </a:rPr>
              <a:t>明</a:t>
            </a:r>
            <a:endParaRPr lang="en-US" altLang="zh-TW" sz="2000" b="1" dirty="0" smtClean="0">
              <a:latin typeface="+mn-ea"/>
            </a:endParaRPr>
          </a:p>
          <a:p>
            <a:pPr>
              <a:lnSpc>
                <a:spcPts val="3000"/>
              </a:lnSpc>
              <a:defRPr/>
            </a:pPr>
            <a:r>
              <a:rPr lang="zh-TW" altLang="en-US" dirty="0" smtClean="0">
                <a:latin typeface="微軟正黑體" panose="020B0604030504040204" pitchFamily="34" charset="-120"/>
                <a:ea typeface="微軟正黑體" panose="020B0604030504040204" pitchFamily="34" charset="-120"/>
              </a:rPr>
              <a:t>在</a:t>
            </a:r>
            <a:r>
              <a:rPr lang="en-US" altLang="zh-TW" dirty="0" smtClean="0">
                <a:latin typeface="微軟正黑體" panose="020B0604030504040204" pitchFamily="34" charset="-120"/>
                <a:ea typeface="微軟正黑體" panose="020B0604030504040204" pitchFamily="34" charset="-120"/>
              </a:rPr>
              <a:t>YouTube</a:t>
            </a:r>
            <a:r>
              <a:rPr lang="zh-TW" altLang="en-US" dirty="0" smtClean="0">
                <a:latin typeface="微軟正黑體" panose="020B0604030504040204" pitchFamily="34" charset="-120"/>
                <a:ea typeface="微軟正黑體" panose="020B0604030504040204" pitchFamily="34" charset="-120"/>
              </a:rPr>
              <a:t>眼裡毫無內容的影片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「最佳」！</a:t>
            </a:r>
            <a:r>
              <a:rPr lang="zh-TW" altLang="en-US" dirty="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nSpc>
                <a:spcPts val="3000"/>
              </a:lnSpc>
              <a:defRPr/>
            </a:pPr>
            <a:r>
              <a:rPr lang="zh-TW" altLang="en-US" dirty="0" smtClean="0">
                <a:latin typeface="微軟正黑體" panose="020B0604030504040204" pitchFamily="34" charset="-120"/>
                <a:ea typeface="微軟正黑體" panose="020B0604030504040204" pitchFamily="34" charset="-120"/>
              </a:rPr>
              <a:t>有創意、有才華，製作出好的原創內容，</a:t>
            </a:r>
            <a:r>
              <a:rPr lang="zh-TW" altLang="en-US" dirty="0">
                <a:latin typeface="微軟正黑體" panose="020B0604030504040204" pitchFamily="34" charset="-120"/>
                <a:ea typeface="微軟正黑體" panose="020B0604030504040204" pitchFamily="34" charset="-120"/>
              </a:rPr>
              <a:t>卻沒有人</a:t>
            </a:r>
            <a:r>
              <a:rPr lang="zh-TW" altLang="en-US" dirty="0" smtClean="0">
                <a:latin typeface="微軟正黑體" panose="020B0604030504040204" pitchFamily="34" charset="-120"/>
                <a:ea typeface="微軟正黑體" panose="020B0604030504040204" pitchFamily="34" charset="-120"/>
              </a:rPr>
              <a:t>看</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nSpc>
                <a:spcPts val="3000"/>
              </a:lnSpc>
              <a:defRPr/>
            </a:pPr>
            <a:endParaRPr lang="en-US" altLang="zh-TW" dirty="0" smtClean="0">
              <a:latin typeface="微軟正黑體" panose="020B0604030504040204" pitchFamily="34" charset="-120"/>
              <a:ea typeface="微軟正黑體" panose="020B0604030504040204" pitchFamily="34" charset="-120"/>
            </a:endParaRPr>
          </a:p>
          <a:p>
            <a:pPr>
              <a:lnSpc>
                <a:spcPts val="3000"/>
              </a:lnSpc>
              <a:defRPr/>
            </a:pPr>
            <a:r>
              <a:rPr lang="zh-TW" altLang="en-US" dirty="0">
                <a:latin typeface="微軟正黑體" panose="020B0604030504040204" pitchFamily="34" charset="-120"/>
                <a:ea typeface="微軟正黑體" panose="020B0604030504040204" pitchFamily="34" charset="-120"/>
              </a:rPr>
              <a:t>也許不是創作者的</a:t>
            </a:r>
            <a:r>
              <a:rPr lang="zh-TW" altLang="en-US" dirty="0" smtClean="0">
                <a:latin typeface="微軟正黑體" panose="020B0604030504040204" pitchFamily="34" charset="-120"/>
                <a:ea typeface="微軟正黑體" panose="020B0604030504040204" pitchFamily="34" charset="-120"/>
              </a:rPr>
              <a:t>問題</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哪尼！？</a:t>
            </a:r>
            <a:endParaRPr lang="en-US" altLang="zh-TW" dirty="0" smtClean="0">
              <a:latin typeface="微軟正黑體" panose="020B0604030504040204" pitchFamily="34" charset="-120"/>
              <a:ea typeface="微軟正黑體" panose="020B0604030504040204" pitchFamily="34" charset="-120"/>
            </a:endParaRPr>
          </a:p>
          <a:p>
            <a:pPr>
              <a:lnSpc>
                <a:spcPts val="3000"/>
              </a:lnSpc>
              <a:defRPr/>
            </a:pPr>
            <a:r>
              <a:rPr lang="zh-TW" altLang="en-US" dirty="0" smtClean="0">
                <a:latin typeface="微軟正黑體" panose="020B0604030504040204" pitchFamily="34" charset="-120"/>
                <a:ea typeface="微軟正黑體" panose="020B0604030504040204" pitchFamily="34" charset="-120"/>
              </a:rPr>
              <a:t>在</a:t>
            </a:r>
            <a:r>
              <a:rPr lang="zh-TW" altLang="en-US" dirty="0">
                <a:latin typeface="微軟正黑體" panose="020B0604030504040204" pitchFamily="34" charset="-120"/>
                <a:ea typeface="微軟正黑體" panose="020B0604030504040204" pitchFamily="34" charset="-120"/>
              </a:rPr>
              <a:t>這創作之海中觀眾怎麼看得見你呢？</a:t>
            </a:r>
            <a:endParaRPr lang="en-US" altLang="zh-TW" dirty="0" smtClean="0">
              <a:latin typeface="微軟正黑體" panose="020B0604030504040204" pitchFamily="34" charset="-120"/>
              <a:ea typeface="微軟正黑體" panose="020B0604030504040204" pitchFamily="34" charset="-120"/>
            </a:endParaRPr>
          </a:p>
          <a:p>
            <a:pPr>
              <a:lnSpc>
                <a:spcPts val="3000"/>
              </a:lnSpc>
              <a:defRPr/>
            </a:pPr>
            <a:r>
              <a:rPr lang="zh-TW" altLang="en-US" dirty="0">
                <a:latin typeface="微軟正黑體" panose="020B0604030504040204" pitchFamily="34" charset="-120"/>
                <a:ea typeface="微軟正黑體" panose="020B0604030504040204" pitchFamily="34" charset="-120"/>
              </a:rPr>
              <a:t>為脫穎而出，創作者需要一定程度的</a:t>
            </a:r>
            <a:r>
              <a:rPr lang="zh-TW" altLang="en-US" dirty="0" smtClean="0">
                <a:latin typeface="微軟正黑體" panose="020B0604030504040204" pitchFamily="34" charset="-120"/>
                <a:ea typeface="微軟正黑體" panose="020B0604030504040204" pitchFamily="34" charset="-120"/>
              </a:rPr>
              <a:t>曝光！</a:t>
            </a:r>
            <a:endParaRPr lang="en-US" altLang="zh-TW" dirty="0">
              <a:latin typeface="微軟正黑體" panose="020B0604030504040204" pitchFamily="34" charset="-120"/>
              <a:ea typeface="微軟正黑體" panose="020B0604030504040204" pitchFamily="34" charset="-120"/>
            </a:endParaRPr>
          </a:p>
          <a:p>
            <a:pPr>
              <a:lnSpc>
                <a:spcPts val="3000"/>
              </a:lnSpc>
              <a:defRPr/>
            </a:pPr>
            <a:endParaRPr lang="en-US" altLang="zh-TW" dirty="0">
              <a:latin typeface="微軟正黑體" panose="020B0604030504040204" pitchFamily="34" charset="-120"/>
              <a:ea typeface="微軟正黑體" panose="020B0604030504040204" pitchFamily="34" charset="-120"/>
            </a:endParaRPr>
          </a:p>
          <a:p>
            <a:pPr algn="ctr">
              <a:lnSpc>
                <a:spcPts val="3000"/>
              </a:lnSpc>
              <a:defRPr/>
            </a:pPr>
            <a:r>
              <a:rPr lang="zh-TW" altLang="en-US" b="1" i="1" dirty="0">
                <a:solidFill>
                  <a:srgbClr val="FFFF00"/>
                </a:solidFill>
                <a:latin typeface="微軟正黑體" panose="020B0604030504040204" pitchFamily="34" charset="-120"/>
                <a:ea typeface="微軟正黑體" panose="020B0604030504040204" pitchFamily="34" charset="-120"/>
              </a:rPr>
              <a:t>透過</a:t>
            </a:r>
            <a:r>
              <a:rPr lang="zh-TW" altLang="en-US" b="1" i="1" dirty="0" smtClean="0">
                <a:solidFill>
                  <a:srgbClr val="FFFF00"/>
                </a:solidFill>
                <a:latin typeface="微軟正黑體" panose="020B0604030504040204" pitchFamily="34" charset="-120"/>
                <a:ea typeface="微軟正黑體" panose="020B0604030504040204" pitchFamily="34" charset="-120"/>
              </a:rPr>
              <a:t>對</a:t>
            </a:r>
            <a:r>
              <a:rPr lang="en-US" altLang="zh-TW" b="1" i="1" dirty="0" smtClean="0">
                <a:solidFill>
                  <a:srgbClr val="FFFF00"/>
                </a:solidFill>
                <a:latin typeface="微軟正黑體" panose="020B0604030504040204" pitchFamily="34" charset="-120"/>
                <a:ea typeface="微軟正黑體" panose="020B0604030504040204" pitchFamily="34" charset="-120"/>
              </a:rPr>
              <a:t>YouTube</a:t>
            </a:r>
            <a:r>
              <a:rPr lang="zh-TW" altLang="en-US" b="1" i="1" dirty="0">
                <a:solidFill>
                  <a:srgbClr val="FFFF00"/>
                </a:solidFill>
                <a:latin typeface="微軟正黑體" panose="020B0604030504040204" pitchFamily="34" charset="-120"/>
                <a:ea typeface="微軟正黑體" panose="020B0604030504040204" pitchFamily="34" charset="-120"/>
              </a:rPr>
              <a:t>的推薦系統分析</a:t>
            </a:r>
            <a:r>
              <a:rPr lang="zh-TW" altLang="en-US" b="1" i="1" dirty="0" smtClean="0">
                <a:solidFill>
                  <a:srgbClr val="FFFF00"/>
                </a:solidFill>
                <a:latin typeface="微軟正黑體" panose="020B0604030504040204" pitchFamily="34" charset="-120"/>
                <a:ea typeface="微軟正黑體" panose="020B0604030504040204" pitchFamily="34" charset="-120"/>
              </a:rPr>
              <a:t>，針對影片優化成</a:t>
            </a:r>
            <a:r>
              <a:rPr lang="en-US" altLang="zh-TW" b="1" i="1" dirty="0" smtClean="0">
                <a:solidFill>
                  <a:srgbClr val="FFFF00"/>
                </a:solidFill>
                <a:latin typeface="微軟正黑體" panose="020B0604030504040204" pitchFamily="34" charset="-120"/>
                <a:ea typeface="微軟正黑體" panose="020B0604030504040204" pitchFamily="34" charset="-120"/>
              </a:rPr>
              <a:t>YouTube</a:t>
            </a:r>
            <a:r>
              <a:rPr lang="zh-TW" altLang="en-US" b="1" i="1" dirty="0" smtClean="0">
                <a:solidFill>
                  <a:srgbClr val="FFFF00"/>
                </a:solidFill>
                <a:latin typeface="微軟正黑體" panose="020B0604030504040204" pitchFamily="34" charset="-120"/>
                <a:ea typeface="微軟正黑體" panose="020B0604030504040204" pitchFamily="34" charset="-120"/>
              </a:rPr>
              <a:t>偏好</a:t>
            </a:r>
            <a:r>
              <a:rPr lang="zh-TW" altLang="en-US" b="1" i="1" dirty="0">
                <a:solidFill>
                  <a:srgbClr val="FFFF00"/>
                </a:solidFill>
                <a:latin typeface="微軟正黑體" panose="020B0604030504040204" pitchFamily="34" charset="-120"/>
                <a:ea typeface="微軟正黑體" panose="020B0604030504040204" pitchFamily="34" charset="-120"/>
              </a:rPr>
              <a:t>的樣式有助於增加影片</a:t>
            </a:r>
            <a:r>
              <a:rPr lang="zh-TW" altLang="en-US" b="1" i="1" dirty="0" smtClean="0">
                <a:solidFill>
                  <a:srgbClr val="FFFF00"/>
                </a:solidFill>
                <a:latin typeface="微軟正黑體" panose="020B0604030504040204" pitchFamily="34" charset="-120"/>
                <a:ea typeface="微軟正黑體" panose="020B0604030504040204" pitchFamily="34" charset="-120"/>
              </a:rPr>
              <a:t>的人</a:t>
            </a:r>
            <a:r>
              <a:rPr lang="zh-TW" altLang="en-US" b="1" i="1" dirty="0">
                <a:solidFill>
                  <a:srgbClr val="FFFF00"/>
                </a:solidFill>
                <a:latin typeface="微軟正黑體" panose="020B0604030504040204" pitchFamily="34" charset="-120"/>
                <a:ea typeface="微軟正黑體" panose="020B0604030504040204" pitchFamily="34" charset="-120"/>
              </a:rPr>
              <a:t>氣！</a:t>
            </a:r>
          </a:p>
        </p:txBody>
      </p:sp>
      <p:graphicFrame>
        <p:nvGraphicFramePr>
          <p:cNvPr id="4" name="表格 3"/>
          <p:cNvGraphicFramePr>
            <a:graphicFrameLocks noGrp="1"/>
          </p:cNvGraphicFramePr>
          <p:nvPr>
            <p:extLst>
              <p:ext uri="{D42A27DB-BD31-4B8C-83A1-F6EECF244321}">
                <p14:modId xmlns:p14="http://schemas.microsoft.com/office/powerpoint/2010/main" val="155663344"/>
              </p:ext>
            </p:extLst>
          </p:nvPr>
        </p:nvGraphicFramePr>
        <p:xfrm>
          <a:off x="7072853" y="2637044"/>
          <a:ext cx="2700932" cy="1854171"/>
        </p:xfrm>
        <a:graphic>
          <a:graphicData uri="http://schemas.openxmlformats.org/drawingml/2006/table">
            <a:tbl>
              <a:tblPr firstRow="1" bandRow="1">
                <a:tableStyleId>{2D5ABB26-0587-4C30-8999-92F81FD0307C}</a:tableStyleId>
              </a:tblPr>
              <a:tblGrid>
                <a:gridCol w="2700932">
                  <a:extLst>
                    <a:ext uri="{9D8B030D-6E8A-4147-A177-3AD203B41FA5}">
                      <a16:colId xmlns:a16="http://schemas.microsoft.com/office/drawing/2014/main" val="2106575912"/>
                    </a:ext>
                  </a:extLst>
                </a:gridCol>
              </a:tblGrid>
              <a:tr h="618057">
                <a:tc>
                  <a:txBody>
                    <a:bodyPr/>
                    <a:lstStyle/>
                    <a:p>
                      <a:r>
                        <a:rPr lang="zh-TW" altLang="en-US" sz="2000" b="1" dirty="0" smtClean="0"/>
                        <a:t>統計資料</a:t>
                      </a:r>
                      <a:endParaRPr lang="en-US" altLang="zh-TW" sz="2000" b="1" dirty="0" smtClean="0"/>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88824"/>
                  </a:ext>
                </a:extLst>
              </a:tr>
              <a:tr h="618057">
                <a:tc>
                  <a:txBody>
                    <a:bodyPr/>
                    <a:lstStyle/>
                    <a:p>
                      <a:r>
                        <a:rPr lang="zh-TW" altLang="en-US" dirty="0" smtClean="0"/>
                        <a:t>加入日期：</a:t>
                      </a:r>
                      <a:r>
                        <a:rPr lang="en-US" altLang="zh-TW" dirty="0" smtClean="0"/>
                        <a:t>2019</a:t>
                      </a:r>
                      <a:r>
                        <a:rPr lang="zh-TW" altLang="en-US" dirty="0" smtClean="0"/>
                        <a:t>年</a:t>
                      </a:r>
                      <a:r>
                        <a:rPr lang="en-US" altLang="zh-TW" dirty="0" smtClean="0"/>
                        <a:t>1</a:t>
                      </a:r>
                      <a:r>
                        <a:rPr lang="zh-TW" altLang="en-US" dirty="0" smtClean="0"/>
                        <a:t>月</a:t>
                      </a:r>
                      <a:r>
                        <a:rPr lang="en-US" altLang="zh-TW" dirty="0" smtClean="0"/>
                        <a:t>29</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7997220"/>
                  </a:ext>
                </a:extLst>
              </a:tr>
              <a:tr h="618057">
                <a:tc>
                  <a:txBody>
                    <a:bodyPr/>
                    <a:lstStyle/>
                    <a:p>
                      <a:r>
                        <a:rPr lang="zh-TW" altLang="en-US" dirty="0" smtClean="0"/>
                        <a:t>觀看次數：</a:t>
                      </a:r>
                      <a:r>
                        <a:rPr lang="en-US" altLang="zh-TW" dirty="0" smtClean="0"/>
                        <a:t>666666</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46635301"/>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268411480"/>
              </p:ext>
            </p:extLst>
          </p:nvPr>
        </p:nvGraphicFramePr>
        <p:xfrm>
          <a:off x="10035201" y="2771416"/>
          <a:ext cx="2144856" cy="3092154"/>
        </p:xfrm>
        <a:graphic>
          <a:graphicData uri="http://schemas.openxmlformats.org/drawingml/2006/table">
            <a:tbl>
              <a:tblPr firstRow="1" bandRow="1">
                <a:tableStyleId>{2D5ABB26-0587-4C30-8999-92F81FD0307C}</a:tableStyleId>
              </a:tblPr>
              <a:tblGrid>
                <a:gridCol w="2144856">
                  <a:extLst>
                    <a:ext uri="{9D8B030D-6E8A-4147-A177-3AD203B41FA5}">
                      <a16:colId xmlns:a16="http://schemas.microsoft.com/office/drawing/2014/main" val="2106575912"/>
                    </a:ext>
                  </a:extLst>
                </a:gridCol>
              </a:tblGrid>
              <a:tr h="563872">
                <a:tc>
                  <a:txBody>
                    <a:bodyPr/>
                    <a:lstStyle/>
                    <a:p>
                      <a:r>
                        <a:rPr lang="zh-TW" altLang="en-US" sz="2000" b="1" dirty="0" smtClean="0"/>
                        <a:t>精選頻道</a:t>
                      </a:r>
                      <a:endParaRPr lang="en-US" altLang="zh-TW" sz="2000" b="1" dirty="0" smtClean="0"/>
                    </a:p>
                  </a:txBody>
                  <a:tcPr/>
                </a:tc>
                <a:extLst>
                  <a:ext uri="{0D108BD9-81ED-4DB2-BD59-A6C34878D82A}">
                    <a16:rowId xmlns:a16="http://schemas.microsoft.com/office/drawing/2014/main" val="178088824"/>
                  </a:ext>
                </a:extLst>
              </a:tr>
              <a:tr h="10410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smtClean="0"/>
                        <a:t>資料科學程式設計</a:t>
                      </a:r>
                      <a:endParaRPr lang="en-US" altLang="zh-TW" sz="16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TW" sz="1600" b="1" dirty="0" smtClean="0"/>
                    </a:p>
                  </a:txBody>
                  <a:tcPr/>
                </a:tc>
                <a:extLst>
                  <a:ext uri="{0D108BD9-81ED-4DB2-BD59-A6C34878D82A}">
                    <a16:rowId xmlns:a16="http://schemas.microsoft.com/office/drawing/2014/main" val="1157997220"/>
                  </a:ext>
                </a:extLst>
              </a:tr>
              <a:tr h="1487224">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SEP - Sustainable Education Platform</a:t>
                      </a:r>
                      <a:endParaRPr lang="zh-TW" altLang="en-US" sz="1600" dirty="0" smtClean="0"/>
                    </a:p>
                    <a:p>
                      <a:pPr lvl="1"/>
                      <a:endParaRPr lang="zh-TW" altLang="en-US" sz="1600" dirty="0"/>
                    </a:p>
                  </a:txBody>
                  <a:tcPr/>
                </a:tc>
                <a:extLst>
                  <a:ext uri="{0D108BD9-81ED-4DB2-BD59-A6C34878D82A}">
                    <a16:rowId xmlns:a16="http://schemas.microsoft.com/office/drawing/2014/main" val="1546635301"/>
                  </a:ext>
                </a:extLst>
              </a:tr>
            </a:tbl>
          </a:graphicData>
        </a:graphic>
      </p:graphicFrame>
      <p:grpSp>
        <p:nvGrpSpPr>
          <p:cNvPr id="5" name="群組 4"/>
          <p:cNvGrpSpPr/>
          <p:nvPr/>
        </p:nvGrpSpPr>
        <p:grpSpPr>
          <a:xfrm>
            <a:off x="10085708" y="3941786"/>
            <a:ext cx="1372867" cy="338555"/>
            <a:chOff x="10138635" y="3118007"/>
            <a:chExt cx="1372867" cy="338555"/>
          </a:xfrm>
        </p:grpSpPr>
        <p:sp>
          <p:nvSpPr>
            <p:cNvPr id="26" name="圓角矩形 25"/>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27" name="文字方塊 26"/>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grpSp>
        <p:nvGrpSpPr>
          <p:cNvPr id="32" name="群組 31"/>
          <p:cNvGrpSpPr/>
          <p:nvPr/>
        </p:nvGrpSpPr>
        <p:grpSpPr>
          <a:xfrm>
            <a:off x="10085708" y="5199086"/>
            <a:ext cx="1372867" cy="338555"/>
            <a:chOff x="10138635" y="3118007"/>
            <a:chExt cx="1372867" cy="338555"/>
          </a:xfrm>
        </p:grpSpPr>
        <p:sp>
          <p:nvSpPr>
            <p:cNvPr id="37" name="圓角矩形 36"/>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38" name="文字方塊 37"/>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pic>
        <p:nvPicPr>
          <p:cNvPr id="6" name="圖片 5"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0365" y="3408636"/>
            <a:ext cx="436978" cy="45277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圖片 8" descr="畫面剪輯"/>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0365" y="4556040"/>
            <a:ext cx="466856" cy="4620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9" name="文字方塊 38"/>
          <p:cNvSpPr txBox="1"/>
          <p:nvPr/>
        </p:nvSpPr>
        <p:spPr>
          <a:xfrm>
            <a:off x="9326547" y="1228736"/>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spTree>
    <p:extLst>
      <p:ext uri="{BB962C8B-B14F-4D97-AF65-F5344CB8AC3E}">
        <p14:creationId xmlns:p14="http://schemas.microsoft.com/office/powerpoint/2010/main" val="3612248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sp>
        <p:nvSpPr>
          <p:cNvPr id="14" name="矩形 13"/>
          <p:cNvSpPr/>
          <p:nvPr/>
        </p:nvSpPr>
        <p:spPr>
          <a:xfrm rot="5400000">
            <a:off x="5170390" y="-4486072"/>
            <a:ext cx="1851220" cy="12192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0" name="橢圓 29"/>
          <p:cNvSpPr/>
          <p:nvPr/>
        </p:nvSpPr>
        <p:spPr>
          <a:xfrm>
            <a:off x="983696" y="905490"/>
            <a:ext cx="1086783" cy="100475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20604" y="1267178"/>
            <a:ext cx="3657600" cy="523220"/>
          </a:xfrm>
          <a:prstGeom prst="rect">
            <a:avLst/>
          </a:prstGeom>
          <a:noFill/>
        </p:spPr>
        <p:txBody>
          <a:bodyPr wrap="square" rtlCol="0">
            <a:spAutoFit/>
          </a:bodyPr>
          <a:lstStyle/>
          <a:p>
            <a:pPr algn="ctr"/>
            <a:r>
              <a:rPr lang="en-US" altLang="zh-TW" sz="2800" b="1" dirty="0" smtClean="0"/>
              <a:t>YouTube </a:t>
            </a:r>
            <a:r>
              <a:rPr lang="zh-TW" altLang="en-US" sz="2800" b="1" dirty="0" smtClean="0"/>
              <a:t>推薦系統分析</a:t>
            </a:r>
            <a:endParaRPr lang="zh-TW" altLang="en-US" sz="2800" b="1" dirty="0"/>
          </a:p>
        </p:txBody>
      </p:sp>
      <p:graphicFrame>
        <p:nvGraphicFramePr>
          <p:cNvPr id="33" name="表格 32"/>
          <p:cNvGraphicFramePr>
            <a:graphicFrameLocks noGrp="1"/>
          </p:cNvGraphicFramePr>
          <p:nvPr>
            <p:extLst>
              <p:ext uri="{D42A27DB-BD31-4B8C-83A1-F6EECF244321}">
                <p14:modId xmlns:p14="http://schemas.microsoft.com/office/powerpoint/2010/main" val="1248297868"/>
              </p:ext>
            </p:extLst>
          </p:nvPr>
        </p:nvGraphicFramePr>
        <p:xfrm>
          <a:off x="632597" y="2103955"/>
          <a:ext cx="6947184" cy="458263"/>
        </p:xfrm>
        <a:graphic>
          <a:graphicData uri="http://schemas.openxmlformats.org/drawingml/2006/table">
            <a:tbl>
              <a:tblPr firstRow="1" bandRow="1">
                <a:tableStyleId>{2D5ABB26-0587-4C30-8999-92F81FD0307C}</a:tableStyleId>
              </a:tblPr>
              <a:tblGrid>
                <a:gridCol w="1157864">
                  <a:extLst>
                    <a:ext uri="{9D8B030D-6E8A-4147-A177-3AD203B41FA5}">
                      <a16:colId xmlns:a16="http://schemas.microsoft.com/office/drawing/2014/main" val="3915831454"/>
                    </a:ext>
                  </a:extLst>
                </a:gridCol>
                <a:gridCol w="1157864">
                  <a:extLst>
                    <a:ext uri="{9D8B030D-6E8A-4147-A177-3AD203B41FA5}">
                      <a16:colId xmlns:a16="http://schemas.microsoft.com/office/drawing/2014/main" val="4150318852"/>
                    </a:ext>
                  </a:extLst>
                </a:gridCol>
                <a:gridCol w="1157864">
                  <a:extLst>
                    <a:ext uri="{9D8B030D-6E8A-4147-A177-3AD203B41FA5}">
                      <a16:colId xmlns:a16="http://schemas.microsoft.com/office/drawing/2014/main" val="2072440242"/>
                    </a:ext>
                  </a:extLst>
                </a:gridCol>
                <a:gridCol w="1157864">
                  <a:extLst>
                    <a:ext uri="{9D8B030D-6E8A-4147-A177-3AD203B41FA5}">
                      <a16:colId xmlns:a16="http://schemas.microsoft.com/office/drawing/2014/main" val="1035483992"/>
                    </a:ext>
                  </a:extLst>
                </a:gridCol>
                <a:gridCol w="1157864">
                  <a:extLst>
                    <a:ext uri="{9D8B030D-6E8A-4147-A177-3AD203B41FA5}">
                      <a16:colId xmlns:a16="http://schemas.microsoft.com/office/drawing/2014/main" val="3840020572"/>
                    </a:ext>
                  </a:extLst>
                </a:gridCol>
                <a:gridCol w="1157864">
                  <a:extLst>
                    <a:ext uri="{9D8B030D-6E8A-4147-A177-3AD203B41FA5}">
                      <a16:colId xmlns:a16="http://schemas.microsoft.com/office/drawing/2014/main" val="1587372310"/>
                    </a:ext>
                  </a:extLst>
                </a:gridCol>
              </a:tblGrid>
              <a:tr h="458263">
                <a:tc>
                  <a:txBody>
                    <a:bodyPr/>
                    <a:lstStyle/>
                    <a:p>
                      <a:pPr algn="ctr"/>
                      <a:r>
                        <a:rPr lang="zh-TW" altLang="en-US" dirty="0" smtClean="0"/>
                        <a:t>首頁</a:t>
                      </a:r>
                      <a:endParaRPr lang="zh-TW" altLang="en-US" dirty="0"/>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dirty="0" smtClean="0"/>
                        <a:t>影片</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播放清單</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頻道</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討論</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簡介</a:t>
                      </a:r>
                      <a:endParaRPr lang="zh-TW" alt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405400"/>
                  </a:ext>
                </a:extLst>
              </a:tr>
            </a:tbl>
          </a:graphicData>
        </a:graphic>
      </p:graphicFrame>
      <p:grpSp>
        <p:nvGrpSpPr>
          <p:cNvPr id="34" name="群組 33"/>
          <p:cNvGrpSpPr/>
          <p:nvPr/>
        </p:nvGrpSpPr>
        <p:grpSpPr>
          <a:xfrm>
            <a:off x="7850564" y="2194601"/>
            <a:ext cx="201041" cy="200769"/>
            <a:chOff x="8046843" y="263625"/>
            <a:chExt cx="201041" cy="200769"/>
          </a:xfrm>
        </p:grpSpPr>
        <p:sp>
          <p:nvSpPr>
            <p:cNvPr id="35" name="橢圓 34"/>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a:stCxn id="35"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07408" y="2681350"/>
            <a:ext cx="7107791" cy="3721532"/>
          </a:xfrm>
          <a:prstGeom prst="rect">
            <a:avLst/>
          </a:prstGeom>
        </p:spPr>
        <p:txBody>
          <a:bodyPr wrap="square">
            <a:spAutoFit/>
          </a:bodyPr>
          <a:lstStyle/>
          <a:p>
            <a:pPr>
              <a:lnSpc>
                <a:spcPts val="3100"/>
              </a:lnSpc>
              <a:spcAft>
                <a:spcPts val="1200"/>
              </a:spcAft>
            </a:pPr>
            <a:r>
              <a:rPr lang="zh-TW" altLang="en-US" sz="2000" b="1" dirty="0" smtClean="0">
                <a:latin typeface="+mn-ea"/>
              </a:rPr>
              <a:t>說明</a:t>
            </a:r>
          </a:p>
          <a:p>
            <a:pPr>
              <a:lnSpc>
                <a:spcPts val="3000"/>
              </a:lnSpc>
              <a:defRPr/>
            </a:pPr>
            <a:r>
              <a:rPr lang="zh-TW" altLang="en-US" b="1" dirty="0" smtClean="0">
                <a:latin typeface="微軟正黑體" panose="020B0604030504040204" pitchFamily="34" charset="-120"/>
                <a:ea typeface="微軟正黑體" panose="020B0604030504040204" pitchFamily="34" charset="-120"/>
              </a:rPr>
              <a:t>資料集來源：</a:t>
            </a:r>
            <a:endParaRPr lang="en-US" altLang="zh-TW" b="1" dirty="0" smtClean="0">
              <a:latin typeface="微軟正黑體" panose="020B0604030504040204" pitchFamily="34" charset="-120"/>
              <a:ea typeface="微軟正黑體" panose="020B0604030504040204" pitchFamily="34" charset="-120"/>
            </a:endParaRPr>
          </a:p>
          <a:p>
            <a:pPr marL="285750" indent="-285750">
              <a:lnSpc>
                <a:spcPts val="3000"/>
              </a:lnSpc>
              <a:buFont typeface="Arial" panose="020B0604020202020204" pitchFamily="34" charset="0"/>
              <a:buChar char="•"/>
              <a:defRPr/>
            </a:pPr>
            <a:r>
              <a:rPr lang="en-US" altLang="zh-TW" dirty="0" smtClean="0">
                <a:latin typeface="微軟正黑體" panose="020B0604030504040204" pitchFamily="34" charset="-120"/>
                <a:ea typeface="微軟正黑體" panose="020B0604030504040204" pitchFamily="34" charset="-120"/>
              </a:rPr>
              <a:t> </a:t>
            </a:r>
            <a:r>
              <a:rPr lang="en-US" altLang="zh-TW" b="1" dirty="0" smtClean="0">
                <a:solidFill>
                  <a:srgbClr val="FFFF00"/>
                </a:solidFill>
                <a:latin typeface="微軟正黑體" panose="020B0604030504040204" pitchFamily="34" charset="-120"/>
                <a:ea typeface="微軟正黑體" panose="020B0604030504040204" pitchFamily="34" charset="-120"/>
              </a:rPr>
              <a:t>kaggle</a:t>
            </a:r>
            <a:r>
              <a:rPr lang="zh-TW" altLang="en-US" b="1" dirty="0">
                <a:solidFill>
                  <a:srgbClr val="FFFF00"/>
                </a:solidFill>
                <a:latin typeface="微軟正黑體" panose="020B0604030504040204" pitchFamily="34" charset="-120"/>
                <a:ea typeface="微軟正黑體" panose="020B0604030504040204" pitchFamily="34" charset="-120"/>
              </a:rPr>
              <a:t>：</a:t>
            </a:r>
            <a:r>
              <a:rPr lang="en-US" altLang="zh-TW" b="1" dirty="0">
                <a:solidFill>
                  <a:srgbClr val="FFFF00"/>
                </a:solidFill>
                <a:latin typeface="微軟正黑體" panose="020B0604030504040204" pitchFamily="34" charset="-120"/>
                <a:ea typeface="微軟正黑體" panose="020B0604030504040204" pitchFamily="34" charset="-120"/>
              </a:rPr>
              <a:t>Trending YouTube Video Statistics</a:t>
            </a:r>
          </a:p>
          <a:p>
            <a:pPr marL="285750" indent="-285750">
              <a:lnSpc>
                <a:spcPts val="3000"/>
              </a:lnSpc>
              <a:buFont typeface="Arial" panose="020B0604020202020204" pitchFamily="34" charset="0"/>
              <a:buChar char="•"/>
              <a:defRPr/>
            </a:pPr>
            <a:r>
              <a:rPr lang="en-US" altLang="zh-TW" dirty="0" smtClean="0">
                <a:latin typeface="微軟正黑體" panose="020B0604030504040204" pitchFamily="34" charset="-120"/>
                <a:ea typeface="微軟正黑體" panose="020B0604030504040204" pitchFamily="34" charset="-120"/>
              </a:rPr>
              <a:t> Link</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hlinkClick r:id="rId6"/>
              </a:rPr>
              <a:t>https://www.kaggle.com/datasnaek/youtube-new</a:t>
            </a:r>
            <a:endParaRPr lang="en-US" altLang="zh-TW" dirty="0">
              <a:latin typeface="微軟正黑體" panose="020B0604030504040204" pitchFamily="34" charset="-120"/>
              <a:ea typeface="微軟正黑體" panose="020B0604030504040204" pitchFamily="34" charset="-120"/>
            </a:endParaRPr>
          </a:p>
          <a:p>
            <a:pPr marL="285750" indent="-285750">
              <a:lnSpc>
                <a:spcPts val="3000"/>
              </a:lnSpc>
              <a:buFont typeface="Arial" panose="020B0604020202020204" pitchFamily="34" charset="0"/>
              <a:buChar char="•"/>
              <a:defRPr/>
            </a:pPr>
            <a:r>
              <a:rPr lang="zh-TW" altLang="en-US" dirty="0" smtClean="0">
                <a:latin typeface="微軟正黑體" panose="020B0604030504040204" pitchFamily="34" charset="-120"/>
                <a:ea typeface="微軟正黑體" panose="020B0604030504040204" pitchFamily="34" charset="-120"/>
              </a:rPr>
              <a:t> 以</a:t>
            </a:r>
            <a:r>
              <a:rPr lang="zh-TW" altLang="en-US" dirty="0">
                <a:latin typeface="微軟正黑體" panose="020B0604030504040204" pitchFamily="34" charset="-120"/>
                <a:ea typeface="微軟正黑體" panose="020B0604030504040204" pitchFamily="34" charset="-120"/>
              </a:rPr>
              <a:t>「</a:t>
            </a:r>
            <a:r>
              <a:rPr lang="en-US" altLang="zh-TW" b="1" dirty="0">
                <a:solidFill>
                  <a:srgbClr val="FFFF00"/>
                </a:solidFill>
                <a:latin typeface="微軟正黑體" panose="020B0604030504040204" pitchFamily="34" charset="-120"/>
                <a:ea typeface="微軟正黑體" panose="020B0604030504040204" pitchFamily="34" charset="-120"/>
              </a:rPr>
              <a:t>US</a:t>
            </a:r>
            <a:r>
              <a:rPr lang="zh-TW" altLang="en-US" dirty="0">
                <a:latin typeface="微軟正黑體" panose="020B0604030504040204" pitchFamily="34" charset="-120"/>
                <a:ea typeface="微軟正黑體" panose="020B0604030504040204" pitchFamily="34" charset="-120"/>
              </a:rPr>
              <a:t>」探討</a:t>
            </a:r>
            <a:r>
              <a:rPr lang="zh-TW" altLang="en-US" dirty="0" smtClean="0">
                <a:latin typeface="微軟正黑體" panose="020B0604030504040204" pitchFamily="34" charset="-120"/>
                <a:ea typeface="微軟正黑體" panose="020B0604030504040204" pitchFamily="34" charset="-120"/>
              </a:rPr>
              <a:t>對象</a:t>
            </a:r>
            <a:endParaRPr lang="en-US" altLang="zh-TW" dirty="0" smtClean="0">
              <a:latin typeface="微軟正黑體" panose="020B0604030504040204" pitchFamily="34" charset="-120"/>
              <a:ea typeface="微軟正黑體" panose="020B0604030504040204" pitchFamily="34" charset="-120"/>
            </a:endParaRPr>
          </a:p>
          <a:p>
            <a:pPr marL="285750" indent="-285750">
              <a:lnSpc>
                <a:spcPts val="3000"/>
              </a:lnSpc>
              <a:buFont typeface="Arial" panose="020B0604020202020204" pitchFamily="34" charset="0"/>
              <a:buChar char="•"/>
              <a:defRPr/>
            </a:pPr>
            <a:r>
              <a:rPr lang="en-US" altLang="zh-TW" dirty="0" smtClean="0">
                <a:latin typeface="微軟正黑體" panose="020B0604030504040204" pitchFamily="34" charset="-120"/>
                <a:ea typeface="微軟正黑體" panose="020B0604030504040204" pitchFamily="34" charset="-120"/>
              </a:rPr>
              <a:t> Label</a:t>
            </a:r>
            <a:r>
              <a:rPr lang="zh-TW" altLang="en-US" dirty="0" smtClean="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lvl="3">
              <a:lnSpc>
                <a:spcPts val="3000"/>
              </a:lnSpc>
              <a:defRPr/>
            </a:pPr>
            <a:r>
              <a:rPr lang="en-US" altLang="zh-TW" b="1" dirty="0">
                <a:solidFill>
                  <a:srgbClr val="FFFF00"/>
                </a:solidFill>
                <a:latin typeface="微軟正黑體" panose="020B0604030504040204" pitchFamily="34" charset="-120"/>
                <a:ea typeface="微軟正黑體" panose="020B0604030504040204" pitchFamily="34" charset="-120"/>
              </a:rPr>
              <a:t>trending </a:t>
            </a:r>
            <a:r>
              <a:rPr lang="en-US" altLang="zh-TW" b="1" dirty="0" smtClean="0">
                <a:solidFill>
                  <a:srgbClr val="FFFF00"/>
                </a:solidFill>
                <a:latin typeface="微軟正黑體" panose="020B0604030504040204" pitchFamily="34" charset="-120"/>
                <a:ea typeface="微軟正黑體" panose="020B0604030504040204" pitchFamily="34" charset="-120"/>
              </a:rPr>
              <a:t>date</a:t>
            </a:r>
            <a:r>
              <a:rPr lang="zh-TW" altLang="en-US" b="1" dirty="0" smtClean="0">
                <a:solidFill>
                  <a:srgbClr val="FFFF00"/>
                </a:solidFill>
                <a:latin typeface="微軟正黑體" panose="020B0604030504040204" pitchFamily="34" charset="-120"/>
                <a:ea typeface="微軟正黑體" panose="020B0604030504040204" pitchFamily="34" charset="-120"/>
              </a:rPr>
              <a:t>、</a:t>
            </a:r>
            <a:r>
              <a:rPr lang="en-US" altLang="zh-TW" b="1" dirty="0" smtClean="0">
                <a:solidFill>
                  <a:srgbClr val="FFFF00"/>
                </a:solidFill>
                <a:latin typeface="微軟正黑體" panose="020B0604030504040204" pitchFamily="34" charset="-120"/>
                <a:ea typeface="微軟正黑體" panose="020B0604030504040204" pitchFamily="34" charset="-120"/>
              </a:rPr>
              <a:t>category id</a:t>
            </a:r>
            <a:r>
              <a:rPr lang="zh-TW" altLang="en-US" b="1" dirty="0" smtClean="0">
                <a:solidFill>
                  <a:srgbClr val="FFFF00"/>
                </a:solidFill>
                <a:latin typeface="微軟正黑體" panose="020B0604030504040204" pitchFamily="34" charset="-120"/>
                <a:ea typeface="微軟正黑體" panose="020B0604030504040204" pitchFamily="34" charset="-120"/>
              </a:rPr>
              <a:t>、</a:t>
            </a:r>
            <a:r>
              <a:rPr lang="en-US" altLang="zh-TW" b="1" dirty="0" smtClean="0">
                <a:solidFill>
                  <a:srgbClr val="FFFF00"/>
                </a:solidFill>
                <a:latin typeface="微軟正黑體" panose="020B0604030504040204" pitchFamily="34" charset="-120"/>
                <a:ea typeface="微軟正黑體" panose="020B0604030504040204" pitchFamily="34" charset="-120"/>
              </a:rPr>
              <a:t>tags</a:t>
            </a:r>
          </a:p>
          <a:p>
            <a:pPr lvl="3">
              <a:lnSpc>
                <a:spcPts val="3000"/>
              </a:lnSpc>
              <a:defRPr/>
            </a:pPr>
            <a:r>
              <a:rPr lang="en-US" altLang="zh-TW" b="1" dirty="0" smtClean="0">
                <a:solidFill>
                  <a:srgbClr val="FFFF00"/>
                </a:solidFill>
                <a:latin typeface="微軟正黑體" panose="020B0604030504040204" pitchFamily="34" charset="-120"/>
                <a:ea typeface="微軟正黑體" panose="020B0604030504040204" pitchFamily="34" charset="-120"/>
              </a:rPr>
              <a:t>views</a:t>
            </a:r>
            <a:r>
              <a:rPr lang="zh-TW" altLang="en-US" b="1" dirty="0" smtClean="0">
                <a:solidFill>
                  <a:srgbClr val="FFFF00"/>
                </a:solidFill>
                <a:latin typeface="微軟正黑體" panose="020B0604030504040204" pitchFamily="34" charset="-120"/>
                <a:ea typeface="微軟正黑體" panose="020B0604030504040204" pitchFamily="34" charset="-120"/>
              </a:rPr>
              <a:t>、</a:t>
            </a:r>
            <a:r>
              <a:rPr lang="en-US" altLang="zh-TW" b="1" dirty="0" smtClean="0">
                <a:solidFill>
                  <a:srgbClr val="FFFF00"/>
                </a:solidFill>
                <a:latin typeface="微軟正黑體" panose="020B0604030504040204" pitchFamily="34" charset="-120"/>
                <a:ea typeface="微軟正黑體" panose="020B0604030504040204" pitchFamily="34" charset="-120"/>
              </a:rPr>
              <a:t>likes</a:t>
            </a:r>
            <a:r>
              <a:rPr lang="zh-TW" altLang="en-US" b="1" dirty="0" smtClean="0">
                <a:solidFill>
                  <a:srgbClr val="FFFF00"/>
                </a:solidFill>
                <a:latin typeface="微軟正黑體" panose="020B0604030504040204" pitchFamily="34" charset="-120"/>
                <a:ea typeface="微軟正黑體" panose="020B0604030504040204" pitchFamily="34" charset="-120"/>
              </a:rPr>
              <a:t>、</a:t>
            </a:r>
            <a:r>
              <a:rPr lang="en-US" altLang="zh-TW" b="1" dirty="0" smtClean="0">
                <a:solidFill>
                  <a:srgbClr val="FFFF00"/>
                </a:solidFill>
                <a:latin typeface="微軟正黑體" panose="020B0604030504040204" pitchFamily="34" charset="-120"/>
                <a:ea typeface="微軟正黑體" panose="020B0604030504040204" pitchFamily="34" charset="-120"/>
              </a:rPr>
              <a:t>dislikes</a:t>
            </a:r>
          </a:p>
          <a:p>
            <a:pPr lvl="3">
              <a:lnSpc>
                <a:spcPts val="3000"/>
              </a:lnSpc>
              <a:defRPr/>
            </a:pPr>
            <a:r>
              <a:rPr lang="en-US" altLang="zh-TW" b="1" dirty="0" smtClean="0">
                <a:solidFill>
                  <a:srgbClr val="FFFF00"/>
                </a:solidFill>
                <a:latin typeface="微軟正黑體" panose="020B0604030504040204" pitchFamily="34" charset="-120"/>
                <a:ea typeface="微軟正黑體" panose="020B0604030504040204" pitchFamily="34" charset="-120"/>
              </a:rPr>
              <a:t>comment count</a:t>
            </a:r>
            <a:r>
              <a:rPr lang="zh-TW" altLang="en-US" b="1" dirty="0" smtClean="0">
                <a:solidFill>
                  <a:srgbClr val="FFFF00"/>
                </a:solidFill>
                <a:latin typeface="微軟正黑體" panose="020B0604030504040204" pitchFamily="34" charset="-120"/>
                <a:ea typeface="微軟正黑體" panose="020B0604030504040204" pitchFamily="34" charset="-120"/>
              </a:rPr>
              <a:t>、</a:t>
            </a:r>
            <a:r>
              <a:rPr lang="en-US" altLang="zh-TW" b="1" dirty="0">
                <a:solidFill>
                  <a:srgbClr val="FFFF00"/>
                </a:solidFill>
                <a:latin typeface="微軟正黑體" panose="020B0604030504040204" pitchFamily="34" charset="-120"/>
                <a:ea typeface="微軟正黑體" panose="020B0604030504040204" pitchFamily="34" charset="-120"/>
              </a:rPr>
              <a:t>description</a:t>
            </a:r>
            <a:endParaRPr lang="zh-TW" altLang="en-US" b="1" dirty="0">
              <a:solidFill>
                <a:srgbClr val="FFFF00"/>
              </a:solidFill>
              <a:latin typeface="微軟正黑體" panose="020B0604030504040204" pitchFamily="34" charset="-120"/>
              <a:ea typeface="微軟正黑體" panose="020B0604030504040204" pitchFamily="34"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155663344"/>
              </p:ext>
            </p:extLst>
          </p:nvPr>
        </p:nvGraphicFramePr>
        <p:xfrm>
          <a:off x="7072853" y="2637044"/>
          <a:ext cx="2700932" cy="1854171"/>
        </p:xfrm>
        <a:graphic>
          <a:graphicData uri="http://schemas.openxmlformats.org/drawingml/2006/table">
            <a:tbl>
              <a:tblPr firstRow="1" bandRow="1">
                <a:tableStyleId>{2D5ABB26-0587-4C30-8999-92F81FD0307C}</a:tableStyleId>
              </a:tblPr>
              <a:tblGrid>
                <a:gridCol w="2700932">
                  <a:extLst>
                    <a:ext uri="{9D8B030D-6E8A-4147-A177-3AD203B41FA5}">
                      <a16:colId xmlns:a16="http://schemas.microsoft.com/office/drawing/2014/main" val="2106575912"/>
                    </a:ext>
                  </a:extLst>
                </a:gridCol>
              </a:tblGrid>
              <a:tr h="618057">
                <a:tc>
                  <a:txBody>
                    <a:bodyPr/>
                    <a:lstStyle/>
                    <a:p>
                      <a:r>
                        <a:rPr lang="zh-TW" altLang="en-US" sz="2000" b="1" dirty="0" smtClean="0"/>
                        <a:t>統計資料</a:t>
                      </a:r>
                      <a:endParaRPr lang="en-US" altLang="zh-TW" sz="2000" b="1" dirty="0" smtClean="0"/>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88824"/>
                  </a:ext>
                </a:extLst>
              </a:tr>
              <a:tr h="618057">
                <a:tc>
                  <a:txBody>
                    <a:bodyPr/>
                    <a:lstStyle/>
                    <a:p>
                      <a:r>
                        <a:rPr lang="zh-TW" altLang="en-US" dirty="0" smtClean="0"/>
                        <a:t>加入日期：</a:t>
                      </a:r>
                      <a:r>
                        <a:rPr lang="en-US" altLang="zh-TW" dirty="0" smtClean="0"/>
                        <a:t>2019</a:t>
                      </a:r>
                      <a:r>
                        <a:rPr lang="zh-TW" altLang="en-US" dirty="0" smtClean="0"/>
                        <a:t>年</a:t>
                      </a:r>
                      <a:r>
                        <a:rPr lang="en-US" altLang="zh-TW" dirty="0" smtClean="0"/>
                        <a:t>1</a:t>
                      </a:r>
                      <a:r>
                        <a:rPr lang="zh-TW" altLang="en-US" dirty="0" smtClean="0"/>
                        <a:t>月</a:t>
                      </a:r>
                      <a:r>
                        <a:rPr lang="en-US" altLang="zh-TW" dirty="0" smtClean="0"/>
                        <a:t>29</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7997220"/>
                  </a:ext>
                </a:extLst>
              </a:tr>
              <a:tr h="618057">
                <a:tc>
                  <a:txBody>
                    <a:bodyPr/>
                    <a:lstStyle/>
                    <a:p>
                      <a:r>
                        <a:rPr lang="zh-TW" altLang="en-US" dirty="0" smtClean="0"/>
                        <a:t>觀看次數：</a:t>
                      </a:r>
                      <a:r>
                        <a:rPr lang="en-US" altLang="zh-TW" dirty="0" smtClean="0"/>
                        <a:t>666666</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46635301"/>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268411480"/>
              </p:ext>
            </p:extLst>
          </p:nvPr>
        </p:nvGraphicFramePr>
        <p:xfrm>
          <a:off x="10035201" y="2771416"/>
          <a:ext cx="2144856" cy="3092154"/>
        </p:xfrm>
        <a:graphic>
          <a:graphicData uri="http://schemas.openxmlformats.org/drawingml/2006/table">
            <a:tbl>
              <a:tblPr firstRow="1" bandRow="1">
                <a:tableStyleId>{2D5ABB26-0587-4C30-8999-92F81FD0307C}</a:tableStyleId>
              </a:tblPr>
              <a:tblGrid>
                <a:gridCol w="2144856">
                  <a:extLst>
                    <a:ext uri="{9D8B030D-6E8A-4147-A177-3AD203B41FA5}">
                      <a16:colId xmlns:a16="http://schemas.microsoft.com/office/drawing/2014/main" val="2106575912"/>
                    </a:ext>
                  </a:extLst>
                </a:gridCol>
              </a:tblGrid>
              <a:tr h="563872">
                <a:tc>
                  <a:txBody>
                    <a:bodyPr/>
                    <a:lstStyle/>
                    <a:p>
                      <a:r>
                        <a:rPr lang="zh-TW" altLang="en-US" sz="2000" b="1" dirty="0" smtClean="0"/>
                        <a:t>精選頻道</a:t>
                      </a:r>
                      <a:endParaRPr lang="en-US" altLang="zh-TW" sz="2000" b="1" dirty="0" smtClean="0"/>
                    </a:p>
                  </a:txBody>
                  <a:tcPr/>
                </a:tc>
                <a:extLst>
                  <a:ext uri="{0D108BD9-81ED-4DB2-BD59-A6C34878D82A}">
                    <a16:rowId xmlns:a16="http://schemas.microsoft.com/office/drawing/2014/main" val="178088824"/>
                  </a:ext>
                </a:extLst>
              </a:tr>
              <a:tr h="10410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smtClean="0"/>
                        <a:t>資料科學程式設計</a:t>
                      </a:r>
                      <a:endParaRPr lang="en-US" altLang="zh-TW" sz="16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TW" sz="1600" b="1" dirty="0" smtClean="0"/>
                    </a:p>
                  </a:txBody>
                  <a:tcPr/>
                </a:tc>
                <a:extLst>
                  <a:ext uri="{0D108BD9-81ED-4DB2-BD59-A6C34878D82A}">
                    <a16:rowId xmlns:a16="http://schemas.microsoft.com/office/drawing/2014/main" val="1157997220"/>
                  </a:ext>
                </a:extLst>
              </a:tr>
              <a:tr h="1487224">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SEP - Sustainable Education Platform</a:t>
                      </a:r>
                      <a:endParaRPr lang="zh-TW" altLang="en-US" sz="1600" dirty="0" smtClean="0"/>
                    </a:p>
                    <a:p>
                      <a:pPr lvl="1"/>
                      <a:endParaRPr lang="zh-TW" altLang="en-US" sz="1600" dirty="0"/>
                    </a:p>
                  </a:txBody>
                  <a:tcPr/>
                </a:tc>
                <a:extLst>
                  <a:ext uri="{0D108BD9-81ED-4DB2-BD59-A6C34878D82A}">
                    <a16:rowId xmlns:a16="http://schemas.microsoft.com/office/drawing/2014/main" val="1546635301"/>
                  </a:ext>
                </a:extLst>
              </a:tr>
            </a:tbl>
          </a:graphicData>
        </a:graphic>
      </p:graphicFrame>
      <p:grpSp>
        <p:nvGrpSpPr>
          <p:cNvPr id="5" name="群組 4"/>
          <p:cNvGrpSpPr/>
          <p:nvPr/>
        </p:nvGrpSpPr>
        <p:grpSpPr>
          <a:xfrm>
            <a:off x="10085708" y="3941786"/>
            <a:ext cx="1372867" cy="338555"/>
            <a:chOff x="10138635" y="3118007"/>
            <a:chExt cx="1372867" cy="338555"/>
          </a:xfrm>
        </p:grpSpPr>
        <p:sp>
          <p:nvSpPr>
            <p:cNvPr id="26" name="圓角矩形 25"/>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27" name="文字方塊 26"/>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grpSp>
        <p:nvGrpSpPr>
          <p:cNvPr id="32" name="群組 31"/>
          <p:cNvGrpSpPr/>
          <p:nvPr/>
        </p:nvGrpSpPr>
        <p:grpSpPr>
          <a:xfrm>
            <a:off x="10085708" y="5199086"/>
            <a:ext cx="1372867" cy="338555"/>
            <a:chOff x="10138635" y="3118007"/>
            <a:chExt cx="1372867" cy="338555"/>
          </a:xfrm>
        </p:grpSpPr>
        <p:sp>
          <p:nvSpPr>
            <p:cNvPr id="37" name="圓角矩形 36"/>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38" name="文字方塊 37"/>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pic>
        <p:nvPicPr>
          <p:cNvPr id="6" name="圖片 5" descr="畫面剪輯"/>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0365" y="3408636"/>
            <a:ext cx="436978" cy="45277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圖片 8" descr="畫面剪輯"/>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80365" y="4556040"/>
            <a:ext cx="466856" cy="4620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9" name="文字方塊 38"/>
          <p:cNvSpPr txBox="1"/>
          <p:nvPr/>
        </p:nvSpPr>
        <p:spPr>
          <a:xfrm>
            <a:off x="9326547" y="1228736"/>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spTree>
    <p:extLst>
      <p:ext uri="{BB962C8B-B14F-4D97-AF65-F5344CB8AC3E}">
        <p14:creationId xmlns:p14="http://schemas.microsoft.com/office/powerpoint/2010/main" val="2007884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文字方塊 53"/>
          <p:cNvSpPr txBox="1"/>
          <p:nvPr/>
        </p:nvSpPr>
        <p:spPr>
          <a:xfrm>
            <a:off x="0" y="5216845"/>
            <a:ext cx="9606016" cy="400110"/>
          </a:xfrm>
          <a:prstGeom prst="rect">
            <a:avLst/>
          </a:prstGeom>
          <a:noFill/>
        </p:spPr>
        <p:txBody>
          <a:bodyPr wrap="square" rtlCol="0">
            <a:spAutoFit/>
          </a:bodyPr>
          <a:lstStyle/>
          <a:p>
            <a:r>
              <a:rPr lang="en-US" altLang="zh-TW" sz="2000" dirty="0" smtClean="0"/>
              <a:t>【1】</a:t>
            </a:r>
            <a:r>
              <a:rPr lang="zh-TW" altLang="en-US" sz="2000" dirty="0" smtClean="0"/>
              <a:t>各類別影片 </a:t>
            </a:r>
            <a:r>
              <a:rPr lang="en-US" altLang="zh-TW" sz="2000" dirty="0" smtClean="0"/>
              <a:t>-</a:t>
            </a:r>
            <a:r>
              <a:rPr lang="zh-TW" altLang="en-US" sz="2000" dirty="0" smtClean="0"/>
              <a:t> 觀看次數 </a:t>
            </a:r>
            <a:r>
              <a:rPr lang="en-US" altLang="zh-TW" sz="2000" dirty="0" smtClean="0"/>
              <a:t>&amp;</a:t>
            </a:r>
            <a:r>
              <a:rPr lang="zh-TW" altLang="en-US" sz="2000" dirty="0" smtClean="0"/>
              <a:t> 喜歡 </a:t>
            </a:r>
            <a:r>
              <a:rPr lang="en-US" altLang="zh-TW" sz="2000" dirty="0" smtClean="0"/>
              <a:t>&amp;</a:t>
            </a:r>
            <a:r>
              <a:rPr lang="zh-TW" altLang="en-US" sz="2000" dirty="0" smtClean="0"/>
              <a:t> 不喜歡 </a:t>
            </a:r>
            <a:r>
              <a:rPr lang="en-US" altLang="zh-TW" sz="2000" dirty="0" smtClean="0"/>
              <a:t>『</a:t>
            </a:r>
            <a:r>
              <a:rPr lang="zh-TW" altLang="en-US" sz="2000" dirty="0" smtClean="0"/>
              <a:t>有正</a:t>
            </a:r>
            <a:r>
              <a:rPr lang="zh-TW" altLang="en-US" sz="2000" dirty="0"/>
              <a:t>關係</a:t>
            </a:r>
            <a:r>
              <a:rPr lang="en-US" altLang="zh-TW" sz="2000" dirty="0" smtClean="0"/>
              <a:t>??』</a:t>
            </a:r>
            <a:endParaRPr lang="en-US" altLang="zh-TW" sz="2000" dirty="0"/>
          </a:p>
        </p:txBody>
      </p:sp>
      <p:pic>
        <p:nvPicPr>
          <p:cNvPr id="55" name="圖片 54" descr="畫面剪輯"/>
          <p:cNvPicPr>
            <a:picLocks noChangeAspect="1"/>
          </p:cNvPicPr>
          <p:nvPr/>
        </p:nvPicPr>
        <p:blipFill rotWithShape="1">
          <a:blip r:embed="rId6">
            <a:extLst>
              <a:ext uri="{BEBA8EAE-BF5A-486C-A8C5-ECC9F3942E4B}">
                <a14:imgProps xmlns:a14="http://schemas.microsoft.com/office/drawing/2010/main">
                  <a14:imgLayer>
                    <a14:imgEffect>
                      <a14:backgroundRemoval t="2857" b="91429" l="1775" r="98817">
                        <a14:foregroundMark x1="3846" y1="48571" x2="3846" y2="48571"/>
                        <a14:foregroundMark x1="7101" y1="48571" x2="7101" y2="48571"/>
                        <a14:foregroundMark x1="27811" y1="40000" x2="27811" y2="40000"/>
                        <a14:foregroundMark x1="30473" y1="34286" x2="30473" y2="34286"/>
                        <a14:foregroundMark x1="48521" y1="42857" x2="48521" y2="42857"/>
                        <a14:foregroundMark x1="46154" y1="54286" x2="46154" y2="54286"/>
                        <a14:foregroundMark x1="72485" y1="51429" x2="72485" y2="51429"/>
                        <a14:foregroundMark x1="69822" y1="51429" x2="69822" y2="51429"/>
                        <a14:foregroundMark x1="69231" y1="40000" x2="70710" y2="40000"/>
                        <a14:foregroundMark x1="92308" y1="45714" x2="92308" y2="45714"/>
                        <a14:foregroundMark x1="94675" y1="48571" x2="94675" y2="48571"/>
                        <a14:foregroundMark x1="96746" y1="51429" x2="96746" y2="51429"/>
                        <a14:foregroundMark x1="80769" y1="45714" x2="80769" y2="45714"/>
                        <a14:foregroundMark x1="83432" y1="45714" x2="83432" y2="45714"/>
                        <a14:foregroundMark x1="76331" y1="34286" x2="76331" y2="34286"/>
                        <a14:foregroundMark x1="78994" y1="25714" x2="78994" y2="25714"/>
                        <a14:foregroundMark x1="77811" y1="28571" x2="77811" y2="28571"/>
                        <a14:foregroundMark x1="77219" y1="25714" x2="77219" y2="25714"/>
                        <a14:foregroundMark x1="76923" y1="54286" x2="76923" y2="54286"/>
                        <a14:foregroundMark x1="79586" y1="57143" x2="79586" y2="57143"/>
                        <a14:foregroundMark x1="78698" y1="60000" x2="78698" y2="60000"/>
                        <a14:foregroundMark x1="78107" y1="54286" x2="78107" y2="54286"/>
                        <a14:foregroundMark x1="77515" y1="54286" x2="77515" y2="54286"/>
                        <a14:foregroundMark x1="82249" y1="45714" x2="82249" y2="45714"/>
                      </a14:backgroundRemoval>
                    </a14:imgEffect>
                  </a14:imgLayer>
                </a14:imgProps>
              </a:ext>
              <a:ext uri="{28A0092B-C50C-407E-A947-70E740481C1C}">
                <a14:useLocalDpi xmlns:a14="http://schemas.microsoft.com/office/drawing/2010/main" val="0"/>
              </a:ext>
            </a:extLst>
          </a:blip>
          <a:srcRect l="2" t="1" r="2" b="2455"/>
          <a:stretch/>
        </p:blipFill>
        <p:spPr>
          <a:xfrm>
            <a:off x="1687459" y="5612327"/>
            <a:ext cx="4269353" cy="431242"/>
          </a:xfrm>
          <a:prstGeom prst="rect">
            <a:avLst/>
          </a:prstGeom>
        </p:spPr>
      </p:pic>
      <p:sp>
        <p:nvSpPr>
          <p:cNvPr id="56" name="文字方塊 55"/>
          <p:cNvSpPr txBox="1"/>
          <p:nvPr/>
        </p:nvSpPr>
        <p:spPr>
          <a:xfrm>
            <a:off x="1" y="5644931"/>
            <a:ext cx="6202874" cy="307777"/>
          </a:xfrm>
          <a:prstGeom prst="rect">
            <a:avLst/>
          </a:prstGeom>
          <a:noFill/>
        </p:spPr>
        <p:txBody>
          <a:bodyPr wrap="square" rtlCol="0">
            <a:spAutoFit/>
          </a:bodyPr>
          <a:lstStyle/>
          <a:p>
            <a:r>
              <a:rPr lang="zh-TW" altLang="en-US" sz="1400" dirty="0" smtClean="0"/>
              <a:t>  觀看次數：</a:t>
            </a:r>
            <a:r>
              <a:rPr lang="en-US" altLang="zh-TW" sz="1400" dirty="0" smtClean="0"/>
              <a:t>66666</a:t>
            </a:r>
            <a:r>
              <a:rPr lang="zh-TW" altLang="en-US" sz="1400" dirty="0" smtClean="0"/>
              <a:t>次                </a:t>
            </a:r>
            <a:r>
              <a:rPr lang="en-US" altLang="zh-TW" sz="1400" dirty="0" smtClean="0"/>
              <a:t>666</a:t>
            </a:r>
            <a:r>
              <a:rPr lang="zh-TW" altLang="en-US" sz="1400" dirty="0"/>
              <a:t> </a:t>
            </a:r>
            <a:r>
              <a:rPr lang="zh-TW" altLang="en-US" sz="1400" dirty="0" smtClean="0"/>
              <a:t>                 </a:t>
            </a:r>
            <a:r>
              <a:rPr lang="en-US" altLang="zh-TW" sz="1400" dirty="0" smtClean="0"/>
              <a:t>0</a:t>
            </a:r>
            <a:endParaRPr lang="zh-TW" altLang="en-US" sz="1400" dirty="0"/>
          </a:p>
        </p:txBody>
      </p:sp>
      <p:cxnSp>
        <p:nvCxnSpPr>
          <p:cNvPr id="57" name="直線接點 56"/>
          <p:cNvCxnSpPr/>
          <p:nvPr/>
        </p:nvCxnSpPr>
        <p:spPr>
          <a:xfrm>
            <a:off x="183075" y="6045155"/>
            <a:ext cx="5773737" cy="12700"/>
          </a:xfrm>
          <a:prstGeom prst="line">
            <a:avLst/>
          </a:prstGeom>
          <a:ln>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66789" y="6193100"/>
            <a:ext cx="613185" cy="55841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文字方塊 58"/>
          <p:cNvSpPr txBox="1"/>
          <p:nvPr/>
        </p:nvSpPr>
        <p:spPr>
          <a:xfrm>
            <a:off x="785758" y="6197519"/>
            <a:ext cx="2432617" cy="553998"/>
          </a:xfrm>
          <a:prstGeom prst="rect">
            <a:avLst/>
          </a:prstGeom>
          <a:noFill/>
        </p:spPr>
        <p:txBody>
          <a:bodyPr wrap="square" rtlCol="0">
            <a:spAutoFit/>
          </a:bodyPr>
          <a:lstStyle/>
          <a:p>
            <a:r>
              <a:rPr lang="en-US" altLang="zh-TW" sz="1600" dirty="0" smtClean="0"/>
              <a:t>YouTube </a:t>
            </a:r>
            <a:r>
              <a:rPr lang="zh-TW" altLang="en-US" sz="1600" dirty="0" smtClean="0"/>
              <a:t>推薦系統分析</a:t>
            </a:r>
            <a:endParaRPr lang="en-US" altLang="zh-TW" sz="1600" dirty="0" smtClean="0"/>
          </a:p>
          <a:p>
            <a:r>
              <a:rPr lang="zh-TW" altLang="en-US" sz="1400" dirty="0" smtClean="0"/>
              <a:t>發布日期：</a:t>
            </a:r>
            <a:r>
              <a:rPr lang="en-US" altLang="zh-TW" sz="1400" dirty="0" smtClean="0"/>
              <a:t>2019</a:t>
            </a:r>
            <a:r>
              <a:rPr lang="zh-TW" altLang="en-US" sz="1400" dirty="0" smtClean="0"/>
              <a:t>年</a:t>
            </a:r>
            <a:r>
              <a:rPr lang="en-US" altLang="zh-TW" sz="1400" dirty="0" smtClean="0"/>
              <a:t>1</a:t>
            </a:r>
            <a:r>
              <a:rPr lang="zh-TW" altLang="en-US" sz="1400" dirty="0" smtClean="0"/>
              <a:t>月</a:t>
            </a:r>
            <a:r>
              <a:rPr lang="en-US" altLang="zh-TW" sz="1400" dirty="0" smtClean="0"/>
              <a:t>29</a:t>
            </a:r>
            <a:r>
              <a:rPr lang="zh-TW" altLang="en-US" sz="1400" dirty="0" smtClean="0"/>
              <a:t>日</a:t>
            </a:r>
            <a:endParaRPr lang="zh-TW" altLang="en-US" sz="1400" dirty="0"/>
          </a:p>
        </p:txBody>
      </p:sp>
      <p:grpSp>
        <p:nvGrpSpPr>
          <p:cNvPr id="71" name="群組 70"/>
          <p:cNvGrpSpPr/>
          <p:nvPr/>
        </p:nvGrpSpPr>
        <p:grpSpPr>
          <a:xfrm>
            <a:off x="0" y="732498"/>
            <a:ext cx="12192000" cy="4482762"/>
            <a:chOff x="0" y="732498"/>
            <a:chExt cx="12192000" cy="4482762"/>
          </a:xfrm>
        </p:grpSpPr>
        <p:sp>
          <p:nvSpPr>
            <p:cNvPr id="64" name="矩形 63"/>
            <p:cNvSpPr/>
            <p:nvPr/>
          </p:nvSpPr>
          <p:spPr>
            <a:xfrm>
              <a:off x="0" y="732498"/>
              <a:ext cx="12191999" cy="4482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1" name="圖片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44" y="1068088"/>
              <a:ext cx="6729350" cy="3658433"/>
            </a:xfrm>
            <a:prstGeom prst="rect">
              <a:avLst/>
            </a:prstGeom>
          </p:spPr>
        </p:pic>
        <p:pic>
          <p:nvPicPr>
            <p:cNvPr id="62" name="圖片 61"/>
            <p:cNvPicPr>
              <a:picLocks noChangeAspect="1"/>
            </p:cNvPicPr>
            <p:nvPr/>
          </p:nvPicPr>
          <p:blipFill rotWithShape="1">
            <a:blip r:embed="rId8">
              <a:extLst>
                <a:ext uri="{28A0092B-C50C-407E-A947-70E740481C1C}">
                  <a14:useLocalDpi xmlns:a14="http://schemas.microsoft.com/office/drawing/2010/main" val="0"/>
                </a:ext>
              </a:extLst>
            </a:blip>
            <a:srcRect l="5369"/>
            <a:stretch/>
          </p:blipFill>
          <p:spPr>
            <a:xfrm>
              <a:off x="6202876" y="1076422"/>
              <a:ext cx="5989124" cy="3658433"/>
            </a:xfrm>
            <a:prstGeom prst="rect">
              <a:avLst/>
            </a:prstGeom>
          </p:spPr>
        </p:pic>
      </p:grpSp>
      <p:sp>
        <p:nvSpPr>
          <p:cNvPr id="65" name="文字方塊 64"/>
          <p:cNvSpPr txBox="1"/>
          <p:nvPr/>
        </p:nvSpPr>
        <p:spPr>
          <a:xfrm>
            <a:off x="205774" y="1160584"/>
            <a:ext cx="777922" cy="369332"/>
          </a:xfrm>
          <a:prstGeom prst="rect">
            <a:avLst/>
          </a:prstGeom>
          <a:noFill/>
        </p:spPr>
        <p:txBody>
          <a:bodyPr wrap="square" rtlCol="0">
            <a:spAutoFit/>
          </a:bodyPr>
          <a:lstStyle/>
          <a:p>
            <a:pPr algn="ctr"/>
            <a:r>
              <a:rPr lang="en-US" altLang="zh-TW" dirty="0" smtClean="0">
                <a:solidFill>
                  <a:schemeClr val="bg1"/>
                </a:solidFill>
              </a:rPr>
              <a:t>[</a:t>
            </a:r>
            <a:r>
              <a:rPr lang="zh-TW" altLang="en-US" dirty="0" smtClean="0">
                <a:solidFill>
                  <a:schemeClr val="bg1"/>
                </a:solidFill>
              </a:rPr>
              <a:t>千萬</a:t>
            </a:r>
            <a:r>
              <a:rPr lang="en-US" altLang="zh-TW" dirty="0" smtClean="0">
                <a:solidFill>
                  <a:schemeClr val="bg1"/>
                </a:solidFill>
              </a:rPr>
              <a:t>]</a:t>
            </a:r>
            <a:endParaRPr lang="zh-TW" altLang="en-US" dirty="0">
              <a:solidFill>
                <a:schemeClr val="bg1"/>
              </a:solidFill>
            </a:endParaRPr>
          </a:p>
        </p:txBody>
      </p:sp>
      <p:sp>
        <p:nvSpPr>
          <p:cNvPr id="67" name="文字方塊 66"/>
          <p:cNvSpPr txBox="1"/>
          <p:nvPr/>
        </p:nvSpPr>
        <p:spPr>
          <a:xfrm>
            <a:off x="4108381" y="6271600"/>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pic>
        <p:nvPicPr>
          <p:cNvPr id="69" name="圖片 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23895" y="5644931"/>
            <a:ext cx="3087104" cy="1137791"/>
          </a:xfrm>
          <a:prstGeom prst="rect">
            <a:avLst/>
          </a:prstGeom>
        </p:spPr>
      </p:pic>
      <p:sp>
        <p:nvSpPr>
          <p:cNvPr id="70" name="矩形 69"/>
          <p:cNvSpPr/>
          <p:nvPr/>
        </p:nvSpPr>
        <p:spPr>
          <a:xfrm>
            <a:off x="7599666" y="5559184"/>
            <a:ext cx="1107996" cy="369332"/>
          </a:xfrm>
          <a:prstGeom prst="rect">
            <a:avLst/>
          </a:prstGeom>
        </p:spPr>
        <p:txBody>
          <a:bodyPr wrap="none">
            <a:spAutoFit/>
          </a:bodyPr>
          <a:lstStyle/>
          <a:p>
            <a:r>
              <a:rPr lang="zh-TW" altLang="en-US" dirty="0">
                <a:solidFill>
                  <a:srgbClr val="FFFFFF"/>
                </a:solidFill>
                <a:latin typeface="Roboto"/>
              </a:rPr>
              <a:t>即將播放</a:t>
            </a:r>
            <a:endParaRPr lang="zh-TW" altLang="en-US" dirty="0"/>
          </a:p>
        </p:txBody>
      </p:sp>
    </p:spTree>
    <p:extLst>
      <p:ext uri="{BB962C8B-B14F-4D97-AF65-F5344CB8AC3E}">
        <p14:creationId xmlns:p14="http://schemas.microsoft.com/office/powerpoint/2010/main" val="2154098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53" name="圖片 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23331"/>
            <a:ext cx="12192000" cy="4493514"/>
          </a:xfrm>
          <a:prstGeom prst="rect">
            <a:avLst/>
          </a:prstGeom>
        </p:spPr>
      </p:pic>
      <p:sp>
        <p:nvSpPr>
          <p:cNvPr id="54" name="文字方塊 53"/>
          <p:cNvSpPr txBox="1"/>
          <p:nvPr/>
        </p:nvSpPr>
        <p:spPr>
          <a:xfrm>
            <a:off x="0" y="5216845"/>
            <a:ext cx="9606016" cy="400110"/>
          </a:xfrm>
          <a:prstGeom prst="rect">
            <a:avLst/>
          </a:prstGeom>
          <a:noFill/>
        </p:spPr>
        <p:txBody>
          <a:bodyPr wrap="square" rtlCol="0">
            <a:spAutoFit/>
          </a:bodyPr>
          <a:lstStyle/>
          <a:p>
            <a:r>
              <a:rPr lang="en-US" altLang="zh-TW" sz="2000" dirty="0" smtClean="0"/>
              <a:t>【2】</a:t>
            </a:r>
            <a:r>
              <a:rPr lang="zh-TW" altLang="en-US" sz="2000" dirty="0"/>
              <a:t>各</a:t>
            </a:r>
            <a:r>
              <a:rPr lang="zh-TW" altLang="en-US" sz="2000" dirty="0" smtClean="0"/>
              <a:t>影片</a:t>
            </a:r>
            <a:r>
              <a:rPr lang="zh-TW" altLang="en-US" sz="2000" dirty="0"/>
              <a:t>觀看</a:t>
            </a:r>
            <a:r>
              <a:rPr lang="zh-TW" altLang="en-US" sz="2000" dirty="0" smtClean="0"/>
              <a:t>次數區間 </a:t>
            </a:r>
            <a:r>
              <a:rPr lang="en-US" altLang="zh-TW" sz="2000" dirty="0" smtClean="0"/>
              <a:t>-</a:t>
            </a:r>
            <a:r>
              <a:rPr lang="zh-TW" altLang="en-US" sz="2000" dirty="0" smtClean="0"/>
              <a:t> 喜歡 </a:t>
            </a:r>
            <a:r>
              <a:rPr lang="en-US" altLang="zh-TW" sz="2000" dirty="0" smtClean="0"/>
              <a:t>&amp;</a:t>
            </a:r>
            <a:r>
              <a:rPr lang="zh-TW" altLang="en-US" sz="2000" dirty="0" smtClean="0"/>
              <a:t> 不喜歡 </a:t>
            </a:r>
            <a:r>
              <a:rPr lang="en-US" altLang="zh-TW" sz="2000" dirty="0" smtClean="0"/>
              <a:t>&amp;</a:t>
            </a:r>
            <a:r>
              <a:rPr lang="zh-TW" altLang="en-US" sz="2000" dirty="0" smtClean="0"/>
              <a:t> 留言數 </a:t>
            </a:r>
            <a:r>
              <a:rPr lang="en-US" altLang="zh-TW" sz="2000" dirty="0" smtClean="0"/>
              <a:t>『</a:t>
            </a:r>
            <a:r>
              <a:rPr lang="zh-TW" altLang="en-US" sz="2000" dirty="0" smtClean="0"/>
              <a:t>有</a:t>
            </a:r>
            <a:r>
              <a:rPr lang="zh-TW" altLang="en-US" sz="2000" dirty="0"/>
              <a:t>正關係</a:t>
            </a:r>
            <a:r>
              <a:rPr lang="en-US" altLang="zh-TW" sz="2000" dirty="0" smtClean="0"/>
              <a:t>??』</a:t>
            </a:r>
            <a:endParaRPr lang="en-US" altLang="zh-TW" sz="2000" dirty="0"/>
          </a:p>
        </p:txBody>
      </p:sp>
      <p:pic>
        <p:nvPicPr>
          <p:cNvPr id="55" name="圖片 54" descr="畫面剪輯"/>
          <p:cNvPicPr>
            <a:picLocks noChangeAspect="1"/>
          </p:cNvPicPr>
          <p:nvPr/>
        </p:nvPicPr>
        <p:blipFill rotWithShape="1">
          <a:blip r:embed="rId7">
            <a:extLst>
              <a:ext uri="{BEBA8EAE-BF5A-486C-A8C5-ECC9F3942E4B}">
                <a14:imgProps xmlns:a14="http://schemas.microsoft.com/office/drawing/2010/main">
                  <a14:imgLayer>
                    <a14:imgEffect>
                      <a14:backgroundRemoval t="2857" b="91429" l="1775" r="98817">
                        <a14:foregroundMark x1="3846" y1="48571" x2="3846" y2="48571"/>
                        <a14:foregroundMark x1="7101" y1="48571" x2="7101" y2="48571"/>
                        <a14:foregroundMark x1="27811" y1="40000" x2="27811" y2="40000"/>
                        <a14:foregroundMark x1="30473" y1="34286" x2="30473" y2="34286"/>
                        <a14:foregroundMark x1="48521" y1="42857" x2="48521" y2="42857"/>
                        <a14:foregroundMark x1="46154" y1="54286" x2="46154" y2="54286"/>
                        <a14:foregroundMark x1="72485" y1="51429" x2="72485" y2="51429"/>
                        <a14:foregroundMark x1="69822" y1="51429" x2="69822" y2="51429"/>
                        <a14:foregroundMark x1="69231" y1="40000" x2="70710" y2="40000"/>
                        <a14:foregroundMark x1="92308" y1="45714" x2="92308" y2="45714"/>
                        <a14:foregroundMark x1="94675" y1="48571" x2="94675" y2="48571"/>
                        <a14:foregroundMark x1="96746" y1="51429" x2="96746" y2="51429"/>
                        <a14:foregroundMark x1="80769" y1="45714" x2="80769" y2="45714"/>
                        <a14:foregroundMark x1="83432" y1="45714" x2="83432" y2="45714"/>
                        <a14:foregroundMark x1="76331" y1="34286" x2="76331" y2="34286"/>
                        <a14:foregroundMark x1="78994" y1="25714" x2="78994" y2="25714"/>
                        <a14:foregroundMark x1="77811" y1="28571" x2="77811" y2="28571"/>
                        <a14:foregroundMark x1="77219" y1="25714" x2="77219" y2="25714"/>
                        <a14:foregroundMark x1="76923" y1="54286" x2="76923" y2="54286"/>
                        <a14:foregroundMark x1="79586" y1="57143" x2="79586" y2="57143"/>
                        <a14:foregroundMark x1="78698" y1="60000" x2="78698" y2="60000"/>
                        <a14:foregroundMark x1="78107" y1="54286" x2="78107" y2="54286"/>
                        <a14:foregroundMark x1="77515" y1="54286" x2="77515" y2="54286"/>
                        <a14:foregroundMark x1="82249" y1="45714" x2="82249" y2="45714"/>
                      </a14:backgroundRemoval>
                    </a14:imgEffect>
                  </a14:imgLayer>
                </a14:imgProps>
              </a:ext>
              <a:ext uri="{28A0092B-C50C-407E-A947-70E740481C1C}">
                <a14:useLocalDpi xmlns:a14="http://schemas.microsoft.com/office/drawing/2010/main" val="0"/>
              </a:ext>
            </a:extLst>
          </a:blip>
          <a:srcRect l="2" t="1" r="2" b="2455"/>
          <a:stretch/>
        </p:blipFill>
        <p:spPr>
          <a:xfrm>
            <a:off x="1687459" y="5612327"/>
            <a:ext cx="4269353" cy="431242"/>
          </a:xfrm>
          <a:prstGeom prst="rect">
            <a:avLst/>
          </a:prstGeom>
        </p:spPr>
      </p:pic>
      <p:sp>
        <p:nvSpPr>
          <p:cNvPr id="56" name="文字方塊 55"/>
          <p:cNvSpPr txBox="1"/>
          <p:nvPr/>
        </p:nvSpPr>
        <p:spPr>
          <a:xfrm>
            <a:off x="1" y="5644931"/>
            <a:ext cx="6202874" cy="307777"/>
          </a:xfrm>
          <a:prstGeom prst="rect">
            <a:avLst/>
          </a:prstGeom>
          <a:noFill/>
        </p:spPr>
        <p:txBody>
          <a:bodyPr wrap="square" rtlCol="0">
            <a:spAutoFit/>
          </a:bodyPr>
          <a:lstStyle/>
          <a:p>
            <a:r>
              <a:rPr lang="zh-TW" altLang="en-US" sz="1400" dirty="0" smtClean="0"/>
              <a:t>  觀看次數：</a:t>
            </a:r>
            <a:r>
              <a:rPr lang="en-US" altLang="zh-TW" sz="1400" dirty="0" smtClean="0"/>
              <a:t>66666</a:t>
            </a:r>
            <a:r>
              <a:rPr lang="zh-TW" altLang="en-US" sz="1400" dirty="0" smtClean="0"/>
              <a:t>次                </a:t>
            </a:r>
            <a:r>
              <a:rPr lang="en-US" altLang="zh-TW" sz="1400" dirty="0" smtClean="0"/>
              <a:t>666</a:t>
            </a:r>
            <a:r>
              <a:rPr lang="zh-TW" altLang="en-US" sz="1400" dirty="0" smtClean="0"/>
              <a:t>                  </a:t>
            </a:r>
            <a:r>
              <a:rPr lang="en-US" altLang="zh-TW" sz="1400" dirty="0" smtClean="0"/>
              <a:t>0</a:t>
            </a:r>
            <a:endParaRPr lang="zh-TW" altLang="en-US" sz="1400" dirty="0"/>
          </a:p>
        </p:txBody>
      </p:sp>
      <p:cxnSp>
        <p:nvCxnSpPr>
          <p:cNvPr id="57" name="直線接點 56"/>
          <p:cNvCxnSpPr/>
          <p:nvPr/>
        </p:nvCxnSpPr>
        <p:spPr>
          <a:xfrm>
            <a:off x="183075" y="6045155"/>
            <a:ext cx="5773737" cy="12700"/>
          </a:xfrm>
          <a:prstGeom prst="line">
            <a:avLst/>
          </a:prstGeom>
          <a:ln>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166789" y="6193100"/>
            <a:ext cx="613185" cy="55841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文字方塊 58"/>
          <p:cNvSpPr txBox="1"/>
          <p:nvPr/>
        </p:nvSpPr>
        <p:spPr>
          <a:xfrm>
            <a:off x="785758" y="6197519"/>
            <a:ext cx="2432617" cy="553998"/>
          </a:xfrm>
          <a:prstGeom prst="rect">
            <a:avLst/>
          </a:prstGeom>
          <a:noFill/>
        </p:spPr>
        <p:txBody>
          <a:bodyPr wrap="square" rtlCol="0">
            <a:spAutoFit/>
          </a:bodyPr>
          <a:lstStyle/>
          <a:p>
            <a:r>
              <a:rPr lang="en-US" altLang="zh-TW" sz="1600" dirty="0" smtClean="0"/>
              <a:t>YouTube </a:t>
            </a:r>
            <a:r>
              <a:rPr lang="zh-TW" altLang="en-US" sz="1600" dirty="0" smtClean="0"/>
              <a:t>推薦系統分析</a:t>
            </a:r>
            <a:endParaRPr lang="en-US" altLang="zh-TW" sz="1600" dirty="0" smtClean="0"/>
          </a:p>
          <a:p>
            <a:r>
              <a:rPr lang="zh-TW" altLang="en-US" sz="1400" dirty="0" smtClean="0"/>
              <a:t>發布日期：</a:t>
            </a:r>
            <a:r>
              <a:rPr lang="en-US" altLang="zh-TW" sz="1400" dirty="0" smtClean="0"/>
              <a:t>2019</a:t>
            </a:r>
            <a:r>
              <a:rPr lang="zh-TW" altLang="en-US" sz="1400" dirty="0" smtClean="0"/>
              <a:t>年</a:t>
            </a:r>
            <a:r>
              <a:rPr lang="en-US" altLang="zh-TW" sz="1400" dirty="0" smtClean="0"/>
              <a:t>1</a:t>
            </a:r>
            <a:r>
              <a:rPr lang="zh-TW" altLang="en-US" sz="1400" dirty="0" smtClean="0"/>
              <a:t>月</a:t>
            </a:r>
            <a:r>
              <a:rPr lang="en-US" altLang="zh-TW" sz="1400" dirty="0" smtClean="0"/>
              <a:t>29</a:t>
            </a:r>
            <a:r>
              <a:rPr lang="zh-TW" altLang="en-US" sz="1400" dirty="0" smtClean="0"/>
              <a:t>日</a:t>
            </a:r>
            <a:endParaRPr lang="zh-TW" altLang="en-US" sz="1400" dirty="0"/>
          </a:p>
        </p:txBody>
      </p:sp>
      <p:sp>
        <p:nvSpPr>
          <p:cNvPr id="22" name="文字方塊 21"/>
          <p:cNvSpPr txBox="1"/>
          <p:nvPr/>
        </p:nvSpPr>
        <p:spPr>
          <a:xfrm>
            <a:off x="4108381" y="6271600"/>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sp>
        <p:nvSpPr>
          <p:cNvPr id="26" name="矩形 25"/>
          <p:cNvSpPr/>
          <p:nvPr/>
        </p:nvSpPr>
        <p:spPr>
          <a:xfrm>
            <a:off x="7599666" y="5559184"/>
            <a:ext cx="1107996" cy="369332"/>
          </a:xfrm>
          <a:prstGeom prst="rect">
            <a:avLst/>
          </a:prstGeom>
        </p:spPr>
        <p:txBody>
          <a:bodyPr wrap="none">
            <a:spAutoFit/>
          </a:bodyPr>
          <a:lstStyle/>
          <a:p>
            <a:r>
              <a:rPr lang="zh-TW" altLang="en-US" dirty="0">
                <a:solidFill>
                  <a:srgbClr val="FFFFFF"/>
                </a:solidFill>
                <a:latin typeface="Roboto"/>
              </a:rPr>
              <a:t>即將播放</a:t>
            </a:r>
            <a:endParaRPr lang="zh-TW" altLang="en-US" dirty="0"/>
          </a:p>
        </p:txBody>
      </p:sp>
      <p:sp>
        <p:nvSpPr>
          <p:cNvPr id="24" name="矩形 23"/>
          <p:cNvSpPr/>
          <p:nvPr/>
        </p:nvSpPr>
        <p:spPr>
          <a:xfrm>
            <a:off x="8723893" y="5643344"/>
            <a:ext cx="3087103" cy="11393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p:cNvPicPr>
            <a:picLocks noChangeAspect="1"/>
          </p:cNvPicPr>
          <p:nvPr/>
        </p:nvPicPr>
        <p:blipFill rotWithShape="1">
          <a:blip r:embed="rId8" cstate="print">
            <a:extLst>
              <a:ext uri="{28A0092B-C50C-407E-A947-70E740481C1C}">
                <a14:useLocalDpi xmlns:a14="http://schemas.microsoft.com/office/drawing/2010/main" val="0"/>
              </a:ext>
            </a:extLst>
          </a:blip>
          <a:srcRect t="8526" b="5952"/>
          <a:stretch/>
        </p:blipFill>
        <p:spPr>
          <a:xfrm>
            <a:off x="8723895" y="5643345"/>
            <a:ext cx="3087103" cy="1139377"/>
          </a:xfrm>
          <a:prstGeom prst="rect">
            <a:avLst/>
          </a:prstGeom>
        </p:spPr>
      </p:pic>
    </p:spTree>
    <p:extLst>
      <p:ext uri="{BB962C8B-B14F-4D97-AF65-F5344CB8AC3E}">
        <p14:creationId xmlns:p14="http://schemas.microsoft.com/office/powerpoint/2010/main" val="273836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文字方塊 25"/>
          <p:cNvSpPr txBox="1"/>
          <p:nvPr/>
        </p:nvSpPr>
        <p:spPr>
          <a:xfrm>
            <a:off x="0" y="5216845"/>
            <a:ext cx="9606016" cy="400110"/>
          </a:xfrm>
          <a:prstGeom prst="rect">
            <a:avLst/>
          </a:prstGeom>
          <a:noFill/>
        </p:spPr>
        <p:txBody>
          <a:bodyPr wrap="square" rtlCol="0">
            <a:spAutoFit/>
          </a:bodyPr>
          <a:lstStyle/>
          <a:p>
            <a:r>
              <a:rPr lang="en-US" altLang="zh-TW" sz="2000" dirty="0" smtClean="0"/>
              <a:t>【3】</a:t>
            </a:r>
            <a:r>
              <a:rPr lang="zh-TW" altLang="en-US" sz="2000" dirty="0" smtClean="0"/>
              <a:t>所有影片 </a:t>
            </a:r>
            <a:r>
              <a:rPr lang="en-US" altLang="zh-TW" sz="2000" dirty="0" smtClean="0"/>
              <a:t>-</a:t>
            </a:r>
            <a:r>
              <a:rPr lang="zh-TW" altLang="en-US" sz="2000" dirty="0" smtClean="0"/>
              <a:t> 標籤數</a:t>
            </a:r>
            <a:r>
              <a:rPr lang="zh-TW" altLang="en-US" sz="2000" dirty="0"/>
              <a:t> </a:t>
            </a:r>
            <a:r>
              <a:rPr lang="en-US" altLang="zh-TW" sz="2000" dirty="0" smtClean="0"/>
              <a:t>&amp;</a:t>
            </a:r>
            <a:r>
              <a:rPr lang="zh-TW" altLang="en-US" sz="2000" dirty="0" smtClean="0"/>
              <a:t> 觀看次數 </a:t>
            </a:r>
            <a:r>
              <a:rPr lang="en-US" altLang="zh-TW" sz="2000" dirty="0" smtClean="0"/>
              <a:t>『</a:t>
            </a:r>
            <a:r>
              <a:rPr lang="zh-TW" altLang="en-US" sz="2000" dirty="0" smtClean="0"/>
              <a:t>有</a:t>
            </a:r>
            <a:r>
              <a:rPr lang="zh-TW" altLang="en-US" sz="2000" dirty="0"/>
              <a:t>正</a:t>
            </a:r>
            <a:r>
              <a:rPr lang="zh-TW" altLang="en-US" sz="2000" dirty="0" smtClean="0"/>
              <a:t>關係</a:t>
            </a:r>
            <a:r>
              <a:rPr lang="en-US" altLang="zh-TW" sz="2000" dirty="0" smtClean="0"/>
              <a:t>??』</a:t>
            </a:r>
            <a:endParaRPr lang="en-US" altLang="zh-TW" sz="2000" dirty="0"/>
          </a:p>
        </p:txBody>
      </p:sp>
      <p:pic>
        <p:nvPicPr>
          <p:cNvPr id="27" name="圖片 26" descr="畫面剪輯"/>
          <p:cNvPicPr>
            <a:picLocks noChangeAspect="1"/>
          </p:cNvPicPr>
          <p:nvPr/>
        </p:nvPicPr>
        <p:blipFill rotWithShape="1">
          <a:blip r:embed="rId6">
            <a:extLst>
              <a:ext uri="{BEBA8EAE-BF5A-486C-A8C5-ECC9F3942E4B}">
                <a14:imgProps xmlns:a14="http://schemas.microsoft.com/office/drawing/2010/main">
                  <a14:imgLayer>
                    <a14:imgEffect>
                      <a14:backgroundRemoval t="2857" b="91429" l="1775" r="98817">
                        <a14:foregroundMark x1="3846" y1="48571" x2="3846" y2="48571"/>
                        <a14:foregroundMark x1="7101" y1="48571" x2="7101" y2="48571"/>
                        <a14:foregroundMark x1="27811" y1="40000" x2="27811" y2="40000"/>
                        <a14:foregroundMark x1="30473" y1="34286" x2="30473" y2="34286"/>
                        <a14:foregroundMark x1="48521" y1="42857" x2="48521" y2="42857"/>
                        <a14:foregroundMark x1="46154" y1="54286" x2="46154" y2="54286"/>
                        <a14:foregroundMark x1="72485" y1="51429" x2="72485" y2="51429"/>
                        <a14:foregroundMark x1="69822" y1="51429" x2="69822" y2="51429"/>
                        <a14:foregroundMark x1="69231" y1="40000" x2="70710" y2="40000"/>
                        <a14:foregroundMark x1="92308" y1="45714" x2="92308" y2="45714"/>
                        <a14:foregroundMark x1="94675" y1="48571" x2="94675" y2="48571"/>
                        <a14:foregroundMark x1="96746" y1="51429" x2="96746" y2="51429"/>
                        <a14:foregroundMark x1="80769" y1="45714" x2="80769" y2="45714"/>
                        <a14:foregroundMark x1="83432" y1="45714" x2="83432" y2="45714"/>
                        <a14:foregroundMark x1="76331" y1="34286" x2="76331" y2="34286"/>
                        <a14:foregroundMark x1="78994" y1="25714" x2="78994" y2="25714"/>
                        <a14:foregroundMark x1="77811" y1="28571" x2="77811" y2="28571"/>
                        <a14:foregroundMark x1="77219" y1="25714" x2="77219" y2="25714"/>
                        <a14:foregroundMark x1="76923" y1="54286" x2="76923" y2="54286"/>
                        <a14:foregroundMark x1="79586" y1="57143" x2="79586" y2="57143"/>
                        <a14:foregroundMark x1="78698" y1="60000" x2="78698" y2="60000"/>
                        <a14:foregroundMark x1="78107" y1="54286" x2="78107" y2="54286"/>
                        <a14:foregroundMark x1="77515" y1="54286" x2="77515" y2="54286"/>
                        <a14:foregroundMark x1="82249" y1="45714" x2="82249" y2="45714"/>
                      </a14:backgroundRemoval>
                    </a14:imgEffect>
                  </a14:imgLayer>
                </a14:imgProps>
              </a:ext>
              <a:ext uri="{28A0092B-C50C-407E-A947-70E740481C1C}">
                <a14:useLocalDpi xmlns:a14="http://schemas.microsoft.com/office/drawing/2010/main" val="0"/>
              </a:ext>
            </a:extLst>
          </a:blip>
          <a:srcRect l="2" t="1" r="2" b="2455"/>
          <a:stretch/>
        </p:blipFill>
        <p:spPr>
          <a:xfrm>
            <a:off x="1687459" y="5612327"/>
            <a:ext cx="4269353" cy="431242"/>
          </a:xfrm>
          <a:prstGeom prst="rect">
            <a:avLst/>
          </a:prstGeom>
        </p:spPr>
      </p:pic>
      <p:sp>
        <p:nvSpPr>
          <p:cNvPr id="28" name="文字方塊 27"/>
          <p:cNvSpPr txBox="1"/>
          <p:nvPr/>
        </p:nvSpPr>
        <p:spPr>
          <a:xfrm>
            <a:off x="1" y="5644931"/>
            <a:ext cx="6202874" cy="307777"/>
          </a:xfrm>
          <a:prstGeom prst="rect">
            <a:avLst/>
          </a:prstGeom>
          <a:noFill/>
        </p:spPr>
        <p:txBody>
          <a:bodyPr wrap="square" rtlCol="0">
            <a:spAutoFit/>
          </a:bodyPr>
          <a:lstStyle/>
          <a:p>
            <a:r>
              <a:rPr lang="zh-TW" altLang="en-US" sz="1400" dirty="0" smtClean="0"/>
              <a:t>  觀看次數：</a:t>
            </a:r>
            <a:r>
              <a:rPr lang="en-US" altLang="zh-TW" sz="1400" dirty="0" smtClean="0"/>
              <a:t>66666</a:t>
            </a:r>
            <a:r>
              <a:rPr lang="zh-TW" altLang="en-US" sz="1400" dirty="0" smtClean="0"/>
              <a:t>次                </a:t>
            </a:r>
            <a:r>
              <a:rPr lang="en-US" altLang="zh-TW" sz="1400" dirty="0" smtClean="0"/>
              <a:t>666</a:t>
            </a:r>
            <a:r>
              <a:rPr lang="zh-TW" altLang="en-US" sz="1400" dirty="0" smtClean="0"/>
              <a:t>                  </a:t>
            </a:r>
            <a:r>
              <a:rPr lang="en-US" altLang="zh-TW" sz="1400" dirty="0" smtClean="0"/>
              <a:t>0</a:t>
            </a:r>
            <a:endParaRPr lang="zh-TW" altLang="en-US" sz="1400" dirty="0"/>
          </a:p>
        </p:txBody>
      </p:sp>
      <p:cxnSp>
        <p:nvCxnSpPr>
          <p:cNvPr id="30" name="直線接點 29"/>
          <p:cNvCxnSpPr/>
          <p:nvPr/>
        </p:nvCxnSpPr>
        <p:spPr>
          <a:xfrm>
            <a:off x="183075" y="6045155"/>
            <a:ext cx="5773737" cy="12700"/>
          </a:xfrm>
          <a:prstGeom prst="line">
            <a:avLst/>
          </a:prstGeom>
          <a:ln>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166789" y="6193100"/>
            <a:ext cx="613185" cy="55841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785758" y="6197519"/>
            <a:ext cx="2432617" cy="553998"/>
          </a:xfrm>
          <a:prstGeom prst="rect">
            <a:avLst/>
          </a:prstGeom>
          <a:noFill/>
        </p:spPr>
        <p:txBody>
          <a:bodyPr wrap="square" rtlCol="0">
            <a:spAutoFit/>
          </a:bodyPr>
          <a:lstStyle/>
          <a:p>
            <a:r>
              <a:rPr lang="en-US" altLang="zh-TW" sz="1600" dirty="0" smtClean="0"/>
              <a:t>YouTube </a:t>
            </a:r>
            <a:r>
              <a:rPr lang="zh-TW" altLang="en-US" sz="1600" dirty="0" smtClean="0"/>
              <a:t>推薦系統分析</a:t>
            </a:r>
            <a:endParaRPr lang="en-US" altLang="zh-TW" sz="1600" dirty="0" smtClean="0"/>
          </a:p>
          <a:p>
            <a:r>
              <a:rPr lang="zh-TW" altLang="en-US" sz="1400" dirty="0" smtClean="0"/>
              <a:t>發布日期：</a:t>
            </a:r>
            <a:r>
              <a:rPr lang="en-US" altLang="zh-TW" sz="1400" dirty="0" smtClean="0"/>
              <a:t>2019</a:t>
            </a:r>
            <a:r>
              <a:rPr lang="zh-TW" altLang="en-US" sz="1400" dirty="0" smtClean="0"/>
              <a:t>年</a:t>
            </a:r>
            <a:r>
              <a:rPr lang="en-US" altLang="zh-TW" sz="1400" dirty="0" smtClean="0"/>
              <a:t>1</a:t>
            </a:r>
            <a:r>
              <a:rPr lang="zh-TW" altLang="en-US" sz="1400" dirty="0" smtClean="0"/>
              <a:t>月</a:t>
            </a:r>
            <a:r>
              <a:rPr lang="en-US" altLang="zh-TW" sz="1400" dirty="0" smtClean="0"/>
              <a:t>29</a:t>
            </a:r>
            <a:r>
              <a:rPr lang="zh-TW" altLang="en-US" sz="1400" dirty="0" smtClean="0"/>
              <a:t>日</a:t>
            </a:r>
            <a:endParaRPr lang="zh-TW" altLang="en-US" sz="1400" dirty="0"/>
          </a:p>
        </p:txBody>
      </p:sp>
      <p:sp>
        <p:nvSpPr>
          <p:cNvPr id="33" name="矩形 32"/>
          <p:cNvSpPr/>
          <p:nvPr/>
        </p:nvSpPr>
        <p:spPr>
          <a:xfrm>
            <a:off x="0" y="732498"/>
            <a:ext cx="12191999" cy="4482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rotWithShape="1">
          <a:blip r:embed="rId7">
            <a:extLst>
              <a:ext uri="{28A0092B-C50C-407E-A947-70E740481C1C}">
                <a14:useLocalDpi xmlns:a14="http://schemas.microsoft.com/office/drawing/2010/main" val="0"/>
              </a:ext>
            </a:extLst>
          </a:blip>
          <a:srcRect t="8526" b="5952"/>
          <a:stretch/>
        </p:blipFill>
        <p:spPr>
          <a:xfrm>
            <a:off x="-1" y="741329"/>
            <a:ext cx="12192000" cy="4473930"/>
          </a:xfrm>
          <a:prstGeom prst="rect">
            <a:avLst/>
          </a:prstGeom>
        </p:spPr>
      </p:pic>
      <p:sp>
        <p:nvSpPr>
          <p:cNvPr id="34" name="文字方塊 33"/>
          <p:cNvSpPr txBox="1"/>
          <p:nvPr/>
        </p:nvSpPr>
        <p:spPr>
          <a:xfrm>
            <a:off x="4108381" y="6271600"/>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pic>
        <p:nvPicPr>
          <p:cNvPr id="35" name="圖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23895" y="5644931"/>
            <a:ext cx="3087104" cy="1137791"/>
          </a:xfrm>
          <a:prstGeom prst="rect">
            <a:avLst/>
          </a:prstGeom>
        </p:spPr>
      </p:pic>
      <p:sp>
        <p:nvSpPr>
          <p:cNvPr id="36" name="矩形 35"/>
          <p:cNvSpPr/>
          <p:nvPr/>
        </p:nvSpPr>
        <p:spPr>
          <a:xfrm>
            <a:off x="7599666" y="5559184"/>
            <a:ext cx="1107996" cy="369332"/>
          </a:xfrm>
          <a:prstGeom prst="rect">
            <a:avLst/>
          </a:prstGeom>
        </p:spPr>
        <p:txBody>
          <a:bodyPr wrap="none">
            <a:spAutoFit/>
          </a:bodyPr>
          <a:lstStyle/>
          <a:p>
            <a:r>
              <a:rPr lang="zh-TW" altLang="en-US" dirty="0">
                <a:solidFill>
                  <a:srgbClr val="FFFFFF"/>
                </a:solidFill>
                <a:latin typeface="Roboto"/>
              </a:rPr>
              <a:t>即將播放</a:t>
            </a:r>
            <a:endParaRPr lang="zh-TW" altLang="en-US" dirty="0"/>
          </a:p>
        </p:txBody>
      </p:sp>
      <p:grpSp>
        <p:nvGrpSpPr>
          <p:cNvPr id="38" name="群組 37"/>
          <p:cNvGrpSpPr/>
          <p:nvPr/>
        </p:nvGrpSpPr>
        <p:grpSpPr>
          <a:xfrm>
            <a:off x="8723895" y="5644930"/>
            <a:ext cx="3087104" cy="1137792"/>
            <a:chOff x="0" y="732498"/>
            <a:chExt cx="12191999" cy="4482762"/>
          </a:xfrm>
        </p:grpSpPr>
        <p:sp>
          <p:nvSpPr>
            <p:cNvPr id="39" name="矩形 38"/>
            <p:cNvSpPr/>
            <p:nvPr/>
          </p:nvSpPr>
          <p:spPr>
            <a:xfrm>
              <a:off x="0" y="732498"/>
              <a:ext cx="12191999" cy="4482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0" name="圖片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6789" y="1144662"/>
              <a:ext cx="5487650" cy="3658433"/>
            </a:xfrm>
            <a:prstGeom prst="rect">
              <a:avLst/>
            </a:prstGeom>
          </p:spPr>
        </p:pic>
        <p:pic>
          <p:nvPicPr>
            <p:cNvPr id="41" name="圖片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58287" y="1140872"/>
              <a:ext cx="5487650" cy="3658433"/>
            </a:xfrm>
            <a:prstGeom prst="rect">
              <a:avLst/>
            </a:prstGeom>
          </p:spPr>
        </p:pic>
      </p:grpSp>
    </p:spTree>
    <p:extLst>
      <p:ext uri="{BB962C8B-B14F-4D97-AF65-F5344CB8AC3E}">
        <p14:creationId xmlns:p14="http://schemas.microsoft.com/office/powerpoint/2010/main" val="3233913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1" y="5216845"/>
            <a:ext cx="11458575" cy="400110"/>
          </a:xfrm>
          <a:prstGeom prst="rect">
            <a:avLst/>
          </a:prstGeom>
          <a:noFill/>
        </p:spPr>
        <p:txBody>
          <a:bodyPr wrap="square" rtlCol="0">
            <a:spAutoFit/>
          </a:bodyPr>
          <a:lstStyle/>
          <a:p>
            <a:r>
              <a:rPr lang="en-US" altLang="zh-TW" sz="2000" dirty="0" smtClean="0"/>
              <a:t>【4</a:t>
            </a:r>
            <a:r>
              <a:rPr lang="en-US" altLang="zh-TW" sz="2000" dirty="0" smtClean="0"/>
              <a:t>】</a:t>
            </a:r>
            <a:r>
              <a:rPr lang="zh-TW" altLang="en-US" sz="2000" dirty="0" smtClean="0"/>
              <a:t>影片下方詳細文字中有否</a:t>
            </a:r>
            <a:r>
              <a:rPr lang="en-US" altLang="zh-TW" sz="2000" dirty="0" smtClean="0"/>
              <a:t>YouTube</a:t>
            </a:r>
            <a:r>
              <a:rPr lang="zh-TW" altLang="en-US" sz="2000" dirty="0" smtClean="0"/>
              <a:t>的連結 </a:t>
            </a:r>
            <a:r>
              <a:rPr lang="en-US" altLang="zh-TW" sz="2000" dirty="0" smtClean="0"/>
              <a:t>&amp;</a:t>
            </a:r>
            <a:r>
              <a:rPr lang="zh-TW" altLang="en-US" sz="2000" dirty="0" smtClean="0"/>
              <a:t> 觀看次數 </a:t>
            </a:r>
            <a:r>
              <a:rPr lang="en-US" altLang="zh-TW" sz="2000" dirty="0" smtClean="0"/>
              <a:t>『</a:t>
            </a:r>
            <a:r>
              <a:rPr lang="zh-TW" altLang="en-US" sz="2000" dirty="0" smtClean="0"/>
              <a:t>有正關係</a:t>
            </a:r>
            <a:r>
              <a:rPr lang="en-US" altLang="zh-TW" sz="2000" dirty="0" smtClean="0"/>
              <a:t>??』</a:t>
            </a:r>
            <a:endParaRPr lang="en-US" altLang="zh-TW" sz="2000" dirty="0"/>
          </a:p>
        </p:txBody>
      </p:sp>
      <p:pic>
        <p:nvPicPr>
          <p:cNvPr id="24" name="圖片 23" descr="畫面剪輯"/>
          <p:cNvPicPr>
            <a:picLocks noChangeAspect="1"/>
          </p:cNvPicPr>
          <p:nvPr/>
        </p:nvPicPr>
        <p:blipFill rotWithShape="1">
          <a:blip r:embed="rId6">
            <a:extLst>
              <a:ext uri="{BEBA8EAE-BF5A-486C-A8C5-ECC9F3942E4B}">
                <a14:imgProps xmlns:a14="http://schemas.microsoft.com/office/drawing/2010/main">
                  <a14:imgLayer>
                    <a14:imgEffect>
                      <a14:backgroundRemoval t="2857" b="91429" l="1775" r="98817">
                        <a14:foregroundMark x1="3846" y1="48571" x2="3846" y2="48571"/>
                        <a14:foregroundMark x1="7101" y1="48571" x2="7101" y2="48571"/>
                        <a14:foregroundMark x1="27811" y1="40000" x2="27811" y2="40000"/>
                        <a14:foregroundMark x1="30473" y1="34286" x2="30473" y2="34286"/>
                        <a14:foregroundMark x1="48521" y1="42857" x2="48521" y2="42857"/>
                        <a14:foregroundMark x1="46154" y1="54286" x2="46154" y2="54286"/>
                        <a14:foregroundMark x1="72485" y1="51429" x2="72485" y2="51429"/>
                        <a14:foregroundMark x1="69822" y1="51429" x2="69822" y2="51429"/>
                        <a14:foregroundMark x1="69231" y1="40000" x2="70710" y2="40000"/>
                        <a14:foregroundMark x1="92308" y1="45714" x2="92308" y2="45714"/>
                        <a14:foregroundMark x1="94675" y1="48571" x2="94675" y2="48571"/>
                        <a14:foregroundMark x1="96746" y1="51429" x2="96746" y2="51429"/>
                        <a14:foregroundMark x1="80769" y1="45714" x2="80769" y2="45714"/>
                        <a14:foregroundMark x1="83432" y1="45714" x2="83432" y2="45714"/>
                        <a14:foregroundMark x1="76331" y1="34286" x2="76331" y2="34286"/>
                        <a14:foregroundMark x1="78994" y1="25714" x2="78994" y2="25714"/>
                        <a14:foregroundMark x1="77811" y1="28571" x2="77811" y2="28571"/>
                        <a14:foregroundMark x1="77219" y1="25714" x2="77219" y2="25714"/>
                        <a14:foregroundMark x1="76923" y1="54286" x2="76923" y2="54286"/>
                        <a14:foregroundMark x1="79586" y1="57143" x2="79586" y2="57143"/>
                        <a14:foregroundMark x1="78698" y1="60000" x2="78698" y2="60000"/>
                        <a14:foregroundMark x1="78107" y1="54286" x2="78107" y2="54286"/>
                        <a14:foregroundMark x1="77515" y1="54286" x2="77515" y2="54286"/>
                        <a14:foregroundMark x1="82249" y1="45714" x2="82249" y2="45714"/>
                      </a14:backgroundRemoval>
                    </a14:imgEffect>
                  </a14:imgLayer>
                </a14:imgProps>
              </a:ext>
              <a:ext uri="{28A0092B-C50C-407E-A947-70E740481C1C}">
                <a14:useLocalDpi xmlns:a14="http://schemas.microsoft.com/office/drawing/2010/main" val="0"/>
              </a:ext>
            </a:extLst>
          </a:blip>
          <a:srcRect l="2" t="1" r="2" b="2455"/>
          <a:stretch/>
        </p:blipFill>
        <p:spPr>
          <a:xfrm>
            <a:off x="1687459" y="5612327"/>
            <a:ext cx="4269353" cy="431242"/>
          </a:xfrm>
          <a:prstGeom prst="rect">
            <a:avLst/>
          </a:prstGeom>
        </p:spPr>
      </p:pic>
      <p:sp>
        <p:nvSpPr>
          <p:cNvPr id="26" name="文字方塊 25"/>
          <p:cNvSpPr txBox="1"/>
          <p:nvPr/>
        </p:nvSpPr>
        <p:spPr>
          <a:xfrm>
            <a:off x="1" y="5644931"/>
            <a:ext cx="6202874" cy="307777"/>
          </a:xfrm>
          <a:prstGeom prst="rect">
            <a:avLst/>
          </a:prstGeom>
          <a:noFill/>
        </p:spPr>
        <p:txBody>
          <a:bodyPr wrap="square" rtlCol="0">
            <a:spAutoFit/>
          </a:bodyPr>
          <a:lstStyle/>
          <a:p>
            <a:r>
              <a:rPr lang="zh-TW" altLang="en-US" sz="1400" dirty="0" smtClean="0"/>
              <a:t>  觀看次數：</a:t>
            </a:r>
            <a:r>
              <a:rPr lang="en-US" altLang="zh-TW" sz="1400" dirty="0" smtClean="0"/>
              <a:t>66666</a:t>
            </a:r>
            <a:r>
              <a:rPr lang="zh-TW" altLang="en-US" sz="1400" dirty="0" smtClean="0"/>
              <a:t>次                </a:t>
            </a:r>
            <a:r>
              <a:rPr lang="en-US" altLang="zh-TW" sz="1400" dirty="0" smtClean="0"/>
              <a:t>666</a:t>
            </a:r>
            <a:r>
              <a:rPr lang="zh-TW" altLang="en-US" sz="1400" dirty="0" smtClean="0"/>
              <a:t>                  </a:t>
            </a:r>
            <a:r>
              <a:rPr lang="en-US" altLang="zh-TW" sz="1400" dirty="0" smtClean="0"/>
              <a:t>0</a:t>
            </a:r>
            <a:endParaRPr lang="zh-TW" altLang="en-US" sz="1400" dirty="0"/>
          </a:p>
        </p:txBody>
      </p:sp>
      <p:cxnSp>
        <p:nvCxnSpPr>
          <p:cNvPr id="27" name="直線接點 26"/>
          <p:cNvCxnSpPr/>
          <p:nvPr/>
        </p:nvCxnSpPr>
        <p:spPr>
          <a:xfrm>
            <a:off x="183075" y="6045155"/>
            <a:ext cx="5773737" cy="12700"/>
          </a:xfrm>
          <a:prstGeom prst="line">
            <a:avLst/>
          </a:prstGeom>
          <a:ln>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166789" y="6193100"/>
            <a:ext cx="613185" cy="55841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785758" y="6197519"/>
            <a:ext cx="2432617" cy="553998"/>
          </a:xfrm>
          <a:prstGeom prst="rect">
            <a:avLst/>
          </a:prstGeom>
          <a:noFill/>
        </p:spPr>
        <p:txBody>
          <a:bodyPr wrap="square" rtlCol="0">
            <a:spAutoFit/>
          </a:bodyPr>
          <a:lstStyle/>
          <a:p>
            <a:r>
              <a:rPr lang="en-US" altLang="zh-TW" sz="1600" dirty="0" smtClean="0"/>
              <a:t>YouTube </a:t>
            </a:r>
            <a:r>
              <a:rPr lang="zh-TW" altLang="en-US" sz="1600" dirty="0" smtClean="0"/>
              <a:t>推薦系統分析</a:t>
            </a:r>
            <a:endParaRPr lang="en-US" altLang="zh-TW" sz="1600" dirty="0" smtClean="0"/>
          </a:p>
          <a:p>
            <a:r>
              <a:rPr lang="zh-TW" altLang="en-US" sz="1400" dirty="0" smtClean="0"/>
              <a:t>發布日期：</a:t>
            </a:r>
            <a:r>
              <a:rPr lang="en-US" altLang="zh-TW" sz="1400" dirty="0" smtClean="0"/>
              <a:t>2019</a:t>
            </a:r>
            <a:r>
              <a:rPr lang="zh-TW" altLang="en-US" sz="1400" dirty="0" smtClean="0"/>
              <a:t>年</a:t>
            </a:r>
            <a:r>
              <a:rPr lang="en-US" altLang="zh-TW" sz="1400" dirty="0" smtClean="0"/>
              <a:t>1</a:t>
            </a:r>
            <a:r>
              <a:rPr lang="zh-TW" altLang="en-US" sz="1400" dirty="0" smtClean="0"/>
              <a:t>月</a:t>
            </a:r>
            <a:r>
              <a:rPr lang="en-US" altLang="zh-TW" sz="1400" dirty="0" smtClean="0"/>
              <a:t>29</a:t>
            </a:r>
            <a:r>
              <a:rPr lang="zh-TW" altLang="en-US" sz="1400" dirty="0" smtClean="0"/>
              <a:t>日</a:t>
            </a:r>
            <a:endParaRPr lang="zh-TW" altLang="en-US" sz="1400" dirty="0"/>
          </a:p>
        </p:txBody>
      </p:sp>
      <p:sp>
        <p:nvSpPr>
          <p:cNvPr id="35" name="文字方塊 34"/>
          <p:cNvSpPr txBox="1"/>
          <p:nvPr/>
        </p:nvSpPr>
        <p:spPr>
          <a:xfrm>
            <a:off x="4108381" y="6271600"/>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pic>
        <p:nvPicPr>
          <p:cNvPr id="36" name="圖片 35"/>
          <p:cNvPicPr>
            <a:picLocks noChangeAspect="1"/>
          </p:cNvPicPr>
          <p:nvPr/>
        </p:nvPicPr>
        <p:blipFill rotWithShape="1">
          <a:blip r:embed="rId7" cstate="print">
            <a:extLst>
              <a:ext uri="{28A0092B-C50C-407E-A947-70E740481C1C}">
                <a14:useLocalDpi xmlns:a14="http://schemas.microsoft.com/office/drawing/2010/main" val="0"/>
              </a:ext>
            </a:extLst>
          </a:blip>
          <a:srcRect t="8526" b="5952"/>
          <a:stretch/>
        </p:blipFill>
        <p:spPr>
          <a:xfrm>
            <a:off x="8723895" y="5643345"/>
            <a:ext cx="3087103" cy="1139377"/>
          </a:xfrm>
          <a:prstGeom prst="rect">
            <a:avLst/>
          </a:prstGeom>
        </p:spPr>
      </p:pic>
      <p:sp>
        <p:nvSpPr>
          <p:cNvPr id="37" name="矩形 36"/>
          <p:cNvSpPr/>
          <p:nvPr/>
        </p:nvSpPr>
        <p:spPr>
          <a:xfrm>
            <a:off x="7599666" y="5559184"/>
            <a:ext cx="1107996" cy="369332"/>
          </a:xfrm>
          <a:prstGeom prst="rect">
            <a:avLst/>
          </a:prstGeom>
        </p:spPr>
        <p:txBody>
          <a:bodyPr wrap="none">
            <a:spAutoFit/>
          </a:bodyPr>
          <a:lstStyle/>
          <a:p>
            <a:r>
              <a:rPr lang="zh-TW" altLang="en-US" dirty="0">
                <a:solidFill>
                  <a:srgbClr val="FFFFFF"/>
                </a:solidFill>
                <a:latin typeface="Roboto"/>
              </a:rPr>
              <a:t>即將播放</a:t>
            </a:r>
            <a:endParaRPr lang="zh-TW" altLang="en-US" dirty="0"/>
          </a:p>
        </p:txBody>
      </p:sp>
      <p:pic>
        <p:nvPicPr>
          <p:cNvPr id="40" name="圖片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23894" y="5643344"/>
            <a:ext cx="3087103" cy="1139377"/>
          </a:xfrm>
          <a:prstGeom prst="rect">
            <a:avLst/>
          </a:prstGeom>
        </p:spPr>
      </p:pic>
      <p:grpSp>
        <p:nvGrpSpPr>
          <p:cNvPr id="6" name="群組 5"/>
          <p:cNvGrpSpPr/>
          <p:nvPr/>
        </p:nvGrpSpPr>
        <p:grpSpPr>
          <a:xfrm>
            <a:off x="0" y="732498"/>
            <a:ext cx="12191999" cy="4482762"/>
            <a:chOff x="0" y="732498"/>
            <a:chExt cx="12191999" cy="4482762"/>
          </a:xfrm>
        </p:grpSpPr>
        <p:sp>
          <p:nvSpPr>
            <p:cNvPr id="34" name="矩形 33"/>
            <p:cNvSpPr/>
            <p:nvPr/>
          </p:nvSpPr>
          <p:spPr>
            <a:xfrm>
              <a:off x="0" y="732498"/>
              <a:ext cx="12191999" cy="4482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2154" y="1138752"/>
              <a:ext cx="5487650" cy="3658433"/>
            </a:xfrm>
            <a:prstGeom prst="rect">
              <a:avLst/>
            </a:prstGeom>
          </p:spPr>
        </p:pic>
        <p:pic>
          <p:nvPicPr>
            <p:cNvPr id="4" name="圖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2197" y="1140872"/>
              <a:ext cx="5487650" cy="3658433"/>
            </a:xfrm>
            <a:prstGeom prst="rect">
              <a:avLst/>
            </a:prstGeom>
          </p:spPr>
        </p:pic>
      </p:grpSp>
    </p:spTree>
    <p:extLst>
      <p:ext uri="{BB962C8B-B14F-4D97-AF65-F5344CB8AC3E}">
        <p14:creationId xmlns:p14="http://schemas.microsoft.com/office/powerpoint/2010/main" val="2730058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1" y="5216845"/>
            <a:ext cx="11458575" cy="400110"/>
          </a:xfrm>
          <a:prstGeom prst="rect">
            <a:avLst/>
          </a:prstGeom>
          <a:noFill/>
        </p:spPr>
        <p:txBody>
          <a:bodyPr wrap="square" rtlCol="0">
            <a:spAutoFit/>
          </a:bodyPr>
          <a:lstStyle/>
          <a:p>
            <a:r>
              <a:rPr lang="en-US" altLang="zh-TW" sz="2000" dirty="0" smtClean="0"/>
              <a:t>【5</a:t>
            </a:r>
            <a:r>
              <a:rPr lang="en-US" altLang="zh-TW" sz="2000" dirty="0" smtClean="0"/>
              <a:t>】</a:t>
            </a:r>
            <a:r>
              <a:rPr lang="zh-TW" altLang="en-US" sz="2000" dirty="0" smtClean="0"/>
              <a:t>發燒影片中時間區間內是有特定幾種影片種類的！</a:t>
            </a:r>
            <a:endParaRPr lang="zh-TW" altLang="en-US" sz="2000" dirty="0"/>
          </a:p>
        </p:txBody>
      </p:sp>
      <p:pic>
        <p:nvPicPr>
          <p:cNvPr id="24" name="圖片 23" descr="畫面剪輯"/>
          <p:cNvPicPr>
            <a:picLocks noChangeAspect="1"/>
          </p:cNvPicPr>
          <p:nvPr/>
        </p:nvPicPr>
        <p:blipFill rotWithShape="1">
          <a:blip r:embed="rId6">
            <a:extLst>
              <a:ext uri="{BEBA8EAE-BF5A-486C-A8C5-ECC9F3942E4B}">
                <a14:imgProps xmlns:a14="http://schemas.microsoft.com/office/drawing/2010/main">
                  <a14:imgLayer>
                    <a14:imgEffect>
                      <a14:backgroundRemoval t="2857" b="91429" l="1775" r="98817">
                        <a14:foregroundMark x1="3846" y1="48571" x2="3846" y2="48571"/>
                        <a14:foregroundMark x1="7101" y1="48571" x2="7101" y2="48571"/>
                        <a14:foregroundMark x1="27811" y1="40000" x2="27811" y2="40000"/>
                        <a14:foregroundMark x1="30473" y1="34286" x2="30473" y2="34286"/>
                        <a14:foregroundMark x1="48521" y1="42857" x2="48521" y2="42857"/>
                        <a14:foregroundMark x1="46154" y1="54286" x2="46154" y2="54286"/>
                        <a14:foregroundMark x1="72485" y1="51429" x2="72485" y2="51429"/>
                        <a14:foregroundMark x1="69822" y1="51429" x2="69822" y2="51429"/>
                        <a14:foregroundMark x1="69231" y1="40000" x2="70710" y2="40000"/>
                        <a14:foregroundMark x1="92308" y1="45714" x2="92308" y2="45714"/>
                        <a14:foregroundMark x1="94675" y1="48571" x2="94675" y2="48571"/>
                        <a14:foregroundMark x1="96746" y1="51429" x2="96746" y2="51429"/>
                        <a14:foregroundMark x1="80769" y1="45714" x2="80769" y2="45714"/>
                        <a14:foregroundMark x1="83432" y1="45714" x2="83432" y2="45714"/>
                        <a14:foregroundMark x1="76331" y1="34286" x2="76331" y2="34286"/>
                        <a14:foregroundMark x1="78994" y1="25714" x2="78994" y2="25714"/>
                        <a14:foregroundMark x1="77811" y1="28571" x2="77811" y2="28571"/>
                        <a14:foregroundMark x1="77219" y1="25714" x2="77219" y2="25714"/>
                        <a14:foregroundMark x1="76923" y1="54286" x2="76923" y2="54286"/>
                        <a14:foregroundMark x1="79586" y1="57143" x2="79586" y2="57143"/>
                        <a14:foregroundMark x1="78698" y1="60000" x2="78698" y2="60000"/>
                        <a14:foregroundMark x1="78107" y1="54286" x2="78107" y2="54286"/>
                        <a14:foregroundMark x1="77515" y1="54286" x2="77515" y2="54286"/>
                        <a14:foregroundMark x1="82249" y1="45714" x2="82249" y2="45714"/>
                      </a14:backgroundRemoval>
                    </a14:imgEffect>
                  </a14:imgLayer>
                </a14:imgProps>
              </a:ext>
              <a:ext uri="{28A0092B-C50C-407E-A947-70E740481C1C}">
                <a14:useLocalDpi xmlns:a14="http://schemas.microsoft.com/office/drawing/2010/main" val="0"/>
              </a:ext>
            </a:extLst>
          </a:blip>
          <a:srcRect l="2" t="1" r="2" b="2455"/>
          <a:stretch/>
        </p:blipFill>
        <p:spPr>
          <a:xfrm>
            <a:off x="1687459" y="5612327"/>
            <a:ext cx="4269353" cy="431242"/>
          </a:xfrm>
          <a:prstGeom prst="rect">
            <a:avLst/>
          </a:prstGeom>
        </p:spPr>
      </p:pic>
      <p:sp>
        <p:nvSpPr>
          <p:cNvPr id="26" name="文字方塊 25"/>
          <p:cNvSpPr txBox="1"/>
          <p:nvPr/>
        </p:nvSpPr>
        <p:spPr>
          <a:xfrm>
            <a:off x="1" y="5644931"/>
            <a:ext cx="6202874" cy="307777"/>
          </a:xfrm>
          <a:prstGeom prst="rect">
            <a:avLst/>
          </a:prstGeom>
          <a:noFill/>
        </p:spPr>
        <p:txBody>
          <a:bodyPr wrap="square" rtlCol="0">
            <a:spAutoFit/>
          </a:bodyPr>
          <a:lstStyle/>
          <a:p>
            <a:r>
              <a:rPr lang="zh-TW" altLang="en-US" sz="1400" dirty="0" smtClean="0"/>
              <a:t>  觀看次數：</a:t>
            </a:r>
            <a:r>
              <a:rPr lang="en-US" altLang="zh-TW" sz="1400" dirty="0" smtClean="0"/>
              <a:t>66666</a:t>
            </a:r>
            <a:r>
              <a:rPr lang="zh-TW" altLang="en-US" sz="1400" dirty="0" smtClean="0"/>
              <a:t>次                </a:t>
            </a:r>
            <a:r>
              <a:rPr lang="en-US" altLang="zh-TW" sz="1400" dirty="0" smtClean="0"/>
              <a:t>666</a:t>
            </a:r>
            <a:r>
              <a:rPr lang="zh-TW" altLang="en-US" sz="1400" dirty="0" smtClean="0"/>
              <a:t>                  </a:t>
            </a:r>
            <a:r>
              <a:rPr lang="en-US" altLang="zh-TW" sz="1400" dirty="0" smtClean="0"/>
              <a:t>0</a:t>
            </a:r>
            <a:endParaRPr lang="zh-TW" altLang="en-US" sz="1400" dirty="0"/>
          </a:p>
        </p:txBody>
      </p:sp>
      <p:cxnSp>
        <p:nvCxnSpPr>
          <p:cNvPr id="27" name="直線接點 26"/>
          <p:cNvCxnSpPr/>
          <p:nvPr/>
        </p:nvCxnSpPr>
        <p:spPr>
          <a:xfrm>
            <a:off x="183075" y="6045155"/>
            <a:ext cx="5773737" cy="12700"/>
          </a:xfrm>
          <a:prstGeom prst="line">
            <a:avLst/>
          </a:prstGeom>
          <a:ln>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166789" y="6193100"/>
            <a:ext cx="613185" cy="55841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785758" y="6197519"/>
            <a:ext cx="2432617" cy="553998"/>
          </a:xfrm>
          <a:prstGeom prst="rect">
            <a:avLst/>
          </a:prstGeom>
          <a:noFill/>
        </p:spPr>
        <p:txBody>
          <a:bodyPr wrap="square" rtlCol="0">
            <a:spAutoFit/>
          </a:bodyPr>
          <a:lstStyle/>
          <a:p>
            <a:r>
              <a:rPr lang="en-US" altLang="zh-TW" sz="1600" dirty="0" smtClean="0"/>
              <a:t>YouTube </a:t>
            </a:r>
            <a:r>
              <a:rPr lang="zh-TW" altLang="en-US" sz="1600" dirty="0" smtClean="0"/>
              <a:t>推薦系統分析</a:t>
            </a:r>
            <a:endParaRPr lang="en-US" altLang="zh-TW" sz="1600" dirty="0" smtClean="0"/>
          </a:p>
          <a:p>
            <a:r>
              <a:rPr lang="zh-TW" altLang="en-US" sz="1400" dirty="0" smtClean="0"/>
              <a:t>發布日期：</a:t>
            </a:r>
            <a:r>
              <a:rPr lang="en-US" altLang="zh-TW" sz="1400" dirty="0" smtClean="0"/>
              <a:t>2019</a:t>
            </a:r>
            <a:r>
              <a:rPr lang="zh-TW" altLang="en-US" sz="1400" dirty="0" smtClean="0"/>
              <a:t>年</a:t>
            </a:r>
            <a:r>
              <a:rPr lang="en-US" altLang="zh-TW" sz="1400" dirty="0" smtClean="0"/>
              <a:t>1</a:t>
            </a:r>
            <a:r>
              <a:rPr lang="zh-TW" altLang="en-US" sz="1400" dirty="0" smtClean="0"/>
              <a:t>月</a:t>
            </a:r>
            <a:r>
              <a:rPr lang="en-US" altLang="zh-TW" sz="1400" dirty="0" smtClean="0"/>
              <a:t>29</a:t>
            </a:r>
            <a:r>
              <a:rPr lang="zh-TW" altLang="en-US" sz="1400" dirty="0" smtClean="0"/>
              <a:t>日</a:t>
            </a:r>
            <a:endParaRPr lang="zh-TW" altLang="en-US" sz="1400" dirty="0"/>
          </a:p>
        </p:txBody>
      </p:sp>
      <p:sp>
        <p:nvSpPr>
          <p:cNvPr id="32" name="矩形 31"/>
          <p:cNvSpPr/>
          <p:nvPr/>
        </p:nvSpPr>
        <p:spPr>
          <a:xfrm>
            <a:off x="0" y="732498"/>
            <a:ext cx="12191999" cy="44827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250" y="751307"/>
            <a:ext cx="10477500" cy="4437562"/>
          </a:xfrm>
          <a:prstGeom prst="rect">
            <a:avLst/>
          </a:prstGeom>
        </p:spPr>
      </p:pic>
      <p:sp>
        <p:nvSpPr>
          <p:cNvPr id="33" name="文字方塊 32"/>
          <p:cNvSpPr txBox="1"/>
          <p:nvPr/>
        </p:nvSpPr>
        <p:spPr>
          <a:xfrm>
            <a:off x="4108381" y="6271600"/>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spTree>
    <p:extLst>
      <p:ext uri="{BB962C8B-B14F-4D97-AF65-F5344CB8AC3E}">
        <p14:creationId xmlns:p14="http://schemas.microsoft.com/office/powerpoint/2010/main" val="3022436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72333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descr="【&lt;strong&gt;Youtube&lt;/strong&gt; Logo】| &lt;strong&gt;Youtube&lt;/strong&gt; Logo Vector Design Icons Free Downloa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6" y="9167"/>
            <a:ext cx="964441" cy="723331"/>
          </a:xfrm>
          <a:prstGeom prst="rect">
            <a:avLst/>
          </a:prstGeom>
        </p:spPr>
      </p:pic>
      <p:sp>
        <p:nvSpPr>
          <p:cNvPr id="8" name="圓角矩形 7"/>
          <p:cNvSpPr/>
          <p:nvPr/>
        </p:nvSpPr>
        <p:spPr>
          <a:xfrm>
            <a:off x="207411" y="240697"/>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207409" y="335590"/>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207409" y="430484"/>
            <a:ext cx="283127" cy="498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95377" y="139999"/>
            <a:ext cx="1366836" cy="461665"/>
          </a:xfrm>
          <a:prstGeom prst="rect">
            <a:avLst/>
          </a:prstGeom>
          <a:noFill/>
        </p:spPr>
        <p:txBody>
          <a:bodyPr wrap="square" rtlCol="0">
            <a:spAutoFit/>
          </a:bodyPr>
          <a:lstStyle/>
          <a:p>
            <a:r>
              <a:rPr lang="en-US" altLang="zh-TW" sz="2400" dirty="0" smtClean="0"/>
              <a:t>YouTube</a:t>
            </a:r>
            <a:endParaRPr lang="zh-TW" altLang="en-US" sz="2400" dirty="0"/>
          </a:p>
        </p:txBody>
      </p:sp>
      <p:sp>
        <p:nvSpPr>
          <p:cNvPr id="14" name="矩形 13"/>
          <p:cNvSpPr/>
          <p:nvPr/>
        </p:nvSpPr>
        <p:spPr>
          <a:xfrm rot="5400000">
            <a:off x="5170390" y="-4486072"/>
            <a:ext cx="1851220" cy="12192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descr="畫面剪輯"/>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421" y1="39474" x2="9474" y2="39474"/>
                        <a14:foregroundMark x1="33684" y1="36842" x2="33684" y2="36842"/>
                        <a14:foregroundMark x1="37368" y1="34211" x2="37368" y2="34211"/>
                        <a14:foregroundMark x1="40526" y1="36842" x2="40526" y2="36842"/>
                        <a14:foregroundMark x1="40526" y1="52632" x2="40526" y2="52632"/>
                        <a14:foregroundMark x1="36842" y1="50000" x2="36842" y2="50000"/>
                        <a14:foregroundMark x1="34737" y1="68421" x2="34737" y2="68421"/>
                        <a14:foregroundMark x1="34211" y1="50000" x2="34211" y2="50000"/>
                        <a14:foregroundMark x1="40526" y1="65789" x2="40526" y2="65789"/>
                        <a14:foregroundMark x1="88421" y1="50000" x2="88421" y2="50000"/>
                        <a14:foregroundMark x1="87895" y1="73684" x2="87895" y2="73684"/>
                        <a14:backgroundMark x1="2105" y1="26316" x2="2105" y2="71053"/>
                      </a14:backgroundRemoval>
                    </a14:imgEffect>
                  </a14:imgLayer>
                </a14:imgProps>
              </a:ext>
              <a:ext uri="{28A0092B-C50C-407E-A947-70E740481C1C}">
                <a14:useLocalDpi xmlns:a14="http://schemas.microsoft.com/office/drawing/2010/main" val="0"/>
              </a:ext>
            </a:extLst>
          </a:blip>
          <a:stretch>
            <a:fillRect/>
          </a:stretch>
        </p:blipFill>
        <p:spPr>
          <a:xfrm>
            <a:off x="9326547" y="151113"/>
            <a:ext cx="2132028" cy="426406"/>
          </a:xfrm>
          <a:prstGeom prst="rect">
            <a:avLst/>
          </a:prstGeom>
        </p:spPr>
      </p:pic>
      <p:sp>
        <p:nvSpPr>
          <p:cNvPr id="18" name="橢圓 17"/>
          <p:cNvSpPr/>
          <p:nvPr/>
        </p:nvSpPr>
        <p:spPr>
          <a:xfrm>
            <a:off x="11676062" y="249287"/>
            <a:ext cx="269875" cy="25192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3056114" y="192086"/>
            <a:ext cx="4800600" cy="336822"/>
          </a:xfrm>
          <a:prstGeom prst="rect">
            <a:avLst/>
          </a:prstGeom>
          <a:solidFill>
            <a:schemeClr val="bg1">
              <a:lumMod val="95000"/>
              <a:lumOff val="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7856714" y="192087"/>
            <a:ext cx="593901" cy="336822"/>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p:cNvGrpSpPr/>
          <p:nvPr/>
        </p:nvGrpSpPr>
        <p:grpSpPr>
          <a:xfrm>
            <a:off x="8051605" y="274410"/>
            <a:ext cx="201041" cy="200769"/>
            <a:chOff x="8046843" y="263625"/>
            <a:chExt cx="201041" cy="200769"/>
          </a:xfrm>
        </p:grpSpPr>
        <p:sp>
          <p:nvSpPr>
            <p:cNvPr id="21" name="橢圓 20"/>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接點 22"/>
            <p:cNvCxnSpPr>
              <a:stCxn id="21"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0" name="橢圓 29"/>
          <p:cNvSpPr/>
          <p:nvPr/>
        </p:nvSpPr>
        <p:spPr>
          <a:xfrm>
            <a:off x="983696" y="905490"/>
            <a:ext cx="1086783" cy="100475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20604" y="1267178"/>
            <a:ext cx="3657600" cy="523220"/>
          </a:xfrm>
          <a:prstGeom prst="rect">
            <a:avLst/>
          </a:prstGeom>
          <a:noFill/>
        </p:spPr>
        <p:txBody>
          <a:bodyPr wrap="square" rtlCol="0">
            <a:spAutoFit/>
          </a:bodyPr>
          <a:lstStyle/>
          <a:p>
            <a:pPr algn="ctr"/>
            <a:r>
              <a:rPr lang="en-US" altLang="zh-TW" sz="2800" b="1" dirty="0" smtClean="0"/>
              <a:t>YouTube </a:t>
            </a:r>
            <a:r>
              <a:rPr lang="zh-TW" altLang="en-US" sz="2800" b="1" dirty="0" smtClean="0"/>
              <a:t>推薦系統分析</a:t>
            </a:r>
            <a:endParaRPr lang="zh-TW" altLang="en-US" sz="2800" b="1" dirty="0"/>
          </a:p>
        </p:txBody>
      </p:sp>
      <p:graphicFrame>
        <p:nvGraphicFramePr>
          <p:cNvPr id="33" name="表格 32"/>
          <p:cNvGraphicFramePr>
            <a:graphicFrameLocks noGrp="1"/>
          </p:cNvGraphicFramePr>
          <p:nvPr>
            <p:extLst>
              <p:ext uri="{D42A27DB-BD31-4B8C-83A1-F6EECF244321}">
                <p14:modId xmlns:p14="http://schemas.microsoft.com/office/powerpoint/2010/main" val="1248297868"/>
              </p:ext>
            </p:extLst>
          </p:nvPr>
        </p:nvGraphicFramePr>
        <p:xfrm>
          <a:off x="632597" y="2103955"/>
          <a:ext cx="6947184" cy="458263"/>
        </p:xfrm>
        <a:graphic>
          <a:graphicData uri="http://schemas.openxmlformats.org/drawingml/2006/table">
            <a:tbl>
              <a:tblPr firstRow="1" bandRow="1">
                <a:tableStyleId>{2D5ABB26-0587-4C30-8999-92F81FD0307C}</a:tableStyleId>
              </a:tblPr>
              <a:tblGrid>
                <a:gridCol w="1157864">
                  <a:extLst>
                    <a:ext uri="{9D8B030D-6E8A-4147-A177-3AD203B41FA5}">
                      <a16:colId xmlns:a16="http://schemas.microsoft.com/office/drawing/2014/main" val="3915831454"/>
                    </a:ext>
                  </a:extLst>
                </a:gridCol>
                <a:gridCol w="1157864">
                  <a:extLst>
                    <a:ext uri="{9D8B030D-6E8A-4147-A177-3AD203B41FA5}">
                      <a16:colId xmlns:a16="http://schemas.microsoft.com/office/drawing/2014/main" val="4150318852"/>
                    </a:ext>
                  </a:extLst>
                </a:gridCol>
                <a:gridCol w="1157864">
                  <a:extLst>
                    <a:ext uri="{9D8B030D-6E8A-4147-A177-3AD203B41FA5}">
                      <a16:colId xmlns:a16="http://schemas.microsoft.com/office/drawing/2014/main" val="2072440242"/>
                    </a:ext>
                  </a:extLst>
                </a:gridCol>
                <a:gridCol w="1157864">
                  <a:extLst>
                    <a:ext uri="{9D8B030D-6E8A-4147-A177-3AD203B41FA5}">
                      <a16:colId xmlns:a16="http://schemas.microsoft.com/office/drawing/2014/main" val="1035483992"/>
                    </a:ext>
                  </a:extLst>
                </a:gridCol>
                <a:gridCol w="1157864">
                  <a:extLst>
                    <a:ext uri="{9D8B030D-6E8A-4147-A177-3AD203B41FA5}">
                      <a16:colId xmlns:a16="http://schemas.microsoft.com/office/drawing/2014/main" val="3840020572"/>
                    </a:ext>
                  </a:extLst>
                </a:gridCol>
                <a:gridCol w="1157864">
                  <a:extLst>
                    <a:ext uri="{9D8B030D-6E8A-4147-A177-3AD203B41FA5}">
                      <a16:colId xmlns:a16="http://schemas.microsoft.com/office/drawing/2014/main" val="1587372310"/>
                    </a:ext>
                  </a:extLst>
                </a:gridCol>
              </a:tblGrid>
              <a:tr h="458263">
                <a:tc>
                  <a:txBody>
                    <a:bodyPr/>
                    <a:lstStyle/>
                    <a:p>
                      <a:pPr algn="ctr"/>
                      <a:r>
                        <a:rPr lang="zh-TW" altLang="en-US" dirty="0" smtClean="0"/>
                        <a:t>首頁</a:t>
                      </a:r>
                      <a:endParaRPr lang="zh-TW" altLang="en-US" dirty="0"/>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dirty="0" smtClean="0"/>
                        <a:t>影片</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播放清單</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頻道</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討論</a:t>
                      </a:r>
                      <a:endParaRPr lang="zh-TW" altLang="en-US" dirty="0"/>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zh-TW" altLang="en-US" dirty="0" smtClean="0"/>
                        <a:t>簡介</a:t>
                      </a:r>
                      <a:endParaRPr lang="zh-TW" altLang="en-US"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405400"/>
                  </a:ext>
                </a:extLst>
              </a:tr>
            </a:tbl>
          </a:graphicData>
        </a:graphic>
      </p:graphicFrame>
      <p:grpSp>
        <p:nvGrpSpPr>
          <p:cNvPr id="34" name="群組 33"/>
          <p:cNvGrpSpPr/>
          <p:nvPr/>
        </p:nvGrpSpPr>
        <p:grpSpPr>
          <a:xfrm>
            <a:off x="7850564" y="2194601"/>
            <a:ext cx="201041" cy="200769"/>
            <a:chOff x="8046843" y="263625"/>
            <a:chExt cx="201041" cy="200769"/>
          </a:xfrm>
        </p:grpSpPr>
        <p:sp>
          <p:nvSpPr>
            <p:cNvPr id="35" name="橢圓 34"/>
            <p:cNvSpPr/>
            <p:nvPr/>
          </p:nvSpPr>
          <p:spPr>
            <a:xfrm>
              <a:off x="8046843" y="263625"/>
              <a:ext cx="125149" cy="125960"/>
            </a:xfrm>
            <a:prstGeom prst="ellipse">
              <a:avLst/>
            </a:pr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a:stCxn id="35" idx="5"/>
            </p:cNvCxnSpPr>
            <p:nvPr/>
          </p:nvCxnSpPr>
          <p:spPr>
            <a:xfrm>
              <a:off x="8153664" y="371139"/>
              <a:ext cx="94220" cy="93255"/>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07408" y="2681350"/>
            <a:ext cx="6865445" cy="4106252"/>
          </a:xfrm>
          <a:prstGeom prst="rect">
            <a:avLst/>
          </a:prstGeom>
        </p:spPr>
        <p:txBody>
          <a:bodyPr wrap="square">
            <a:spAutoFit/>
          </a:bodyPr>
          <a:lstStyle/>
          <a:p>
            <a:pPr>
              <a:lnSpc>
                <a:spcPts val="3100"/>
              </a:lnSpc>
              <a:spcAft>
                <a:spcPts val="1200"/>
              </a:spcAft>
            </a:pPr>
            <a:r>
              <a:rPr lang="zh-TW" altLang="en-US" sz="2000" b="1" dirty="0" smtClean="0">
                <a:latin typeface="+mn-ea"/>
              </a:rPr>
              <a:t>說明</a:t>
            </a:r>
          </a:p>
          <a:p>
            <a:pPr>
              <a:lnSpc>
                <a:spcPts val="3000"/>
              </a:lnSpc>
            </a:pPr>
            <a:r>
              <a:rPr lang="zh-TW" altLang="en-US" b="1" dirty="0" smtClean="0">
                <a:latin typeface="微軟正黑體" panose="020B0604030504040204" pitchFamily="34" charset="-120"/>
                <a:ea typeface="微軟正黑體" panose="020B0604030504040204" pitchFamily="34" charset="-120"/>
              </a:rPr>
              <a:t>結論：</a:t>
            </a:r>
            <a:endParaRPr lang="en-US" altLang="zh-TW" b="1"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推薦創作者往</a:t>
            </a:r>
            <a:r>
              <a:rPr lang="zh-TW" altLang="en-US" b="1" dirty="0">
                <a:solidFill>
                  <a:srgbClr val="FFFF00"/>
                </a:solidFill>
                <a:latin typeface="微軟正黑體" panose="020B0604030504040204" pitchFamily="34" charset="-120"/>
                <a:ea typeface="微軟正黑體" panose="020B0604030504040204" pitchFamily="34" charset="-120"/>
              </a:rPr>
              <a:t>喜劇、娛樂</a:t>
            </a:r>
            <a:r>
              <a:rPr lang="zh-TW" altLang="en-US" dirty="0">
                <a:latin typeface="微軟正黑體" panose="020B0604030504040204" pitchFamily="34" charset="-120"/>
                <a:ea typeface="微軟正黑體" panose="020B0604030504040204" pitchFamily="34" charset="-120"/>
              </a:rPr>
              <a:t>等方向創作有幫助曝光。</a:t>
            </a:r>
            <a:endParaRPr lang="en-US" altLang="zh-TW"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en-US" altLang="zh-TW" dirty="0" smtClean="0">
                <a:latin typeface="微軟正黑體" panose="020B0604030504040204" pitchFamily="34" charset="-120"/>
                <a:ea typeface="微軟正黑體" panose="020B0604030504040204" pitchFamily="34" charset="-120"/>
              </a:rPr>
              <a:t>YouTube</a:t>
            </a:r>
            <a:r>
              <a:rPr lang="zh-TW" altLang="en-US" dirty="0">
                <a:latin typeface="微軟正黑體" panose="020B0604030504040204" pitchFamily="34" charset="-120"/>
                <a:ea typeface="微軟正黑體" panose="020B0604030504040204" pitchFamily="34" charset="-120"/>
              </a:rPr>
              <a:t>的推薦系統偏好</a:t>
            </a:r>
            <a:r>
              <a:rPr lang="zh-TW" altLang="en-US" b="1" dirty="0">
                <a:solidFill>
                  <a:srgbClr val="FFFF00"/>
                </a:solidFill>
                <a:latin typeface="微軟正黑體" panose="020B0604030504040204" pitchFamily="34" charset="-120"/>
                <a:ea typeface="微軟正黑體" panose="020B0604030504040204" pitchFamily="34" charset="-120"/>
              </a:rPr>
              <a:t>和觀眾互動</a:t>
            </a:r>
            <a:r>
              <a:rPr lang="zh-TW" altLang="en-US" dirty="0">
                <a:latin typeface="微軟正黑體" panose="020B0604030504040204" pitchFamily="34" charset="-120"/>
                <a:ea typeface="微軟正黑體" panose="020B0604030504040204" pitchFamily="34" charset="-120"/>
              </a:rPr>
              <a:t>多的影片</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創作者應誘導觀眾和影片互動，讚、留言評論，不論正反面，都對影片曝光有幫助</a:t>
            </a:r>
            <a:r>
              <a:rPr lang="zh-TW" altLang="en-US" dirty="0" smtClean="0">
                <a:latin typeface="微軟正黑體" panose="020B0604030504040204" pitchFamily="34" charset="-120"/>
                <a:ea typeface="微軟正黑體" panose="020B0604030504040204" pitchFamily="34" charset="-120"/>
              </a:rPr>
              <a:t>！</a:t>
            </a:r>
            <a:endParaRPr lang="en-US" altLang="zh-TW" b="1"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標籤多不如</a:t>
            </a:r>
            <a:r>
              <a:rPr lang="zh-TW" altLang="en-US" b="1" dirty="0">
                <a:solidFill>
                  <a:srgbClr val="FFFF00"/>
                </a:solidFill>
                <a:latin typeface="微軟正黑體" panose="020B0604030504040204" pitchFamily="34" charset="-120"/>
                <a:ea typeface="微軟正黑體" panose="020B0604030504040204" pitchFamily="34" charset="-120"/>
              </a:rPr>
              <a:t>標籤好</a:t>
            </a:r>
            <a:r>
              <a:rPr lang="zh-TW" altLang="en-US" dirty="0">
                <a:latin typeface="微軟正黑體" panose="020B0604030504040204" pitchFamily="34" charset="-120"/>
                <a:ea typeface="微軟正黑體" panose="020B0604030504040204" pitchFamily="34" charset="-120"/>
              </a:rPr>
              <a:t>，增加觀眾搜尋到的</a:t>
            </a:r>
            <a:r>
              <a:rPr lang="zh-TW" altLang="en-US" dirty="0" smtClean="0">
                <a:latin typeface="微軟正黑體" panose="020B0604030504040204" pitchFamily="34" charset="-120"/>
                <a:ea typeface="微軟正黑體" panose="020B0604030504040204" pitchFamily="34" charset="-120"/>
              </a:rPr>
              <a:t>機會</a:t>
            </a:r>
            <a:endParaRPr lang="en-US" altLang="zh-TW" dirty="0" smtClean="0">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a:latin typeface="微軟正黑體" panose="020B0604030504040204" pitchFamily="34" charset="-120"/>
                <a:ea typeface="微軟正黑體" panose="020B0604030504040204" pitchFamily="34" charset="-120"/>
              </a:rPr>
              <a:t>詳細文字中盡量</a:t>
            </a:r>
            <a:r>
              <a:rPr lang="zh-TW" altLang="en-US" b="1" dirty="0">
                <a:solidFill>
                  <a:srgbClr val="FFFF00"/>
                </a:solidFill>
                <a:latin typeface="微軟正黑體" panose="020B0604030504040204" pitchFamily="34" charset="-120"/>
                <a:ea typeface="微軟正黑體" panose="020B0604030504040204" pitchFamily="34" charset="-120"/>
              </a:rPr>
              <a:t>不要附上對外</a:t>
            </a:r>
            <a:r>
              <a:rPr lang="zh-TW" altLang="en-US" b="1" dirty="0" smtClean="0">
                <a:solidFill>
                  <a:srgbClr val="FFFF00"/>
                </a:solidFill>
                <a:latin typeface="微軟正黑體" panose="020B0604030504040204" pitchFamily="34" charset="-120"/>
                <a:ea typeface="微軟正黑體" panose="020B0604030504040204" pitchFamily="34" charset="-120"/>
              </a:rPr>
              <a:t>連結</a:t>
            </a:r>
            <a:endParaRPr lang="en-US" altLang="zh-TW" b="1" dirty="0" smtClean="0">
              <a:solidFill>
                <a:srgbClr val="FFFF00"/>
              </a:solidFill>
              <a:latin typeface="微軟正黑體" panose="020B0604030504040204" pitchFamily="34" charset="-120"/>
              <a:ea typeface="微軟正黑體" panose="020B0604030504040204" pitchFamily="34" charset="-120"/>
            </a:endParaRPr>
          </a:p>
          <a:p>
            <a:pPr marL="342900" indent="-342900">
              <a:lnSpc>
                <a:spcPts val="3000"/>
              </a:lnSpc>
              <a:buFont typeface="+mj-lt"/>
              <a:buAutoNum type="arabicPeriod"/>
            </a:pPr>
            <a:r>
              <a:rPr lang="zh-TW" altLang="en-US" dirty="0" smtClean="0">
                <a:latin typeface="微軟正黑體" panose="020B0604030504040204" pitchFamily="34" charset="-120"/>
                <a:ea typeface="微軟正黑體" panose="020B0604030504040204" pitchFamily="34" charset="-120"/>
              </a:rPr>
              <a:t>觀察</a:t>
            </a:r>
            <a:r>
              <a:rPr lang="zh-TW" altLang="en-US" b="1" dirty="0">
                <a:solidFill>
                  <a:srgbClr val="FFFF00"/>
                </a:solidFill>
                <a:latin typeface="微軟正黑體" panose="020B0604030504040204" pitchFamily="34" charset="-120"/>
                <a:ea typeface="微軟正黑體" panose="020B0604030504040204" pitchFamily="34" charset="-120"/>
              </a:rPr>
              <a:t>時下</a:t>
            </a:r>
            <a:r>
              <a:rPr lang="zh-TW" altLang="en-US" dirty="0">
                <a:latin typeface="微軟正黑體" panose="020B0604030504040204" pitchFamily="34" charset="-120"/>
                <a:ea typeface="微軟正黑體" panose="020B0604030504040204" pitchFamily="34" charset="-120"/>
              </a:rPr>
              <a:t>流行趨勢，選擇</a:t>
            </a:r>
            <a:r>
              <a:rPr lang="zh-TW" altLang="en-US" b="1" dirty="0">
                <a:solidFill>
                  <a:srgbClr val="FFFF00"/>
                </a:solidFill>
                <a:latin typeface="微軟正黑體" panose="020B0604030504040204" pitchFamily="34" charset="-120"/>
                <a:ea typeface="微軟正黑體" panose="020B0604030504040204" pitchFamily="34" charset="-120"/>
              </a:rPr>
              <a:t>適當</a:t>
            </a:r>
            <a:r>
              <a:rPr lang="zh-TW" altLang="en-US" dirty="0">
                <a:latin typeface="微軟正黑體" panose="020B0604030504040204" pitchFamily="34" charset="-120"/>
                <a:ea typeface="微軟正黑體" panose="020B0604030504040204" pitchFamily="34" charset="-120"/>
              </a:rPr>
              <a:t>的時機發表創作，</a:t>
            </a:r>
            <a:r>
              <a:rPr lang="zh-TW" altLang="en-US" dirty="0" smtClean="0">
                <a:latin typeface="微軟正黑體" panose="020B0604030504040204" pitchFamily="34" charset="-120"/>
                <a:ea typeface="微軟正黑體" panose="020B0604030504040204" pitchFamily="34" charset="-120"/>
              </a:rPr>
              <a:t>讓</a:t>
            </a:r>
            <a:r>
              <a:rPr lang="en-US" altLang="zh-TW" dirty="0" smtClean="0">
                <a:latin typeface="微軟正黑體" panose="020B0604030504040204" pitchFamily="34" charset="-120"/>
                <a:ea typeface="微軟正黑體" panose="020B0604030504040204" pitchFamily="34" charset="-120"/>
              </a:rPr>
              <a:t>YouTube</a:t>
            </a:r>
            <a:r>
              <a:rPr lang="zh-TW" altLang="en-US" dirty="0">
                <a:latin typeface="微軟正黑體" panose="020B0604030504040204" pitchFamily="34" charset="-120"/>
                <a:ea typeface="微軟正黑體" panose="020B0604030504040204" pitchFamily="34" charset="-120"/>
              </a:rPr>
              <a:t>更有機會推薦你！</a:t>
            </a:r>
            <a:endParaRPr lang="en-US" altLang="zh-TW" dirty="0" smtClean="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9326547" y="1228736"/>
            <a:ext cx="1848431" cy="400110"/>
          </a:xfrm>
          <a:prstGeom prst="rect">
            <a:avLst/>
          </a:prstGeom>
          <a:solidFill>
            <a:srgbClr val="FF0000"/>
          </a:solidFill>
          <a:ln>
            <a:solidFill>
              <a:srgbClr val="FF0000"/>
            </a:solidFill>
          </a:ln>
        </p:spPr>
        <p:txBody>
          <a:bodyPr wrap="square" rtlCol="0">
            <a:spAutoFit/>
          </a:bodyPr>
          <a:lstStyle/>
          <a:p>
            <a:pPr algn="ctr"/>
            <a:r>
              <a:rPr lang="zh-TW" altLang="en-US" sz="2000" b="1" dirty="0" smtClean="0"/>
              <a:t>訂閱（</a:t>
            </a:r>
            <a:r>
              <a:rPr lang="en-US" altLang="zh-TW" sz="2000" b="1" dirty="0" smtClean="0"/>
              <a:t>666</a:t>
            </a:r>
            <a:r>
              <a:rPr lang="zh-TW" altLang="en-US" sz="2000" b="1" dirty="0" smtClean="0"/>
              <a:t>）</a:t>
            </a:r>
            <a:endParaRPr lang="zh-TW" altLang="en-US" sz="2000" b="1" dirty="0"/>
          </a:p>
        </p:txBody>
      </p:sp>
      <p:graphicFrame>
        <p:nvGraphicFramePr>
          <p:cNvPr id="39" name="表格 38"/>
          <p:cNvGraphicFramePr>
            <a:graphicFrameLocks noGrp="1"/>
          </p:cNvGraphicFramePr>
          <p:nvPr>
            <p:extLst>
              <p:ext uri="{D42A27DB-BD31-4B8C-83A1-F6EECF244321}">
                <p14:modId xmlns:p14="http://schemas.microsoft.com/office/powerpoint/2010/main" val="2227526709"/>
              </p:ext>
            </p:extLst>
          </p:nvPr>
        </p:nvGraphicFramePr>
        <p:xfrm>
          <a:off x="7072853" y="2637044"/>
          <a:ext cx="2700932" cy="1854171"/>
        </p:xfrm>
        <a:graphic>
          <a:graphicData uri="http://schemas.openxmlformats.org/drawingml/2006/table">
            <a:tbl>
              <a:tblPr firstRow="1" bandRow="1">
                <a:tableStyleId>{2D5ABB26-0587-4C30-8999-92F81FD0307C}</a:tableStyleId>
              </a:tblPr>
              <a:tblGrid>
                <a:gridCol w="2700932">
                  <a:extLst>
                    <a:ext uri="{9D8B030D-6E8A-4147-A177-3AD203B41FA5}">
                      <a16:colId xmlns:a16="http://schemas.microsoft.com/office/drawing/2014/main" val="2106575912"/>
                    </a:ext>
                  </a:extLst>
                </a:gridCol>
              </a:tblGrid>
              <a:tr h="618057">
                <a:tc>
                  <a:txBody>
                    <a:bodyPr/>
                    <a:lstStyle/>
                    <a:p>
                      <a:r>
                        <a:rPr lang="zh-TW" altLang="en-US" sz="2000" b="1" dirty="0" smtClean="0"/>
                        <a:t>統計資料</a:t>
                      </a:r>
                      <a:endParaRPr lang="en-US" altLang="zh-TW" sz="2000" b="1" dirty="0" smtClean="0"/>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88824"/>
                  </a:ext>
                </a:extLst>
              </a:tr>
              <a:tr h="618057">
                <a:tc>
                  <a:txBody>
                    <a:bodyPr/>
                    <a:lstStyle/>
                    <a:p>
                      <a:r>
                        <a:rPr lang="zh-TW" altLang="en-US" dirty="0" smtClean="0"/>
                        <a:t>加入日期：</a:t>
                      </a:r>
                      <a:r>
                        <a:rPr lang="en-US" altLang="zh-TW" dirty="0" smtClean="0"/>
                        <a:t>2019</a:t>
                      </a:r>
                      <a:r>
                        <a:rPr lang="zh-TW" altLang="en-US" dirty="0" smtClean="0"/>
                        <a:t>年</a:t>
                      </a:r>
                      <a:r>
                        <a:rPr lang="en-US" altLang="zh-TW" dirty="0" smtClean="0"/>
                        <a:t>1</a:t>
                      </a:r>
                      <a:r>
                        <a:rPr lang="zh-TW" altLang="en-US" dirty="0" smtClean="0"/>
                        <a:t>月</a:t>
                      </a:r>
                      <a:r>
                        <a:rPr lang="en-US" altLang="zh-TW" dirty="0" smtClean="0"/>
                        <a:t>29</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7997220"/>
                  </a:ext>
                </a:extLst>
              </a:tr>
              <a:tr h="618057">
                <a:tc>
                  <a:txBody>
                    <a:bodyPr/>
                    <a:lstStyle/>
                    <a:p>
                      <a:r>
                        <a:rPr lang="zh-TW" altLang="en-US" dirty="0" smtClean="0"/>
                        <a:t>觀看次數：</a:t>
                      </a:r>
                      <a:r>
                        <a:rPr lang="en-US" altLang="zh-TW" dirty="0" smtClean="0"/>
                        <a:t>666666</a:t>
                      </a:r>
                      <a:endParaRPr lang="zh-TW" altLang="en-US" dirty="0"/>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46635301"/>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491858126"/>
              </p:ext>
            </p:extLst>
          </p:nvPr>
        </p:nvGraphicFramePr>
        <p:xfrm>
          <a:off x="10035201" y="2771416"/>
          <a:ext cx="2144856" cy="3092154"/>
        </p:xfrm>
        <a:graphic>
          <a:graphicData uri="http://schemas.openxmlformats.org/drawingml/2006/table">
            <a:tbl>
              <a:tblPr firstRow="1" bandRow="1">
                <a:tableStyleId>{2D5ABB26-0587-4C30-8999-92F81FD0307C}</a:tableStyleId>
              </a:tblPr>
              <a:tblGrid>
                <a:gridCol w="2144856">
                  <a:extLst>
                    <a:ext uri="{9D8B030D-6E8A-4147-A177-3AD203B41FA5}">
                      <a16:colId xmlns:a16="http://schemas.microsoft.com/office/drawing/2014/main" val="2106575912"/>
                    </a:ext>
                  </a:extLst>
                </a:gridCol>
              </a:tblGrid>
              <a:tr h="563872">
                <a:tc>
                  <a:txBody>
                    <a:bodyPr/>
                    <a:lstStyle/>
                    <a:p>
                      <a:r>
                        <a:rPr lang="zh-TW" altLang="en-US" sz="2000" b="1" dirty="0" smtClean="0"/>
                        <a:t>精選頻道</a:t>
                      </a:r>
                      <a:endParaRPr lang="en-US" altLang="zh-TW" sz="2000" b="1" dirty="0" smtClean="0"/>
                    </a:p>
                  </a:txBody>
                  <a:tcPr/>
                </a:tc>
                <a:extLst>
                  <a:ext uri="{0D108BD9-81ED-4DB2-BD59-A6C34878D82A}">
                    <a16:rowId xmlns:a16="http://schemas.microsoft.com/office/drawing/2014/main" val="178088824"/>
                  </a:ext>
                </a:extLst>
              </a:tr>
              <a:tr h="104105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smtClean="0"/>
                        <a:t>資料科學程式設計</a:t>
                      </a:r>
                      <a:endParaRPr lang="en-US" altLang="zh-TW" sz="16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TW" sz="1600" b="1" dirty="0" smtClean="0"/>
                    </a:p>
                  </a:txBody>
                  <a:tcPr/>
                </a:tc>
                <a:extLst>
                  <a:ext uri="{0D108BD9-81ED-4DB2-BD59-A6C34878D82A}">
                    <a16:rowId xmlns:a16="http://schemas.microsoft.com/office/drawing/2014/main" val="1157997220"/>
                  </a:ext>
                </a:extLst>
              </a:tr>
              <a:tr h="1487224">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SEP - Sustainable Education Platform</a:t>
                      </a:r>
                      <a:endParaRPr lang="zh-TW" altLang="en-US" sz="1600" dirty="0" smtClean="0"/>
                    </a:p>
                    <a:p>
                      <a:pPr lvl="1"/>
                      <a:endParaRPr lang="zh-TW" altLang="en-US" sz="1600" dirty="0"/>
                    </a:p>
                  </a:txBody>
                  <a:tcPr/>
                </a:tc>
                <a:extLst>
                  <a:ext uri="{0D108BD9-81ED-4DB2-BD59-A6C34878D82A}">
                    <a16:rowId xmlns:a16="http://schemas.microsoft.com/office/drawing/2014/main" val="1546635301"/>
                  </a:ext>
                </a:extLst>
              </a:tr>
            </a:tbl>
          </a:graphicData>
        </a:graphic>
      </p:graphicFrame>
      <p:grpSp>
        <p:nvGrpSpPr>
          <p:cNvPr id="41" name="群組 40"/>
          <p:cNvGrpSpPr/>
          <p:nvPr/>
        </p:nvGrpSpPr>
        <p:grpSpPr>
          <a:xfrm>
            <a:off x="10085708" y="3941786"/>
            <a:ext cx="1372867" cy="338555"/>
            <a:chOff x="10138635" y="3118007"/>
            <a:chExt cx="1372867" cy="338555"/>
          </a:xfrm>
        </p:grpSpPr>
        <p:sp>
          <p:nvSpPr>
            <p:cNvPr id="42" name="圓角矩形 41"/>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43" name="文字方塊 42"/>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grpSp>
        <p:nvGrpSpPr>
          <p:cNvPr id="44" name="群組 43"/>
          <p:cNvGrpSpPr/>
          <p:nvPr/>
        </p:nvGrpSpPr>
        <p:grpSpPr>
          <a:xfrm>
            <a:off x="10085708" y="5199086"/>
            <a:ext cx="1372867" cy="338555"/>
            <a:chOff x="10138635" y="3118007"/>
            <a:chExt cx="1372867" cy="338555"/>
          </a:xfrm>
        </p:grpSpPr>
        <p:sp>
          <p:nvSpPr>
            <p:cNvPr id="45" name="圓角矩形 44"/>
            <p:cNvSpPr/>
            <p:nvPr/>
          </p:nvSpPr>
          <p:spPr>
            <a:xfrm>
              <a:off x="10138635" y="3118008"/>
              <a:ext cx="1372867" cy="338554"/>
            </a:xfrm>
            <a:prstGeom prst="round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lumMod val="65000"/>
                  </a:schemeClr>
                </a:solidFill>
              </a:endParaRPr>
            </a:p>
          </p:txBody>
        </p:sp>
        <p:sp>
          <p:nvSpPr>
            <p:cNvPr id="46" name="文字方塊 45"/>
            <p:cNvSpPr txBox="1"/>
            <p:nvPr/>
          </p:nvSpPr>
          <p:spPr>
            <a:xfrm>
              <a:off x="10351973" y="3118007"/>
              <a:ext cx="971590" cy="338554"/>
            </a:xfrm>
            <a:prstGeom prst="rect">
              <a:avLst/>
            </a:prstGeom>
            <a:solidFill>
              <a:schemeClr val="tx1">
                <a:lumMod val="95000"/>
              </a:schemeClr>
            </a:solidFill>
            <a:ln>
              <a:noFill/>
            </a:ln>
          </p:spPr>
          <p:txBody>
            <a:bodyPr wrap="square" rtlCol="0">
              <a:spAutoFit/>
            </a:bodyPr>
            <a:lstStyle/>
            <a:p>
              <a:pPr algn="ctr"/>
              <a:r>
                <a:rPr lang="zh-TW" altLang="en-US" sz="1600" dirty="0">
                  <a:solidFill>
                    <a:schemeClr val="bg1">
                      <a:lumMod val="65000"/>
                      <a:lumOff val="35000"/>
                    </a:schemeClr>
                  </a:solidFill>
                </a:rPr>
                <a:t>已</a:t>
              </a:r>
              <a:r>
                <a:rPr lang="zh-TW" altLang="en-US" sz="1600" dirty="0" smtClean="0">
                  <a:solidFill>
                    <a:schemeClr val="bg1">
                      <a:lumMod val="65000"/>
                      <a:lumOff val="35000"/>
                    </a:schemeClr>
                  </a:solidFill>
                </a:rPr>
                <a:t>訂閱</a:t>
              </a:r>
              <a:endParaRPr lang="zh-TW" altLang="en-US" sz="1600" dirty="0">
                <a:solidFill>
                  <a:schemeClr val="bg1">
                    <a:lumMod val="65000"/>
                    <a:lumOff val="35000"/>
                  </a:schemeClr>
                </a:solidFill>
              </a:endParaRPr>
            </a:p>
          </p:txBody>
        </p:sp>
      </p:grpSp>
      <p:pic>
        <p:nvPicPr>
          <p:cNvPr id="47" name="圖片 46" descr="畫面剪輯"/>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0365" y="3408636"/>
            <a:ext cx="436978" cy="45277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8" name="圖片 47" descr="畫面剪輯"/>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80365" y="4556040"/>
            <a:ext cx="466856" cy="4620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41385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1871</Words>
  <Application>Microsoft Office PowerPoint</Application>
  <PresentationFormat>寬螢幕</PresentationFormat>
  <Paragraphs>186</Paragraphs>
  <Slides>10</Slides>
  <Notes>10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Roboto</vt:lpstr>
      <vt:lpstr>微軟正黑體</vt:lpstr>
      <vt:lpstr>新細明體</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鴻章 蘇</dc:creator>
  <cp:lastModifiedBy>鴻章 蘇</cp:lastModifiedBy>
  <cp:revision>47</cp:revision>
  <dcterms:created xsi:type="dcterms:W3CDTF">2019-01-27T03:19:17Z</dcterms:created>
  <dcterms:modified xsi:type="dcterms:W3CDTF">2019-01-29T03:17:40Z</dcterms:modified>
</cp:coreProperties>
</file>