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2" r:id="rId6"/>
    <p:sldId id="261" r:id="rId7"/>
    <p:sldId id="260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>
        <p:scale>
          <a:sx n="66" d="100"/>
          <a:sy n="66" d="100"/>
        </p:scale>
        <p:origin x="86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738B5-1DE2-45CC-AAD3-82DB5E52A56E}" type="datetimeFigureOut">
              <a:rPr lang="zh-TW" altLang="en-US" smtClean="0"/>
              <a:t>2019/1/28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75CEC-417C-47D8-A2CE-3D4A4A68A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79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13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57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12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63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70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568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176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84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5CEC-417C-47D8-A2CE-3D4A4A68AE3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51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27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5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83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54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8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41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4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30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12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3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DC-B68B-44BE-BF90-EE0E7A48A9C3}" type="datetimeFigureOut">
              <a:rPr lang="zh-TW" altLang="en-US" smtClean="0"/>
              <a:t>2019/1/28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45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D4DC-B68B-44BE-BF90-EE0E7A48A9C3}" type="datetimeFigureOut">
              <a:rPr lang="zh-TW" altLang="en-US" smtClean="0"/>
              <a:t>2019/1/28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CA46-0B58-45B1-89EE-442D1566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813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098925" y="241300"/>
            <a:ext cx="4514850" cy="6246505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703759" y="1189253"/>
            <a:ext cx="3305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</a:rPr>
              <a:t>登入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使用您的</a:t>
            </a:r>
            <a:r>
              <a:rPr lang="en-US" altLang="zh-TW" dirty="0" smtClean="0">
                <a:solidFill>
                  <a:schemeClr val="bg1"/>
                </a:solidFill>
              </a:rPr>
              <a:t>google</a:t>
            </a:r>
            <a:r>
              <a:rPr lang="zh-TW" altLang="en-US" dirty="0">
                <a:solidFill>
                  <a:schemeClr val="bg1"/>
                </a:solidFill>
              </a:rPr>
              <a:t>帳戶</a:t>
            </a:r>
          </a:p>
        </p:txBody>
      </p:sp>
      <p:pic>
        <p:nvPicPr>
          <p:cNvPr id="6" name="圖片 5" descr="File:&lt;strong&gt;Google&lt;/strong&gt; 2015 logo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6" y="639688"/>
            <a:ext cx="1158222" cy="39180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4527547" y="2175054"/>
            <a:ext cx="3657601" cy="684852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27548" y="2267585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chemeClr val="bg1"/>
                </a:solidFill>
              </a:rPr>
              <a:t>YouTube 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推薦系統分析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27547" y="3148888"/>
            <a:ext cx="3657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忘記電子郵件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如果這不是你的電腦，請使用訪客模式以私密方式登入。 瞭解詳情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建立帳戶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812281" y="5492717"/>
            <a:ext cx="1372867" cy="51849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12281" y="5562118"/>
            <a:ext cx="1372867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繼續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44430"/>
              </p:ext>
            </p:extLst>
          </p:nvPr>
        </p:nvGraphicFramePr>
        <p:xfrm>
          <a:off x="8613770" y="3148888"/>
          <a:ext cx="357823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150">
                  <a:extLst>
                    <a:ext uri="{9D8B030D-6E8A-4147-A177-3AD203B41FA5}">
                      <a16:colId xmlns:a16="http://schemas.microsoft.com/office/drawing/2014/main" val="1234896507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36907275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879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資科碩一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蘇鴻章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G10716008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資科碩一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陳豪毅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G10716007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3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物化系四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任永安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U10403013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1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1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 rot="5400000">
            <a:off x="5170390" y="-4486072"/>
            <a:ext cx="1851220" cy="1219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橢圓 29"/>
          <p:cNvSpPr/>
          <p:nvPr/>
        </p:nvSpPr>
        <p:spPr>
          <a:xfrm>
            <a:off x="983696" y="905490"/>
            <a:ext cx="1086783" cy="10047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220604" y="1267178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YouTube </a:t>
            </a:r>
            <a:r>
              <a:rPr lang="zh-TW" altLang="en-US" sz="2800" b="1" dirty="0" smtClean="0"/>
              <a:t>推薦系統分析</a:t>
            </a:r>
            <a:endParaRPr lang="zh-TW" altLang="en-US" sz="2800" b="1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97868"/>
              </p:ext>
            </p:extLst>
          </p:nvPr>
        </p:nvGraphicFramePr>
        <p:xfrm>
          <a:off x="632597" y="2103955"/>
          <a:ext cx="6947184" cy="458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864">
                  <a:extLst>
                    <a:ext uri="{9D8B030D-6E8A-4147-A177-3AD203B41FA5}">
                      <a16:colId xmlns:a16="http://schemas.microsoft.com/office/drawing/2014/main" val="3915831454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415031885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207244024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103548399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384002057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1587372310"/>
                    </a:ext>
                  </a:extLst>
                </a:gridCol>
              </a:tblGrid>
              <a:tr h="458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首頁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影片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播放清單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頻道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討論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簡介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405400"/>
                  </a:ext>
                </a:extLst>
              </a:tr>
            </a:tbl>
          </a:graphicData>
        </a:graphic>
      </p:graphicFrame>
      <p:grpSp>
        <p:nvGrpSpPr>
          <p:cNvPr id="34" name="群組 33"/>
          <p:cNvGrpSpPr/>
          <p:nvPr/>
        </p:nvGrpSpPr>
        <p:grpSpPr>
          <a:xfrm>
            <a:off x="7850564" y="2194601"/>
            <a:ext cx="201041" cy="200769"/>
            <a:chOff x="8046843" y="263625"/>
            <a:chExt cx="201041" cy="200769"/>
          </a:xfrm>
        </p:grpSpPr>
        <p:sp>
          <p:nvSpPr>
            <p:cNvPr id="35" name="橢圓 34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/>
            <p:cNvCxnSpPr>
              <a:stCxn id="35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9326547" y="1228736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</a:t>
            </a:r>
            <a:r>
              <a:rPr lang="zh-TW" altLang="en-US" sz="2000" b="1" dirty="0" smtClean="0"/>
              <a:t>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56897"/>
              </p:ext>
            </p:extLst>
          </p:nvPr>
        </p:nvGraphicFramePr>
        <p:xfrm>
          <a:off x="7072853" y="2637044"/>
          <a:ext cx="2700932" cy="1854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932">
                  <a:extLst>
                    <a:ext uri="{9D8B030D-6E8A-4147-A177-3AD203B41FA5}">
                      <a16:colId xmlns:a16="http://schemas.microsoft.com/office/drawing/2014/main" val="2106575912"/>
                    </a:ext>
                  </a:extLst>
                </a:gridCol>
              </a:tblGrid>
              <a:tr h="618057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統計資料</a:t>
                      </a:r>
                      <a:endParaRPr lang="en-US" altLang="zh-TW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8824"/>
                  </a:ext>
                </a:extLst>
              </a:tr>
              <a:tr h="61805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加入日期：</a:t>
                      </a:r>
                      <a:r>
                        <a:rPr lang="en-US" altLang="zh-TW" dirty="0" smtClean="0"/>
                        <a:t>2019</a:t>
                      </a:r>
                      <a:r>
                        <a:rPr lang="zh-TW" altLang="en-US" dirty="0" smtClean="0"/>
                        <a:t>年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月</a:t>
                      </a:r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997220"/>
                  </a:ext>
                </a:extLst>
              </a:tr>
              <a:tr h="61805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觀看次數</a:t>
                      </a:r>
                      <a:r>
                        <a:rPr lang="zh-TW" altLang="en-US" dirty="0" smtClean="0"/>
                        <a:t>：</a:t>
                      </a:r>
                      <a:r>
                        <a:rPr lang="en-US" altLang="zh-TW" dirty="0" smtClean="0"/>
                        <a:t>666666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6635301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13400"/>
              </p:ext>
            </p:extLst>
          </p:nvPr>
        </p:nvGraphicFramePr>
        <p:xfrm>
          <a:off x="10035201" y="2771416"/>
          <a:ext cx="2144856" cy="3092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856">
                  <a:extLst>
                    <a:ext uri="{9D8B030D-6E8A-4147-A177-3AD203B41FA5}">
                      <a16:colId xmlns:a16="http://schemas.microsoft.com/office/drawing/2014/main" val="2106575912"/>
                    </a:ext>
                  </a:extLst>
                </a:gridCol>
              </a:tblGrid>
              <a:tr h="563872">
                <a:tc>
                  <a:txBody>
                    <a:bodyPr/>
                    <a:lstStyle/>
                    <a:p>
                      <a:r>
                        <a:rPr lang="zh-TW" altLang="en-US" sz="2000" b="1" dirty="0" smtClean="0"/>
                        <a:t>精選頻道</a:t>
                      </a:r>
                      <a:endParaRPr lang="en-US" altLang="zh-TW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8824"/>
                  </a:ext>
                </a:extLst>
              </a:tr>
              <a:tr h="104105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資料科學程式設計</a:t>
                      </a:r>
                      <a:endParaRPr lang="en-US" altLang="zh-TW" sz="1600" dirty="0" smtClean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97220"/>
                  </a:ext>
                </a:extLst>
              </a:tr>
              <a:tr h="1487224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SEP - Sustainable Education Platform</a:t>
                      </a:r>
                      <a:endParaRPr lang="zh-TW" altLang="en-US" sz="1600" dirty="0" smtClean="0"/>
                    </a:p>
                    <a:p>
                      <a:pPr lvl="1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35301"/>
                  </a:ext>
                </a:extLst>
              </a:tr>
            </a:tbl>
          </a:graphicData>
        </a:graphic>
      </p:graphicFrame>
      <p:grpSp>
        <p:nvGrpSpPr>
          <p:cNvPr id="41" name="群組 40"/>
          <p:cNvGrpSpPr/>
          <p:nvPr/>
        </p:nvGrpSpPr>
        <p:grpSpPr>
          <a:xfrm>
            <a:off x="10085708" y="3941786"/>
            <a:ext cx="1372867" cy="338555"/>
            <a:chOff x="10138635" y="3118007"/>
            <a:chExt cx="1372867" cy="338555"/>
          </a:xfrm>
        </p:grpSpPr>
        <p:sp>
          <p:nvSpPr>
            <p:cNvPr id="42" name="圓角矩形 41"/>
            <p:cNvSpPr/>
            <p:nvPr/>
          </p:nvSpPr>
          <p:spPr>
            <a:xfrm>
              <a:off x="10138635" y="3118008"/>
              <a:ext cx="1372867" cy="3385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0351973" y="3118007"/>
              <a:ext cx="971590" cy="33855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TW" alt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訂閱</a:t>
              </a:r>
              <a:endParaRPr lang="zh-TW" altLang="en-US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085708" y="5199086"/>
            <a:ext cx="1372867" cy="338555"/>
            <a:chOff x="10138635" y="3118007"/>
            <a:chExt cx="1372867" cy="338555"/>
          </a:xfrm>
        </p:grpSpPr>
        <p:sp>
          <p:nvSpPr>
            <p:cNvPr id="45" name="圓角矩形 44"/>
            <p:cNvSpPr/>
            <p:nvPr/>
          </p:nvSpPr>
          <p:spPr>
            <a:xfrm>
              <a:off x="10138635" y="3118008"/>
              <a:ext cx="1372867" cy="3385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0351973" y="3118007"/>
              <a:ext cx="971590" cy="33855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TW" alt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訂閱</a:t>
              </a:r>
              <a:endParaRPr lang="zh-TW" altLang="en-US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7" name="圖片 46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65" y="3408636"/>
            <a:ext cx="436978" cy="45277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" name="圖片 47" descr="畫面剪輯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65" y="4556040"/>
            <a:ext cx="466856" cy="46209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7" name="矩形 56"/>
          <p:cNvSpPr/>
          <p:nvPr/>
        </p:nvSpPr>
        <p:spPr>
          <a:xfrm>
            <a:off x="207409" y="2681350"/>
            <a:ext cx="6865444" cy="3721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Aft>
                <a:spcPts val="1200"/>
              </a:spcAft>
            </a:pPr>
            <a:r>
              <a:rPr lang="zh-TW" altLang="en-US" sz="2000" b="1" dirty="0" smtClean="0">
                <a:latin typeface="+mn-ea"/>
              </a:rPr>
              <a:t>說明</a:t>
            </a:r>
          </a:p>
          <a:p>
            <a:pPr>
              <a:lnSpc>
                <a:spcPts val="3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在音樂類的部分，觀看次數的提升，猜測與觀眾使用習慣有關，把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上音樂庫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撥放。然而關注度只是普普。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3????</a:t>
            </a: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NULL???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標籤數越多不見得會提升觀看數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不見得被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URL???</a:t>
            </a: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在特定時間點做同性質影片會提高觀看數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被推薦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56" name="群組 55"/>
          <p:cNvGrpSpPr/>
          <p:nvPr/>
        </p:nvGrpSpPr>
        <p:grpSpPr>
          <a:xfrm>
            <a:off x="4914260" y="696215"/>
            <a:ext cx="6103826" cy="4703099"/>
            <a:chOff x="4706575" y="696215"/>
            <a:chExt cx="6311511" cy="5067009"/>
          </a:xfrm>
        </p:grpSpPr>
        <p:pic>
          <p:nvPicPr>
            <p:cNvPr id="17" name="圖片 16" descr="İşaret parmağı - Vikipedi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375" b="99479" l="0" r="89746">
                          <a14:backgroundMark x1="9668" y1="34896" x2="3418" y2="58984"/>
                          <a14:backgroundMark x1="488" y1="82292" x2="24707" y2="9947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166" y="696215"/>
              <a:ext cx="5201920" cy="3901440"/>
            </a:xfrm>
            <a:prstGeom prst="rect">
              <a:avLst/>
            </a:prstGeom>
          </p:spPr>
        </p:pic>
        <p:pic>
          <p:nvPicPr>
            <p:cNvPr id="55" name="圖片 54" descr="Keep Your Head Down – [W]Shippers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81552" b="92061" l="23648" r="3114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1" t="80238" r="67916" b="6625"/>
            <a:stretch/>
          </p:blipFill>
          <p:spPr>
            <a:xfrm rot="14264613">
              <a:off x="4576974" y="3041071"/>
              <a:ext cx="2851754" cy="2592552"/>
            </a:xfrm>
            <a:prstGeom prst="rect">
              <a:avLst/>
            </a:prstGeom>
          </p:spPr>
        </p:pic>
        <p:pic>
          <p:nvPicPr>
            <p:cNvPr id="54" name="圖片 53" descr="::配件::Daniel Wellington &lt;strong&gt;手錶&lt;/strong&gt;- Classic St Andrews Lady經典簡約的氣質錶款 @ Jujuxii's Blog :: 痞客邦 ::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35912" y1="36725" x2="39042" y2="33747"/>
                          <a14:foregroundMark x1="37753" y1="51117" x2="37937" y2="48139"/>
                          <a14:foregroundMark x1="40884" y1="41687" x2="42910" y2="38710"/>
                          <a14:foregroundMark x1="40884" y1="36725" x2="43831" y2="33995"/>
                          <a14:foregroundMark x1="58195" y1="76179" x2="67403" y2="66253"/>
                          <a14:foregroundMark x1="42541" y1="52854" x2="47698" y2="52605"/>
                          <a14:foregroundMark x1="51013" y1="41687" x2="53039" y2="53350"/>
                          <a14:foregroundMark x1="68508" y1="53846" x2="67587" y2="59305"/>
                          <a14:foregroundMark x1="68508" y1="51117" x2="65009" y2="40447"/>
                          <a14:foregroundMark x1="64088" y1="38710" x2="57274" y2="33251"/>
                          <a14:foregroundMark x1="37937" y1="60794" x2="43831" y2="70720"/>
                          <a14:foregroundMark x1="44567" y1="71464" x2="53407" y2="74938"/>
                          <a14:backgroundMark x1="24678" y1="63524" x2="43094" y2="87593"/>
                          <a14:backgroundMark x1="14365" y1="64516" x2="33149" y2="48883"/>
                          <a14:backgroundMark x1="61142" y1="30273" x2="73849" y2="429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24" t="23663" r="28001" b="18347"/>
            <a:stretch/>
          </p:blipFill>
          <p:spPr>
            <a:xfrm>
              <a:off x="5880110" y="3294689"/>
              <a:ext cx="1508937" cy="1632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6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 rot="5400000">
            <a:off x="5170390" y="-4486072"/>
            <a:ext cx="1851220" cy="1219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橢圓 29"/>
          <p:cNvSpPr/>
          <p:nvPr/>
        </p:nvSpPr>
        <p:spPr>
          <a:xfrm>
            <a:off x="983696" y="905490"/>
            <a:ext cx="1086783" cy="10047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220604" y="1267178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YouTube </a:t>
            </a:r>
            <a:r>
              <a:rPr lang="zh-TW" altLang="en-US" sz="2800" b="1" dirty="0" smtClean="0"/>
              <a:t>推薦系統分析</a:t>
            </a:r>
            <a:endParaRPr lang="zh-TW" altLang="en-US" sz="2800" b="1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97868"/>
              </p:ext>
            </p:extLst>
          </p:nvPr>
        </p:nvGraphicFramePr>
        <p:xfrm>
          <a:off x="632597" y="2103955"/>
          <a:ext cx="6947184" cy="458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864">
                  <a:extLst>
                    <a:ext uri="{9D8B030D-6E8A-4147-A177-3AD203B41FA5}">
                      <a16:colId xmlns:a16="http://schemas.microsoft.com/office/drawing/2014/main" val="3915831454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415031885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207244024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103548399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384002057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1587372310"/>
                    </a:ext>
                  </a:extLst>
                </a:gridCol>
              </a:tblGrid>
              <a:tr h="458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首頁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影片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播放清單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頻道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討論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簡介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405400"/>
                  </a:ext>
                </a:extLst>
              </a:tr>
            </a:tbl>
          </a:graphicData>
        </a:graphic>
      </p:graphicFrame>
      <p:grpSp>
        <p:nvGrpSpPr>
          <p:cNvPr id="34" name="群組 33"/>
          <p:cNvGrpSpPr/>
          <p:nvPr/>
        </p:nvGrpSpPr>
        <p:grpSpPr>
          <a:xfrm>
            <a:off x="7850564" y="2194601"/>
            <a:ext cx="201041" cy="200769"/>
            <a:chOff x="8046843" y="263625"/>
            <a:chExt cx="201041" cy="200769"/>
          </a:xfrm>
        </p:grpSpPr>
        <p:sp>
          <p:nvSpPr>
            <p:cNvPr id="35" name="橢圓 34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/>
            <p:cNvCxnSpPr>
              <a:stCxn id="35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07409" y="2681350"/>
            <a:ext cx="6643334" cy="410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Aft>
                <a:spcPts val="1200"/>
              </a:spcAft>
            </a:pPr>
            <a:r>
              <a:rPr lang="zh-TW" altLang="en-US" sz="2000" b="1" dirty="0" smtClean="0">
                <a:latin typeface="+mn-ea"/>
              </a:rPr>
              <a:t>說</a:t>
            </a:r>
            <a:r>
              <a:rPr lang="zh-TW" altLang="en-US" sz="2000" b="1" dirty="0">
                <a:latin typeface="+mn-ea"/>
              </a:rPr>
              <a:t>明</a:t>
            </a:r>
            <a:endParaRPr lang="en-US" altLang="zh-TW" sz="2000" b="1" dirty="0" smtClean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為了在社群媒體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中脫穎而出，除了要有夠好的創意之外，曝光也很重要，如何能夠接觸到觀眾，和理解社群媒體自身的演算法很有關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想看的是什麼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的流行趨勢是什麼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者現在要做的又是什麼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ts val="3000"/>
              </a:lnSpc>
              <a:defRPr/>
            </a:pPr>
            <a:r>
              <a:rPr lang="zh-TW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接下來我們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將根據以上的問題</a:t>
            </a:r>
            <a:r>
              <a:rPr lang="zh-TW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zh-TW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深入探討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3344"/>
              </p:ext>
            </p:extLst>
          </p:nvPr>
        </p:nvGraphicFramePr>
        <p:xfrm>
          <a:off x="7072853" y="2637044"/>
          <a:ext cx="2700932" cy="1854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932">
                  <a:extLst>
                    <a:ext uri="{9D8B030D-6E8A-4147-A177-3AD203B41FA5}">
                      <a16:colId xmlns:a16="http://schemas.microsoft.com/office/drawing/2014/main" val="2106575912"/>
                    </a:ext>
                  </a:extLst>
                </a:gridCol>
              </a:tblGrid>
              <a:tr h="618057">
                <a:tc>
                  <a:txBody>
                    <a:bodyPr/>
                    <a:lstStyle/>
                    <a:p>
                      <a:r>
                        <a:rPr lang="zh-TW" altLang="en-US" sz="2000" b="1" dirty="0" smtClean="0"/>
                        <a:t>統計資料</a:t>
                      </a:r>
                      <a:endParaRPr lang="en-US" altLang="zh-TW" sz="2000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8824"/>
                  </a:ext>
                </a:extLst>
              </a:tr>
              <a:tr h="61805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加入日期：</a:t>
                      </a:r>
                      <a:r>
                        <a:rPr lang="en-US" altLang="zh-TW" dirty="0" smtClean="0"/>
                        <a:t>2019</a:t>
                      </a:r>
                      <a:r>
                        <a:rPr lang="zh-TW" altLang="en-US" dirty="0" smtClean="0"/>
                        <a:t>年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月</a:t>
                      </a:r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997220"/>
                  </a:ext>
                </a:extLst>
              </a:tr>
              <a:tr h="61805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觀看次數</a:t>
                      </a:r>
                      <a:r>
                        <a:rPr lang="zh-TW" altLang="en-US" dirty="0" smtClean="0"/>
                        <a:t>：</a:t>
                      </a:r>
                      <a:r>
                        <a:rPr lang="en-US" altLang="zh-TW" dirty="0" smtClean="0"/>
                        <a:t>666666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66353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11480"/>
              </p:ext>
            </p:extLst>
          </p:nvPr>
        </p:nvGraphicFramePr>
        <p:xfrm>
          <a:off x="10035201" y="2771416"/>
          <a:ext cx="2144856" cy="3092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856">
                  <a:extLst>
                    <a:ext uri="{9D8B030D-6E8A-4147-A177-3AD203B41FA5}">
                      <a16:colId xmlns:a16="http://schemas.microsoft.com/office/drawing/2014/main" val="2106575912"/>
                    </a:ext>
                  </a:extLst>
                </a:gridCol>
              </a:tblGrid>
              <a:tr h="563872">
                <a:tc>
                  <a:txBody>
                    <a:bodyPr/>
                    <a:lstStyle/>
                    <a:p>
                      <a:r>
                        <a:rPr lang="zh-TW" altLang="en-US" sz="2000" b="1" dirty="0" smtClean="0"/>
                        <a:t>精選頻道</a:t>
                      </a:r>
                      <a:endParaRPr lang="en-US" altLang="zh-TW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8824"/>
                  </a:ext>
                </a:extLst>
              </a:tr>
              <a:tr h="104105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資料科學程式設計</a:t>
                      </a:r>
                      <a:endParaRPr lang="en-US" altLang="zh-TW" sz="1600" dirty="0" smtClean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97220"/>
                  </a:ext>
                </a:extLst>
              </a:tr>
              <a:tr h="1487224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SEP - Sustainable Education Platform</a:t>
                      </a:r>
                      <a:endParaRPr lang="zh-TW" altLang="en-US" sz="1600" dirty="0" smtClean="0"/>
                    </a:p>
                    <a:p>
                      <a:pPr lvl="1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35301"/>
                  </a:ext>
                </a:extLst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10085708" y="3941786"/>
            <a:ext cx="1372867" cy="338555"/>
            <a:chOff x="10138635" y="3118007"/>
            <a:chExt cx="1372867" cy="338555"/>
          </a:xfrm>
        </p:grpSpPr>
        <p:sp>
          <p:nvSpPr>
            <p:cNvPr id="26" name="圓角矩形 25"/>
            <p:cNvSpPr/>
            <p:nvPr/>
          </p:nvSpPr>
          <p:spPr>
            <a:xfrm>
              <a:off x="10138635" y="3118008"/>
              <a:ext cx="1372867" cy="3385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351973" y="3118007"/>
              <a:ext cx="971590" cy="33855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TW" alt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訂閱</a:t>
              </a:r>
              <a:endParaRPr lang="zh-TW" altLang="en-US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0085708" y="5199086"/>
            <a:ext cx="1372867" cy="338555"/>
            <a:chOff x="10138635" y="3118007"/>
            <a:chExt cx="1372867" cy="338555"/>
          </a:xfrm>
        </p:grpSpPr>
        <p:sp>
          <p:nvSpPr>
            <p:cNvPr id="37" name="圓角矩形 36"/>
            <p:cNvSpPr/>
            <p:nvPr/>
          </p:nvSpPr>
          <p:spPr>
            <a:xfrm>
              <a:off x="10138635" y="3118008"/>
              <a:ext cx="1372867" cy="3385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0351973" y="3118007"/>
              <a:ext cx="971590" cy="33855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TW" alt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訂閱</a:t>
              </a:r>
              <a:endParaRPr lang="zh-TW" altLang="en-US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65" y="3408636"/>
            <a:ext cx="436978" cy="45277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65" y="4556040"/>
            <a:ext cx="466856" cy="46209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文字方塊 38"/>
          <p:cNvSpPr txBox="1"/>
          <p:nvPr/>
        </p:nvSpPr>
        <p:spPr>
          <a:xfrm>
            <a:off x="9326547" y="1228736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11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/>
          <p:cNvSpPr txBox="1"/>
          <p:nvPr/>
        </p:nvSpPr>
        <p:spPr>
          <a:xfrm>
            <a:off x="0" y="5216845"/>
            <a:ext cx="960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【</a:t>
            </a:r>
            <a:r>
              <a:rPr lang="en-US" altLang="zh-TW" sz="2000" dirty="0" smtClean="0"/>
              <a:t>1】</a:t>
            </a:r>
            <a:r>
              <a:rPr lang="zh-TW" altLang="en-US" sz="2000" dirty="0" smtClean="0"/>
              <a:t>各類別影片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</a:t>
            </a:r>
            <a:r>
              <a:rPr lang="zh-TW" altLang="en-US" sz="2000" dirty="0" smtClean="0"/>
              <a:t>觀看次數 </a:t>
            </a:r>
            <a:r>
              <a:rPr lang="en-US" altLang="zh-TW" sz="2000" dirty="0" smtClean="0"/>
              <a:t>&amp;</a:t>
            </a:r>
            <a:r>
              <a:rPr lang="zh-TW" altLang="en-US" sz="2000" dirty="0" smtClean="0"/>
              <a:t> 喜歡 </a:t>
            </a:r>
            <a:r>
              <a:rPr lang="en-US" altLang="zh-TW" sz="2000" dirty="0" smtClean="0"/>
              <a:t>&amp;</a:t>
            </a:r>
            <a:r>
              <a:rPr lang="zh-TW" altLang="en-US" sz="2000" dirty="0" smtClean="0"/>
              <a:t> </a:t>
            </a:r>
            <a:r>
              <a:rPr lang="zh-TW" altLang="en-US" sz="2000" dirty="0" smtClean="0"/>
              <a:t>不喜歡 </a:t>
            </a:r>
            <a:r>
              <a:rPr lang="en-US" altLang="zh-TW" sz="2000" dirty="0" smtClean="0"/>
              <a:t>『</a:t>
            </a:r>
            <a:r>
              <a:rPr lang="zh-TW" altLang="en-US" sz="2000" dirty="0" smtClean="0"/>
              <a:t>有正</a:t>
            </a:r>
            <a:r>
              <a:rPr lang="zh-TW" altLang="en-US" sz="2000" dirty="0"/>
              <a:t>關係</a:t>
            </a:r>
            <a:r>
              <a:rPr lang="en-US" altLang="zh-TW" sz="2000" dirty="0" smtClean="0"/>
              <a:t>??』</a:t>
            </a:r>
            <a:endParaRPr lang="en-US" altLang="zh-TW" sz="2000" dirty="0"/>
          </a:p>
        </p:txBody>
      </p:sp>
      <p:pic>
        <p:nvPicPr>
          <p:cNvPr id="55" name="圖片 54" descr="畫面剪輯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7" b="91429" l="1775" r="98817">
                        <a14:foregroundMark x1="3846" y1="48571" x2="3846" y2="48571"/>
                        <a14:foregroundMark x1="7101" y1="48571" x2="7101" y2="48571"/>
                        <a14:foregroundMark x1="27811" y1="40000" x2="27811" y2="40000"/>
                        <a14:foregroundMark x1="30473" y1="34286" x2="30473" y2="34286"/>
                        <a14:foregroundMark x1="48521" y1="42857" x2="48521" y2="42857"/>
                        <a14:foregroundMark x1="46154" y1="54286" x2="46154" y2="54286"/>
                        <a14:foregroundMark x1="72485" y1="51429" x2="72485" y2="51429"/>
                        <a14:foregroundMark x1="69822" y1="51429" x2="69822" y2="51429"/>
                        <a14:foregroundMark x1="69231" y1="40000" x2="70710" y2="40000"/>
                        <a14:foregroundMark x1="92308" y1="45714" x2="92308" y2="45714"/>
                        <a14:foregroundMark x1="94675" y1="48571" x2="94675" y2="48571"/>
                        <a14:foregroundMark x1="96746" y1="51429" x2="96746" y2="51429"/>
                        <a14:foregroundMark x1="80769" y1="45714" x2="80769" y2="45714"/>
                        <a14:foregroundMark x1="83432" y1="45714" x2="83432" y2="45714"/>
                        <a14:foregroundMark x1="76331" y1="34286" x2="76331" y2="34286"/>
                        <a14:foregroundMark x1="78994" y1="25714" x2="78994" y2="25714"/>
                        <a14:foregroundMark x1="77811" y1="28571" x2="77811" y2="28571"/>
                        <a14:foregroundMark x1="77219" y1="25714" x2="77219" y2="25714"/>
                        <a14:foregroundMark x1="76923" y1="54286" x2="76923" y2="54286"/>
                        <a14:foregroundMark x1="79586" y1="57143" x2="79586" y2="57143"/>
                        <a14:foregroundMark x1="78698" y1="60000" x2="78698" y2="60000"/>
                        <a14:foregroundMark x1="78107" y1="54286" x2="78107" y2="54286"/>
                        <a14:foregroundMark x1="77515" y1="54286" x2="77515" y2="54286"/>
                        <a14:foregroundMark x1="82249" y1="45714" x2="82249" y2="4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2" b="2455"/>
          <a:stretch/>
        </p:blipFill>
        <p:spPr>
          <a:xfrm>
            <a:off x="1687459" y="5612327"/>
            <a:ext cx="4269353" cy="431242"/>
          </a:xfrm>
          <a:prstGeom prst="rect">
            <a:avLst/>
          </a:prstGeom>
        </p:spPr>
      </p:pic>
      <p:sp>
        <p:nvSpPr>
          <p:cNvPr id="56" name="文字方塊 55"/>
          <p:cNvSpPr txBox="1"/>
          <p:nvPr/>
        </p:nvSpPr>
        <p:spPr>
          <a:xfrm>
            <a:off x="1" y="5644931"/>
            <a:ext cx="62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觀看次數：</a:t>
            </a:r>
            <a:r>
              <a:rPr lang="en-US" altLang="zh-TW" sz="1400" dirty="0" smtClean="0"/>
              <a:t>66666</a:t>
            </a:r>
            <a:r>
              <a:rPr lang="zh-TW" altLang="en-US" sz="1400" dirty="0" smtClean="0"/>
              <a:t>次                </a:t>
            </a:r>
            <a:r>
              <a:rPr lang="en-US" altLang="zh-TW" sz="1400" dirty="0" smtClean="0"/>
              <a:t>666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               </a:t>
            </a:r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183075" y="6045155"/>
            <a:ext cx="5773737" cy="1270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166789" y="6193100"/>
            <a:ext cx="613185" cy="558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785758" y="6197519"/>
            <a:ext cx="2432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YouTube </a:t>
            </a:r>
            <a:r>
              <a:rPr lang="zh-TW" altLang="en-US" sz="1600" dirty="0" smtClean="0"/>
              <a:t>推薦系統分析</a:t>
            </a:r>
            <a:endParaRPr lang="en-US" altLang="zh-TW" sz="1600" dirty="0" smtClean="0"/>
          </a:p>
          <a:p>
            <a:r>
              <a:rPr lang="zh-TW" altLang="en-US" sz="1400" dirty="0" smtClean="0"/>
              <a:t>發布日期：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29</a:t>
            </a:r>
            <a:r>
              <a:rPr lang="zh-TW" altLang="en-US" sz="1400" dirty="0" smtClean="0"/>
              <a:t>日</a:t>
            </a:r>
            <a:endParaRPr lang="zh-TW" altLang="en-US" sz="1400" dirty="0"/>
          </a:p>
        </p:txBody>
      </p:sp>
      <p:grpSp>
        <p:nvGrpSpPr>
          <p:cNvPr id="71" name="群組 70"/>
          <p:cNvGrpSpPr/>
          <p:nvPr/>
        </p:nvGrpSpPr>
        <p:grpSpPr>
          <a:xfrm>
            <a:off x="0" y="732498"/>
            <a:ext cx="12192000" cy="4482762"/>
            <a:chOff x="0" y="732498"/>
            <a:chExt cx="12192000" cy="4482762"/>
          </a:xfrm>
        </p:grpSpPr>
        <p:sp>
          <p:nvSpPr>
            <p:cNvPr id="64" name="矩形 63"/>
            <p:cNvSpPr/>
            <p:nvPr/>
          </p:nvSpPr>
          <p:spPr>
            <a:xfrm>
              <a:off x="0" y="732498"/>
              <a:ext cx="12191999" cy="44827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4" y="1068088"/>
              <a:ext cx="6729350" cy="3658433"/>
            </a:xfrm>
            <a:prstGeom prst="rect">
              <a:avLst/>
            </a:prstGeom>
          </p:spPr>
        </p:pic>
        <p:pic>
          <p:nvPicPr>
            <p:cNvPr id="62" name="圖片 6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9"/>
            <a:stretch/>
          </p:blipFill>
          <p:spPr>
            <a:xfrm>
              <a:off x="6202876" y="1076422"/>
              <a:ext cx="5989124" cy="3658433"/>
            </a:xfrm>
            <a:prstGeom prst="rect">
              <a:avLst/>
            </a:prstGeom>
          </p:spPr>
        </p:pic>
      </p:grpSp>
      <p:sp>
        <p:nvSpPr>
          <p:cNvPr id="65" name="文字方塊 64"/>
          <p:cNvSpPr txBox="1"/>
          <p:nvPr/>
        </p:nvSpPr>
        <p:spPr>
          <a:xfrm>
            <a:off x="205774" y="1160584"/>
            <a:ext cx="77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千萬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108381" y="6271600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95" y="5644931"/>
            <a:ext cx="3087104" cy="1137791"/>
          </a:xfrm>
          <a:prstGeom prst="rect">
            <a:avLst/>
          </a:prstGeom>
        </p:spPr>
      </p:pic>
      <p:sp>
        <p:nvSpPr>
          <p:cNvPr id="70" name="矩形 69"/>
          <p:cNvSpPr/>
          <p:nvPr/>
        </p:nvSpPr>
        <p:spPr>
          <a:xfrm>
            <a:off x="7599666" y="55591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Roboto"/>
              </a:rPr>
              <a:t>即將播放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0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圖片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331"/>
            <a:ext cx="12192000" cy="4493514"/>
          </a:xfrm>
          <a:prstGeom prst="rect">
            <a:avLst/>
          </a:prstGeom>
        </p:spPr>
      </p:pic>
      <p:sp>
        <p:nvSpPr>
          <p:cNvPr id="54" name="文字方塊 53"/>
          <p:cNvSpPr txBox="1"/>
          <p:nvPr/>
        </p:nvSpPr>
        <p:spPr>
          <a:xfrm>
            <a:off x="0" y="5216845"/>
            <a:ext cx="960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【2</a:t>
            </a:r>
            <a:r>
              <a:rPr lang="en-US" altLang="zh-TW" sz="2000" dirty="0" smtClean="0"/>
              <a:t>】</a:t>
            </a:r>
            <a:r>
              <a:rPr lang="zh-TW" altLang="en-US" sz="2000" dirty="0"/>
              <a:t>各</a:t>
            </a:r>
            <a:r>
              <a:rPr lang="zh-TW" altLang="en-US" sz="2000" dirty="0" smtClean="0"/>
              <a:t>影片</a:t>
            </a:r>
            <a:r>
              <a:rPr lang="zh-TW" altLang="en-US" sz="2000" dirty="0"/>
              <a:t>觀看</a:t>
            </a:r>
            <a:r>
              <a:rPr lang="zh-TW" altLang="en-US" sz="2000" dirty="0" smtClean="0"/>
              <a:t>次數區間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</a:t>
            </a:r>
            <a:r>
              <a:rPr lang="zh-TW" altLang="en-US" sz="2000" dirty="0" smtClean="0"/>
              <a:t>喜歡 </a:t>
            </a:r>
            <a:r>
              <a:rPr lang="en-US" altLang="zh-TW" sz="2000" dirty="0" smtClean="0"/>
              <a:t>&amp;</a:t>
            </a:r>
            <a:r>
              <a:rPr lang="zh-TW" altLang="en-US" sz="2000" dirty="0" smtClean="0"/>
              <a:t> 不喜歡 </a:t>
            </a:r>
            <a:r>
              <a:rPr lang="en-US" altLang="zh-TW" sz="2000" dirty="0" smtClean="0"/>
              <a:t>&amp;</a:t>
            </a:r>
            <a:r>
              <a:rPr lang="zh-TW" altLang="en-US" sz="2000" dirty="0" smtClean="0"/>
              <a:t> 留言數 </a:t>
            </a:r>
            <a:r>
              <a:rPr lang="en-US" altLang="zh-TW" sz="2000" dirty="0" smtClean="0"/>
              <a:t>『</a:t>
            </a:r>
            <a:r>
              <a:rPr lang="zh-TW" altLang="en-US" sz="2000" dirty="0" smtClean="0"/>
              <a:t>有</a:t>
            </a:r>
            <a:r>
              <a:rPr lang="zh-TW" altLang="en-US" sz="2000" dirty="0"/>
              <a:t>正關係</a:t>
            </a:r>
            <a:r>
              <a:rPr lang="en-US" altLang="zh-TW" sz="2000" dirty="0" smtClean="0"/>
              <a:t>??』</a:t>
            </a:r>
            <a:endParaRPr lang="en-US" altLang="zh-TW" sz="2000" dirty="0"/>
          </a:p>
        </p:txBody>
      </p:sp>
      <p:pic>
        <p:nvPicPr>
          <p:cNvPr id="55" name="圖片 54" descr="畫面剪輯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7" b="91429" l="1775" r="98817">
                        <a14:foregroundMark x1="3846" y1="48571" x2="3846" y2="48571"/>
                        <a14:foregroundMark x1="7101" y1="48571" x2="7101" y2="48571"/>
                        <a14:foregroundMark x1="27811" y1="40000" x2="27811" y2="40000"/>
                        <a14:foregroundMark x1="30473" y1="34286" x2="30473" y2="34286"/>
                        <a14:foregroundMark x1="48521" y1="42857" x2="48521" y2="42857"/>
                        <a14:foregroundMark x1="46154" y1="54286" x2="46154" y2="54286"/>
                        <a14:foregroundMark x1="72485" y1="51429" x2="72485" y2="51429"/>
                        <a14:foregroundMark x1="69822" y1="51429" x2="69822" y2="51429"/>
                        <a14:foregroundMark x1="69231" y1="40000" x2="70710" y2="40000"/>
                        <a14:foregroundMark x1="92308" y1="45714" x2="92308" y2="45714"/>
                        <a14:foregroundMark x1="94675" y1="48571" x2="94675" y2="48571"/>
                        <a14:foregroundMark x1="96746" y1="51429" x2="96746" y2="51429"/>
                        <a14:foregroundMark x1="80769" y1="45714" x2="80769" y2="45714"/>
                        <a14:foregroundMark x1="83432" y1="45714" x2="83432" y2="45714"/>
                        <a14:foregroundMark x1="76331" y1="34286" x2="76331" y2="34286"/>
                        <a14:foregroundMark x1="78994" y1="25714" x2="78994" y2="25714"/>
                        <a14:foregroundMark x1="77811" y1="28571" x2="77811" y2="28571"/>
                        <a14:foregroundMark x1="77219" y1="25714" x2="77219" y2="25714"/>
                        <a14:foregroundMark x1="76923" y1="54286" x2="76923" y2="54286"/>
                        <a14:foregroundMark x1="79586" y1="57143" x2="79586" y2="57143"/>
                        <a14:foregroundMark x1="78698" y1="60000" x2="78698" y2="60000"/>
                        <a14:foregroundMark x1="78107" y1="54286" x2="78107" y2="54286"/>
                        <a14:foregroundMark x1="77515" y1="54286" x2="77515" y2="54286"/>
                        <a14:foregroundMark x1="82249" y1="45714" x2="82249" y2="4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2" b="2455"/>
          <a:stretch/>
        </p:blipFill>
        <p:spPr>
          <a:xfrm>
            <a:off x="1687459" y="5612327"/>
            <a:ext cx="4269353" cy="431242"/>
          </a:xfrm>
          <a:prstGeom prst="rect">
            <a:avLst/>
          </a:prstGeom>
        </p:spPr>
      </p:pic>
      <p:sp>
        <p:nvSpPr>
          <p:cNvPr id="56" name="文字方塊 55"/>
          <p:cNvSpPr txBox="1"/>
          <p:nvPr/>
        </p:nvSpPr>
        <p:spPr>
          <a:xfrm>
            <a:off x="1" y="5644931"/>
            <a:ext cx="62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觀看次數</a:t>
            </a:r>
            <a:r>
              <a:rPr lang="zh-TW" altLang="en-US" sz="1400" dirty="0" smtClean="0"/>
              <a:t>：</a:t>
            </a:r>
            <a:r>
              <a:rPr lang="en-US" altLang="zh-TW" sz="1400" dirty="0" smtClean="0"/>
              <a:t>66666</a:t>
            </a:r>
            <a:r>
              <a:rPr lang="zh-TW" altLang="en-US" sz="1400" dirty="0" smtClean="0"/>
              <a:t>次                </a:t>
            </a:r>
            <a:r>
              <a:rPr lang="en-US" altLang="zh-TW" sz="1400" dirty="0" smtClean="0"/>
              <a:t>666</a:t>
            </a:r>
            <a:r>
              <a:rPr lang="zh-TW" altLang="en-US" sz="1400" dirty="0" smtClean="0"/>
              <a:t>                  </a:t>
            </a:r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183075" y="6045155"/>
            <a:ext cx="5773737" cy="1270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166789" y="6193100"/>
            <a:ext cx="613185" cy="558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785758" y="6197519"/>
            <a:ext cx="2432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YouTube </a:t>
            </a:r>
            <a:r>
              <a:rPr lang="zh-TW" altLang="en-US" sz="1600" dirty="0" smtClean="0"/>
              <a:t>推薦系統分析</a:t>
            </a:r>
            <a:endParaRPr lang="en-US" altLang="zh-TW" sz="1600" dirty="0" smtClean="0"/>
          </a:p>
          <a:p>
            <a:r>
              <a:rPr lang="zh-TW" altLang="en-US" sz="1400" dirty="0" smtClean="0"/>
              <a:t>發布日期：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29</a:t>
            </a:r>
            <a:r>
              <a:rPr lang="zh-TW" altLang="en-US" sz="1400" dirty="0" smtClean="0"/>
              <a:t>日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108381" y="6271600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sp>
        <p:nvSpPr>
          <p:cNvPr id="26" name="矩形 25"/>
          <p:cNvSpPr/>
          <p:nvPr/>
        </p:nvSpPr>
        <p:spPr>
          <a:xfrm>
            <a:off x="7599666" y="55591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Roboto"/>
              </a:rPr>
              <a:t>即將播放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723893" y="5643344"/>
            <a:ext cx="3087103" cy="1139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3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0" y="5216845"/>
            <a:ext cx="960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【3】</a:t>
            </a:r>
            <a:r>
              <a:rPr lang="zh-TW" altLang="en-US" sz="2000" dirty="0"/>
              <a:t>影片的標題是否關鍵？</a:t>
            </a:r>
          </a:p>
          <a:p>
            <a:endParaRPr lang="en-US" altLang="zh-TW" sz="2000" dirty="0" smtClean="0"/>
          </a:p>
        </p:txBody>
      </p:sp>
      <p:pic>
        <p:nvPicPr>
          <p:cNvPr id="24" name="圖片 23" descr="畫面剪輯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7" b="91429" l="1775" r="98817">
                        <a14:foregroundMark x1="3846" y1="48571" x2="3846" y2="48571"/>
                        <a14:foregroundMark x1="7101" y1="48571" x2="7101" y2="48571"/>
                        <a14:foregroundMark x1="27811" y1="40000" x2="27811" y2="40000"/>
                        <a14:foregroundMark x1="30473" y1="34286" x2="30473" y2="34286"/>
                        <a14:foregroundMark x1="48521" y1="42857" x2="48521" y2="42857"/>
                        <a14:foregroundMark x1="46154" y1="54286" x2="46154" y2="54286"/>
                        <a14:foregroundMark x1="72485" y1="51429" x2="72485" y2="51429"/>
                        <a14:foregroundMark x1="69822" y1="51429" x2="69822" y2="51429"/>
                        <a14:foregroundMark x1="69231" y1="40000" x2="70710" y2="40000"/>
                        <a14:foregroundMark x1="92308" y1="45714" x2="92308" y2="45714"/>
                        <a14:foregroundMark x1="94675" y1="48571" x2="94675" y2="48571"/>
                        <a14:foregroundMark x1="96746" y1="51429" x2="96746" y2="51429"/>
                        <a14:foregroundMark x1="80769" y1="45714" x2="80769" y2="45714"/>
                        <a14:foregroundMark x1="83432" y1="45714" x2="83432" y2="45714"/>
                        <a14:foregroundMark x1="76331" y1="34286" x2="76331" y2="34286"/>
                        <a14:foregroundMark x1="78994" y1="25714" x2="78994" y2="25714"/>
                        <a14:foregroundMark x1="77811" y1="28571" x2="77811" y2="28571"/>
                        <a14:foregroundMark x1="77219" y1="25714" x2="77219" y2="25714"/>
                        <a14:foregroundMark x1="76923" y1="54286" x2="76923" y2="54286"/>
                        <a14:foregroundMark x1="79586" y1="57143" x2="79586" y2="57143"/>
                        <a14:foregroundMark x1="78698" y1="60000" x2="78698" y2="60000"/>
                        <a14:foregroundMark x1="78107" y1="54286" x2="78107" y2="54286"/>
                        <a14:foregroundMark x1="77515" y1="54286" x2="77515" y2="54286"/>
                        <a14:foregroundMark x1="82249" y1="45714" x2="82249" y2="4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2" b="2455"/>
          <a:stretch/>
        </p:blipFill>
        <p:spPr>
          <a:xfrm>
            <a:off x="1687459" y="5612327"/>
            <a:ext cx="4269353" cy="431242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" y="5644931"/>
            <a:ext cx="62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觀看次數</a:t>
            </a:r>
            <a:r>
              <a:rPr lang="zh-TW" altLang="en-US" sz="1400" dirty="0" smtClean="0"/>
              <a:t>：</a:t>
            </a:r>
            <a:r>
              <a:rPr lang="en-US" altLang="zh-TW" sz="1400" dirty="0" smtClean="0"/>
              <a:t>66666</a:t>
            </a:r>
            <a:r>
              <a:rPr lang="zh-TW" altLang="en-US" sz="1400" dirty="0" smtClean="0"/>
              <a:t>次                </a:t>
            </a:r>
            <a:r>
              <a:rPr lang="en-US" altLang="zh-TW" sz="1400" dirty="0" smtClean="0"/>
              <a:t>666</a:t>
            </a:r>
            <a:r>
              <a:rPr lang="zh-TW" altLang="en-US" sz="1400" dirty="0" smtClean="0"/>
              <a:t>                  </a:t>
            </a:r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183075" y="6045155"/>
            <a:ext cx="5773737" cy="1270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166789" y="6193100"/>
            <a:ext cx="613185" cy="558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85758" y="6197519"/>
            <a:ext cx="2432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YouTube </a:t>
            </a:r>
            <a:r>
              <a:rPr lang="zh-TW" altLang="en-US" sz="1600" dirty="0" smtClean="0"/>
              <a:t>推薦系統分析</a:t>
            </a:r>
            <a:endParaRPr lang="en-US" altLang="zh-TW" sz="1600" dirty="0" smtClean="0"/>
          </a:p>
          <a:p>
            <a:r>
              <a:rPr lang="zh-TW" altLang="en-US" sz="1400" dirty="0" smtClean="0"/>
              <a:t>發布日期：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29</a:t>
            </a:r>
            <a:r>
              <a:rPr lang="zh-TW" altLang="en-US" sz="1400" dirty="0" smtClean="0"/>
              <a:t>日</a:t>
            </a:r>
            <a:endParaRPr lang="zh-TW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0" y="732498"/>
            <a:ext cx="12191999" cy="4482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108381" y="6271600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sp>
        <p:nvSpPr>
          <p:cNvPr id="36" name="矩形 35"/>
          <p:cNvSpPr/>
          <p:nvPr/>
        </p:nvSpPr>
        <p:spPr>
          <a:xfrm>
            <a:off x="7599666" y="55591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Roboto"/>
              </a:rPr>
              <a:t>即將播放</a:t>
            </a:r>
            <a:endParaRPr lang="zh-TW" altLang="en-US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95" y="5644931"/>
            <a:ext cx="3087104" cy="1137791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6" b="5952"/>
          <a:stretch/>
        </p:blipFill>
        <p:spPr>
          <a:xfrm>
            <a:off x="8723895" y="5643345"/>
            <a:ext cx="3087103" cy="11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/>
          <p:cNvSpPr txBox="1"/>
          <p:nvPr/>
        </p:nvSpPr>
        <p:spPr>
          <a:xfrm>
            <a:off x="0" y="5216845"/>
            <a:ext cx="960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【4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所有影片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標籤數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&amp;</a:t>
            </a:r>
            <a:r>
              <a:rPr lang="zh-TW" altLang="en-US" sz="2000" dirty="0" smtClean="0"/>
              <a:t> </a:t>
            </a:r>
            <a:r>
              <a:rPr lang="zh-TW" altLang="en-US" sz="2000" dirty="0" smtClean="0"/>
              <a:t>觀看次數 </a:t>
            </a:r>
            <a:r>
              <a:rPr lang="en-US" altLang="zh-TW" sz="2000" dirty="0" smtClean="0"/>
              <a:t>『</a:t>
            </a:r>
            <a:r>
              <a:rPr lang="zh-TW" altLang="en-US" sz="2000" dirty="0" smtClean="0"/>
              <a:t>有</a:t>
            </a:r>
            <a:r>
              <a:rPr lang="zh-TW" altLang="en-US" sz="2000" dirty="0"/>
              <a:t>正</a:t>
            </a:r>
            <a:r>
              <a:rPr lang="zh-TW" altLang="en-US" sz="2000" dirty="0" smtClean="0"/>
              <a:t>關係</a:t>
            </a:r>
            <a:r>
              <a:rPr lang="en-US" altLang="zh-TW" sz="2000" dirty="0" smtClean="0"/>
              <a:t>??』</a:t>
            </a:r>
            <a:endParaRPr lang="en-US" altLang="zh-TW" sz="2000" dirty="0"/>
          </a:p>
        </p:txBody>
      </p:sp>
      <p:pic>
        <p:nvPicPr>
          <p:cNvPr id="27" name="圖片 26" descr="畫面剪輯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7" b="91429" l="1775" r="98817">
                        <a14:foregroundMark x1="3846" y1="48571" x2="3846" y2="48571"/>
                        <a14:foregroundMark x1="7101" y1="48571" x2="7101" y2="48571"/>
                        <a14:foregroundMark x1="27811" y1="40000" x2="27811" y2="40000"/>
                        <a14:foregroundMark x1="30473" y1="34286" x2="30473" y2="34286"/>
                        <a14:foregroundMark x1="48521" y1="42857" x2="48521" y2="42857"/>
                        <a14:foregroundMark x1="46154" y1="54286" x2="46154" y2="54286"/>
                        <a14:foregroundMark x1="72485" y1="51429" x2="72485" y2="51429"/>
                        <a14:foregroundMark x1="69822" y1="51429" x2="69822" y2="51429"/>
                        <a14:foregroundMark x1="69231" y1="40000" x2="70710" y2="40000"/>
                        <a14:foregroundMark x1="92308" y1="45714" x2="92308" y2="45714"/>
                        <a14:foregroundMark x1="94675" y1="48571" x2="94675" y2="48571"/>
                        <a14:foregroundMark x1="96746" y1="51429" x2="96746" y2="51429"/>
                        <a14:foregroundMark x1="80769" y1="45714" x2="80769" y2="45714"/>
                        <a14:foregroundMark x1="83432" y1="45714" x2="83432" y2="45714"/>
                        <a14:foregroundMark x1="76331" y1="34286" x2="76331" y2="34286"/>
                        <a14:foregroundMark x1="78994" y1="25714" x2="78994" y2="25714"/>
                        <a14:foregroundMark x1="77811" y1="28571" x2="77811" y2="28571"/>
                        <a14:foregroundMark x1="77219" y1="25714" x2="77219" y2="25714"/>
                        <a14:foregroundMark x1="76923" y1="54286" x2="76923" y2="54286"/>
                        <a14:foregroundMark x1="79586" y1="57143" x2="79586" y2="57143"/>
                        <a14:foregroundMark x1="78698" y1="60000" x2="78698" y2="60000"/>
                        <a14:foregroundMark x1="78107" y1="54286" x2="78107" y2="54286"/>
                        <a14:foregroundMark x1="77515" y1="54286" x2="77515" y2="54286"/>
                        <a14:foregroundMark x1="82249" y1="45714" x2="82249" y2="4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2" b="2455"/>
          <a:stretch/>
        </p:blipFill>
        <p:spPr>
          <a:xfrm>
            <a:off x="1687459" y="5612327"/>
            <a:ext cx="4269353" cy="431242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1" y="5644931"/>
            <a:ext cx="62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觀看次數</a:t>
            </a:r>
            <a:r>
              <a:rPr lang="zh-TW" altLang="en-US" sz="1400" dirty="0" smtClean="0"/>
              <a:t>：</a:t>
            </a:r>
            <a:r>
              <a:rPr lang="en-US" altLang="zh-TW" sz="1400" dirty="0" smtClean="0"/>
              <a:t>66666</a:t>
            </a:r>
            <a:r>
              <a:rPr lang="zh-TW" altLang="en-US" sz="1400" dirty="0" smtClean="0"/>
              <a:t>次                </a:t>
            </a:r>
            <a:r>
              <a:rPr lang="en-US" altLang="zh-TW" sz="1400" dirty="0" smtClean="0"/>
              <a:t>666</a:t>
            </a:r>
            <a:r>
              <a:rPr lang="zh-TW" altLang="en-US" sz="1400" dirty="0" smtClean="0"/>
              <a:t>                  </a:t>
            </a:r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183075" y="6045155"/>
            <a:ext cx="5773737" cy="1270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166789" y="6193100"/>
            <a:ext cx="613185" cy="558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85758" y="6197519"/>
            <a:ext cx="2432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YouTube </a:t>
            </a:r>
            <a:r>
              <a:rPr lang="zh-TW" altLang="en-US" sz="1600" dirty="0" smtClean="0"/>
              <a:t>推薦系統分析</a:t>
            </a:r>
            <a:endParaRPr lang="en-US" altLang="zh-TW" sz="1600" dirty="0" smtClean="0"/>
          </a:p>
          <a:p>
            <a:r>
              <a:rPr lang="zh-TW" altLang="en-US" sz="1400" dirty="0" smtClean="0"/>
              <a:t>發布日期：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29</a:t>
            </a:r>
            <a:r>
              <a:rPr lang="zh-TW" altLang="en-US" sz="1400" dirty="0" smtClean="0"/>
              <a:t>日</a:t>
            </a:r>
            <a:endParaRPr lang="zh-TW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0" y="732498"/>
            <a:ext cx="12191999" cy="4482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6" b="5952"/>
          <a:stretch/>
        </p:blipFill>
        <p:spPr>
          <a:xfrm>
            <a:off x="-1" y="741329"/>
            <a:ext cx="12192000" cy="4473930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4108381" y="6271600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95" y="5644931"/>
            <a:ext cx="3087104" cy="1137791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7599666" y="55591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Roboto"/>
              </a:rPr>
              <a:t>即將播放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8723895" y="5644930"/>
            <a:ext cx="3087104" cy="1137792"/>
            <a:chOff x="0" y="732498"/>
            <a:chExt cx="12191999" cy="4482762"/>
          </a:xfrm>
        </p:grpSpPr>
        <p:sp>
          <p:nvSpPr>
            <p:cNvPr id="39" name="矩形 38"/>
            <p:cNvSpPr/>
            <p:nvPr/>
          </p:nvSpPr>
          <p:spPr>
            <a:xfrm>
              <a:off x="0" y="732498"/>
              <a:ext cx="12191999" cy="44827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89" y="1144662"/>
              <a:ext cx="5487650" cy="3658433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287" y="1140872"/>
              <a:ext cx="5487650" cy="365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9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-1" y="5216845"/>
            <a:ext cx="11458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【5】</a:t>
            </a:r>
            <a:r>
              <a:rPr lang="zh-TW" altLang="en-US" sz="2000" dirty="0"/>
              <a:t>影片下方詳細文字中有否</a:t>
            </a:r>
            <a:r>
              <a:rPr lang="en-US" altLang="zh-TW" sz="2000" dirty="0"/>
              <a:t>YouTube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連結 </a:t>
            </a:r>
            <a:r>
              <a:rPr lang="en-US" altLang="zh-TW" sz="2000" dirty="0" smtClean="0"/>
              <a:t>&amp;</a:t>
            </a:r>
            <a:r>
              <a:rPr lang="zh-TW" altLang="en-US" sz="2000" dirty="0" smtClean="0"/>
              <a:t> 觀看次數 </a:t>
            </a:r>
            <a:r>
              <a:rPr lang="en-US" altLang="zh-TW" sz="2000" dirty="0" smtClean="0"/>
              <a:t>『</a:t>
            </a:r>
            <a:r>
              <a:rPr lang="zh-TW" altLang="en-US" sz="2000" dirty="0" smtClean="0"/>
              <a:t>有</a:t>
            </a:r>
            <a:r>
              <a:rPr lang="zh-TW" altLang="en-US" sz="2000" dirty="0"/>
              <a:t>正關係</a:t>
            </a:r>
            <a:r>
              <a:rPr lang="en-US" altLang="zh-TW" sz="2000" dirty="0" smtClean="0"/>
              <a:t>??』</a:t>
            </a:r>
            <a:endParaRPr lang="en-US" altLang="zh-TW" sz="2000" dirty="0"/>
          </a:p>
        </p:txBody>
      </p:sp>
      <p:pic>
        <p:nvPicPr>
          <p:cNvPr id="24" name="圖片 23" descr="畫面剪輯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7" b="91429" l="1775" r="98817">
                        <a14:foregroundMark x1="3846" y1="48571" x2="3846" y2="48571"/>
                        <a14:foregroundMark x1="7101" y1="48571" x2="7101" y2="48571"/>
                        <a14:foregroundMark x1="27811" y1="40000" x2="27811" y2="40000"/>
                        <a14:foregroundMark x1="30473" y1="34286" x2="30473" y2="34286"/>
                        <a14:foregroundMark x1="48521" y1="42857" x2="48521" y2="42857"/>
                        <a14:foregroundMark x1="46154" y1="54286" x2="46154" y2="54286"/>
                        <a14:foregroundMark x1="72485" y1="51429" x2="72485" y2="51429"/>
                        <a14:foregroundMark x1="69822" y1="51429" x2="69822" y2="51429"/>
                        <a14:foregroundMark x1="69231" y1="40000" x2="70710" y2="40000"/>
                        <a14:foregroundMark x1="92308" y1="45714" x2="92308" y2="45714"/>
                        <a14:foregroundMark x1="94675" y1="48571" x2="94675" y2="48571"/>
                        <a14:foregroundMark x1="96746" y1="51429" x2="96746" y2="51429"/>
                        <a14:foregroundMark x1="80769" y1="45714" x2="80769" y2="45714"/>
                        <a14:foregroundMark x1="83432" y1="45714" x2="83432" y2="45714"/>
                        <a14:foregroundMark x1="76331" y1="34286" x2="76331" y2="34286"/>
                        <a14:foregroundMark x1="78994" y1="25714" x2="78994" y2="25714"/>
                        <a14:foregroundMark x1="77811" y1="28571" x2="77811" y2="28571"/>
                        <a14:foregroundMark x1="77219" y1="25714" x2="77219" y2="25714"/>
                        <a14:foregroundMark x1="76923" y1="54286" x2="76923" y2="54286"/>
                        <a14:foregroundMark x1="79586" y1="57143" x2="79586" y2="57143"/>
                        <a14:foregroundMark x1="78698" y1="60000" x2="78698" y2="60000"/>
                        <a14:foregroundMark x1="78107" y1="54286" x2="78107" y2="54286"/>
                        <a14:foregroundMark x1="77515" y1="54286" x2="77515" y2="54286"/>
                        <a14:foregroundMark x1="82249" y1="45714" x2="82249" y2="4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2" b="2455"/>
          <a:stretch/>
        </p:blipFill>
        <p:spPr>
          <a:xfrm>
            <a:off x="1687459" y="5612327"/>
            <a:ext cx="4269353" cy="431242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" y="5644931"/>
            <a:ext cx="62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觀看次數</a:t>
            </a:r>
            <a:r>
              <a:rPr lang="zh-TW" altLang="en-US" sz="1400" dirty="0" smtClean="0"/>
              <a:t>：</a:t>
            </a:r>
            <a:r>
              <a:rPr lang="en-US" altLang="zh-TW" sz="1400" dirty="0" smtClean="0"/>
              <a:t>66666</a:t>
            </a:r>
            <a:r>
              <a:rPr lang="zh-TW" altLang="en-US" sz="1400" dirty="0" smtClean="0"/>
              <a:t>次                </a:t>
            </a:r>
            <a:r>
              <a:rPr lang="en-US" altLang="zh-TW" sz="1400" dirty="0" smtClean="0"/>
              <a:t>666</a:t>
            </a:r>
            <a:r>
              <a:rPr lang="zh-TW" altLang="en-US" sz="1400" dirty="0" smtClean="0"/>
              <a:t>                  </a:t>
            </a:r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183075" y="6045155"/>
            <a:ext cx="5773737" cy="1270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166789" y="6193100"/>
            <a:ext cx="613185" cy="558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85758" y="6197519"/>
            <a:ext cx="2432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YouTube </a:t>
            </a:r>
            <a:r>
              <a:rPr lang="zh-TW" altLang="en-US" sz="1600" dirty="0" smtClean="0"/>
              <a:t>推薦系統分析</a:t>
            </a:r>
            <a:endParaRPr lang="en-US" altLang="zh-TW" sz="1600" dirty="0" smtClean="0"/>
          </a:p>
          <a:p>
            <a:r>
              <a:rPr lang="zh-TW" altLang="en-US" sz="1400" dirty="0" smtClean="0"/>
              <a:t>發布日期：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29</a:t>
            </a:r>
            <a:r>
              <a:rPr lang="zh-TW" altLang="en-US" sz="1400" dirty="0" smtClean="0"/>
              <a:t>日</a:t>
            </a:r>
            <a:endParaRPr lang="zh-TW" altLang="en-US" sz="1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108381" y="6271600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6" b="5952"/>
          <a:stretch/>
        </p:blipFill>
        <p:spPr>
          <a:xfrm>
            <a:off x="8723895" y="5643345"/>
            <a:ext cx="3087103" cy="113937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7599666" y="55591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Roboto"/>
              </a:rPr>
              <a:t>即將播放</a:t>
            </a:r>
            <a:endParaRPr lang="zh-TW" altLang="en-US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94" y="5643344"/>
            <a:ext cx="3087103" cy="1139377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0" y="732498"/>
            <a:ext cx="12191999" cy="4482762"/>
            <a:chOff x="0" y="732498"/>
            <a:chExt cx="12191999" cy="4482762"/>
          </a:xfrm>
        </p:grpSpPr>
        <p:sp>
          <p:nvSpPr>
            <p:cNvPr id="34" name="矩形 33"/>
            <p:cNvSpPr/>
            <p:nvPr/>
          </p:nvSpPr>
          <p:spPr>
            <a:xfrm>
              <a:off x="0" y="732498"/>
              <a:ext cx="12191999" cy="44827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154" y="1138752"/>
              <a:ext cx="5487650" cy="3658433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97" y="1140872"/>
              <a:ext cx="5487650" cy="365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0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-1" y="5216845"/>
            <a:ext cx="11458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【6】</a:t>
            </a:r>
            <a:r>
              <a:rPr lang="zh-TW" altLang="en-US" sz="2000" dirty="0"/>
              <a:t>發燒影片中時間區間內是有特定幾種影片種類的！</a:t>
            </a:r>
          </a:p>
        </p:txBody>
      </p:sp>
      <p:pic>
        <p:nvPicPr>
          <p:cNvPr id="24" name="圖片 23" descr="畫面剪輯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857" b="91429" l="1775" r="98817">
                        <a14:foregroundMark x1="3846" y1="48571" x2="3846" y2="48571"/>
                        <a14:foregroundMark x1="7101" y1="48571" x2="7101" y2="48571"/>
                        <a14:foregroundMark x1="27811" y1="40000" x2="27811" y2="40000"/>
                        <a14:foregroundMark x1="30473" y1="34286" x2="30473" y2="34286"/>
                        <a14:foregroundMark x1="48521" y1="42857" x2="48521" y2="42857"/>
                        <a14:foregroundMark x1="46154" y1="54286" x2="46154" y2="54286"/>
                        <a14:foregroundMark x1="72485" y1="51429" x2="72485" y2="51429"/>
                        <a14:foregroundMark x1="69822" y1="51429" x2="69822" y2="51429"/>
                        <a14:foregroundMark x1="69231" y1="40000" x2="70710" y2="40000"/>
                        <a14:foregroundMark x1="92308" y1="45714" x2="92308" y2="45714"/>
                        <a14:foregroundMark x1="94675" y1="48571" x2="94675" y2="48571"/>
                        <a14:foregroundMark x1="96746" y1="51429" x2="96746" y2="51429"/>
                        <a14:foregroundMark x1="80769" y1="45714" x2="80769" y2="45714"/>
                        <a14:foregroundMark x1="83432" y1="45714" x2="83432" y2="45714"/>
                        <a14:foregroundMark x1="76331" y1="34286" x2="76331" y2="34286"/>
                        <a14:foregroundMark x1="78994" y1="25714" x2="78994" y2="25714"/>
                        <a14:foregroundMark x1="77811" y1="28571" x2="77811" y2="28571"/>
                        <a14:foregroundMark x1="77219" y1="25714" x2="77219" y2="25714"/>
                        <a14:foregroundMark x1="76923" y1="54286" x2="76923" y2="54286"/>
                        <a14:foregroundMark x1="79586" y1="57143" x2="79586" y2="57143"/>
                        <a14:foregroundMark x1="78698" y1="60000" x2="78698" y2="60000"/>
                        <a14:foregroundMark x1="78107" y1="54286" x2="78107" y2="54286"/>
                        <a14:foregroundMark x1="77515" y1="54286" x2="77515" y2="54286"/>
                        <a14:foregroundMark x1="82249" y1="45714" x2="82249" y2="4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t="1" r="2" b="2455"/>
          <a:stretch/>
        </p:blipFill>
        <p:spPr>
          <a:xfrm>
            <a:off x="1687459" y="5612327"/>
            <a:ext cx="4269353" cy="431242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" y="5644931"/>
            <a:ext cx="62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觀看次數</a:t>
            </a:r>
            <a:r>
              <a:rPr lang="zh-TW" altLang="en-US" sz="1400" dirty="0" smtClean="0"/>
              <a:t>：</a:t>
            </a:r>
            <a:r>
              <a:rPr lang="en-US" altLang="zh-TW" sz="1400" dirty="0" smtClean="0"/>
              <a:t>66666</a:t>
            </a:r>
            <a:r>
              <a:rPr lang="zh-TW" altLang="en-US" sz="1400" dirty="0" smtClean="0"/>
              <a:t>次                </a:t>
            </a:r>
            <a:r>
              <a:rPr lang="en-US" altLang="zh-TW" sz="1400" dirty="0" smtClean="0"/>
              <a:t>666</a:t>
            </a:r>
            <a:r>
              <a:rPr lang="zh-TW" altLang="en-US" sz="1400" dirty="0" smtClean="0"/>
              <a:t>                  </a:t>
            </a:r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183075" y="6045155"/>
            <a:ext cx="5773737" cy="1270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166789" y="6193100"/>
            <a:ext cx="613185" cy="5584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85758" y="6197519"/>
            <a:ext cx="2432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YouTube </a:t>
            </a:r>
            <a:r>
              <a:rPr lang="zh-TW" altLang="en-US" sz="1600" dirty="0" smtClean="0"/>
              <a:t>推薦系統分析</a:t>
            </a:r>
            <a:endParaRPr lang="en-US" altLang="zh-TW" sz="1600" dirty="0" smtClean="0"/>
          </a:p>
          <a:p>
            <a:r>
              <a:rPr lang="zh-TW" altLang="en-US" sz="1400" dirty="0" smtClean="0"/>
              <a:t>發布日期：</a:t>
            </a:r>
            <a:r>
              <a:rPr lang="en-US" altLang="zh-TW" sz="1400" dirty="0" smtClean="0"/>
              <a:t>2019</a:t>
            </a:r>
            <a:r>
              <a:rPr lang="zh-TW" altLang="en-US" sz="1400" dirty="0" smtClean="0"/>
              <a:t>年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月</a:t>
            </a:r>
            <a:r>
              <a:rPr lang="en-US" altLang="zh-TW" sz="1400" dirty="0" smtClean="0"/>
              <a:t>29</a:t>
            </a:r>
            <a:r>
              <a:rPr lang="zh-TW" altLang="en-US" sz="1400" dirty="0" smtClean="0"/>
              <a:t>日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0" y="732498"/>
            <a:ext cx="12191999" cy="4482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751307"/>
            <a:ext cx="10477500" cy="4437562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4108381" y="6271600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sp>
        <p:nvSpPr>
          <p:cNvPr id="36" name="矩形 35"/>
          <p:cNvSpPr/>
          <p:nvPr/>
        </p:nvSpPr>
        <p:spPr>
          <a:xfrm>
            <a:off x="7599666" y="55591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Roboto"/>
              </a:rPr>
              <a:t>即將播放</a:t>
            </a:r>
            <a:endParaRPr lang="zh-TW" altLang="en-US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94" y="5643344"/>
            <a:ext cx="3087103" cy="113937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8723893" y="5643344"/>
            <a:ext cx="3087103" cy="1139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4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【&lt;strong&gt;Youtube&lt;/strong&gt; Logo】| &lt;strong&gt;Youtube&lt;/strong&gt; Logo Vector Design Icons Free Downloa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" y="9167"/>
            <a:ext cx="964441" cy="72333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07411" y="240697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07409" y="335590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7409" y="430484"/>
            <a:ext cx="283127" cy="498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95377" y="139999"/>
            <a:ext cx="13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YouTube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 rot="5400000">
            <a:off x="5170390" y="-4486072"/>
            <a:ext cx="1851220" cy="1219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21" y1="39474" x2="9474" y2="39474"/>
                        <a14:foregroundMark x1="33684" y1="36842" x2="33684" y2="36842"/>
                        <a14:foregroundMark x1="37368" y1="34211" x2="37368" y2="34211"/>
                        <a14:foregroundMark x1="40526" y1="36842" x2="40526" y2="36842"/>
                        <a14:foregroundMark x1="40526" y1="52632" x2="40526" y2="52632"/>
                        <a14:foregroundMark x1="36842" y1="50000" x2="36842" y2="50000"/>
                        <a14:foregroundMark x1="34737" y1="68421" x2="34737" y2="68421"/>
                        <a14:foregroundMark x1="34211" y1="50000" x2="34211" y2="50000"/>
                        <a14:foregroundMark x1="40526" y1="65789" x2="40526" y2="65789"/>
                        <a14:foregroundMark x1="88421" y1="50000" x2="88421" y2="50000"/>
                        <a14:foregroundMark x1="87895" y1="73684" x2="87895" y2="73684"/>
                        <a14:backgroundMark x1="2105" y1="26316" x2="2105" y2="71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47" y="151113"/>
            <a:ext cx="2132028" cy="426406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11676062" y="249287"/>
            <a:ext cx="269875" cy="2519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56114" y="192086"/>
            <a:ext cx="4800600" cy="3368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856714" y="192087"/>
            <a:ext cx="593901" cy="3368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051605" y="274410"/>
            <a:ext cx="201041" cy="200769"/>
            <a:chOff x="8046843" y="263625"/>
            <a:chExt cx="201041" cy="200769"/>
          </a:xfrm>
        </p:grpSpPr>
        <p:sp>
          <p:nvSpPr>
            <p:cNvPr id="21" name="橢圓 20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>
              <a:stCxn id="21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橢圓 29"/>
          <p:cNvSpPr/>
          <p:nvPr/>
        </p:nvSpPr>
        <p:spPr>
          <a:xfrm>
            <a:off x="983696" y="905490"/>
            <a:ext cx="1086783" cy="10047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220604" y="1267178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YouTube </a:t>
            </a:r>
            <a:r>
              <a:rPr lang="zh-TW" altLang="en-US" sz="2800" b="1" dirty="0" smtClean="0"/>
              <a:t>推薦系統分析</a:t>
            </a:r>
            <a:endParaRPr lang="zh-TW" altLang="en-US" sz="2800" b="1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97868"/>
              </p:ext>
            </p:extLst>
          </p:nvPr>
        </p:nvGraphicFramePr>
        <p:xfrm>
          <a:off x="632597" y="2103955"/>
          <a:ext cx="6947184" cy="458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864">
                  <a:extLst>
                    <a:ext uri="{9D8B030D-6E8A-4147-A177-3AD203B41FA5}">
                      <a16:colId xmlns:a16="http://schemas.microsoft.com/office/drawing/2014/main" val="3915831454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415031885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207244024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103548399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3840020572"/>
                    </a:ext>
                  </a:extLst>
                </a:gridCol>
                <a:gridCol w="1157864">
                  <a:extLst>
                    <a:ext uri="{9D8B030D-6E8A-4147-A177-3AD203B41FA5}">
                      <a16:colId xmlns:a16="http://schemas.microsoft.com/office/drawing/2014/main" val="1587372310"/>
                    </a:ext>
                  </a:extLst>
                </a:gridCol>
              </a:tblGrid>
              <a:tr h="45826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首頁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影片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播放清單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頻道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討論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簡介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405400"/>
                  </a:ext>
                </a:extLst>
              </a:tr>
            </a:tbl>
          </a:graphicData>
        </a:graphic>
      </p:graphicFrame>
      <p:grpSp>
        <p:nvGrpSpPr>
          <p:cNvPr id="34" name="群組 33"/>
          <p:cNvGrpSpPr/>
          <p:nvPr/>
        </p:nvGrpSpPr>
        <p:grpSpPr>
          <a:xfrm>
            <a:off x="7850564" y="2194601"/>
            <a:ext cx="201041" cy="200769"/>
            <a:chOff x="8046843" y="263625"/>
            <a:chExt cx="201041" cy="200769"/>
          </a:xfrm>
        </p:grpSpPr>
        <p:sp>
          <p:nvSpPr>
            <p:cNvPr id="35" name="橢圓 34"/>
            <p:cNvSpPr/>
            <p:nvPr/>
          </p:nvSpPr>
          <p:spPr>
            <a:xfrm>
              <a:off x="8046843" y="263625"/>
              <a:ext cx="125149" cy="12596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/>
            <p:cNvCxnSpPr>
              <a:stCxn id="35" idx="5"/>
            </p:cNvCxnSpPr>
            <p:nvPr/>
          </p:nvCxnSpPr>
          <p:spPr>
            <a:xfrm>
              <a:off x="8153664" y="371139"/>
              <a:ext cx="94220" cy="93255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07409" y="2681350"/>
            <a:ext cx="6865444" cy="3721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Aft>
                <a:spcPts val="1200"/>
              </a:spcAft>
            </a:pPr>
            <a:r>
              <a:rPr lang="zh-TW" altLang="en-US" sz="2000" b="1" dirty="0" smtClean="0">
                <a:latin typeface="+mn-ea"/>
              </a:rPr>
              <a:t>說明</a:t>
            </a:r>
          </a:p>
          <a:p>
            <a:pPr>
              <a:lnSpc>
                <a:spcPts val="3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在音樂類的部分，觀看次數的提升，猜測與觀眾使用習慣有關，把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ouTube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上音樂庫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撥放。然而關注度只是普普。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3????</a:t>
            </a: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NULL???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標籤數越多不見得會提升觀看數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不見得被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URL???</a:t>
            </a: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在特定時間點做同性質影片會提高觀看數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被推薦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9326547" y="1228736"/>
            <a:ext cx="1848431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訂閱</a:t>
            </a:r>
            <a:r>
              <a:rPr lang="zh-TW" altLang="en-US" sz="2000" b="1" dirty="0" smtClean="0"/>
              <a:t>（</a:t>
            </a:r>
            <a:r>
              <a:rPr lang="en-US" altLang="zh-TW" sz="2000" b="1" dirty="0" smtClean="0"/>
              <a:t>666</a:t>
            </a:r>
            <a:r>
              <a:rPr lang="zh-TW" altLang="en-US" sz="2000" b="1" dirty="0" smtClean="0"/>
              <a:t>）</a:t>
            </a:r>
            <a:endParaRPr lang="zh-TW" altLang="en-US" sz="2000" b="1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26709"/>
              </p:ext>
            </p:extLst>
          </p:nvPr>
        </p:nvGraphicFramePr>
        <p:xfrm>
          <a:off x="7072853" y="2637044"/>
          <a:ext cx="2700932" cy="1854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932">
                  <a:extLst>
                    <a:ext uri="{9D8B030D-6E8A-4147-A177-3AD203B41FA5}">
                      <a16:colId xmlns:a16="http://schemas.microsoft.com/office/drawing/2014/main" val="2106575912"/>
                    </a:ext>
                  </a:extLst>
                </a:gridCol>
              </a:tblGrid>
              <a:tr h="618057">
                <a:tc>
                  <a:txBody>
                    <a:bodyPr/>
                    <a:lstStyle/>
                    <a:p>
                      <a:r>
                        <a:rPr lang="zh-TW" altLang="en-US" sz="2000" b="1" dirty="0" smtClean="0"/>
                        <a:t>統計資料</a:t>
                      </a:r>
                      <a:endParaRPr lang="en-US" altLang="zh-TW" sz="2000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8824"/>
                  </a:ext>
                </a:extLst>
              </a:tr>
              <a:tr h="61805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加入日期：</a:t>
                      </a:r>
                      <a:r>
                        <a:rPr lang="en-US" altLang="zh-TW" dirty="0" smtClean="0"/>
                        <a:t>2019</a:t>
                      </a:r>
                      <a:r>
                        <a:rPr lang="zh-TW" altLang="en-US" dirty="0" smtClean="0"/>
                        <a:t>年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月</a:t>
                      </a:r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997220"/>
                  </a:ext>
                </a:extLst>
              </a:tr>
              <a:tr h="61805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觀看次數</a:t>
                      </a:r>
                      <a:r>
                        <a:rPr lang="zh-TW" altLang="en-US" dirty="0" smtClean="0"/>
                        <a:t>：</a:t>
                      </a:r>
                      <a:r>
                        <a:rPr lang="en-US" altLang="zh-TW" dirty="0" smtClean="0"/>
                        <a:t>666666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6635301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58126"/>
              </p:ext>
            </p:extLst>
          </p:nvPr>
        </p:nvGraphicFramePr>
        <p:xfrm>
          <a:off x="10035201" y="2771416"/>
          <a:ext cx="2144856" cy="3092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856">
                  <a:extLst>
                    <a:ext uri="{9D8B030D-6E8A-4147-A177-3AD203B41FA5}">
                      <a16:colId xmlns:a16="http://schemas.microsoft.com/office/drawing/2014/main" val="2106575912"/>
                    </a:ext>
                  </a:extLst>
                </a:gridCol>
              </a:tblGrid>
              <a:tr h="563872">
                <a:tc>
                  <a:txBody>
                    <a:bodyPr/>
                    <a:lstStyle/>
                    <a:p>
                      <a:r>
                        <a:rPr lang="zh-TW" altLang="en-US" sz="2000" b="1" dirty="0" smtClean="0"/>
                        <a:t>精選頻道</a:t>
                      </a:r>
                      <a:endParaRPr lang="en-US" altLang="zh-TW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8824"/>
                  </a:ext>
                </a:extLst>
              </a:tr>
              <a:tr h="104105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資料科學程式設計</a:t>
                      </a:r>
                      <a:endParaRPr lang="en-US" altLang="zh-TW" sz="1600" dirty="0" smtClean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97220"/>
                  </a:ext>
                </a:extLst>
              </a:tr>
              <a:tr h="1487224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SEP - Sustainable Education Platform</a:t>
                      </a:r>
                      <a:endParaRPr lang="zh-TW" altLang="en-US" sz="1600" dirty="0" smtClean="0"/>
                    </a:p>
                    <a:p>
                      <a:pPr lvl="1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35301"/>
                  </a:ext>
                </a:extLst>
              </a:tr>
            </a:tbl>
          </a:graphicData>
        </a:graphic>
      </p:graphicFrame>
      <p:grpSp>
        <p:nvGrpSpPr>
          <p:cNvPr id="41" name="群組 40"/>
          <p:cNvGrpSpPr/>
          <p:nvPr/>
        </p:nvGrpSpPr>
        <p:grpSpPr>
          <a:xfrm>
            <a:off x="10085708" y="3941786"/>
            <a:ext cx="1372867" cy="338555"/>
            <a:chOff x="10138635" y="3118007"/>
            <a:chExt cx="1372867" cy="338555"/>
          </a:xfrm>
        </p:grpSpPr>
        <p:sp>
          <p:nvSpPr>
            <p:cNvPr id="42" name="圓角矩形 41"/>
            <p:cNvSpPr/>
            <p:nvPr/>
          </p:nvSpPr>
          <p:spPr>
            <a:xfrm>
              <a:off x="10138635" y="3118008"/>
              <a:ext cx="1372867" cy="3385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0351973" y="3118007"/>
              <a:ext cx="971590" cy="33855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TW" alt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訂閱</a:t>
              </a:r>
              <a:endParaRPr lang="zh-TW" altLang="en-US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085708" y="5199086"/>
            <a:ext cx="1372867" cy="338555"/>
            <a:chOff x="10138635" y="3118007"/>
            <a:chExt cx="1372867" cy="338555"/>
          </a:xfrm>
        </p:grpSpPr>
        <p:sp>
          <p:nvSpPr>
            <p:cNvPr id="45" name="圓角矩形 44"/>
            <p:cNvSpPr/>
            <p:nvPr/>
          </p:nvSpPr>
          <p:spPr>
            <a:xfrm>
              <a:off x="10138635" y="3118008"/>
              <a:ext cx="1372867" cy="3385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0351973" y="3118007"/>
              <a:ext cx="971590" cy="33855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TW" altLang="en-US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訂閱</a:t>
              </a:r>
              <a:endParaRPr lang="zh-TW" altLang="en-US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7" name="圖片 46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65" y="3408636"/>
            <a:ext cx="436978" cy="45277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" name="圖片 47" descr="畫面剪輯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65" y="4556040"/>
            <a:ext cx="466856" cy="46209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413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688</Words>
  <Application>Microsoft Office PowerPoint</Application>
  <PresentationFormat>寬螢幕</PresentationFormat>
  <Paragraphs>149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Roboto</vt:lpstr>
      <vt:lpstr>微軟正黑體</vt:lpstr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鴻章 蘇</dc:creator>
  <cp:lastModifiedBy>鴻章 蘇</cp:lastModifiedBy>
  <cp:revision>36</cp:revision>
  <dcterms:created xsi:type="dcterms:W3CDTF">2019-01-27T03:19:17Z</dcterms:created>
  <dcterms:modified xsi:type="dcterms:W3CDTF">2019-01-28T07:26:12Z</dcterms:modified>
</cp:coreProperties>
</file>