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4" r:id="rId5"/>
    <p:sldId id="265" r:id="rId6"/>
    <p:sldId id="258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0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117F6-529E-4D31-96F5-627875342E7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5D86E-1279-4486-86E6-92F18610E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0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3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瀏覽</a:t>
            </a:r>
            <a:r>
              <a:rPr lang="en-US" altLang="zh-TW" dirty="0" err="1" smtClean="0">
                <a:solidFill>
                  <a:srgbClr val="1D2129"/>
                </a:solidFill>
                <a:latin typeface="inherit"/>
              </a:rPr>
              <a:t>yuotube</a:t>
            </a: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這行為已經成為我們日常生活的一部份</a:t>
            </a:r>
            <a:endParaRPr lang="en-US" altLang="zh-TW" dirty="0" smtClean="0">
              <a:solidFill>
                <a:srgbClr val="1D2129"/>
              </a:solidFill>
              <a:latin typeface="inheri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那具體來說在這</a:t>
            </a:r>
            <a:r>
              <a:rPr lang="en-US" altLang="zh-TW" dirty="0" err="1" smtClean="0">
                <a:solidFill>
                  <a:srgbClr val="1D2129"/>
                </a:solidFill>
                <a:latin typeface="inherit"/>
              </a:rPr>
              <a:t>youtube</a:t>
            </a: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生態圈內市長甚麼樣子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所以我們希望能透過視覺化的方式來呈現</a:t>
            </a:r>
            <a:endParaRPr lang="en-US" altLang="zh-TW" dirty="0" smtClean="0">
              <a:solidFill>
                <a:srgbClr val="1D2129"/>
              </a:solidFill>
              <a:latin typeface="inheri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像是</a:t>
            </a:r>
            <a:endParaRPr lang="en-US" altLang="zh-TW" dirty="0" smtClean="0">
              <a:solidFill>
                <a:srgbClr val="1D2129"/>
              </a:solidFill>
              <a:latin typeface="inheri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觀眾想看的是什麼？</a:t>
            </a:r>
            <a:r>
              <a:rPr lang="zh-TW" altLang="en-US" dirty="0" smtClean="0">
                <a:solidFill>
                  <a:srgbClr val="1D2129"/>
                </a:solidFill>
                <a:latin typeface="Helvetica" panose="020B0604020202020204" pitchFamily="34" charset="0"/>
              </a:rPr>
              <a:t/>
            </a:r>
            <a:br>
              <a:rPr lang="zh-TW" altLang="en-US" dirty="0" smtClean="0">
                <a:solidFill>
                  <a:srgbClr val="1D2129"/>
                </a:solidFill>
                <a:latin typeface="Helvetica" panose="020B0604020202020204" pitchFamily="34" charset="0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現在的流行趨勢是什麼？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創作者現在要做的又是什麼？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為了在社群媒體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(</a:t>
            </a:r>
            <a:r>
              <a:rPr lang="en-US" altLang="zh-TW" dirty="0" err="1" smtClean="0">
                <a:solidFill>
                  <a:srgbClr val="1D2129"/>
                </a:solidFill>
                <a:latin typeface="inherit"/>
              </a:rPr>
              <a:t>Youtube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)</a:t>
            </a: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中脫穎而出，除了要有夠好的創意之外，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曝光也很重要，如何能夠接觸到觀眾，和理解社群媒體自身的演算法很有關！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我們將根據以上的問題做繼續深入探討。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60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觀眾想看的是什麼？</a:t>
            </a:r>
            <a:r>
              <a:rPr lang="zh-TW" altLang="en-US" dirty="0" smtClean="0">
                <a:solidFill>
                  <a:srgbClr val="1D2129"/>
                </a:solidFill>
                <a:latin typeface="Helvetica" panose="020B0604020202020204" pitchFamily="34" charset="0"/>
              </a:rPr>
              <a:t/>
            </a:r>
            <a:br>
              <a:rPr lang="zh-TW" altLang="en-US" dirty="0" smtClean="0">
                <a:solidFill>
                  <a:srgbClr val="1D2129"/>
                </a:solidFill>
                <a:latin typeface="Helvetica" panose="020B0604020202020204" pitchFamily="34" charset="0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86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現在的流行趨勢是什麼？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創作者現在要做的又是什麼？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為了在社群媒體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(</a:t>
            </a:r>
            <a:r>
              <a:rPr lang="en-US" altLang="zh-TW" dirty="0" err="1" smtClean="0">
                <a:solidFill>
                  <a:srgbClr val="1D2129"/>
                </a:solidFill>
                <a:latin typeface="inherit"/>
              </a:rPr>
              <a:t>Youtube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)</a:t>
            </a: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中脫穎而出，除了要有夠好的創意之外，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曝光也很重要，如何能夠接觸到觀眾，和理解社群媒體自身的演算法很有關！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我們將根據以上的問題做繼續深入探討。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2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0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77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9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6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4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9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64375" y="2515950"/>
            <a:ext cx="846008" cy="649557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9593979" y="629277"/>
            <a:ext cx="1316404" cy="1010722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9186089" y="3617655"/>
            <a:ext cx="421088" cy="323307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96606" y="124728"/>
            <a:ext cx="1652076" cy="1268448"/>
          </a:xfrm>
          <a:prstGeom prst="rect">
            <a:avLst/>
          </a:prstGeom>
        </p:spPr>
      </p:pic>
      <p:pic>
        <p:nvPicPr>
          <p:cNvPr id="11" name="圖片 10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375809" y="1551789"/>
            <a:ext cx="1069148" cy="820881"/>
          </a:xfrm>
          <a:prstGeom prst="rect">
            <a:avLst/>
          </a:prstGeom>
        </p:spPr>
      </p:pic>
      <p:pic>
        <p:nvPicPr>
          <p:cNvPr id="12" name="圖片 1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9685910" y="3165507"/>
            <a:ext cx="588895" cy="452148"/>
          </a:xfrm>
          <a:prstGeom prst="rect">
            <a:avLst/>
          </a:prstGeom>
        </p:spPr>
      </p:pic>
      <p:pic>
        <p:nvPicPr>
          <p:cNvPr id="13" name="圖片 1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498514" y="319496"/>
            <a:ext cx="2139561" cy="16427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 </a:t>
            </a:r>
            <a:r>
              <a:rPr lang="zh-TW" altLang="en-US" sz="60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推薦系統分析</a:t>
            </a:r>
            <a:endParaRPr lang="zh-TW" altLang="en-US" sz="60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54769"/>
              </p:ext>
            </p:extLst>
          </p:nvPr>
        </p:nvGraphicFramePr>
        <p:xfrm>
          <a:off x="6263618" y="4597149"/>
          <a:ext cx="542831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00">
                  <a:extLst>
                    <a:ext uri="{9D8B030D-6E8A-4147-A177-3AD203B41FA5}">
                      <a16:colId xmlns:a16="http://schemas.microsoft.com/office/drawing/2014/main" val="1234896507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690727576"/>
                    </a:ext>
                  </a:extLst>
                </a:gridCol>
                <a:gridCol w="2549507">
                  <a:extLst>
                    <a:ext uri="{9D8B030D-6E8A-4147-A177-3AD203B41FA5}">
                      <a16:colId xmlns:a16="http://schemas.microsoft.com/office/drawing/2014/main" val="184879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蘇鴻章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G10716008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陳豪毅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G10716007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3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物化系四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任永安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U10403013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14693"/>
                  </a:ext>
                </a:extLst>
              </a:tr>
            </a:tbl>
          </a:graphicData>
        </a:graphic>
      </p:graphicFrame>
      <p:pic>
        <p:nvPicPr>
          <p:cNvPr id="6" name="圖片 5" descr="&lt;strong&gt;YouTube&lt;/strong&gt; – Wikipedia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81" y="1301266"/>
            <a:ext cx="4307233" cy="17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0" y="2449617"/>
            <a:ext cx="569808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分析使用者在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67976" y="1744577"/>
            <a:ext cx="964442" cy="740489"/>
          </a:xfrm>
          <a:prstGeom prst="rect">
            <a:avLst/>
          </a:prstGeom>
        </p:spPr>
      </p:pic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87969" y="889719"/>
            <a:ext cx="964442" cy="740489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841569" y="4053054"/>
            <a:ext cx="964442" cy="729227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601719" y="2908979"/>
            <a:ext cx="964442" cy="740489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104276" y="4626428"/>
            <a:ext cx="964442" cy="740489"/>
          </a:xfrm>
          <a:prstGeom prst="rect">
            <a:avLst/>
          </a:prstGeom>
        </p:spPr>
      </p:pic>
      <p:pic>
        <p:nvPicPr>
          <p:cNvPr id="22" name="圖片 2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95793" y="2580402"/>
            <a:ext cx="964442" cy="740489"/>
          </a:xfrm>
          <a:prstGeom prst="rect">
            <a:avLst/>
          </a:prstGeom>
        </p:spPr>
      </p:pic>
      <p:pic>
        <p:nvPicPr>
          <p:cNvPr id="23" name="圖片 2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719541" y="4936521"/>
            <a:ext cx="964442" cy="729227"/>
          </a:xfrm>
          <a:prstGeom prst="rect">
            <a:avLst/>
          </a:prstGeom>
        </p:spPr>
      </p:pic>
      <p:pic>
        <p:nvPicPr>
          <p:cNvPr id="24" name="圖片 23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518813" y="5306765"/>
            <a:ext cx="964442" cy="729227"/>
          </a:xfrm>
          <a:prstGeom prst="rect">
            <a:avLst/>
          </a:prstGeom>
        </p:spPr>
      </p:pic>
      <p:pic>
        <p:nvPicPr>
          <p:cNvPr id="25" name="圖片 24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18" y="1096036"/>
            <a:ext cx="1159353" cy="1159353"/>
          </a:xfrm>
          <a:prstGeom prst="rect">
            <a:avLst/>
          </a:prstGeom>
        </p:spPr>
      </p:pic>
      <p:pic>
        <p:nvPicPr>
          <p:cNvPr id="27" name="圖片 26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2" y="5160606"/>
            <a:ext cx="1159353" cy="1159353"/>
          </a:xfrm>
          <a:prstGeom prst="rect">
            <a:avLst/>
          </a:prstGeom>
        </p:spPr>
      </p:pic>
      <p:sp>
        <p:nvSpPr>
          <p:cNvPr id="50" name="文字方塊 49"/>
          <p:cNvSpPr txBox="1"/>
          <p:nvPr/>
        </p:nvSpPr>
        <p:spPr>
          <a:xfrm>
            <a:off x="8481082" y="1880653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Music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39090" y="4782281"/>
            <a:ext cx="209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People &amp; Blogs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702690" y="3799932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Gaming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884942" y="477961"/>
            <a:ext cx="5166106" cy="3381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853380">
            <a:off x="6909391" y="4101309"/>
            <a:ext cx="4922722" cy="202961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6619907">
            <a:off x="4285819" y="3076651"/>
            <a:ext cx="2988201" cy="206095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0" y="2449617"/>
            <a:ext cx="569808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分析使用者在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67976" y="1744577"/>
            <a:ext cx="964442" cy="740489"/>
          </a:xfrm>
          <a:prstGeom prst="rect">
            <a:avLst/>
          </a:prstGeom>
        </p:spPr>
      </p:pic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87969" y="889719"/>
            <a:ext cx="964442" cy="740489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841569" y="4053054"/>
            <a:ext cx="964442" cy="729227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601719" y="2908979"/>
            <a:ext cx="964442" cy="740489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104276" y="4626428"/>
            <a:ext cx="964442" cy="740489"/>
          </a:xfrm>
          <a:prstGeom prst="rect">
            <a:avLst/>
          </a:prstGeom>
        </p:spPr>
      </p:pic>
      <p:pic>
        <p:nvPicPr>
          <p:cNvPr id="22" name="圖片 2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95793" y="2580402"/>
            <a:ext cx="964442" cy="740489"/>
          </a:xfrm>
          <a:prstGeom prst="rect">
            <a:avLst/>
          </a:prstGeom>
        </p:spPr>
      </p:pic>
      <p:pic>
        <p:nvPicPr>
          <p:cNvPr id="23" name="圖片 2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719541" y="4936521"/>
            <a:ext cx="964442" cy="729227"/>
          </a:xfrm>
          <a:prstGeom prst="rect">
            <a:avLst/>
          </a:prstGeom>
        </p:spPr>
      </p:pic>
      <p:pic>
        <p:nvPicPr>
          <p:cNvPr id="24" name="圖片 23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518813" y="5306765"/>
            <a:ext cx="964442" cy="729227"/>
          </a:xfrm>
          <a:prstGeom prst="rect">
            <a:avLst/>
          </a:prstGeom>
        </p:spPr>
      </p:pic>
      <p:pic>
        <p:nvPicPr>
          <p:cNvPr id="25" name="圖片 24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18" y="1096036"/>
            <a:ext cx="1159353" cy="1159353"/>
          </a:xfrm>
          <a:prstGeom prst="rect">
            <a:avLst/>
          </a:prstGeom>
        </p:spPr>
      </p:pic>
      <p:pic>
        <p:nvPicPr>
          <p:cNvPr id="27" name="圖片 26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2" y="5160606"/>
            <a:ext cx="1159353" cy="1159353"/>
          </a:xfrm>
          <a:prstGeom prst="rect">
            <a:avLst/>
          </a:prstGeom>
        </p:spPr>
      </p:pic>
      <p:cxnSp>
        <p:nvCxnSpPr>
          <p:cNvPr id="32" name="直線單箭頭接點 31"/>
          <p:cNvCxnSpPr>
            <a:stCxn id="25" idx="3"/>
            <a:endCxn id="7" idx="1"/>
          </p:cNvCxnSpPr>
          <p:nvPr/>
        </p:nvCxnSpPr>
        <p:spPr>
          <a:xfrm flipV="1">
            <a:off x="4963871" y="1259964"/>
            <a:ext cx="5124098" cy="415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3"/>
            <a:endCxn id="9" idx="1"/>
          </p:cNvCxnSpPr>
          <p:nvPr/>
        </p:nvCxnSpPr>
        <p:spPr>
          <a:xfrm>
            <a:off x="4963871" y="1675713"/>
            <a:ext cx="637848" cy="1603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5" idx="3"/>
            <a:endCxn id="8" idx="1"/>
          </p:cNvCxnSpPr>
          <p:nvPr/>
        </p:nvCxnSpPr>
        <p:spPr>
          <a:xfrm>
            <a:off x="4963871" y="1675713"/>
            <a:ext cx="3877698" cy="2741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7" idx="3"/>
            <a:endCxn id="9" idx="1"/>
          </p:cNvCxnSpPr>
          <p:nvPr/>
        </p:nvCxnSpPr>
        <p:spPr>
          <a:xfrm flipV="1">
            <a:off x="3747505" y="3279224"/>
            <a:ext cx="1854214" cy="2461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7" idx="3"/>
          </p:cNvCxnSpPr>
          <p:nvPr/>
        </p:nvCxnSpPr>
        <p:spPr>
          <a:xfrm flipV="1">
            <a:off x="3747505" y="5675357"/>
            <a:ext cx="6420813" cy="64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7" idx="3"/>
            <a:endCxn id="23" idx="1"/>
          </p:cNvCxnSpPr>
          <p:nvPr/>
        </p:nvCxnSpPr>
        <p:spPr>
          <a:xfrm flipV="1">
            <a:off x="3747505" y="5301135"/>
            <a:ext cx="3972036" cy="439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481082" y="1880653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Music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39090" y="4782281"/>
            <a:ext cx="209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People &amp; Blogs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702690" y="3799932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Gaming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884942" y="477961"/>
            <a:ext cx="5166106" cy="3381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853380">
            <a:off x="6909391" y="4101309"/>
            <a:ext cx="4922722" cy="202961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6619907">
            <a:off x="4285819" y="3076651"/>
            <a:ext cx="2988201" cy="206095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0" y="2449617"/>
            <a:ext cx="569808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分析使用者在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67976" y="1744577"/>
            <a:ext cx="964442" cy="740489"/>
          </a:xfrm>
          <a:prstGeom prst="rect">
            <a:avLst/>
          </a:prstGeom>
        </p:spPr>
      </p:pic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87969" y="889719"/>
            <a:ext cx="964442" cy="740489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841569" y="4053054"/>
            <a:ext cx="964442" cy="729227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601719" y="2908979"/>
            <a:ext cx="964442" cy="740489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104276" y="4626428"/>
            <a:ext cx="964442" cy="740489"/>
          </a:xfrm>
          <a:prstGeom prst="rect">
            <a:avLst/>
          </a:prstGeom>
        </p:spPr>
      </p:pic>
      <p:pic>
        <p:nvPicPr>
          <p:cNvPr id="22" name="圖片 2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95793" y="2580402"/>
            <a:ext cx="964442" cy="740489"/>
          </a:xfrm>
          <a:prstGeom prst="rect">
            <a:avLst/>
          </a:prstGeom>
        </p:spPr>
      </p:pic>
      <p:pic>
        <p:nvPicPr>
          <p:cNvPr id="23" name="圖片 2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719541" y="4936521"/>
            <a:ext cx="964442" cy="729227"/>
          </a:xfrm>
          <a:prstGeom prst="rect">
            <a:avLst/>
          </a:prstGeom>
        </p:spPr>
      </p:pic>
      <p:pic>
        <p:nvPicPr>
          <p:cNvPr id="24" name="圖片 23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518813" y="5306765"/>
            <a:ext cx="964442" cy="729227"/>
          </a:xfrm>
          <a:prstGeom prst="rect">
            <a:avLst/>
          </a:prstGeom>
        </p:spPr>
      </p:pic>
      <p:pic>
        <p:nvPicPr>
          <p:cNvPr id="25" name="圖片 24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18" y="1096036"/>
            <a:ext cx="1159353" cy="1159353"/>
          </a:xfrm>
          <a:prstGeom prst="rect">
            <a:avLst/>
          </a:prstGeom>
        </p:spPr>
      </p:pic>
      <p:pic>
        <p:nvPicPr>
          <p:cNvPr id="27" name="圖片 26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2" y="5160606"/>
            <a:ext cx="1159353" cy="1159353"/>
          </a:xfrm>
          <a:prstGeom prst="rect">
            <a:avLst/>
          </a:prstGeom>
        </p:spPr>
      </p:pic>
      <p:cxnSp>
        <p:nvCxnSpPr>
          <p:cNvPr id="32" name="直線單箭頭接點 31"/>
          <p:cNvCxnSpPr>
            <a:stCxn id="25" idx="3"/>
            <a:endCxn id="7" idx="1"/>
          </p:cNvCxnSpPr>
          <p:nvPr/>
        </p:nvCxnSpPr>
        <p:spPr>
          <a:xfrm flipV="1">
            <a:off x="4963871" y="1259964"/>
            <a:ext cx="5124098" cy="415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3"/>
            <a:endCxn id="9" idx="1"/>
          </p:cNvCxnSpPr>
          <p:nvPr/>
        </p:nvCxnSpPr>
        <p:spPr>
          <a:xfrm>
            <a:off x="4963871" y="1675713"/>
            <a:ext cx="637848" cy="1603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5" idx="3"/>
            <a:endCxn id="8" idx="1"/>
          </p:cNvCxnSpPr>
          <p:nvPr/>
        </p:nvCxnSpPr>
        <p:spPr>
          <a:xfrm>
            <a:off x="4963871" y="1675713"/>
            <a:ext cx="3877698" cy="2741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7" idx="3"/>
            <a:endCxn id="9" idx="1"/>
          </p:cNvCxnSpPr>
          <p:nvPr/>
        </p:nvCxnSpPr>
        <p:spPr>
          <a:xfrm flipV="1">
            <a:off x="3747505" y="3279224"/>
            <a:ext cx="1854214" cy="2461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7" idx="3"/>
          </p:cNvCxnSpPr>
          <p:nvPr/>
        </p:nvCxnSpPr>
        <p:spPr>
          <a:xfrm flipV="1">
            <a:off x="3747505" y="5675357"/>
            <a:ext cx="6420813" cy="64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7" idx="3"/>
            <a:endCxn id="23" idx="1"/>
          </p:cNvCxnSpPr>
          <p:nvPr/>
        </p:nvCxnSpPr>
        <p:spPr>
          <a:xfrm flipV="1">
            <a:off x="3747505" y="5301135"/>
            <a:ext cx="3972036" cy="439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481082" y="1880653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Music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39090" y="4782281"/>
            <a:ext cx="209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People &amp; Blogs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702690" y="3799932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Gaming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884942" y="477961"/>
            <a:ext cx="5166106" cy="3381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853380">
            <a:off x="6909391" y="4101309"/>
            <a:ext cx="4922722" cy="202961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6619907">
            <a:off x="4285819" y="3076651"/>
            <a:ext cx="2988201" cy="206095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606688" y="1555571"/>
            <a:ext cx="154589" cy="8571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001034" y="678747"/>
            <a:ext cx="154589" cy="8571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29732" y="2578513"/>
            <a:ext cx="125891" cy="6522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76792" y="4978576"/>
            <a:ext cx="111710" cy="296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63682" y="2485066"/>
            <a:ext cx="126773" cy="1072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66208" y="5079160"/>
            <a:ext cx="175361" cy="557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806011" y="4167828"/>
            <a:ext cx="175361" cy="557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77239" y="5486400"/>
            <a:ext cx="120402" cy="4677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0" y="2449617"/>
            <a:ext cx="569808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分析使用者在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67976" y="1744577"/>
            <a:ext cx="964442" cy="740489"/>
          </a:xfrm>
          <a:prstGeom prst="rect">
            <a:avLst/>
          </a:prstGeom>
        </p:spPr>
      </p:pic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87969" y="889719"/>
            <a:ext cx="964442" cy="740489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841569" y="4053054"/>
            <a:ext cx="964442" cy="729227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601719" y="2908979"/>
            <a:ext cx="964442" cy="740489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104276" y="4626428"/>
            <a:ext cx="964442" cy="740489"/>
          </a:xfrm>
          <a:prstGeom prst="rect">
            <a:avLst/>
          </a:prstGeom>
        </p:spPr>
      </p:pic>
      <p:pic>
        <p:nvPicPr>
          <p:cNvPr id="22" name="圖片 2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95793" y="2580402"/>
            <a:ext cx="964442" cy="740489"/>
          </a:xfrm>
          <a:prstGeom prst="rect">
            <a:avLst/>
          </a:prstGeom>
        </p:spPr>
      </p:pic>
      <p:pic>
        <p:nvPicPr>
          <p:cNvPr id="23" name="圖片 2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719541" y="4936521"/>
            <a:ext cx="964442" cy="729227"/>
          </a:xfrm>
          <a:prstGeom prst="rect">
            <a:avLst/>
          </a:prstGeom>
        </p:spPr>
      </p:pic>
      <p:pic>
        <p:nvPicPr>
          <p:cNvPr id="24" name="圖片 23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518813" y="5306765"/>
            <a:ext cx="964442" cy="729227"/>
          </a:xfrm>
          <a:prstGeom prst="rect">
            <a:avLst/>
          </a:prstGeom>
        </p:spPr>
      </p:pic>
      <p:pic>
        <p:nvPicPr>
          <p:cNvPr id="25" name="圖片 24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18" y="1096036"/>
            <a:ext cx="1159353" cy="1159353"/>
          </a:xfrm>
          <a:prstGeom prst="rect">
            <a:avLst/>
          </a:prstGeom>
        </p:spPr>
      </p:pic>
      <p:pic>
        <p:nvPicPr>
          <p:cNvPr id="27" name="圖片 26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2" y="5160606"/>
            <a:ext cx="1159353" cy="1159353"/>
          </a:xfrm>
          <a:prstGeom prst="rect">
            <a:avLst/>
          </a:prstGeom>
        </p:spPr>
      </p:pic>
      <p:cxnSp>
        <p:nvCxnSpPr>
          <p:cNvPr id="32" name="直線單箭頭接點 31"/>
          <p:cNvCxnSpPr>
            <a:stCxn id="25" idx="3"/>
            <a:endCxn id="7" idx="1"/>
          </p:cNvCxnSpPr>
          <p:nvPr/>
        </p:nvCxnSpPr>
        <p:spPr>
          <a:xfrm flipV="1">
            <a:off x="4963871" y="1259964"/>
            <a:ext cx="5124098" cy="415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3"/>
            <a:endCxn id="9" idx="1"/>
          </p:cNvCxnSpPr>
          <p:nvPr/>
        </p:nvCxnSpPr>
        <p:spPr>
          <a:xfrm>
            <a:off x="4963871" y="1675713"/>
            <a:ext cx="637848" cy="1603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5" idx="3"/>
            <a:endCxn id="8" idx="1"/>
          </p:cNvCxnSpPr>
          <p:nvPr/>
        </p:nvCxnSpPr>
        <p:spPr>
          <a:xfrm>
            <a:off x="4963871" y="1675713"/>
            <a:ext cx="3877698" cy="2741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7" idx="3"/>
            <a:endCxn id="9" idx="1"/>
          </p:cNvCxnSpPr>
          <p:nvPr/>
        </p:nvCxnSpPr>
        <p:spPr>
          <a:xfrm flipV="1">
            <a:off x="3747505" y="3279224"/>
            <a:ext cx="1854214" cy="2461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7" idx="3"/>
          </p:cNvCxnSpPr>
          <p:nvPr/>
        </p:nvCxnSpPr>
        <p:spPr>
          <a:xfrm flipV="1">
            <a:off x="3747505" y="5675357"/>
            <a:ext cx="6420813" cy="64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7" idx="3"/>
            <a:endCxn id="23" idx="1"/>
          </p:cNvCxnSpPr>
          <p:nvPr/>
        </p:nvCxnSpPr>
        <p:spPr>
          <a:xfrm flipV="1">
            <a:off x="3747505" y="5301135"/>
            <a:ext cx="3972036" cy="439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481082" y="1880653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Music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39090" y="4782281"/>
            <a:ext cx="209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People &amp; Blogs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702690" y="3799932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Gaming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884942" y="477961"/>
            <a:ext cx="5166106" cy="3381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853380">
            <a:off x="6909391" y="4101309"/>
            <a:ext cx="4922722" cy="202961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6619907">
            <a:off x="4285819" y="3076651"/>
            <a:ext cx="2988201" cy="206095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606688" y="1555571"/>
            <a:ext cx="154589" cy="8571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001034" y="678747"/>
            <a:ext cx="154589" cy="8571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29732" y="2578513"/>
            <a:ext cx="125891" cy="6522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76792" y="4978576"/>
            <a:ext cx="111710" cy="296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63682" y="2485066"/>
            <a:ext cx="126773" cy="1072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66208" y="5079160"/>
            <a:ext cx="175361" cy="557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806011" y="4167828"/>
            <a:ext cx="175361" cy="557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77239" y="5486400"/>
            <a:ext cx="120402" cy="4677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8" name="圖片 3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199269" y="2839061"/>
            <a:ext cx="964442" cy="740489"/>
          </a:xfrm>
          <a:prstGeom prst="rect">
            <a:avLst/>
          </a:prstGeom>
        </p:spPr>
      </p:pic>
      <p:pic>
        <p:nvPicPr>
          <p:cNvPr id="42" name="圖片 4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386501" y="4118086"/>
            <a:ext cx="964442" cy="740489"/>
          </a:xfrm>
          <a:prstGeom prst="rect">
            <a:avLst/>
          </a:prstGeom>
        </p:spPr>
      </p:pic>
      <p:pic>
        <p:nvPicPr>
          <p:cNvPr id="43" name="圖片 4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761277" y="606342"/>
            <a:ext cx="964442" cy="7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問題定義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972" y="1424562"/>
            <a:ext cx="121214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和觀眾的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喜歡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不喜歡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留言數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</a:t>
            </a:r>
            <a:r>
              <a:rPr lang="en-US" altLang="zh-TW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altLang="zh-TW" sz="32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6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標籤數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也和影片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</a:t>
            </a:r>
            <a:r>
              <a:rPr lang="en-US" altLang="zh-TW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</a:p>
          <a:p>
            <a:pPr marL="342900" indent="-342900">
              <a:lnSpc>
                <a:spcPts val="6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影片下方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詳細文字</a:t>
            </a: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中有否</a:t>
            </a:r>
            <a:r>
              <a:rPr lang="en-US" altLang="zh-TW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，有得話是否和影片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</a:t>
            </a: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正關係</a:t>
            </a:r>
            <a:r>
              <a:rPr lang="en-US" altLang="zh-TW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altLang="zh-TW" sz="3200" b="1" dirty="0" smtClean="0">
              <a:solidFill>
                <a:srgbClr val="1D21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6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發燒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影片中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時間區間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內是有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幾種影片種類的！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5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題一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9770" y="1086726"/>
            <a:ext cx="5981125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zh-TW" altLang="en-US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影片觀看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zh-TW" altLang="en-US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和觀眾的喜歡、不喜歡、留言數有正關係</a:t>
            </a:r>
            <a:endParaRPr lang="en-US" altLang="zh-TW" b="1" dirty="0">
              <a:solidFill>
                <a:srgbClr val="1D21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86" y="1627900"/>
            <a:ext cx="6534428" cy="4716698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6018662" y="1555845"/>
            <a:ext cx="586853" cy="3411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535359" y="3604111"/>
            <a:ext cx="586853" cy="382137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018661" y="6018663"/>
            <a:ext cx="1382234" cy="1758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8228081" y="1180142"/>
            <a:ext cx="3354319" cy="477615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563490" y="1180141"/>
            <a:ext cx="3115293" cy="2677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91001" y="1180142"/>
            <a:ext cx="3115293" cy="206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91002" y="1180142"/>
            <a:ext cx="3115292" cy="206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後更新：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版本：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114</a:t>
            </a: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地區為例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71977" y="1180142"/>
            <a:ext cx="3106806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28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去除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Noise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做轉換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28081" y="1211933"/>
            <a:ext cx="3354319" cy="3677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2400" indent="-457200">
              <a:lnSpc>
                <a:spcPts val="3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資料依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區分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fontAlgn="t">
              <a:lnSpc>
                <a:spcPts val="3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分析各類別對於使用者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喜歡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不喜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評論數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zh-TW" altLang="en-US" sz="2000" i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2000" i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作探討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2400" indent="-457200">
              <a:lnSpc>
                <a:spcPts val="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與喜好的分析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28425" y="4566694"/>
            <a:ext cx="266906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視覺化呈現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964485" y="1997501"/>
            <a:ext cx="363940" cy="327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775241" y="1998449"/>
            <a:ext cx="363940" cy="327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向右箭號 17"/>
          <p:cNvSpPr/>
          <p:nvPr/>
        </p:nvSpPr>
        <p:spPr>
          <a:xfrm flipH="1">
            <a:off x="6870700" y="4726089"/>
            <a:ext cx="1268481" cy="327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571977" y="3045361"/>
            <a:ext cx="314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乖乖使用</a:t>
            </a:r>
            <a:r>
              <a:rPr lang="en-US" altLang="zh-TW" sz="2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2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或許是你不錯的選擇</a:t>
            </a:r>
            <a:endParaRPr lang="zh-TW" altLang="en-US" sz="2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7" y="3569790"/>
            <a:ext cx="3657600" cy="2640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4417325" y="2967335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2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287</Words>
  <Application>Microsoft Office PowerPoint</Application>
  <PresentationFormat>寬螢幕</PresentationFormat>
  <Paragraphs>71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inherit</vt:lpstr>
      <vt:lpstr>微軟正黑體</vt:lpstr>
      <vt:lpstr>新細明體</vt:lpstr>
      <vt:lpstr>Calibri</vt:lpstr>
      <vt:lpstr>Calibri Light</vt:lpstr>
      <vt:lpstr>Helvetica</vt:lpstr>
      <vt:lpstr>回顧</vt:lpstr>
      <vt:lpstr>YouTube 推薦系統分析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推薦系統分析(暫)</dc:title>
  <dc:creator>鴻章 蘇</dc:creator>
  <cp:lastModifiedBy>鴻章 蘇</cp:lastModifiedBy>
  <cp:revision>30</cp:revision>
  <dcterms:created xsi:type="dcterms:W3CDTF">2019-01-21T07:12:34Z</dcterms:created>
  <dcterms:modified xsi:type="dcterms:W3CDTF">2019-01-24T05:52:46Z</dcterms:modified>
</cp:coreProperties>
</file>