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2" r:id="rId6"/>
    <p:sldId id="261" r:id="rId7"/>
    <p:sldId id="260" r:id="rId8"/>
    <p:sldId id="263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>
        <p:scale>
          <a:sx n="150" d="100"/>
          <a:sy n="150" d="100"/>
        </p:scale>
        <p:origin x="-4872" y="-3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738B5-1DE2-45CC-AAD3-82DB5E52A56E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75CEC-417C-47D8-A2CE-3D4A4A68A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9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3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5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7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2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63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0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6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176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84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27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5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8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41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4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0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12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4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D4DC-B68B-44BE-BF90-EE0E7A48A9C3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1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6.jpe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098925" y="241300"/>
            <a:ext cx="4514850" cy="6246505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03759" y="1189253"/>
            <a:ext cx="3305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</a:rPr>
              <a:t>登入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使用您的</a:t>
            </a:r>
            <a:r>
              <a:rPr lang="en-US" altLang="zh-TW" dirty="0" smtClean="0">
                <a:solidFill>
                  <a:schemeClr val="bg1"/>
                </a:solidFill>
              </a:rPr>
              <a:t>google</a:t>
            </a:r>
            <a:r>
              <a:rPr lang="zh-TW" altLang="en-US" dirty="0">
                <a:solidFill>
                  <a:schemeClr val="bg1"/>
                </a:solidFill>
              </a:rPr>
              <a:t>帳戶</a:t>
            </a:r>
          </a:p>
        </p:txBody>
      </p:sp>
      <p:pic>
        <p:nvPicPr>
          <p:cNvPr id="6" name="圖片 5" descr="File:&lt;strong&gt;Google&lt;/strong&gt; 2015 logo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6" y="639688"/>
            <a:ext cx="1158222" cy="39180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527547" y="2175054"/>
            <a:ext cx="3657601" cy="684852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27548" y="2267585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chemeClr val="bg1"/>
                </a:solidFill>
              </a:rPr>
              <a:t>YouTube 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推薦系統分析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27547" y="3148888"/>
            <a:ext cx="3657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忘記電子郵件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如果這不是你的電腦，請使用訪客模式以私密方式登入。 瞭解詳情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建立帳戶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812281" y="5492717"/>
            <a:ext cx="1372867" cy="51849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12281" y="5562118"/>
            <a:ext cx="1372867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繼續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44430"/>
              </p:ext>
            </p:extLst>
          </p:nvPr>
        </p:nvGraphicFramePr>
        <p:xfrm>
          <a:off x="8613770" y="3148888"/>
          <a:ext cx="357823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150">
                  <a:extLst>
                    <a:ext uri="{9D8B030D-6E8A-4147-A177-3AD203B41FA5}">
                      <a16:colId xmlns:a16="http://schemas.microsoft.com/office/drawing/2014/main" val="1234896507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690727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879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蘇鴻章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G10716008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陳豪毅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G10716007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3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物化系四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任永安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U10403013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1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1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 rot="5400000">
            <a:off x="5170390" y="-4486072"/>
            <a:ext cx="1851220" cy="1219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橢圓 29"/>
          <p:cNvSpPr/>
          <p:nvPr/>
        </p:nvSpPr>
        <p:spPr>
          <a:xfrm>
            <a:off x="983696" y="905490"/>
            <a:ext cx="1086783" cy="10047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220604" y="126717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YouTube </a:t>
            </a:r>
            <a:r>
              <a:rPr lang="zh-TW" altLang="en-US" sz="2800" b="1" dirty="0" smtClean="0"/>
              <a:t>推薦系統分析</a:t>
            </a:r>
            <a:endParaRPr lang="zh-TW" altLang="en-US" sz="2800" b="1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97868"/>
              </p:ext>
            </p:extLst>
          </p:nvPr>
        </p:nvGraphicFramePr>
        <p:xfrm>
          <a:off x="632597" y="2103955"/>
          <a:ext cx="6947184" cy="45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864">
                  <a:extLst>
                    <a:ext uri="{9D8B030D-6E8A-4147-A177-3AD203B41FA5}">
                      <a16:colId xmlns:a16="http://schemas.microsoft.com/office/drawing/2014/main" val="3915831454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415031885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207244024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03548399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384002057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587372310"/>
                    </a:ext>
                  </a:extLst>
                </a:gridCol>
              </a:tblGrid>
              <a:tr h="458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影片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播放清單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頻道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討論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簡介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05400"/>
                  </a:ext>
                </a:extLst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7850564" y="2194601"/>
            <a:ext cx="201041" cy="200769"/>
            <a:chOff x="8046843" y="263625"/>
            <a:chExt cx="201041" cy="200769"/>
          </a:xfrm>
        </p:grpSpPr>
        <p:sp>
          <p:nvSpPr>
            <p:cNvPr id="35" name="橢圓 34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>
              <a:stCxn id="35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07409" y="2681350"/>
            <a:ext cx="6643334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Aft>
                <a:spcPts val="1200"/>
              </a:spcAft>
            </a:pPr>
            <a:r>
              <a:rPr lang="zh-TW" altLang="en-US" b="1" dirty="0" smtClean="0">
                <a:latin typeface="+mn-ea"/>
              </a:rPr>
              <a:t>說</a:t>
            </a:r>
            <a:r>
              <a:rPr lang="zh-TW" altLang="en-US" b="1" dirty="0">
                <a:latin typeface="+mn-ea"/>
              </a:rPr>
              <a:t>明</a:t>
            </a:r>
            <a:endParaRPr lang="en-US" altLang="zh-TW" b="1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想看的是什麼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的流行趨勢是什麼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者現在要做的又是什麼？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為了在社群媒體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中脫穎而出，除了要有夠好的創意之外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，曝光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也很重要，如何能夠接觸到觀眾，和理解社群媒體自身的演算法很有關！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我們將根據以上的問題做繼續深入探討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1405"/>
              </p:ext>
            </p:extLst>
          </p:nvPr>
        </p:nvGraphicFramePr>
        <p:xfrm>
          <a:off x="7100149" y="2718932"/>
          <a:ext cx="2700932" cy="1854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932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618057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統計資料</a:t>
                      </a:r>
                      <a:endParaRPr lang="en-US" altLang="zh-TW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加入日期：</a:t>
                      </a:r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觀看次數：</a:t>
                      </a:r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68392"/>
              </p:ext>
            </p:extLst>
          </p:nvPr>
        </p:nvGraphicFramePr>
        <p:xfrm>
          <a:off x="10035201" y="2866952"/>
          <a:ext cx="2144856" cy="309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856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563872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精選頻道</a:t>
                      </a:r>
                      <a:endParaRPr lang="en-US" altLang="zh-TW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104105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資料科學程式設計</a:t>
                      </a:r>
                      <a:endParaRPr lang="en-US" altLang="zh-TW" sz="16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148722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SEP - Sustainable Education Platform</a:t>
                      </a:r>
                      <a:endParaRPr lang="zh-TW" altLang="en-US" sz="1600" dirty="0" smtClean="0"/>
                    </a:p>
                    <a:p>
                      <a:pPr lvl="1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085708" y="4023674"/>
            <a:ext cx="1372867" cy="338555"/>
            <a:chOff x="10138635" y="3118007"/>
            <a:chExt cx="1372867" cy="338555"/>
          </a:xfrm>
        </p:grpSpPr>
        <p:sp>
          <p:nvSpPr>
            <p:cNvPr id="26" name="圓角矩形 25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0085708" y="5280974"/>
            <a:ext cx="1372867" cy="338555"/>
            <a:chOff x="10138635" y="3118007"/>
            <a:chExt cx="1372867" cy="338555"/>
          </a:xfrm>
        </p:grpSpPr>
        <p:sp>
          <p:nvSpPr>
            <p:cNvPr id="37" name="圓角矩形 36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3504172"/>
            <a:ext cx="436978" cy="4527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4651576"/>
            <a:ext cx="466856" cy="4620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文字方塊 9"/>
          <p:cNvSpPr txBox="1"/>
          <p:nvPr/>
        </p:nvSpPr>
        <p:spPr>
          <a:xfrm>
            <a:off x="9326547" y="1228736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12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pic>
        <p:nvPicPr>
          <p:cNvPr id="17" name="圖片 16" descr="İşaret parmağı - Vikipedi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96" b="100000" l="0" r="89941">
                        <a14:backgroundMark x1="9668" y1="34896" x2="3418" y2="58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67" y="665016"/>
            <a:ext cx="520192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24584"/>
            <a:ext cx="5487650" cy="36584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989125" y="954964"/>
            <a:ext cx="5956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【5】</a:t>
            </a:r>
            <a:r>
              <a:rPr lang="zh-TW" altLang="en-US" sz="2000" dirty="0"/>
              <a:t>發燒影片中時間區間內是有特定幾種影片</a:t>
            </a:r>
            <a:r>
              <a:rPr lang="zh-TW" altLang="en-US" sz="2000" dirty="0" smtClean="0"/>
              <a:t>種類的</a:t>
            </a:r>
            <a:r>
              <a:rPr lang="zh-TW" altLang="en-US" sz="2000" dirty="0"/>
              <a:t>！</a:t>
            </a:r>
          </a:p>
          <a:p>
            <a:endParaRPr lang="en-US" altLang="zh-TW" sz="2000" dirty="0" smtClean="0"/>
          </a:p>
        </p:txBody>
      </p:sp>
      <p:pic>
        <p:nvPicPr>
          <p:cNvPr id="45" name="圖片 44" descr="畫面剪輯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7676584" y="1688072"/>
            <a:ext cx="4269353" cy="431242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5989126" y="1720676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觀看次數：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次                   </a:t>
            </a:r>
            <a:r>
              <a:rPr lang="en-US" altLang="zh-TW" sz="1400" dirty="0" smtClean="0"/>
              <a:t>10</a:t>
            </a:r>
            <a:r>
              <a:rPr lang="zh-TW" altLang="en-US" sz="1400" dirty="0" smtClean="0"/>
              <a:t>   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6172200" y="2120900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6155914" y="2268845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6774883" y="2273264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</a:t>
            </a:r>
            <a:r>
              <a:rPr lang="zh-TW" altLang="en-US" sz="1600" dirty="0" smtClean="0"/>
              <a:t>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0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 rot="5400000">
            <a:off x="5170390" y="-4486072"/>
            <a:ext cx="1851220" cy="1219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橢圓 29"/>
          <p:cNvSpPr/>
          <p:nvPr/>
        </p:nvSpPr>
        <p:spPr>
          <a:xfrm>
            <a:off x="983696" y="905490"/>
            <a:ext cx="1086783" cy="10047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220604" y="126717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YouTube </a:t>
            </a:r>
            <a:r>
              <a:rPr lang="zh-TW" altLang="en-US" sz="2800" b="1" dirty="0" smtClean="0"/>
              <a:t>推薦系統分析</a:t>
            </a:r>
            <a:endParaRPr lang="zh-TW" altLang="en-US" sz="2800" b="1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97868"/>
              </p:ext>
            </p:extLst>
          </p:nvPr>
        </p:nvGraphicFramePr>
        <p:xfrm>
          <a:off x="632597" y="2103955"/>
          <a:ext cx="6947184" cy="45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864">
                  <a:extLst>
                    <a:ext uri="{9D8B030D-6E8A-4147-A177-3AD203B41FA5}">
                      <a16:colId xmlns:a16="http://schemas.microsoft.com/office/drawing/2014/main" val="3915831454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415031885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207244024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03548399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384002057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587372310"/>
                    </a:ext>
                  </a:extLst>
                </a:gridCol>
              </a:tblGrid>
              <a:tr h="458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影片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播放清單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頻道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討論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簡介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05400"/>
                  </a:ext>
                </a:extLst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7850564" y="2194601"/>
            <a:ext cx="201041" cy="200769"/>
            <a:chOff x="8046843" y="263625"/>
            <a:chExt cx="201041" cy="200769"/>
          </a:xfrm>
        </p:grpSpPr>
        <p:sp>
          <p:nvSpPr>
            <p:cNvPr id="35" name="橢圓 34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>
              <a:stCxn id="35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07409" y="2681350"/>
            <a:ext cx="6643334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Aft>
                <a:spcPts val="1200"/>
              </a:spcAft>
            </a:pPr>
            <a:r>
              <a:rPr lang="zh-TW" altLang="en-US" b="1" dirty="0" smtClean="0">
                <a:latin typeface="+mn-ea"/>
              </a:rPr>
              <a:t>說</a:t>
            </a:r>
            <a:r>
              <a:rPr lang="zh-TW" altLang="en-US" b="1" dirty="0">
                <a:latin typeface="+mn-ea"/>
              </a:rPr>
              <a:t>明</a:t>
            </a:r>
            <a:endParaRPr lang="en-US" altLang="zh-TW" b="1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想看的是什麼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的流行趨勢是什麼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者現在要做的又是什麼？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為了在社群媒體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中脫穎而出，除了要有夠好的創意之外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，曝光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也很重要，如何能夠接觸到觀眾，和理解社群媒體自身的演算法很有關！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我們將根據以上的問題做繼續深入探討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1405"/>
              </p:ext>
            </p:extLst>
          </p:nvPr>
        </p:nvGraphicFramePr>
        <p:xfrm>
          <a:off x="7100149" y="2718932"/>
          <a:ext cx="2700932" cy="1854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932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618057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統計資料</a:t>
                      </a:r>
                      <a:endParaRPr lang="en-US" altLang="zh-TW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加入日期：</a:t>
                      </a:r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觀看次數：</a:t>
                      </a:r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68392"/>
              </p:ext>
            </p:extLst>
          </p:nvPr>
        </p:nvGraphicFramePr>
        <p:xfrm>
          <a:off x="10035201" y="2866952"/>
          <a:ext cx="2144856" cy="309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856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563872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精選頻道</a:t>
                      </a:r>
                      <a:endParaRPr lang="en-US" altLang="zh-TW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104105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資料科學程式設計</a:t>
                      </a:r>
                      <a:endParaRPr lang="en-US" altLang="zh-TW" sz="16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148722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SEP - Sustainable Education Platform</a:t>
                      </a:r>
                      <a:endParaRPr lang="zh-TW" altLang="en-US" sz="1600" dirty="0" smtClean="0"/>
                    </a:p>
                    <a:p>
                      <a:pPr lvl="1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085708" y="4023674"/>
            <a:ext cx="1372867" cy="338555"/>
            <a:chOff x="10138635" y="3118007"/>
            <a:chExt cx="1372867" cy="338555"/>
          </a:xfrm>
        </p:grpSpPr>
        <p:sp>
          <p:nvSpPr>
            <p:cNvPr id="26" name="圓角矩形 25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0085708" y="5280974"/>
            <a:ext cx="1372867" cy="338555"/>
            <a:chOff x="10138635" y="3118007"/>
            <a:chExt cx="1372867" cy="338555"/>
          </a:xfrm>
        </p:grpSpPr>
        <p:sp>
          <p:nvSpPr>
            <p:cNvPr id="37" name="圓角矩形 36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3504172"/>
            <a:ext cx="436978" cy="4527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4651576"/>
            <a:ext cx="466856" cy="4620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文字方塊 38"/>
          <p:cNvSpPr txBox="1"/>
          <p:nvPr/>
        </p:nvSpPr>
        <p:spPr>
          <a:xfrm>
            <a:off x="9326547" y="1228736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11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/>
          <p:cNvSpPr txBox="1"/>
          <p:nvPr/>
        </p:nvSpPr>
        <p:spPr>
          <a:xfrm>
            <a:off x="0" y="5216845"/>
            <a:ext cx="960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【1】</a:t>
            </a:r>
            <a:r>
              <a:rPr lang="zh-TW" altLang="en-US" sz="2000" dirty="0"/>
              <a:t>影片觀看次數和觀眾的喜歡、不</a:t>
            </a:r>
            <a:r>
              <a:rPr lang="zh-TW" altLang="en-US" sz="2000" dirty="0" smtClean="0"/>
              <a:t>喜歡有</a:t>
            </a:r>
            <a:r>
              <a:rPr lang="zh-TW" altLang="en-US" sz="2000" dirty="0"/>
              <a:t>正關係</a:t>
            </a:r>
            <a:r>
              <a:rPr lang="en-US" altLang="zh-TW" sz="2000" dirty="0"/>
              <a:t>??</a:t>
            </a:r>
          </a:p>
          <a:p>
            <a:endParaRPr lang="en-US" altLang="zh-TW" sz="2000" dirty="0" smtClean="0"/>
          </a:p>
        </p:txBody>
      </p:sp>
      <p:pic>
        <p:nvPicPr>
          <p:cNvPr id="55" name="圖片 54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觀看次數：</a:t>
            </a:r>
            <a:r>
              <a:rPr lang="en-US" altLang="zh-TW" sz="1400" dirty="0" smtClean="0"/>
              <a:t>666</a:t>
            </a:r>
            <a:r>
              <a:rPr lang="zh-TW" altLang="en-US" sz="1400" dirty="0" smtClean="0"/>
              <a:t>次                  </a:t>
            </a:r>
            <a:r>
              <a:rPr lang="en-US" altLang="zh-TW" sz="1400" dirty="0" smtClean="0"/>
              <a:t>10</a:t>
            </a:r>
            <a:r>
              <a:rPr lang="zh-TW" altLang="en-US" sz="1400" dirty="0" smtClean="0"/>
              <a:t>   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</a:t>
            </a:r>
            <a:r>
              <a:rPr lang="zh-TW" altLang="en-US" sz="1600" dirty="0" smtClean="0"/>
              <a:t>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grpSp>
        <p:nvGrpSpPr>
          <p:cNvPr id="71" name="群組 70"/>
          <p:cNvGrpSpPr/>
          <p:nvPr/>
        </p:nvGrpSpPr>
        <p:grpSpPr>
          <a:xfrm>
            <a:off x="0" y="732498"/>
            <a:ext cx="12192000" cy="4482762"/>
            <a:chOff x="0" y="732498"/>
            <a:chExt cx="12192000" cy="4482762"/>
          </a:xfrm>
        </p:grpSpPr>
        <p:sp>
          <p:nvSpPr>
            <p:cNvPr id="64" name="矩形 63"/>
            <p:cNvSpPr/>
            <p:nvPr/>
          </p:nvSpPr>
          <p:spPr>
            <a:xfrm>
              <a:off x="0" y="732498"/>
              <a:ext cx="12191999" cy="44827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4" y="1068088"/>
              <a:ext cx="6729350" cy="3658433"/>
            </a:xfrm>
            <a:prstGeom prst="rect">
              <a:avLst/>
            </a:prstGeom>
          </p:spPr>
        </p:pic>
        <p:pic>
          <p:nvPicPr>
            <p:cNvPr id="62" name="圖片 6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9"/>
            <a:stretch/>
          </p:blipFill>
          <p:spPr>
            <a:xfrm>
              <a:off x="6202876" y="1076422"/>
              <a:ext cx="5989124" cy="3658433"/>
            </a:xfrm>
            <a:prstGeom prst="rect">
              <a:avLst/>
            </a:prstGeom>
          </p:spPr>
        </p:pic>
      </p:grpSp>
      <p:sp>
        <p:nvSpPr>
          <p:cNvPr id="65" name="文字方塊 64"/>
          <p:cNvSpPr txBox="1"/>
          <p:nvPr/>
        </p:nvSpPr>
        <p:spPr>
          <a:xfrm>
            <a:off x="205774" y="1160584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千萬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5" y="5644931"/>
            <a:ext cx="3087104" cy="1137791"/>
          </a:xfrm>
          <a:prstGeom prst="rect">
            <a:avLst/>
          </a:prstGeom>
        </p:spPr>
      </p:pic>
      <p:sp>
        <p:nvSpPr>
          <p:cNvPr id="70" name="矩形 69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0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331"/>
            <a:ext cx="12192000" cy="4493514"/>
          </a:xfrm>
          <a:prstGeom prst="rect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0" y="5216845"/>
            <a:ext cx="960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【2】</a:t>
            </a:r>
            <a:r>
              <a:rPr lang="zh-TW" altLang="en-US" sz="2000" dirty="0"/>
              <a:t>影片觀看次數和觀眾的喜歡、不喜歡、留言數有正關係</a:t>
            </a:r>
            <a:r>
              <a:rPr lang="en-US" altLang="zh-TW" sz="2000" dirty="0"/>
              <a:t>??</a:t>
            </a:r>
          </a:p>
          <a:p>
            <a:endParaRPr lang="en-US" altLang="zh-TW" sz="2000" dirty="0" smtClean="0"/>
          </a:p>
        </p:txBody>
      </p:sp>
      <p:pic>
        <p:nvPicPr>
          <p:cNvPr id="55" name="圖片 54" descr="畫面剪輯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觀看次數：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次                   </a:t>
            </a:r>
            <a:r>
              <a:rPr lang="en-US" altLang="zh-TW" sz="1400" dirty="0" smtClean="0"/>
              <a:t>10</a:t>
            </a:r>
            <a:r>
              <a:rPr lang="zh-TW" altLang="en-US" sz="1400" dirty="0" smtClean="0"/>
              <a:t>   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</a:t>
            </a:r>
            <a:r>
              <a:rPr lang="zh-TW" altLang="en-US" sz="1600" dirty="0" smtClean="0"/>
              <a:t>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sp>
        <p:nvSpPr>
          <p:cNvPr id="26" name="矩形 25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3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0" y="5216845"/>
            <a:ext cx="960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【3】</a:t>
            </a:r>
            <a:r>
              <a:rPr lang="zh-TW" altLang="en-US" sz="2000" dirty="0"/>
              <a:t>影片的標題是否關鍵？</a:t>
            </a:r>
          </a:p>
          <a:p>
            <a:endParaRPr lang="en-US" altLang="zh-TW" sz="2000" dirty="0" smtClean="0"/>
          </a:p>
        </p:txBody>
      </p:sp>
      <p:pic>
        <p:nvPicPr>
          <p:cNvPr id="24" name="圖片 23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觀看次數：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次                   </a:t>
            </a:r>
            <a:r>
              <a:rPr lang="en-US" altLang="zh-TW" sz="1400" dirty="0" smtClean="0"/>
              <a:t>10</a:t>
            </a:r>
            <a:r>
              <a:rPr lang="zh-TW" altLang="en-US" sz="1400" dirty="0" smtClean="0"/>
              <a:t>   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</a:t>
            </a:r>
            <a:r>
              <a:rPr lang="zh-TW" altLang="en-US" sz="1600" dirty="0" smtClean="0"/>
              <a:t>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0" y="732498"/>
            <a:ext cx="12191999" cy="4482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sp>
        <p:nvSpPr>
          <p:cNvPr id="36" name="矩形 35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5" y="5644931"/>
            <a:ext cx="3087104" cy="1137791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6" b="5952"/>
          <a:stretch/>
        </p:blipFill>
        <p:spPr>
          <a:xfrm>
            <a:off x="8723895" y="5643345"/>
            <a:ext cx="3087103" cy="11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0" y="5216845"/>
            <a:ext cx="960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【4】</a:t>
            </a:r>
            <a:r>
              <a:rPr lang="zh-TW" altLang="en-US" sz="2000" dirty="0"/>
              <a:t>影片的標籤數</a:t>
            </a:r>
            <a:r>
              <a:rPr lang="en-US" altLang="zh-TW" sz="2000" dirty="0"/>
              <a:t>??</a:t>
            </a:r>
            <a:r>
              <a:rPr lang="zh-TW" altLang="en-US" sz="2000" dirty="0"/>
              <a:t>也和影片觀看次數有正</a:t>
            </a:r>
            <a:r>
              <a:rPr lang="zh-TW" altLang="en-US" sz="2000" dirty="0" smtClean="0"/>
              <a:t>關係</a:t>
            </a:r>
            <a:endParaRPr lang="en-US" altLang="zh-TW" sz="2000" dirty="0"/>
          </a:p>
        </p:txBody>
      </p:sp>
      <p:pic>
        <p:nvPicPr>
          <p:cNvPr id="27" name="圖片 26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觀看次數：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次                   </a:t>
            </a:r>
            <a:r>
              <a:rPr lang="en-US" altLang="zh-TW" sz="1400" dirty="0" smtClean="0"/>
              <a:t>10</a:t>
            </a:r>
            <a:r>
              <a:rPr lang="zh-TW" altLang="en-US" sz="1400" dirty="0" smtClean="0"/>
              <a:t>   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</a:t>
            </a:r>
            <a:r>
              <a:rPr lang="zh-TW" altLang="en-US" sz="1600" dirty="0" smtClean="0"/>
              <a:t>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0" y="732498"/>
            <a:ext cx="12191999" cy="4482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6" b="5952"/>
          <a:stretch/>
        </p:blipFill>
        <p:spPr>
          <a:xfrm>
            <a:off x="-1" y="741329"/>
            <a:ext cx="12192000" cy="447393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5" y="5644931"/>
            <a:ext cx="3087104" cy="113779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8723895" y="5644930"/>
            <a:ext cx="3087104" cy="1137792"/>
            <a:chOff x="0" y="732498"/>
            <a:chExt cx="12191999" cy="4482762"/>
          </a:xfrm>
        </p:grpSpPr>
        <p:sp>
          <p:nvSpPr>
            <p:cNvPr id="39" name="矩形 38"/>
            <p:cNvSpPr/>
            <p:nvPr/>
          </p:nvSpPr>
          <p:spPr>
            <a:xfrm>
              <a:off x="0" y="732498"/>
              <a:ext cx="12191999" cy="44827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89" y="1144662"/>
              <a:ext cx="5487650" cy="3658433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287" y="1140872"/>
              <a:ext cx="5487650" cy="365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9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-1" y="5216845"/>
            <a:ext cx="1145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【5】</a:t>
            </a:r>
            <a:r>
              <a:rPr lang="zh-TW" altLang="en-US" sz="2000" dirty="0"/>
              <a:t>影片下方詳細文字中有否</a:t>
            </a:r>
            <a:r>
              <a:rPr lang="en-US" altLang="zh-TW" sz="2000" dirty="0"/>
              <a:t>YouTube</a:t>
            </a:r>
            <a:r>
              <a:rPr lang="zh-TW" altLang="en-US" sz="2000" dirty="0"/>
              <a:t>的連結，有得話是否和影片觀看次數有正關係</a:t>
            </a:r>
            <a:r>
              <a:rPr lang="en-US" altLang="zh-TW" sz="2000" dirty="0"/>
              <a:t>??</a:t>
            </a:r>
          </a:p>
        </p:txBody>
      </p:sp>
      <p:pic>
        <p:nvPicPr>
          <p:cNvPr id="24" name="圖片 23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觀看次數：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次                   </a:t>
            </a:r>
            <a:r>
              <a:rPr lang="en-US" altLang="zh-TW" sz="1400" dirty="0" smtClean="0"/>
              <a:t>10</a:t>
            </a:r>
            <a:r>
              <a:rPr lang="zh-TW" altLang="en-US" sz="1400" dirty="0" smtClean="0"/>
              <a:t>   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</a:t>
            </a:r>
            <a:r>
              <a:rPr lang="zh-TW" altLang="en-US" sz="1600" dirty="0" smtClean="0"/>
              <a:t>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0" y="732498"/>
            <a:ext cx="12191999" cy="4482762"/>
            <a:chOff x="0" y="732498"/>
            <a:chExt cx="12191999" cy="4482762"/>
          </a:xfrm>
        </p:grpSpPr>
        <p:sp>
          <p:nvSpPr>
            <p:cNvPr id="34" name="矩形 33"/>
            <p:cNvSpPr/>
            <p:nvPr/>
          </p:nvSpPr>
          <p:spPr>
            <a:xfrm>
              <a:off x="0" y="732498"/>
              <a:ext cx="12191999" cy="44827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89" y="1144662"/>
              <a:ext cx="5487650" cy="3658433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287" y="1140872"/>
              <a:ext cx="5487650" cy="3658433"/>
            </a:xfrm>
            <a:prstGeom prst="rect">
              <a:avLst/>
            </a:prstGeom>
          </p:spPr>
        </p:pic>
      </p:grpSp>
      <p:sp>
        <p:nvSpPr>
          <p:cNvPr id="35" name="文字方塊 34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6" b="5952"/>
          <a:stretch/>
        </p:blipFill>
        <p:spPr>
          <a:xfrm>
            <a:off x="8723895" y="5643345"/>
            <a:ext cx="3087103" cy="113937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4" y="5643344"/>
            <a:ext cx="3087103" cy="11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-1" y="5216845"/>
            <a:ext cx="1145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【6】</a:t>
            </a:r>
            <a:r>
              <a:rPr lang="zh-TW" altLang="en-US" sz="2000" dirty="0"/>
              <a:t>發燒影片中時間區間內是有特定幾種影片種類的！</a:t>
            </a:r>
          </a:p>
        </p:txBody>
      </p:sp>
      <p:pic>
        <p:nvPicPr>
          <p:cNvPr id="24" name="圖片 23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觀看次數：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次                   </a:t>
            </a:r>
            <a:r>
              <a:rPr lang="en-US" altLang="zh-TW" sz="1400" dirty="0" smtClean="0"/>
              <a:t>10</a:t>
            </a:r>
            <a:r>
              <a:rPr lang="zh-TW" altLang="en-US" sz="1400" dirty="0" smtClean="0"/>
              <a:t>   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</a:t>
            </a:r>
            <a:r>
              <a:rPr lang="zh-TW" altLang="en-US" sz="1600" dirty="0" smtClean="0"/>
              <a:t>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0" y="732498"/>
            <a:ext cx="12191999" cy="4482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751307"/>
            <a:ext cx="10477500" cy="4437562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sp>
        <p:nvSpPr>
          <p:cNvPr id="36" name="矩形 35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4" y="5643344"/>
            <a:ext cx="3087103" cy="113937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8723893" y="5643344"/>
            <a:ext cx="3087103" cy="1139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 rot="5400000">
            <a:off x="5170390" y="-4486072"/>
            <a:ext cx="1851220" cy="1219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橢圓 29"/>
          <p:cNvSpPr/>
          <p:nvPr/>
        </p:nvSpPr>
        <p:spPr>
          <a:xfrm>
            <a:off x="983696" y="905490"/>
            <a:ext cx="1086783" cy="10047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220604" y="126717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YouTube </a:t>
            </a:r>
            <a:r>
              <a:rPr lang="zh-TW" altLang="en-US" sz="2800" b="1" dirty="0" smtClean="0"/>
              <a:t>推薦系統分析</a:t>
            </a:r>
            <a:endParaRPr lang="zh-TW" altLang="en-US" sz="2800" b="1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97868"/>
              </p:ext>
            </p:extLst>
          </p:nvPr>
        </p:nvGraphicFramePr>
        <p:xfrm>
          <a:off x="632597" y="2103955"/>
          <a:ext cx="6947184" cy="45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864">
                  <a:extLst>
                    <a:ext uri="{9D8B030D-6E8A-4147-A177-3AD203B41FA5}">
                      <a16:colId xmlns:a16="http://schemas.microsoft.com/office/drawing/2014/main" val="3915831454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415031885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207244024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03548399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384002057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587372310"/>
                    </a:ext>
                  </a:extLst>
                </a:gridCol>
              </a:tblGrid>
              <a:tr h="458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影片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播放清單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頻道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討論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簡介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05400"/>
                  </a:ext>
                </a:extLst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7850564" y="2194601"/>
            <a:ext cx="201041" cy="200769"/>
            <a:chOff x="8046843" y="263625"/>
            <a:chExt cx="201041" cy="200769"/>
          </a:xfrm>
        </p:grpSpPr>
        <p:sp>
          <p:nvSpPr>
            <p:cNvPr id="35" name="橢圓 34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>
              <a:stCxn id="35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07409" y="2681350"/>
            <a:ext cx="6643334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Aft>
                <a:spcPts val="1200"/>
              </a:spcAft>
            </a:pPr>
            <a:r>
              <a:rPr lang="zh-TW" altLang="en-US" b="1" dirty="0" smtClean="0">
                <a:latin typeface="+mn-ea"/>
              </a:rPr>
              <a:t>說</a:t>
            </a:r>
            <a:r>
              <a:rPr lang="zh-TW" altLang="en-US" b="1" dirty="0">
                <a:latin typeface="+mn-ea"/>
              </a:rPr>
              <a:t>明</a:t>
            </a:r>
            <a:endParaRPr lang="en-US" altLang="zh-TW" b="1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想看的是什麼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的流行趨勢是什麼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者現在要做的又是什麼？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為了在社群媒體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中脫穎而出，除了要有夠好的創意之外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，曝光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也很重要，如何能夠接觸到觀眾，和理解社群媒體自身的演算法很有關！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我們將根據以上的問題做繼續深入探討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1405"/>
              </p:ext>
            </p:extLst>
          </p:nvPr>
        </p:nvGraphicFramePr>
        <p:xfrm>
          <a:off x="7100149" y="2718932"/>
          <a:ext cx="2700932" cy="1854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932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618057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統計資料</a:t>
                      </a:r>
                      <a:endParaRPr lang="en-US" altLang="zh-TW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加入日期：</a:t>
                      </a:r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觀看次數：</a:t>
                      </a:r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68392"/>
              </p:ext>
            </p:extLst>
          </p:nvPr>
        </p:nvGraphicFramePr>
        <p:xfrm>
          <a:off x="10035201" y="2866952"/>
          <a:ext cx="2144856" cy="309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856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563872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精選頻道</a:t>
                      </a:r>
                      <a:endParaRPr lang="en-US" altLang="zh-TW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104105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資料科學程式設計</a:t>
                      </a:r>
                      <a:endParaRPr lang="en-US" altLang="zh-TW" sz="16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148722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SEP - Sustainable Education Platform</a:t>
                      </a:r>
                      <a:endParaRPr lang="zh-TW" altLang="en-US" sz="1600" dirty="0" smtClean="0"/>
                    </a:p>
                    <a:p>
                      <a:pPr lvl="1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085708" y="4023674"/>
            <a:ext cx="1372867" cy="338555"/>
            <a:chOff x="10138635" y="3118007"/>
            <a:chExt cx="1372867" cy="338555"/>
          </a:xfrm>
        </p:grpSpPr>
        <p:sp>
          <p:nvSpPr>
            <p:cNvPr id="26" name="圓角矩形 25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0085708" y="5280974"/>
            <a:ext cx="1372867" cy="338555"/>
            <a:chOff x="10138635" y="3118007"/>
            <a:chExt cx="1372867" cy="338555"/>
          </a:xfrm>
        </p:grpSpPr>
        <p:sp>
          <p:nvSpPr>
            <p:cNvPr id="37" name="圓角矩形 36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3504172"/>
            <a:ext cx="436978" cy="4527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4651576"/>
            <a:ext cx="466856" cy="4620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文字方塊 9"/>
          <p:cNvSpPr txBox="1"/>
          <p:nvPr/>
        </p:nvSpPr>
        <p:spPr>
          <a:xfrm>
            <a:off x="9326547" y="1228736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12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413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527</Words>
  <Application>Microsoft Office PowerPoint</Application>
  <PresentationFormat>寬螢幕</PresentationFormat>
  <Paragraphs>146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Roboto</vt:lpstr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鴻章 蘇</dc:creator>
  <cp:lastModifiedBy>鴻章 蘇</cp:lastModifiedBy>
  <cp:revision>22</cp:revision>
  <dcterms:created xsi:type="dcterms:W3CDTF">2019-01-27T03:19:17Z</dcterms:created>
  <dcterms:modified xsi:type="dcterms:W3CDTF">2019-01-27T08:21:39Z</dcterms:modified>
</cp:coreProperties>
</file>