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65" r:id="rId3"/>
    <p:sldId id="260" r:id="rId4"/>
    <p:sldId id="262" r:id="rId5"/>
    <p:sldId id="285" r:id="rId6"/>
    <p:sldId id="286" r:id="rId7"/>
    <p:sldId id="287" r:id="rId8"/>
    <p:sldId id="288" r:id="rId9"/>
    <p:sldId id="289" r:id="rId10"/>
    <p:sldId id="291" r:id="rId11"/>
    <p:sldId id="290" r:id="rId12"/>
    <p:sldId id="292" r:id="rId13"/>
    <p:sldId id="294" r:id="rId14"/>
    <p:sldId id="295" r:id="rId15"/>
    <p:sldId id="296" r:id="rId16"/>
    <p:sldId id="293" r:id="rId17"/>
  </p:sldIdLst>
  <p:sldSz cx="9144000" cy="5143500" type="screen16x9"/>
  <p:notesSz cx="6858000" cy="9144000"/>
  <p:embeddedFontLst>
    <p:embeddedFont>
      <p:font typeface="Roboto Condensed Light" panose="02020500000000000000" charset="0"/>
      <p:regular r:id="rId19"/>
      <p:bold r:id="rId20"/>
      <p:italic r:id="rId21"/>
      <p:boldItalic r:id="rId22"/>
    </p:embeddedFont>
    <p:embeddedFont>
      <p:font typeface="Arvo" panose="02020500000000000000" charset="0"/>
      <p:regular r:id="rId23"/>
      <p:bold r:id="rId24"/>
      <p:italic r:id="rId25"/>
      <p:boldItalic r:id="rId26"/>
    </p:embeddedFont>
    <p:embeddedFont>
      <p:font typeface="微軟正黑體" panose="020B0604030504040204" pitchFamily="34" charset="-120"/>
      <p:regular r:id="rId27"/>
      <p:bold r:id="rId28"/>
    </p:embeddedFont>
    <p:embeddedFont>
      <p:font typeface="Roboto Condensed" panose="02020500000000000000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3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6035F-7DD7-48FD-A140-77951961C35D}">
  <a:tblStyle styleId="{9A26035F-7DD7-48FD-A140-77951961C3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1950" autoAdjust="0"/>
  </p:normalViewPr>
  <p:slideViewPr>
    <p:cSldViewPr snapToGrid="0">
      <p:cViewPr varScale="1">
        <p:scale>
          <a:sx n="91" d="100"/>
          <a:sy n="91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大家好我們是資穎城市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，今天我麼們要來介紹我們的開發的平台，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 can</a:t>
            </a:r>
            <a:r>
              <a:rPr lang="en-US" altLang="zh-TW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plus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他是一個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知識共享平台，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任何人都可以藉由提供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專業知識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來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獲得利益，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再來是挖礦模型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在這挖礦模型中我們角色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分為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種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，提問者．回答者．投票者，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首先提問者需要提供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以上的密銀幣作為賞金吸引大眾來回答，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以及額外的手續費，這裡我們預設是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5%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這些回答會透過投票的方式決定前三名，比例分配分別為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賞金的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50,30,20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除了回答有獎勵可拿，還可以透過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投票來賺取獎勵，這部分我們以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記點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的方式來計算，比例是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100point 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＝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密銀幣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423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最後我們用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Token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模型來為本平台做個簡單的整理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我們以「專業知識代幣化作」為我們的核心定位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再以「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需要專業見解的人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」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與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「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擁有專業知識的人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」作為我們的目標客戶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因此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「</a:t>
            </a:r>
            <a:r>
              <a:rPr lang="zh-TW" altLang="zh-TW" sz="1100" b="0" i="0" u="none" strike="noStrike" cap="none" dirty="0">
                <a:solidFill>
                  <a:srgbClr val="FF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專業知識</a:t>
            </a:r>
            <a:r>
              <a:rPr lang="zh-TW" altLang="en-US" sz="1100" b="0" i="0" u="none" strike="noStrike" cap="none" dirty="0">
                <a:solidFill>
                  <a:srgbClr val="FF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」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就是我們的關鍵價值，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然後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經營結構就好比各大互動社群，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以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達到社交挖礦的概念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48127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6949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634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0353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468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7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所以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我們這平台的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核心價值</a:t>
            </a:r>
            <a:r>
              <a:rPr lang="zh-TW" altLang="zh-TW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就是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professional knowledge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）專業知識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也就是：我會！我答！我獲得！（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 will answer and I get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! </a:t>
            </a:r>
            <a:endParaRPr lang="zh-TW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接下來讓我們說明</a:t>
            </a:r>
            <a:r>
              <a:rPr lang="en-US" altLang="zh-TW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ican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plus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操作情境！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首先使用者可以在這裡提出你的疑惑。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然後過一段時間，就會有其他人針對這問題提出他的見解。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195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與此同時，你也可以以投票的方式來支持某些人的回答。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9274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然後等發問時間一過，得到的跳數越多就被視為最佳解。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840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後再經由挖礦公式得到獎勵。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19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最後再呼叫</a:t>
            </a:r>
            <a:r>
              <a:rPr lang="en-US" altLang="zh-TW" dirty="0"/>
              <a:t>Mining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把獎勵發送出去。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16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aoyi.synology.me:8002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aoyi.synology.me:8002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7859730" y="3280001"/>
            <a:ext cx="2786866" cy="2923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478">
            <a:off x="496668" y="757313"/>
            <a:ext cx="5796204" cy="27940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文字方塊 10"/>
          <p:cNvSpPr txBox="1"/>
          <p:nvPr/>
        </p:nvSpPr>
        <p:spPr>
          <a:xfrm>
            <a:off x="6857999" y="3736689"/>
            <a:ext cx="200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 穎 城 市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D5FA2B6-9A80-4CB2-9F54-3F9A43323363}"/>
              </a:ext>
            </a:extLst>
          </p:cNvPr>
          <p:cNvSpPr txBox="1"/>
          <p:nvPr/>
        </p:nvSpPr>
        <p:spPr>
          <a:xfrm>
            <a:off x="4102404" y="4688114"/>
            <a:ext cx="4550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組員：蘇鴻章、壽大衛、陳豪毅、李秋蘭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AB5645-278F-4571-84D7-D5F2B73BCF9A}"/>
              </a:ext>
            </a:extLst>
          </p:cNvPr>
          <p:cNvSpPr/>
          <p:nvPr/>
        </p:nvSpPr>
        <p:spPr>
          <a:xfrm>
            <a:off x="6532388" y="4270406"/>
            <a:ext cx="2611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http://haoyi.synology.me:8002/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Mining model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/>
              <a:t>Questioner</a:t>
            </a:r>
            <a:endParaRPr b="1" dirty="0"/>
          </a:p>
          <a:p>
            <a:pPr marL="0" lvl="0" indent="0" algn="ctr">
              <a:lnSpc>
                <a:spcPts val="25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賞金：≧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mith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>
              <a:lnSpc>
                <a:spcPts val="25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手續費：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/>
              <a:t>Respondent</a:t>
            </a:r>
            <a:endParaRPr b="1" dirty="0"/>
          </a:p>
          <a:p>
            <a:pPr marL="0" lvl="0" indent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第一名：賞金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  <a:p>
            <a:pPr marL="0" lvl="0" indent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第二名：賞金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30%</a:t>
            </a:r>
          </a:p>
          <a:p>
            <a:pPr marL="0" lvl="0" indent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第三名：賞金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/>
              <a:t>voter</a:t>
            </a:r>
            <a:endParaRPr b="1" dirty="0"/>
          </a:p>
          <a:p>
            <a:pPr marL="0" lvl="0" indent="0" algn="ctr">
              <a:spcBef>
                <a:spcPts val="1000"/>
              </a:spcBef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投一次票賺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一天上限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point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>
              <a:spcBef>
                <a:spcPts val="1000"/>
              </a:spcBef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 point : 1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mith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" name="Google Shape;697;p37"/>
          <p:cNvGrpSpPr/>
          <p:nvPr/>
        </p:nvGrpSpPr>
        <p:grpSpPr>
          <a:xfrm>
            <a:off x="309805" y="629922"/>
            <a:ext cx="392063" cy="291505"/>
            <a:chOff x="5247525" y="3007275"/>
            <a:chExt cx="517575" cy="384825"/>
          </a:xfrm>
        </p:grpSpPr>
        <p:sp>
          <p:nvSpPr>
            <p:cNvPr id="18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31" b="94556" l="4696" r="94751">
                        <a14:foregroundMark x1="10635" y1="43266" x2="11326" y2="47851"/>
                        <a14:foregroundMark x1="12017" y1="62178" x2="11464" y2="82521"/>
                        <a14:foregroundMark x1="36326" y1="52149" x2="27762" y2="43266"/>
                        <a14:foregroundMark x1="50967" y1="53009" x2="45166" y2="65043"/>
                        <a14:backgroundMark x1="83011" y1="60745" x2="84116" y2="65330"/>
                        <a14:backgroundMark x1="78729" y1="53009" x2="78729" y2="53009"/>
                        <a14:backgroundMark x1="74033" y1="57593" x2="74033" y2="57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7" y="163526"/>
            <a:ext cx="1066683" cy="5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3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Token Model Canvas</a:t>
            </a:r>
            <a:endParaRPr dirty="0"/>
          </a:p>
        </p:txBody>
      </p:sp>
      <p:graphicFrame>
        <p:nvGraphicFramePr>
          <p:cNvPr id="342" name="Google Shape;342;p23"/>
          <p:cNvGraphicFramePr/>
          <p:nvPr>
            <p:extLst>
              <p:ext uri="{D42A27DB-BD31-4B8C-83A1-F6EECF244321}">
                <p14:modId xmlns:p14="http://schemas.microsoft.com/office/powerpoint/2010/main" val="938971905"/>
              </p:ext>
            </p:extLst>
          </p:nvPr>
        </p:nvGraphicFramePr>
        <p:xfrm>
          <a:off x="548205" y="1412353"/>
          <a:ext cx="8102312" cy="3054651"/>
        </p:xfrm>
        <a:graphic>
          <a:graphicData uri="http://schemas.openxmlformats.org/drawingml/2006/table">
            <a:tbl>
              <a:tblPr>
                <a:noFill/>
                <a:tableStyleId>{9A26035F-7DD7-48FD-A140-77951961C35D}</a:tableStyleId>
              </a:tblPr>
              <a:tblGrid>
                <a:gridCol w="2025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3921">
                <a:tc row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各大互動社群</a:t>
                      </a:r>
                      <a:endParaRPr lang="zh-TW" alt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r>
                        <a:rPr lang="zh-TW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r>
                        <a:rPr lang="en-US" altLang="zh-TW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PoC</a:t>
                      </a:r>
                      <a:r>
                        <a:rPr lang="en-US" altLang="zh-TW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zh-TW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zh-TW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zh-TW" alt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內容價值協議</a:t>
                      </a:r>
                      <a:r>
                        <a:rPr lang="en-US" altLang="zh-TW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zh-TW" alt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TW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 algn="l">
                        <a:lnSpc>
                          <a:spcPts val="21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專業知識代幣化</a:t>
                      </a:r>
                      <a:endParaRPr lang="zh-TW" alt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 algn="l">
                        <a:lnSpc>
                          <a:spcPts val="21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用戶提供報酬尋求解惑</a:t>
                      </a:r>
                      <a:endParaRPr lang="zh-TW" alt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 algn="l">
                        <a:lnSpc>
                          <a:spcPts val="21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藉由提供專業見解獲得回答獎勵</a:t>
                      </a:r>
                      <a:endParaRPr lang="zh-TW" alt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r>
                        <a:rPr lang="zh-TW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專業知識代幣化</a:t>
                      </a:r>
                      <a:endParaRPr lang="zh-TW" alt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504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Roboto Condensed"/>
                          <a:sym typeface="Roboto Condensed"/>
                        </a:rPr>
                        <a:t>Token</a:t>
                      </a:r>
                      <a:r>
                        <a:rPr lang="zh-TW" altLang="en-US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Roboto Condensed"/>
                          <a:sym typeface="Roboto Condensed"/>
                        </a:rPr>
                        <a:t>組合</a:t>
                      </a:r>
                      <a:endParaRPr lang="en-US" altLang="zh-TW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Roboto Condensed"/>
                        <a:sym typeface="Roboto Condense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Roboto Condensed"/>
                          <a:sym typeface="Roboto Condensed"/>
                        </a:rPr>
                        <a:t>功能型</a:t>
                      </a:r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Roboto Condensed"/>
                          <a:sym typeface="Roboto Condensed"/>
                        </a:rPr>
                        <a:t>Token</a:t>
                      </a:r>
                      <a:r>
                        <a:rPr lang="zh-TW" altLang="en-US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Roboto Condensed"/>
                          <a:sym typeface="Roboto Condensed"/>
                        </a:rPr>
                        <a:t>：</a:t>
                      </a:r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Roboto Condensed"/>
                          <a:sym typeface="Roboto Condensed"/>
                        </a:rPr>
                        <a:t>MITH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Roboto Condensed"/>
                          <a:sym typeface="Roboto Condensed"/>
                        </a:rPr>
                        <a:t>積分型</a:t>
                      </a:r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Roboto Condensed"/>
                          <a:sym typeface="Roboto Condensed"/>
                        </a:rPr>
                        <a:t>Token</a:t>
                      </a:r>
                      <a:r>
                        <a:rPr lang="zh-TW" altLang="en-US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Roboto Condensed"/>
                          <a:sym typeface="Roboto Condensed"/>
                        </a:rPr>
                        <a:t>：</a:t>
                      </a:r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Roboto Condensed"/>
                          <a:sym typeface="Roboto Condensed"/>
                        </a:rPr>
                        <a:t>point</a:t>
                      </a: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altLang="zh-TW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需要專業見解的人 </a:t>
                      </a:r>
                      <a:endParaRPr lang="zh-TW" alt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擁有專業知識的人</a:t>
                      </a:r>
                      <a:endParaRPr lang="zh-TW" alt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921">
                <a:tc gridSpan="2">
                  <a:txBody>
                    <a:bodyPr/>
                    <a:lstStyle/>
                    <a:p>
                      <a:pPr marL="285750" indent="-285750" algn="l"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altLang="zh-TW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 algn="l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Token</a:t>
                      </a:r>
                      <a:r>
                        <a:rPr lang="zh-TW" alt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：</a:t>
                      </a:r>
                      <a:r>
                        <a:rPr lang="en-US" altLang="zh-TW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MITH</a:t>
                      </a:r>
                      <a:endParaRPr lang="en-US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總供給量：</a:t>
                      </a:r>
                      <a:r>
                        <a:rPr lang="en-US" altLang="zh-TW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50,000 MITH</a:t>
                      </a:r>
                      <a:endParaRPr lang="en-US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zh-TW" sz="400" b="1" i="0" u="none" strike="noStrike" cap="none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zh-TW" altLang="en-US" sz="18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專業知識</a:t>
                      </a:r>
                      <a:endParaRPr lang="zh-TW" altLang="en-US" sz="1800" b="0" i="0" u="none" strike="noStrike" cap="none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1" y="4626226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3" name="Google Shape;735;p37"/>
          <p:cNvGrpSpPr/>
          <p:nvPr/>
        </p:nvGrpSpPr>
        <p:grpSpPr>
          <a:xfrm>
            <a:off x="305123" y="654825"/>
            <a:ext cx="333035" cy="241699"/>
            <a:chOff x="3932350" y="3714775"/>
            <a:chExt cx="439650" cy="319075"/>
          </a:xfrm>
        </p:grpSpPr>
        <p:sp>
          <p:nvSpPr>
            <p:cNvPr id="14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6621781" y="1412355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核心定位</a:t>
            </a:r>
            <a:endParaRPr lang="en-US" altLang="zh-TW" sz="1600" b="1" dirty="0">
              <a:solidFill>
                <a:srgbClr val="00206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93045" y="1412355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使用場景</a:t>
            </a:r>
            <a:endParaRPr lang="en-US" altLang="zh-TW" sz="1600" b="1" dirty="0">
              <a:solidFill>
                <a:srgbClr val="00206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564309" y="1403788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共識算法</a:t>
            </a:r>
            <a:endParaRPr lang="en-US" altLang="zh-TW" sz="1600" b="1" dirty="0">
              <a:solidFill>
                <a:srgbClr val="00206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48205" y="1403788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經營結構</a:t>
            </a:r>
            <a:endParaRPr lang="en-US" altLang="zh-TW" sz="1600" b="1" dirty="0">
              <a:solidFill>
                <a:srgbClr val="00206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67559" y="3522599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經濟模型</a:t>
            </a:r>
            <a:endParaRPr lang="en-US" altLang="zh-TW" sz="1600" b="1" dirty="0">
              <a:solidFill>
                <a:srgbClr val="00206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632495" y="3543172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關鍵價值</a:t>
            </a:r>
            <a:endParaRPr lang="en-US" altLang="zh-TW" sz="1600" b="1" dirty="0">
              <a:solidFill>
                <a:srgbClr val="00206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564309" y="2422974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治理結構</a:t>
            </a:r>
            <a:endParaRPr lang="en-US" altLang="zh-TW" sz="1600" b="1" dirty="0">
              <a:solidFill>
                <a:srgbClr val="00206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621781" y="2422974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目標客戶</a:t>
            </a:r>
            <a:endParaRPr lang="en-US" altLang="zh-TW" sz="1600" b="1" dirty="0">
              <a:solidFill>
                <a:srgbClr val="002060"/>
              </a:solidFill>
            </a:endParaRPr>
          </a:p>
        </p:txBody>
      </p:sp>
      <p:grpSp>
        <p:nvGrpSpPr>
          <p:cNvPr id="28" name="Google Shape;557;p37"/>
          <p:cNvGrpSpPr/>
          <p:nvPr/>
        </p:nvGrpSpPr>
        <p:grpSpPr>
          <a:xfrm>
            <a:off x="6215894" y="1491851"/>
            <a:ext cx="321028" cy="282282"/>
            <a:chOff x="1929775" y="320925"/>
            <a:chExt cx="423800" cy="372650"/>
          </a:xfrm>
        </p:grpSpPr>
        <p:sp>
          <p:nvSpPr>
            <p:cNvPr id="29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618;p37"/>
          <p:cNvSpPr/>
          <p:nvPr/>
        </p:nvSpPr>
        <p:spPr>
          <a:xfrm>
            <a:off x="4159859" y="2509387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678;p37"/>
          <p:cNvSpPr/>
          <p:nvPr/>
        </p:nvSpPr>
        <p:spPr>
          <a:xfrm>
            <a:off x="8236704" y="2440041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697;p37"/>
          <p:cNvGrpSpPr/>
          <p:nvPr/>
        </p:nvGrpSpPr>
        <p:grpSpPr>
          <a:xfrm>
            <a:off x="4109647" y="1487239"/>
            <a:ext cx="392063" cy="291505"/>
            <a:chOff x="5247525" y="3007275"/>
            <a:chExt cx="517575" cy="384825"/>
          </a:xfrm>
        </p:grpSpPr>
        <p:sp>
          <p:nvSpPr>
            <p:cNvPr id="37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735;p37"/>
          <p:cNvGrpSpPr/>
          <p:nvPr/>
        </p:nvGrpSpPr>
        <p:grpSpPr>
          <a:xfrm>
            <a:off x="2163461" y="1513989"/>
            <a:ext cx="333035" cy="241699"/>
            <a:chOff x="3932350" y="3714775"/>
            <a:chExt cx="439650" cy="319075"/>
          </a:xfrm>
        </p:grpSpPr>
        <p:sp>
          <p:nvSpPr>
            <p:cNvPr id="40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741;p37"/>
          <p:cNvGrpSpPr/>
          <p:nvPr/>
        </p:nvGrpSpPr>
        <p:grpSpPr>
          <a:xfrm>
            <a:off x="4168694" y="3617110"/>
            <a:ext cx="333016" cy="241699"/>
            <a:chOff x="4604550" y="3714775"/>
            <a:chExt cx="439625" cy="319075"/>
          </a:xfrm>
        </p:grpSpPr>
        <p:sp>
          <p:nvSpPr>
            <p:cNvPr id="46" name="Google Shape;742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43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790;p37"/>
          <p:cNvGrpSpPr/>
          <p:nvPr/>
        </p:nvGrpSpPr>
        <p:grpSpPr>
          <a:xfrm>
            <a:off x="8227111" y="3617110"/>
            <a:ext cx="275844" cy="351480"/>
            <a:chOff x="1959600" y="4980625"/>
            <a:chExt cx="364150" cy="464000"/>
          </a:xfrm>
        </p:grpSpPr>
        <p:sp>
          <p:nvSpPr>
            <p:cNvPr id="49" name="Google Shape;791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92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93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94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95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96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97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910;p37"/>
          <p:cNvGrpSpPr/>
          <p:nvPr/>
        </p:nvGrpSpPr>
        <p:grpSpPr>
          <a:xfrm>
            <a:off x="8197958" y="1533362"/>
            <a:ext cx="327486" cy="199279"/>
            <a:chOff x="3269900" y="3064500"/>
            <a:chExt cx="432325" cy="263075"/>
          </a:xfrm>
        </p:grpSpPr>
        <p:sp>
          <p:nvSpPr>
            <p:cNvPr id="57" name="Google Shape;911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2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3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" name="Picture 2" descr="秘銀幣  (MITH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873" y="3543171"/>
            <a:ext cx="873728" cy="93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31" b="94556" l="4696" r="94751">
                        <a14:foregroundMark x1="10635" y1="43266" x2="11326" y2="47851"/>
                        <a14:foregroundMark x1="12017" y1="62178" x2="11464" y2="82521"/>
                        <a14:foregroundMark x1="36326" y1="52149" x2="27762" y2="43266"/>
                        <a14:foregroundMark x1="50967" y1="53009" x2="45166" y2="65043"/>
                        <a14:backgroundMark x1="83011" y1="60745" x2="84116" y2="65330"/>
                        <a14:backgroundMark x1="78729" y1="53009" x2="78729" y2="53009"/>
                        <a14:backgroundMark x1="74033" y1="57593" x2="74033" y2="57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7" y="163526"/>
            <a:ext cx="1066683" cy="5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7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213;p13">
            <a:hlinkClick r:id="rId3"/>
          </p:cNvPr>
          <p:cNvSpPr txBox="1">
            <a:spLocks/>
          </p:cNvSpPr>
          <p:nvPr/>
        </p:nvSpPr>
        <p:spPr>
          <a:xfrm>
            <a:off x="708637" y="1943043"/>
            <a:ext cx="240650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altLang="zh-TW" sz="6000" dirty="0">
                <a:solidFill>
                  <a:srgbClr val="FF9800"/>
                </a:solidFill>
              </a:rPr>
              <a:t>Demo</a:t>
            </a:r>
            <a:endParaRPr lang="en-US" sz="6000" dirty="0">
              <a:solidFill>
                <a:srgbClr val="FF9800"/>
              </a:solidFill>
            </a:endParaRPr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99" y="1073149"/>
            <a:ext cx="3867151" cy="240665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731" b="94556" l="4696" r="94751">
                        <a14:foregroundMark x1="10635" y1="43266" x2="11326" y2="47851"/>
                        <a14:foregroundMark x1="12017" y1="62178" x2="11464" y2="82521"/>
                        <a14:foregroundMark x1="36326" y1="52149" x2="27762" y2="43266"/>
                        <a14:foregroundMark x1="50967" y1="53009" x2="45166" y2="65043"/>
                        <a14:backgroundMark x1="83011" y1="60745" x2="84116" y2="65330"/>
                        <a14:backgroundMark x1="78729" y1="53009" x2="78729" y2="53009"/>
                        <a14:backgroundMark x1="74033" y1="57593" x2="74033" y2="57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7" y="163526"/>
            <a:ext cx="1066683" cy="5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0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715"/>
            <a:ext cx="9144000" cy="3671002"/>
          </a:xfrm>
          <a:prstGeom prst="rect">
            <a:avLst/>
          </a:prstGeom>
        </p:spPr>
      </p:pic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31" b="94556" l="4696" r="94751">
                        <a14:foregroundMark x1="10635" y1="43266" x2="11326" y2="47851"/>
                        <a14:foregroundMark x1="12017" y1="62178" x2="11464" y2="82521"/>
                        <a14:foregroundMark x1="36326" y1="52149" x2="27762" y2="43266"/>
                        <a14:foregroundMark x1="50967" y1="53009" x2="45166" y2="65043"/>
                        <a14:backgroundMark x1="83011" y1="60745" x2="84116" y2="65330"/>
                        <a14:backgroundMark x1="78729" y1="53009" x2="78729" y2="53009"/>
                        <a14:backgroundMark x1="74033" y1="57593" x2="74033" y2="57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7" y="163526"/>
            <a:ext cx="1066683" cy="514188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2218323" y="2738305"/>
            <a:ext cx="882502" cy="478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194815" y="965497"/>
            <a:ext cx="882502" cy="478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96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921"/>
            <a:ext cx="9144000" cy="1647825"/>
          </a:xfrm>
          <a:prstGeom prst="rect">
            <a:avLst/>
          </a:prstGeom>
        </p:spPr>
      </p:pic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31" b="94556" l="4696" r="94751">
                        <a14:foregroundMark x1="10635" y1="43266" x2="11326" y2="47851"/>
                        <a14:foregroundMark x1="12017" y1="62178" x2="11464" y2="82521"/>
                        <a14:foregroundMark x1="36326" y1="52149" x2="27762" y2="43266"/>
                        <a14:foregroundMark x1="50967" y1="53009" x2="45166" y2="65043"/>
                        <a14:backgroundMark x1="83011" y1="60745" x2="84116" y2="65330"/>
                        <a14:backgroundMark x1="78729" y1="53009" x2="78729" y2="53009"/>
                        <a14:backgroundMark x1="74033" y1="57593" x2="74033" y2="57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7" y="163526"/>
            <a:ext cx="1066683" cy="514188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4274289" y="2822833"/>
            <a:ext cx="882502" cy="478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>
            <a:off x="0" y="3402418"/>
            <a:ext cx="29463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1" y="903498"/>
            <a:ext cx="9043219" cy="3507218"/>
          </a:xfrm>
          <a:prstGeom prst="rect">
            <a:avLst/>
          </a:prstGeom>
        </p:spPr>
      </p:pic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31" b="94556" l="4696" r="94751">
                        <a14:foregroundMark x1="10635" y1="43266" x2="11326" y2="47851"/>
                        <a14:foregroundMark x1="12017" y1="62178" x2="11464" y2="82521"/>
                        <a14:foregroundMark x1="36326" y1="52149" x2="27762" y2="43266"/>
                        <a14:foregroundMark x1="50967" y1="53009" x2="45166" y2="65043"/>
                        <a14:backgroundMark x1="83011" y1="60745" x2="84116" y2="65330"/>
                        <a14:backgroundMark x1="78729" y1="53009" x2="78729" y2="53009"/>
                        <a14:backgroundMark x1="74033" y1="57593" x2="74033" y2="57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7" y="163526"/>
            <a:ext cx="1066683" cy="514188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2307266" y="2870791"/>
            <a:ext cx="882502" cy="478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7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7073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  <a:endParaRPr sz="6000" dirty="0">
              <a:solidFill>
                <a:srgbClr val="FF9800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13097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31" b="94556" l="4696" r="94751">
                        <a14:foregroundMark x1="10635" y1="43266" x2="11326" y2="47851"/>
                        <a14:foregroundMark x1="12017" y1="62178" x2="11464" y2="82521"/>
                        <a14:foregroundMark x1="36326" y1="52149" x2="27762" y2="43266"/>
                        <a14:foregroundMark x1="50967" y1="53009" x2="45166" y2="65043"/>
                        <a14:backgroundMark x1="83011" y1="60745" x2="84116" y2="65330"/>
                        <a14:backgroundMark x1="78729" y1="53009" x2="78729" y2="53009"/>
                        <a14:backgroundMark x1="74033" y1="57593" x2="74033" y2="57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7" y="163526"/>
            <a:ext cx="1066683" cy="5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Core Values</a:t>
            </a:r>
            <a:endParaRPr dirty="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" name="Google Shape;213;p13"/>
          <p:cNvSpPr txBox="1">
            <a:spLocks/>
          </p:cNvSpPr>
          <p:nvPr/>
        </p:nvSpPr>
        <p:spPr>
          <a:xfrm>
            <a:off x="0" y="2333576"/>
            <a:ext cx="409938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6000" dirty="0">
                <a:solidFill>
                  <a:srgbClr val="FF9800"/>
                </a:solidFill>
              </a:rPr>
              <a:t>Professional knowledge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r="1798"/>
          <a:stretch/>
        </p:blipFill>
        <p:spPr>
          <a:xfrm>
            <a:off x="4099389" y="1638082"/>
            <a:ext cx="4859675" cy="2550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5" name="Google Shape;901;p37"/>
          <p:cNvGrpSpPr/>
          <p:nvPr/>
        </p:nvGrpSpPr>
        <p:grpSpPr>
          <a:xfrm>
            <a:off x="359377" y="621381"/>
            <a:ext cx="194640" cy="308587"/>
            <a:chOff x="6718575" y="2318625"/>
            <a:chExt cx="256950" cy="407375"/>
          </a:xfrm>
        </p:grpSpPr>
        <p:sp>
          <p:nvSpPr>
            <p:cNvPr id="16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31" b="94556" l="4696" r="94751">
                        <a14:foregroundMark x1="10635" y1="43266" x2="11326" y2="47851"/>
                        <a14:foregroundMark x1="12017" y1="62178" x2="11464" y2="82521"/>
                        <a14:foregroundMark x1="36326" y1="52149" x2="27762" y2="43266"/>
                        <a14:foregroundMark x1="50967" y1="53009" x2="45166" y2="65043"/>
                        <a14:backgroundMark x1="83011" y1="60745" x2="84116" y2="65330"/>
                        <a14:backgroundMark x1="78729" y1="53009" x2="78729" y2="53009"/>
                        <a14:backgroundMark x1="74033" y1="57593" x2="74033" y2="57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7" y="163526"/>
            <a:ext cx="1066683" cy="514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1191802" y="1561671"/>
            <a:ext cx="4646479" cy="2169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en-US" sz="4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</a:t>
            </a:r>
            <a:r>
              <a:rPr lang="en-US" sz="4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will</a:t>
            </a:r>
          </a:p>
          <a:p>
            <a:pPr marL="0" lvl="0" indent="0">
              <a:buNone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我</a:t>
            </a:r>
            <a:r>
              <a:rPr lang="zh-TW" altLang="en-US" sz="4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</a:t>
            </a:r>
            <a:r>
              <a:rPr lang="en-US" sz="4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answer</a:t>
            </a:r>
          </a:p>
          <a:p>
            <a:pPr marL="0" lvl="0" indent="0">
              <a:buNone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我</a:t>
            </a:r>
            <a:r>
              <a:rPr lang="zh-TW" altLang="en-US" sz="40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獲得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endParaRPr sz="40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31" b="94556" l="4696" r="94751">
                        <a14:foregroundMark x1="10635" y1="43266" x2="11326" y2="47851"/>
                        <a14:foregroundMark x1="12017" y1="62178" x2="11464" y2="82521"/>
                        <a14:foregroundMark x1="36326" y1="52149" x2="27762" y2="43266"/>
                        <a14:foregroundMark x1="50967" y1="53009" x2="45166" y2="65043"/>
                        <a14:backgroundMark x1="83011" y1="60745" x2="84116" y2="65330"/>
                        <a14:backgroundMark x1="78729" y1="53009" x2="78729" y2="53009"/>
                        <a14:backgroundMark x1="74033" y1="57593" x2="74033" y2="57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7" y="163526"/>
            <a:ext cx="1066683" cy="514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8" name="Google Shape;693;p37"/>
          <p:cNvGrpSpPr/>
          <p:nvPr/>
        </p:nvGrpSpPr>
        <p:grpSpPr>
          <a:xfrm>
            <a:off x="383659" y="3238500"/>
            <a:ext cx="2026166" cy="1528665"/>
            <a:chOff x="2583100" y="2973775"/>
            <a:chExt cx="461550" cy="437200"/>
          </a:xfrm>
        </p:grpSpPr>
        <p:sp>
          <p:nvSpPr>
            <p:cNvPr id="29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28575" cap="rnd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586;p37"/>
          <p:cNvSpPr/>
          <p:nvPr/>
        </p:nvSpPr>
        <p:spPr>
          <a:xfrm>
            <a:off x="2468399" y="2537726"/>
            <a:ext cx="1115321" cy="78601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7" name="圖片 2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2" y="3438524"/>
            <a:ext cx="1605883" cy="774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48" name="矩形 2047"/>
          <p:cNvSpPr/>
          <p:nvPr/>
        </p:nvSpPr>
        <p:spPr>
          <a:xfrm>
            <a:off x="1176475" y="258449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651472" y="2576792"/>
            <a:ext cx="74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</a:rPr>
              <a:t>？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31" b="94556" l="4696" r="94751">
                        <a14:foregroundMark x1="10635" y1="43266" x2="11326" y2="47851"/>
                        <a14:foregroundMark x1="12017" y1="62178" x2="11464" y2="82521"/>
                        <a14:foregroundMark x1="36326" y1="52149" x2="27762" y2="43266"/>
                        <a14:foregroundMark x1="50967" y1="53009" x2="45166" y2="65043"/>
                        <a14:backgroundMark x1="83011" y1="60745" x2="84116" y2="65330"/>
                        <a14:backgroundMark x1="78729" y1="53009" x2="78729" y2="53009"/>
                        <a14:backgroundMark x1="74033" y1="57593" x2="74033" y2="57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7" y="163526"/>
            <a:ext cx="1066683" cy="514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8" name="Google Shape;693;p37"/>
          <p:cNvGrpSpPr/>
          <p:nvPr/>
        </p:nvGrpSpPr>
        <p:grpSpPr>
          <a:xfrm>
            <a:off x="383659" y="3238500"/>
            <a:ext cx="2026166" cy="1528665"/>
            <a:chOff x="2583100" y="2973775"/>
            <a:chExt cx="461550" cy="437200"/>
          </a:xfrm>
        </p:grpSpPr>
        <p:sp>
          <p:nvSpPr>
            <p:cNvPr id="29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28575" cap="rnd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586;p37"/>
          <p:cNvSpPr/>
          <p:nvPr/>
        </p:nvSpPr>
        <p:spPr>
          <a:xfrm>
            <a:off x="2468399" y="2537726"/>
            <a:ext cx="1115321" cy="78601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901;p37"/>
          <p:cNvGrpSpPr/>
          <p:nvPr/>
        </p:nvGrpSpPr>
        <p:grpSpPr>
          <a:xfrm>
            <a:off x="1777521" y="1989758"/>
            <a:ext cx="489429" cy="541950"/>
            <a:chOff x="6718575" y="2318625"/>
            <a:chExt cx="256950" cy="407375"/>
          </a:xfrm>
        </p:grpSpPr>
        <p:sp>
          <p:nvSpPr>
            <p:cNvPr id="45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01;p37"/>
          <p:cNvGrpSpPr/>
          <p:nvPr/>
        </p:nvGrpSpPr>
        <p:grpSpPr>
          <a:xfrm>
            <a:off x="4116689" y="2063947"/>
            <a:ext cx="489429" cy="541950"/>
            <a:chOff x="6718575" y="2318625"/>
            <a:chExt cx="256950" cy="407375"/>
          </a:xfrm>
        </p:grpSpPr>
        <p:sp>
          <p:nvSpPr>
            <p:cNvPr id="63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901;p37"/>
          <p:cNvGrpSpPr/>
          <p:nvPr/>
        </p:nvGrpSpPr>
        <p:grpSpPr>
          <a:xfrm>
            <a:off x="2781344" y="1505476"/>
            <a:ext cx="489429" cy="541950"/>
            <a:chOff x="6718575" y="2318625"/>
            <a:chExt cx="256950" cy="407375"/>
          </a:xfrm>
        </p:grpSpPr>
        <p:sp>
          <p:nvSpPr>
            <p:cNvPr id="101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901;p37"/>
          <p:cNvGrpSpPr/>
          <p:nvPr/>
        </p:nvGrpSpPr>
        <p:grpSpPr>
          <a:xfrm>
            <a:off x="3504966" y="3389214"/>
            <a:ext cx="489429" cy="541950"/>
            <a:chOff x="6718575" y="2318625"/>
            <a:chExt cx="256950" cy="407375"/>
          </a:xfrm>
        </p:grpSpPr>
        <p:sp>
          <p:nvSpPr>
            <p:cNvPr id="151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3" name="直線接點 172"/>
          <p:cNvCxnSpPr/>
          <p:nvPr/>
        </p:nvCxnSpPr>
        <p:spPr>
          <a:xfrm flipH="1">
            <a:off x="3018796" y="2114197"/>
            <a:ext cx="7262" cy="31703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flipV="1">
            <a:off x="3580811" y="2442772"/>
            <a:ext cx="535878" cy="2766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3408258" y="3238500"/>
            <a:ext cx="130280" cy="1507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>
            <a:off x="2221665" y="2378869"/>
            <a:ext cx="262314" cy="2600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3" name="圖片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2" y="3438524"/>
            <a:ext cx="1605883" cy="774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4" name="矩形 73"/>
          <p:cNvSpPr/>
          <p:nvPr/>
        </p:nvSpPr>
        <p:spPr>
          <a:xfrm>
            <a:off x="797766" y="113594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</a:rPr>
              <a:t>answer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651472" y="2576792"/>
            <a:ext cx="74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</a:rPr>
              <a:t>？</a:t>
            </a:r>
          </a:p>
        </p:txBody>
      </p:sp>
      <p:sp>
        <p:nvSpPr>
          <p:cNvPr id="54" name="矩形 53"/>
          <p:cNvSpPr/>
          <p:nvPr/>
        </p:nvSpPr>
        <p:spPr>
          <a:xfrm>
            <a:off x="1176475" y="258449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</a:t>
            </a: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31" b="94556" l="4696" r="94751">
                        <a14:foregroundMark x1="10635" y1="43266" x2="11326" y2="47851"/>
                        <a14:foregroundMark x1="12017" y1="62178" x2="11464" y2="82521"/>
                        <a14:foregroundMark x1="36326" y1="52149" x2="27762" y2="43266"/>
                        <a14:foregroundMark x1="50967" y1="53009" x2="45166" y2="65043"/>
                        <a14:backgroundMark x1="83011" y1="60745" x2="84116" y2="65330"/>
                        <a14:backgroundMark x1="78729" y1="53009" x2="78729" y2="53009"/>
                        <a14:backgroundMark x1="74033" y1="57593" x2="74033" y2="57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7" y="163526"/>
            <a:ext cx="1066683" cy="5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8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" name="Google Shape;678;p37"/>
          <p:cNvSpPr/>
          <p:nvPr/>
        </p:nvSpPr>
        <p:spPr>
          <a:xfrm>
            <a:off x="5289846" y="1754613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93;p37"/>
          <p:cNvGrpSpPr/>
          <p:nvPr/>
        </p:nvGrpSpPr>
        <p:grpSpPr>
          <a:xfrm>
            <a:off x="383659" y="3238500"/>
            <a:ext cx="2026166" cy="1528665"/>
            <a:chOff x="2583100" y="2973775"/>
            <a:chExt cx="461550" cy="437200"/>
          </a:xfrm>
        </p:grpSpPr>
        <p:sp>
          <p:nvSpPr>
            <p:cNvPr id="29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28575" cap="rnd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678;p37"/>
          <p:cNvSpPr/>
          <p:nvPr/>
        </p:nvSpPr>
        <p:spPr>
          <a:xfrm>
            <a:off x="4853153" y="914417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678;p37"/>
          <p:cNvSpPr/>
          <p:nvPr/>
        </p:nvSpPr>
        <p:spPr>
          <a:xfrm>
            <a:off x="4037348" y="793347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86;p37"/>
          <p:cNvSpPr/>
          <p:nvPr/>
        </p:nvSpPr>
        <p:spPr>
          <a:xfrm>
            <a:off x="2468399" y="2537726"/>
            <a:ext cx="1115321" cy="78601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901;p37"/>
          <p:cNvGrpSpPr/>
          <p:nvPr/>
        </p:nvGrpSpPr>
        <p:grpSpPr>
          <a:xfrm>
            <a:off x="1777521" y="1989758"/>
            <a:ext cx="489429" cy="541950"/>
            <a:chOff x="6718575" y="2318625"/>
            <a:chExt cx="256950" cy="407375"/>
          </a:xfrm>
        </p:grpSpPr>
        <p:sp>
          <p:nvSpPr>
            <p:cNvPr id="45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01;p37"/>
          <p:cNvGrpSpPr/>
          <p:nvPr/>
        </p:nvGrpSpPr>
        <p:grpSpPr>
          <a:xfrm>
            <a:off x="4116689" y="2063947"/>
            <a:ext cx="489429" cy="541950"/>
            <a:chOff x="6718575" y="2318625"/>
            <a:chExt cx="256950" cy="407375"/>
          </a:xfrm>
        </p:grpSpPr>
        <p:sp>
          <p:nvSpPr>
            <p:cNvPr id="63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901;p37"/>
          <p:cNvGrpSpPr/>
          <p:nvPr/>
        </p:nvGrpSpPr>
        <p:grpSpPr>
          <a:xfrm>
            <a:off x="2781344" y="1505476"/>
            <a:ext cx="489429" cy="541950"/>
            <a:chOff x="6718575" y="2318625"/>
            <a:chExt cx="256950" cy="407375"/>
          </a:xfrm>
        </p:grpSpPr>
        <p:sp>
          <p:nvSpPr>
            <p:cNvPr id="101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901;p37"/>
          <p:cNvGrpSpPr/>
          <p:nvPr/>
        </p:nvGrpSpPr>
        <p:grpSpPr>
          <a:xfrm>
            <a:off x="3504966" y="3389214"/>
            <a:ext cx="489429" cy="541950"/>
            <a:chOff x="6718575" y="2318625"/>
            <a:chExt cx="256950" cy="407375"/>
          </a:xfrm>
        </p:grpSpPr>
        <p:sp>
          <p:nvSpPr>
            <p:cNvPr id="151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678;p37"/>
          <p:cNvSpPr/>
          <p:nvPr/>
        </p:nvSpPr>
        <p:spPr>
          <a:xfrm>
            <a:off x="1903201" y="600655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678;p37"/>
          <p:cNvSpPr/>
          <p:nvPr/>
        </p:nvSpPr>
        <p:spPr>
          <a:xfrm>
            <a:off x="2719006" y="468917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678;p37"/>
          <p:cNvSpPr/>
          <p:nvPr/>
        </p:nvSpPr>
        <p:spPr>
          <a:xfrm>
            <a:off x="770242" y="1741723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678;p37"/>
          <p:cNvSpPr/>
          <p:nvPr/>
        </p:nvSpPr>
        <p:spPr>
          <a:xfrm>
            <a:off x="3800680" y="4191000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1" name="直線接點 230"/>
          <p:cNvCxnSpPr/>
          <p:nvPr/>
        </p:nvCxnSpPr>
        <p:spPr>
          <a:xfrm>
            <a:off x="1272131" y="2063947"/>
            <a:ext cx="451894" cy="8155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H="1">
            <a:off x="3018796" y="2114197"/>
            <a:ext cx="7262" cy="31703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flipV="1">
            <a:off x="3580811" y="2442772"/>
            <a:ext cx="535878" cy="2766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3408258" y="3238500"/>
            <a:ext cx="130280" cy="1507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>
            <a:off x="2292999" y="1105761"/>
            <a:ext cx="488345" cy="3997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>
            <a:off x="2991787" y="975708"/>
            <a:ext cx="0" cy="4517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flipH="1" flipV="1">
            <a:off x="4243069" y="1294194"/>
            <a:ext cx="61848" cy="7134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flipV="1">
            <a:off x="4479737" y="1425960"/>
            <a:ext cx="507035" cy="6128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flipV="1">
            <a:off x="4638594" y="2104726"/>
            <a:ext cx="606506" cy="1212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>
            <a:off x="3847109" y="3931164"/>
            <a:ext cx="141187" cy="2201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>
            <a:off x="2221665" y="2378869"/>
            <a:ext cx="262314" cy="2600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3" name="圖片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2" y="3438524"/>
            <a:ext cx="1605883" cy="774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4" name="矩形 73"/>
          <p:cNvSpPr/>
          <p:nvPr/>
        </p:nvSpPr>
        <p:spPr>
          <a:xfrm>
            <a:off x="4399098" y="23881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</a:rPr>
              <a:t>vote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651472" y="2576792"/>
            <a:ext cx="74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</a:rPr>
              <a:t>？</a:t>
            </a:r>
          </a:p>
        </p:txBody>
      </p:sp>
      <p:sp>
        <p:nvSpPr>
          <p:cNvPr id="72" name="矩形 71"/>
          <p:cNvSpPr/>
          <p:nvPr/>
        </p:nvSpPr>
        <p:spPr>
          <a:xfrm>
            <a:off x="797766" y="113594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endParaRPr lang="zh-TW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76475" y="258449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</a:t>
            </a:r>
          </a:p>
        </p:txBody>
      </p:sp>
      <p:pic>
        <p:nvPicPr>
          <p:cNvPr id="79" name="圖片 7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31" b="94556" l="4696" r="94751">
                        <a14:foregroundMark x1="10635" y1="43266" x2="11326" y2="47851"/>
                        <a14:foregroundMark x1="12017" y1="62178" x2="11464" y2="82521"/>
                        <a14:foregroundMark x1="36326" y1="52149" x2="27762" y2="43266"/>
                        <a14:foregroundMark x1="50967" y1="53009" x2="45166" y2="65043"/>
                        <a14:backgroundMark x1="83011" y1="60745" x2="84116" y2="65330"/>
                        <a14:backgroundMark x1="78729" y1="53009" x2="78729" y2="53009"/>
                        <a14:backgroundMark x1="74033" y1="57593" x2="74033" y2="57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7" y="163526"/>
            <a:ext cx="1066683" cy="5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4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4" name="Google Shape;678;p37"/>
          <p:cNvSpPr/>
          <p:nvPr/>
        </p:nvSpPr>
        <p:spPr>
          <a:xfrm>
            <a:off x="5289846" y="1754613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93;p37"/>
          <p:cNvGrpSpPr/>
          <p:nvPr/>
        </p:nvGrpSpPr>
        <p:grpSpPr>
          <a:xfrm>
            <a:off x="383659" y="3238500"/>
            <a:ext cx="2026166" cy="1528665"/>
            <a:chOff x="2583100" y="2973775"/>
            <a:chExt cx="461550" cy="437200"/>
          </a:xfrm>
        </p:grpSpPr>
        <p:sp>
          <p:nvSpPr>
            <p:cNvPr id="29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28575" cap="rnd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678;p37"/>
          <p:cNvSpPr/>
          <p:nvPr/>
        </p:nvSpPr>
        <p:spPr>
          <a:xfrm>
            <a:off x="4853153" y="914417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678;p37"/>
          <p:cNvSpPr/>
          <p:nvPr/>
        </p:nvSpPr>
        <p:spPr>
          <a:xfrm>
            <a:off x="4037348" y="793347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86;p37"/>
          <p:cNvSpPr/>
          <p:nvPr/>
        </p:nvSpPr>
        <p:spPr>
          <a:xfrm>
            <a:off x="2468399" y="2537726"/>
            <a:ext cx="1115321" cy="78601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901;p37"/>
          <p:cNvGrpSpPr/>
          <p:nvPr/>
        </p:nvGrpSpPr>
        <p:grpSpPr>
          <a:xfrm>
            <a:off x="1777521" y="1989758"/>
            <a:ext cx="489429" cy="541950"/>
            <a:chOff x="6718575" y="2318625"/>
            <a:chExt cx="256950" cy="407375"/>
          </a:xfrm>
        </p:grpSpPr>
        <p:sp>
          <p:nvSpPr>
            <p:cNvPr id="45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01;p37"/>
          <p:cNvGrpSpPr/>
          <p:nvPr/>
        </p:nvGrpSpPr>
        <p:grpSpPr>
          <a:xfrm>
            <a:off x="4116689" y="2063947"/>
            <a:ext cx="489429" cy="541950"/>
            <a:chOff x="6718575" y="2318625"/>
            <a:chExt cx="256950" cy="407375"/>
          </a:xfrm>
        </p:grpSpPr>
        <p:sp>
          <p:nvSpPr>
            <p:cNvPr id="63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901;p37"/>
          <p:cNvGrpSpPr/>
          <p:nvPr/>
        </p:nvGrpSpPr>
        <p:grpSpPr>
          <a:xfrm>
            <a:off x="2781344" y="1505476"/>
            <a:ext cx="489429" cy="541950"/>
            <a:chOff x="6718575" y="2318625"/>
            <a:chExt cx="256950" cy="407375"/>
          </a:xfrm>
        </p:grpSpPr>
        <p:sp>
          <p:nvSpPr>
            <p:cNvPr id="101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901;p37"/>
          <p:cNvGrpSpPr/>
          <p:nvPr/>
        </p:nvGrpSpPr>
        <p:grpSpPr>
          <a:xfrm>
            <a:off x="3504966" y="3389214"/>
            <a:ext cx="489429" cy="541950"/>
            <a:chOff x="6718575" y="2318625"/>
            <a:chExt cx="256950" cy="407375"/>
          </a:xfrm>
        </p:grpSpPr>
        <p:sp>
          <p:nvSpPr>
            <p:cNvPr id="151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678;p37"/>
          <p:cNvSpPr/>
          <p:nvPr/>
        </p:nvSpPr>
        <p:spPr>
          <a:xfrm>
            <a:off x="1903201" y="600655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678;p37"/>
          <p:cNvSpPr/>
          <p:nvPr/>
        </p:nvSpPr>
        <p:spPr>
          <a:xfrm>
            <a:off x="2719006" y="468917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678;p37"/>
          <p:cNvSpPr/>
          <p:nvPr/>
        </p:nvSpPr>
        <p:spPr>
          <a:xfrm>
            <a:off x="770242" y="1741723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678;p37"/>
          <p:cNvSpPr/>
          <p:nvPr/>
        </p:nvSpPr>
        <p:spPr>
          <a:xfrm>
            <a:off x="3800680" y="4191000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1" name="直線接點 230"/>
          <p:cNvCxnSpPr/>
          <p:nvPr/>
        </p:nvCxnSpPr>
        <p:spPr>
          <a:xfrm>
            <a:off x="1272131" y="2063947"/>
            <a:ext cx="451894" cy="8155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H="1">
            <a:off x="3018796" y="2114197"/>
            <a:ext cx="7262" cy="31703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flipV="1">
            <a:off x="3580811" y="2442772"/>
            <a:ext cx="535878" cy="2766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3408258" y="3238500"/>
            <a:ext cx="130280" cy="1507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>
            <a:off x="2292999" y="1105761"/>
            <a:ext cx="488345" cy="3997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>
            <a:off x="2991787" y="975708"/>
            <a:ext cx="0" cy="4517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flipH="1" flipV="1">
            <a:off x="4243069" y="1294194"/>
            <a:ext cx="61848" cy="7134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flipV="1">
            <a:off x="4479737" y="1425960"/>
            <a:ext cx="507035" cy="6128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flipV="1">
            <a:off x="4638594" y="2104726"/>
            <a:ext cx="606506" cy="1212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>
            <a:off x="3847109" y="3931164"/>
            <a:ext cx="141187" cy="2201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>
            <a:off x="2221665" y="2378869"/>
            <a:ext cx="262314" cy="2600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9" name="Google Shape;622;p37"/>
          <p:cNvGrpSpPr/>
          <p:nvPr/>
        </p:nvGrpSpPr>
        <p:grpSpPr>
          <a:xfrm>
            <a:off x="3998566" y="1634984"/>
            <a:ext cx="725673" cy="569588"/>
            <a:chOff x="4595425" y="1707325"/>
            <a:chExt cx="470075" cy="288625"/>
          </a:xfrm>
        </p:grpSpPr>
        <p:sp>
          <p:nvSpPr>
            <p:cNvPr id="210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3810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3810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3810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3810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3810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" name="圖片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2" y="3438524"/>
            <a:ext cx="1605883" cy="774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1" name="文字方塊 70"/>
          <p:cNvSpPr txBox="1"/>
          <p:nvPr/>
        </p:nvSpPr>
        <p:spPr>
          <a:xfrm>
            <a:off x="2651472" y="2576792"/>
            <a:ext cx="74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</a:rPr>
              <a:t>？</a:t>
            </a:r>
          </a:p>
        </p:txBody>
      </p:sp>
      <p:sp>
        <p:nvSpPr>
          <p:cNvPr id="72" name="矩形 71"/>
          <p:cNvSpPr/>
          <p:nvPr/>
        </p:nvSpPr>
        <p:spPr>
          <a:xfrm>
            <a:off x="4399098" y="23881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vote</a:t>
            </a:r>
            <a:endParaRPr lang="zh-TW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97766" y="113594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endParaRPr lang="zh-TW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176475" y="258449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</a:t>
            </a:r>
          </a:p>
        </p:txBody>
      </p:sp>
      <p:sp>
        <p:nvSpPr>
          <p:cNvPr id="77" name="矩形 76"/>
          <p:cNvSpPr/>
          <p:nvPr/>
        </p:nvSpPr>
        <p:spPr>
          <a:xfrm>
            <a:off x="4050243" y="271314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</a:rPr>
              <a:t>Winner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81" name="圖片 8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31" b="94556" l="4696" r="94751">
                        <a14:foregroundMark x1="10635" y1="43266" x2="11326" y2="47851"/>
                        <a14:foregroundMark x1="12017" y1="62178" x2="11464" y2="82521"/>
                        <a14:foregroundMark x1="36326" y1="52149" x2="27762" y2="43266"/>
                        <a14:foregroundMark x1="50967" y1="53009" x2="45166" y2="65043"/>
                        <a14:backgroundMark x1="83011" y1="60745" x2="84116" y2="65330"/>
                        <a14:backgroundMark x1="78729" y1="53009" x2="78729" y2="53009"/>
                        <a14:backgroundMark x1="74033" y1="57593" x2="74033" y2="57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7" y="163526"/>
            <a:ext cx="1066683" cy="5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8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4" name="Google Shape;678;p37"/>
          <p:cNvSpPr/>
          <p:nvPr/>
        </p:nvSpPr>
        <p:spPr>
          <a:xfrm>
            <a:off x="5289846" y="1754613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93;p37"/>
          <p:cNvGrpSpPr/>
          <p:nvPr/>
        </p:nvGrpSpPr>
        <p:grpSpPr>
          <a:xfrm>
            <a:off x="383659" y="3238500"/>
            <a:ext cx="2026166" cy="1528665"/>
            <a:chOff x="2583100" y="2973775"/>
            <a:chExt cx="461550" cy="437200"/>
          </a:xfrm>
        </p:grpSpPr>
        <p:sp>
          <p:nvSpPr>
            <p:cNvPr id="29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28575" cap="rnd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678;p37"/>
          <p:cNvSpPr/>
          <p:nvPr/>
        </p:nvSpPr>
        <p:spPr>
          <a:xfrm>
            <a:off x="4853153" y="914417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678;p37"/>
          <p:cNvSpPr/>
          <p:nvPr/>
        </p:nvSpPr>
        <p:spPr>
          <a:xfrm>
            <a:off x="4037348" y="793347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86;p37"/>
          <p:cNvSpPr/>
          <p:nvPr/>
        </p:nvSpPr>
        <p:spPr>
          <a:xfrm>
            <a:off x="2468399" y="2537726"/>
            <a:ext cx="1115321" cy="78601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901;p37"/>
          <p:cNvGrpSpPr/>
          <p:nvPr/>
        </p:nvGrpSpPr>
        <p:grpSpPr>
          <a:xfrm>
            <a:off x="1777521" y="1989758"/>
            <a:ext cx="489429" cy="541950"/>
            <a:chOff x="6718575" y="2318625"/>
            <a:chExt cx="256950" cy="407375"/>
          </a:xfrm>
        </p:grpSpPr>
        <p:sp>
          <p:nvSpPr>
            <p:cNvPr id="45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01;p37"/>
          <p:cNvGrpSpPr/>
          <p:nvPr/>
        </p:nvGrpSpPr>
        <p:grpSpPr>
          <a:xfrm>
            <a:off x="4116689" y="2063947"/>
            <a:ext cx="489429" cy="541950"/>
            <a:chOff x="6718575" y="2318625"/>
            <a:chExt cx="256950" cy="407375"/>
          </a:xfrm>
        </p:grpSpPr>
        <p:sp>
          <p:nvSpPr>
            <p:cNvPr id="63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901;p37"/>
          <p:cNvGrpSpPr/>
          <p:nvPr/>
        </p:nvGrpSpPr>
        <p:grpSpPr>
          <a:xfrm>
            <a:off x="2781344" y="1505476"/>
            <a:ext cx="489429" cy="541950"/>
            <a:chOff x="6718575" y="2318625"/>
            <a:chExt cx="256950" cy="407375"/>
          </a:xfrm>
        </p:grpSpPr>
        <p:sp>
          <p:nvSpPr>
            <p:cNvPr id="101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901;p37"/>
          <p:cNvGrpSpPr/>
          <p:nvPr/>
        </p:nvGrpSpPr>
        <p:grpSpPr>
          <a:xfrm>
            <a:off x="3504966" y="3389214"/>
            <a:ext cx="489429" cy="541950"/>
            <a:chOff x="6718575" y="2318625"/>
            <a:chExt cx="256950" cy="407375"/>
          </a:xfrm>
        </p:grpSpPr>
        <p:sp>
          <p:nvSpPr>
            <p:cNvPr id="151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678;p37"/>
          <p:cNvSpPr/>
          <p:nvPr/>
        </p:nvSpPr>
        <p:spPr>
          <a:xfrm>
            <a:off x="1903201" y="600655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678;p37"/>
          <p:cNvSpPr/>
          <p:nvPr/>
        </p:nvSpPr>
        <p:spPr>
          <a:xfrm>
            <a:off x="2719006" y="468917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678;p37"/>
          <p:cNvSpPr/>
          <p:nvPr/>
        </p:nvSpPr>
        <p:spPr>
          <a:xfrm>
            <a:off x="770242" y="1741723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678;p37"/>
          <p:cNvSpPr/>
          <p:nvPr/>
        </p:nvSpPr>
        <p:spPr>
          <a:xfrm>
            <a:off x="3800680" y="4191000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1" name="直線接點 230"/>
          <p:cNvCxnSpPr/>
          <p:nvPr/>
        </p:nvCxnSpPr>
        <p:spPr>
          <a:xfrm>
            <a:off x="1272131" y="2063947"/>
            <a:ext cx="451894" cy="8155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H="1">
            <a:off x="3018796" y="2114197"/>
            <a:ext cx="7262" cy="31703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flipV="1">
            <a:off x="3580811" y="2442772"/>
            <a:ext cx="535878" cy="2766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3408258" y="3238500"/>
            <a:ext cx="130280" cy="1507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>
            <a:off x="2292999" y="1105761"/>
            <a:ext cx="488345" cy="3997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>
            <a:off x="2991787" y="975708"/>
            <a:ext cx="0" cy="4517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flipH="1" flipV="1">
            <a:off x="4243069" y="1294194"/>
            <a:ext cx="61848" cy="7134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flipV="1">
            <a:off x="4479737" y="1425960"/>
            <a:ext cx="507035" cy="6128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flipV="1">
            <a:off x="4638594" y="2104726"/>
            <a:ext cx="606506" cy="1212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>
            <a:off x="3847109" y="3931164"/>
            <a:ext cx="141187" cy="2201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>
            <a:off x="2221665" y="2378869"/>
            <a:ext cx="262314" cy="2600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9" name="Google Shape;622;p37"/>
          <p:cNvGrpSpPr/>
          <p:nvPr/>
        </p:nvGrpSpPr>
        <p:grpSpPr>
          <a:xfrm>
            <a:off x="3998566" y="1634984"/>
            <a:ext cx="725673" cy="569588"/>
            <a:chOff x="4595425" y="1707325"/>
            <a:chExt cx="470075" cy="288625"/>
          </a:xfrm>
        </p:grpSpPr>
        <p:sp>
          <p:nvSpPr>
            <p:cNvPr id="210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3810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3810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3810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3810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3810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697;p37"/>
          <p:cNvGrpSpPr/>
          <p:nvPr/>
        </p:nvGrpSpPr>
        <p:grpSpPr>
          <a:xfrm>
            <a:off x="6133839" y="2555198"/>
            <a:ext cx="1956953" cy="1555351"/>
            <a:chOff x="5247525" y="3007275"/>
            <a:chExt cx="517575" cy="384825"/>
          </a:xfrm>
        </p:grpSpPr>
        <p:sp>
          <p:nvSpPr>
            <p:cNvPr id="216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38100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38100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4" name="弧形接點 273"/>
          <p:cNvCxnSpPr/>
          <p:nvPr/>
        </p:nvCxnSpPr>
        <p:spPr>
          <a:xfrm>
            <a:off x="4701964" y="2519863"/>
            <a:ext cx="1246926" cy="963076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圖片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2" y="3438524"/>
            <a:ext cx="1605883" cy="774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4" name="矩形 73"/>
          <p:cNvSpPr/>
          <p:nvPr/>
        </p:nvSpPr>
        <p:spPr>
          <a:xfrm>
            <a:off x="4304246" y="3549646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</a:rPr>
              <a:t>Mining formula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050243" y="271314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Winner</a:t>
            </a:r>
            <a:endParaRPr lang="zh-TW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651472" y="2576792"/>
            <a:ext cx="74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</a:rPr>
              <a:t>？</a:t>
            </a:r>
          </a:p>
        </p:txBody>
      </p:sp>
      <p:sp>
        <p:nvSpPr>
          <p:cNvPr id="77" name="矩形 76"/>
          <p:cNvSpPr/>
          <p:nvPr/>
        </p:nvSpPr>
        <p:spPr>
          <a:xfrm>
            <a:off x="4399098" y="23881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vote</a:t>
            </a:r>
            <a:endParaRPr lang="zh-TW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97766" y="113594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endParaRPr lang="zh-TW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176475" y="258449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</a:t>
            </a:r>
          </a:p>
        </p:txBody>
      </p:sp>
      <p:pic>
        <p:nvPicPr>
          <p:cNvPr id="82" name="圖片 8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31" b="94556" l="4696" r="94751">
                        <a14:foregroundMark x1="10635" y1="43266" x2="11326" y2="47851"/>
                        <a14:foregroundMark x1="12017" y1="62178" x2="11464" y2="82521"/>
                        <a14:foregroundMark x1="36326" y1="52149" x2="27762" y2="43266"/>
                        <a14:foregroundMark x1="50967" y1="53009" x2="45166" y2="65043"/>
                        <a14:backgroundMark x1="83011" y1="60745" x2="84116" y2="65330"/>
                        <a14:backgroundMark x1="78729" y1="53009" x2="78729" y2="53009"/>
                        <a14:backgroundMark x1="74033" y1="57593" x2="74033" y2="57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7" y="163526"/>
            <a:ext cx="1066683" cy="5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7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" name="Google Shape;678;p37"/>
          <p:cNvSpPr/>
          <p:nvPr/>
        </p:nvSpPr>
        <p:spPr>
          <a:xfrm>
            <a:off x="5289846" y="1754613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93;p37"/>
          <p:cNvGrpSpPr/>
          <p:nvPr/>
        </p:nvGrpSpPr>
        <p:grpSpPr>
          <a:xfrm>
            <a:off x="383659" y="3238500"/>
            <a:ext cx="2026166" cy="1528665"/>
            <a:chOff x="2583100" y="2973775"/>
            <a:chExt cx="461550" cy="437200"/>
          </a:xfrm>
        </p:grpSpPr>
        <p:sp>
          <p:nvSpPr>
            <p:cNvPr id="29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28575" cap="rnd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678;p37"/>
          <p:cNvSpPr/>
          <p:nvPr/>
        </p:nvSpPr>
        <p:spPr>
          <a:xfrm>
            <a:off x="4853153" y="914417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678;p37"/>
          <p:cNvSpPr/>
          <p:nvPr/>
        </p:nvSpPr>
        <p:spPr>
          <a:xfrm>
            <a:off x="4037348" y="793347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86;p37"/>
          <p:cNvSpPr/>
          <p:nvPr/>
        </p:nvSpPr>
        <p:spPr>
          <a:xfrm>
            <a:off x="2468399" y="2537726"/>
            <a:ext cx="1115321" cy="78601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901;p37"/>
          <p:cNvGrpSpPr/>
          <p:nvPr/>
        </p:nvGrpSpPr>
        <p:grpSpPr>
          <a:xfrm>
            <a:off x="1777521" y="1989758"/>
            <a:ext cx="489429" cy="541950"/>
            <a:chOff x="6718575" y="2318625"/>
            <a:chExt cx="256950" cy="407375"/>
          </a:xfrm>
        </p:grpSpPr>
        <p:sp>
          <p:nvSpPr>
            <p:cNvPr id="45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01;p37"/>
          <p:cNvGrpSpPr/>
          <p:nvPr/>
        </p:nvGrpSpPr>
        <p:grpSpPr>
          <a:xfrm>
            <a:off x="4116689" y="2063947"/>
            <a:ext cx="489429" cy="541950"/>
            <a:chOff x="6718575" y="2318625"/>
            <a:chExt cx="256950" cy="407375"/>
          </a:xfrm>
        </p:grpSpPr>
        <p:sp>
          <p:nvSpPr>
            <p:cNvPr id="63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901;p37"/>
          <p:cNvGrpSpPr/>
          <p:nvPr/>
        </p:nvGrpSpPr>
        <p:grpSpPr>
          <a:xfrm>
            <a:off x="2781344" y="1505476"/>
            <a:ext cx="489429" cy="541950"/>
            <a:chOff x="6718575" y="2318625"/>
            <a:chExt cx="256950" cy="407375"/>
          </a:xfrm>
        </p:grpSpPr>
        <p:sp>
          <p:nvSpPr>
            <p:cNvPr id="101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901;p37"/>
          <p:cNvGrpSpPr/>
          <p:nvPr/>
        </p:nvGrpSpPr>
        <p:grpSpPr>
          <a:xfrm>
            <a:off x="3504966" y="3389214"/>
            <a:ext cx="489429" cy="541950"/>
            <a:chOff x="6718575" y="2318625"/>
            <a:chExt cx="256950" cy="407375"/>
          </a:xfrm>
        </p:grpSpPr>
        <p:sp>
          <p:nvSpPr>
            <p:cNvPr id="151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678;p37"/>
          <p:cNvSpPr/>
          <p:nvPr/>
        </p:nvSpPr>
        <p:spPr>
          <a:xfrm>
            <a:off x="1903201" y="600655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678;p37"/>
          <p:cNvSpPr/>
          <p:nvPr/>
        </p:nvSpPr>
        <p:spPr>
          <a:xfrm>
            <a:off x="2719006" y="468917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678;p37"/>
          <p:cNvSpPr/>
          <p:nvPr/>
        </p:nvSpPr>
        <p:spPr>
          <a:xfrm>
            <a:off x="770242" y="1741723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678;p37"/>
          <p:cNvSpPr/>
          <p:nvPr/>
        </p:nvSpPr>
        <p:spPr>
          <a:xfrm>
            <a:off x="3800680" y="4191000"/>
            <a:ext cx="442389" cy="4455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1" name="直線接點 230"/>
          <p:cNvCxnSpPr/>
          <p:nvPr/>
        </p:nvCxnSpPr>
        <p:spPr>
          <a:xfrm>
            <a:off x="1272131" y="2063947"/>
            <a:ext cx="451894" cy="8155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H="1">
            <a:off x="3018796" y="2114197"/>
            <a:ext cx="7262" cy="31703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flipV="1">
            <a:off x="3580811" y="2442772"/>
            <a:ext cx="535878" cy="2766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3408258" y="3238500"/>
            <a:ext cx="130280" cy="1507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>
            <a:off x="2292999" y="1105761"/>
            <a:ext cx="488345" cy="3997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>
            <a:off x="2991787" y="975708"/>
            <a:ext cx="0" cy="4517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flipH="1" flipV="1">
            <a:off x="4243069" y="1294194"/>
            <a:ext cx="61848" cy="7134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flipV="1">
            <a:off x="4479737" y="1425960"/>
            <a:ext cx="507035" cy="6128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flipV="1">
            <a:off x="4638594" y="2104726"/>
            <a:ext cx="606506" cy="1212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>
            <a:off x="3847109" y="3931164"/>
            <a:ext cx="141187" cy="2201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>
            <a:off x="2221665" y="2378869"/>
            <a:ext cx="262314" cy="2600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9" name="Google Shape;622;p37"/>
          <p:cNvGrpSpPr/>
          <p:nvPr/>
        </p:nvGrpSpPr>
        <p:grpSpPr>
          <a:xfrm>
            <a:off x="3998566" y="1634984"/>
            <a:ext cx="725673" cy="569588"/>
            <a:chOff x="4595425" y="1707325"/>
            <a:chExt cx="470075" cy="288625"/>
          </a:xfrm>
        </p:grpSpPr>
        <p:sp>
          <p:nvSpPr>
            <p:cNvPr id="210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3810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3810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3810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3810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3810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697;p37"/>
          <p:cNvGrpSpPr/>
          <p:nvPr/>
        </p:nvGrpSpPr>
        <p:grpSpPr>
          <a:xfrm>
            <a:off x="6133839" y="2555198"/>
            <a:ext cx="1956953" cy="1555351"/>
            <a:chOff x="5247525" y="3007275"/>
            <a:chExt cx="517575" cy="384825"/>
          </a:xfrm>
        </p:grpSpPr>
        <p:sp>
          <p:nvSpPr>
            <p:cNvPr id="216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38100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38100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4" name="弧形接點 273"/>
          <p:cNvCxnSpPr/>
          <p:nvPr/>
        </p:nvCxnSpPr>
        <p:spPr>
          <a:xfrm>
            <a:off x="4701964" y="2519863"/>
            <a:ext cx="1246926" cy="963076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秘銀幣  (MITH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519" y="2782"/>
            <a:ext cx="1657756" cy="165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5" name="直線單箭頭接點 284"/>
          <p:cNvCxnSpPr/>
          <p:nvPr/>
        </p:nvCxnSpPr>
        <p:spPr>
          <a:xfrm flipV="1">
            <a:off x="7637980" y="1505476"/>
            <a:ext cx="0" cy="143944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圖片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2" y="3438524"/>
            <a:ext cx="1605883" cy="774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4" name="矩形 73"/>
          <p:cNvSpPr/>
          <p:nvPr/>
        </p:nvSpPr>
        <p:spPr>
          <a:xfrm>
            <a:off x="6131673" y="1941724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</a:rPr>
              <a:t>Mining API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04246" y="3549646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Mining formula</a:t>
            </a:r>
            <a:endParaRPr lang="zh-TW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2651472" y="2576792"/>
            <a:ext cx="74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</a:rPr>
              <a:t>？</a:t>
            </a:r>
          </a:p>
        </p:txBody>
      </p:sp>
      <p:sp>
        <p:nvSpPr>
          <p:cNvPr id="78" name="矩形 77"/>
          <p:cNvSpPr/>
          <p:nvPr/>
        </p:nvSpPr>
        <p:spPr>
          <a:xfrm>
            <a:off x="4399098" y="23881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vote</a:t>
            </a:r>
            <a:endParaRPr lang="zh-TW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97766" y="113594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endParaRPr lang="zh-TW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76475" y="258449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</a:t>
            </a:r>
          </a:p>
        </p:txBody>
      </p:sp>
      <p:sp>
        <p:nvSpPr>
          <p:cNvPr id="81" name="矩形 80"/>
          <p:cNvSpPr/>
          <p:nvPr/>
        </p:nvSpPr>
        <p:spPr>
          <a:xfrm>
            <a:off x="4050243" y="271314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Winner</a:t>
            </a:r>
            <a:endParaRPr lang="zh-TW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5" name="圖片 8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731" b="94556" l="4696" r="94751">
                        <a14:foregroundMark x1="10635" y1="43266" x2="11326" y2="47851"/>
                        <a14:foregroundMark x1="12017" y1="62178" x2="11464" y2="82521"/>
                        <a14:foregroundMark x1="36326" y1="52149" x2="27762" y2="43266"/>
                        <a14:foregroundMark x1="50967" y1="53009" x2="45166" y2="65043"/>
                        <a14:backgroundMark x1="83011" y1="60745" x2="84116" y2="65330"/>
                        <a14:backgroundMark x1="78729" y1="53009" x2="78729" y2="53009"/>
                        <a14:backgroundMark x1="74033" y1="57593" x2="74033" y2="57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7" y="163526"/>
            <a:ext cx="1066683" cy="5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4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564</Words>
  <Application>Microsoft Office PowerPoint</Application>
  <PresentationFormat>如螢幕大小 (16:9)</PresentationFormat>
  <Paragraphs>123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Roboto Condensed Light</vt:lpstr>
      <vt:lpstr>Arvo</vt:lpstr>
      <vt:lpstr>微軟正黑體</vt:lpstr>
      <vt:lpstr>新細明體</vt:lpstr>
      <vt:lpstr>Roboto Condensed</vt:lpstr>
      <vt:lpstr>Arial</vt:lpstr>
      <vt:lpstr>Salerio template</vt:lpstr>
      <vt:lpstr>我</vt:lpstr>
      <vt:lpstr>Core Values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Mining model</vt:lpstr>
      <vt:lpstr>Token Model Canvas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&amp; answer plus Q&amp;A^+</dc:title>
  <cp:lastModifiedBy>鴻章 蘇</cp:lastModifiedBy>
  <cp:revision>64</cp:revision>
  <dcterms:modified xsi:type="dcterms:W3CDTF">2019-04-28T03:51:44Z</dcterms:modified>
</cp:coreProperties>
</file>