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8" r:id="rId2"/>
    <p:sldId id="379" r:id="rId3"/>
    <p:sldId id="356" r:id="rId4"/>
    <p:sldId id="380" r:id="rId5"/>
    <p:sldId id="381" r:id="rId6"/>
    <p:sldId id="382" r:id="rId7"/>
    <p:sldId id="383" r:id="rId8"/>
    <p:sldId id="384" r:id="rId9"/>
    <p:sldId id="385" r:id="rId10"/>
    <p:sldId id="386" r:id="rId11"/>
    <p:sldId id="387" r:id="rId12"/>
    <p:sldId id="388" r:id="rId13"/>
    <p:sldId id="389" r:id="rId14"/>
    <p:sldId id="390" r:id="rId15"/>
    <p:sldId id="394" r:id="rId16"/>
    <p:sldId id="391" r:id="rId17"/>
    <p:sldId id="392" r:id="rId18"/>
    <p:sldId id="393" r:id="rId19"/>
    <p:sldId id="261"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275" autoAdjust="0"/>
    <p:restoredTop sz="85773" autoAdjust="0"/>
  </p:normalViewPr>
  <p:slideViewPr>
    <p:cSldViewPr snapToGrid="0">
      <p:cViewPr varScale="1">
        <p:scale>
          <a:sx n="91" d="100"/>
          <a:sy n="91" d="100"/>
        </p:scale>
        <p:origin x="224" y="5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11/15/18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14064607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6C1A396-ADAF-C049-ABC6-C32D7D1CCAD8}" type="datetime1">
              <a:rPr lang="en-US" smtClean="0"/>
              <a:t>11/15/18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17289305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E275737-3B4B-C743-819D-3D7767301481}" type="datetime1">
              <a:rPr lang="en-US" smtClean="0"/>
              <a:t>11/15/18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3595179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3E60EA0-28A6-2A4C-A0DF-F463B4716CF4}" type="datetime1">
              <a:rPr lang="en-US" smtClean="0"/>
              <a:t>11/15/18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23694633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F4ADCAF-FE79-6D4A-8F0C-FF6B2DC49B87}" type="datetime1">
              <a:rPr lang="en-US" smtClean="0"/>
              <a:t>11/15/18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20813048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B4170EC-B8E8-F84E-B40B-4CA40E87F0F1}" type="datetime1">
              <a:rPr lang="en-US" smtClean="0"/>
              <a:t>11/15/18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40362145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549A180-BBB6-AB44-9EC6-613957D9BC21}" type="datetime1">
              <a:rPr lang="en-US" smtClean="0"/>
              <a:t>11/15/18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10109138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29669B0-2692-6042-A028-87F920E9CE7A}" type="datetime1">
              <a:rPr lang="en-US" smtClean="0"/>
              <a:t>11/15/18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672078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6B5280F-B487-C54A-8A7A-C35A806AF023}" type="datetime1">
              <a:rPr lang="en-US" smtClean="0"/>
              <a:t>11/15/18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2157227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AE216B-9CF3-A14B-9A92-B9DABF79BFCE}" type="datetime1">
              <a:rPr lang="en-US" smtClean="0"/>
              <a:t>11/15/18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2463090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B8013A5-7B70-2548-B20A-4534B630AB6C}" type="datetime1">
              <a:rPr lang="en-US" smtClean="0"/>
              <a:t>11/15/18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2197589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9928226-EDE2-0A4C-81FC-AFBDD145D237}" type="datetime1">
              <a:rPr lang="en-US" smtClean="0"/>
              <a:t>11/15/18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11287417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3EA1F3-586E-4B46-9B9A-D49AC241EEC9}" type="datetime1">
              <a:rPr lang="en-US" smtClean="0"/>
              <a:t>11/15/18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52CBF5-17B8-4387-88A6-ABF9F8C64D5A}" type="slidenum">
              <a:rPr lang="en-US" smtClean="0"/>
              <a:t>‹#›</a:t>
            </a:fld>
            <a:endParaRPr lang="en-US"/>
          </a:p>
        </p:txBody>
      </p:sp>
    </p:spTree>
    <p:extLst>
      <p:ext uri="{BB962C8B-B14F-4D97-AF65-F5344CB8AC3E}">
        <p14:creationId xmlns:p14="http://schemas.microsoft.com/office/powerpoint/2010/main" val="21108405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5168E7B-6D42-4B3A-B7A1-17D4C49EC9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98A030C2-9F23-4593-9F99-7B73C232A4C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2726432" y="1741337"/>
            <a:ext cx="6739136" cy="2387918"/>
          </a:xfrm>
        </p:spPr>
        <p:txBody>
          <a:bodyPr anchor="b">
            <a:normAutofit/>
          </a:bodyPr>
          <a:lstStyle/>
          <a:p>
            <a:r>
              <a:rPr lang="en-US" dirty="0">
                <a:solidFill>
                  <a:schemeClr val="bg1"/>
                </a:solidFill>
              </a:rPr>
              <a:t>Sets</a:t>
            </a:r>
          </a:p>
        </p:txBody>
      </p:sp>
      <p:sp>
        <p:nvSpPr>
          <p:cNvPr id="6" name="Slide Number Placeholder 5">
            <a:extLst>
              <a:ext uri="{FF2B5EF4-FFF2-40B4-BE49-F238E27FC236}">
                <a16:creationId xmlns:a16="http://schemas.microsoft.com/office/drawing/2014/main" id="{A7399980-CEA1-B743-A030-0DA049C222CE}"/>
              </a:ext>
            </a:extLst>
          </p:cNvPr>
          <p:cNvSpPr>
            <a:spLocks noGrp="1"/>
          </p:cNvSpPr>
          <p:nvPr>
            <p:ph type="sldNum" sz="quarter" idx="12"/>
          </p:nvPr>
        </p:nvSpPr>
        <p:spPr/>
        <p:txBody>
          <a:bodyPr/>
          <a:lstStyle/>
          <a:p>
            <a:fld id="{3352CBF5-17B8-4387-88A6-ABF9F8C64D5A}" type="slidenum">
              <a:rPr lang="en-US" smtClean="0"/>
              <a:t>1</a:t>
            </a:fld>
            <a:endParaRPr lang="en-US"/>
          </a:p>
        </p:txBody>
      </p:sp>
    </p:spTree>
    <p:extLst>
      <p:ext uri="{BB962C8B-B14F-4D97-AF65-F5344CB8AC3E}">
        <p14:creationId xmlns:p14="http://schemas.microsoft.com/office/powerpoint/2010/main" val="19225833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7156C-519E-AE44-8F6A-0BA5F9DF74E0}"/>
              </a:ext>
            </a:extLst>
          </p:cNvPr>
          <p:cNvSpPr>
            <a:spLocks noGrp="1"/>
          </p:cNvSpPr>
          <p:nvPr>
            <p:ph type="title"/>
          </p:nvPr>
        </p:nvSpPr>
        <p:spPr/>
        <p:txBody>
          <a:bodyPr/>
          <a:lstStyle/>
          <a:p>
            <a:r>
              <a:rPr lang="en-US" dirty="0"/>
              <a:t>An aside on section</a:t>
            </a:r>
          </a:p>
        </p:txBody>
      </p:sp>
      <p:sp>
        <p:nvSpPr>
          <p:cNvPr id="3" name="Content Placeholder 2">
            <a:extLst>
              <a:ext uri="{FF2B5EF4-FFF2-40B4-BE49-F238E27FC236}">
                <a16:creationId xmlns:a16="http://schemas.microsoft.com/office/drawing/2014/main" id="{39EF0506-7A80-404B-830B-5811F11334D4}"/>
              </a:ext>
            </a:extLst>
          </p:cNvPr>
          <p:cNvSpPr>
            <a:spLocks noGrp="1"/>
          </p:cNvSpPr>
          <p:nvPr>
            <p:ph idx="1"/>
          </p:nvPr>
        </p:nvSpPr>
        <p:spPr/>
        <p:txBody>
          <a:bodyPr/>
          <a:lstStyle/>
          <a:p>
            <a:r>
              <a:rPr lang="en-US" dirty="0"/>
              <a:t>Introducing a section allows us to limit the scope of variables, axioms, etc.</a:t>
            </a:r>
          </a:p>
          <a:p>
            <a:r>
              <a:rPr lang="en-US" dirty="0"/>
              <a:t>This is useful for:</a:t>
            </a:r>
          </a:p>
          <a:p>
            <a:pPr lvl="1"/>
            <a:r>
              <a:rPr lang="en-US" dirty="0"/>
              <a:t>Dealing with accidentally reusing variable names</a:t>
            </a:r>
          </a:p>
          <a:p>
            <a:pPr lvl="1"/>
            <a:r>
              <a:rPr lang="en-US" dirty="0"/>
              <a:t>Keeping axioms (and functions, etc.) limited in scope</a:t>
            </a:r>
          </a:p>
          <a:p>
            <a:pPr lvl="1"/>
            <a:r>
              <a:rPr lang="en-US" dirty="0"/>
              <a:t>Clarifying the purpose of a section (“self-documenting code”)</a:t>
            </a:r>
          </a:p>
        </p:txBody>
      </p:sp>
      <p:sp>
        <p:nvSpPr>
          <p:cNvPr id="4" name="Slide Number Placeholder 3">
            <a:extLst>
              <a:ext uri="{FF2B5EF4-FFF2-40B4-BE49-F238E27FC236}">
                <a16:creationId xmlns:a16="http://schemas.microsoft.com/office/drawing/2014/main" id="{4E102702-168D-D246-9031-D21516319B1A}"/>
              </a:ext>
            </a:extLst>
          </p:cNvPr>
          <p:cNvSpPr>
            <a:spLocks noGrp="1"/>
          </p:cNvSpPr>
          <p:nvPr>
            <p:ph type="sldNum" sz="quarter" idx="12"/>
          </p:nvPr>
        </p:nvSpPr>
        <p:spPr/>
        <p:txBody>
          <a:bodyPr/>
          <a:lstStyle/>
          <a:p>
            <a:fld id="{3352CBF5-17B8-4387-88A6-ABF9F8C64D5A}" type="slidenum">
              <a:rPr lang="en-US" smtClean="0"/>
              <a:t>10</a:t>
            </a:fld>
            <a:endParaRPr lang="en-US"/>
          </a:p>
        </p:txBody>
      </p:sp>
    </p:spTree>
    <p:extLst>
      <p:ext uri="{BB962C8B-B14F-4D97-AF65-F5344CB8AC3E}">
        <p14:creationId xmlns:p14="http://schemas.microsoft.com/office/powerpoint/2010/main" val="19062759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EC593-7A2F-F042-AD89-130DFB83B5C1}"/>
              </a:ext>
            </a:extLst>
          </p:cNvPr>
          <p:cNvSpPr>
            <a:spLocks noGrp="1"/>
          </p:cNvSpPr>
          <p:nvPr>
            <p:ph type="title"/>
          </p:nvPr>
        </p:nvSpPr>
        <p:spPr/>
        <p:txBody>
          <a:bodyPr/>
          <a:lstStyle/>
          <a:p>
            <a:r>
              <a:rPr lang="en-US" dirty="0"/>
              <a:t>Set Equality</a:t>
            </a:r>
          </a:p>
        </p:txBody>
      </p:sp>
      <p:sp>
        <p:nvSpPr>
          <p:cNvPr id="3" name="Content Placeholder 2">
            <a:extLst>
              <a:ext uri="{FF2B5EF4-FFF2-40B4-BE49-F238E27FC236}">
                <a16:creationId xmlns:a16="http://schemas.microsoft.com/office/drawing/2014/main" id="{EED83901-FC83-1F44-BA97-21110E3139A9}"/>
              </a:ext>
            </a:extLst>
          </p:cNvPr>
          <p:cNvSpPr>
            <a:spLocks noGrp="1"/>
          </p:cNvSpPr>
          <p:nvPr>
            <p:ph idx="1"/>
          </p:nvPr>
        </p:nvSpPr>
        <p:spPr/>
        <p:txBody>
          <a:bodyPr/>
          <a:lstStyle/>
          <a:p>
            <a:r>
              <a:rPr lang="en-US" dirty="0"/>
              <a:t>By the principle of extensionality, two sets are equal if for all elements of the set type, the element exists in the first set if and only if the element exists in the second set</a:t>
            </a:r>
          </a:p>
          <a:p>
            <a:r>
              <a:rPr lang="en-US" dirty="0"/>
              <a:t>I.e., for A and B of type set T,</a:t>
            </a:r>
            <a:br>
              <a:rPr lang="en-US" dirty="0"/>
            </a:br>
            <a:r>
              <a:rPr lang="en-US" sz="2400" dirty="0">
                <a:latin typeface="Courier New" panose="02070309020205020404" pitchFamily="49" charset="0"/>
                <a:cs typeface="Courier New" panose="02070309020205020404" pitchFamily="49" charset="0"/>
              </a:rPr>
              <a:t>∀(e: T), (e ∈ A ↔ e ∈ B) → (A = B)</a:t>
            </a:r>
          </a:p>
          <a:p>
            <a:r>
              <a:rPr lang="en-US" dirty="0"/>
              <a:t>Are the sets {1, 2} and {2, 1} equal?</a:t>
            </a:r>
          </a:p>
          <a:p>
            <a:endParaRPr lang="en-US" dirty="0"/>
          </a:p>
        </p:txBody>
      </p:sp>
      <p:sp>
        <p:nvSpPr>
          <p:cNvPr id="4" name="Slide Number Placeholder 3">
            <a:extLst>
              <a:ext uri="{FF2B5EF4-FFF2-40B4-BE49-F238E27FC236}">
                <a16:creationId xmlns:a16="http://schemas.microsoft.com/office/drawing/2014/main" id="{2BF27B27-AE52-B342-A534-C15BB6A4169B}"/>
              </a:ext>
            </a:extLst>
          </p:cNvPr>
          <p:cNvSpPr>
            <a:spLocks noGrp="1"/>
          </p:cNvSpPr>
          <p:nvPr>
            <p:ph type="sldNum" sz="quarter" idx="12"/>
          </p:nvPr>
        </p:nvSpPr>
        <p:spPr/>
        <p:txBody>
          <a:bodyPr/>
          <a:lstStyle/>
          <a:p>
            <a:fld id="{3352CBF5-17B8-4387-88A6-ABF9F8C64D5A}" type="slidenum">
              <a:rPr lang="en-US" smtClean="0"/>
              <a:t>11</a:t>
            </a:fld>
            <a:endParaRPr lang="en-US"/>
          </a:p>
        </p:txBody>
      </p:sp>
    </p:spTree>
    <p:extLst>
      <p:ext uri="{BB962C8B-B14F-4D97-AF65-F5344CB8AC3E}">
        <p14:creationId xmlns:p14="http://schemas.microsoft.com/office/powerpoint/2010/main" val="21452192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73C06-790C-EC4D-8DD8-23AD905DE7F6}"/>
              </a:ext>
            </a:extLst>
          </p:cNvPr>
          <p:cNvSpPr>
            <a:spLocks noGrp="1"/>
          </p:cNvSpPr>
          <p:nvPr>
            <p:ph type="title"/>
          </p:nvPr>
        </p:nvSpPr>
        <p:spPr/>
        <p:txBody>
          <a:bodyPr/>
          <a:lstStyle/>
          <a:p>
            <a:r>
              <a:rPr lang="en-US" dirty="0"/>
              <a:t>Powersets</a:t>
            </a:r>
          </a:p>
        </p:txBody>
      </p:sp>
      <p:sp>
        <p:nvSpPr>
          <p:cNvPr id="3" name="Content Placeholder 2">
            <a:extLst>
              <a:ext uri="{FF2B5EF4-FFF2-40B4-BE49-F238E27FC236}">
                <a16:creationId xmlns:a16="http://schemas.microsoft.com/office/drawing/2014/main" id="{A3ABF670-F681-A243-90E5-0A1ACBED811A}"/>
              </a:ext>
            </a:extLst>
          </p:cNvPr>
          <p:cNvSpPr>
            <a:spLocks noGrp="1"/>
          </p:cNvSpPr>
          <p:nvPr>
            <p:ph idx="1"/>
          </p:nvPr>
        </p:nvSpPr>
        <p:spPr>
          <a:xfrm>
            <a:off x="838200" y="1603718"/>
            <a:ext cx="10515600" cy="4794836"/>
          </a:xfrm>
        </p:spPr>
        <p:txBody>
          <a:bodyPr>
            <a:normAutofit lnSpcReduction="10000"/>
          </a:bodyPr>
          <a:lstStyle/>
          <a:p>
            <a:r>
              <a:rPr lang="en-US" dirty="0"/>
              <a:t>The powersets of set A is the set of all sets that are subsets of A</a:t>
            </a:r>
          </a:p>
          <a:p>
            <a:r>
              <a:rPr lang="en-US" dirty="0"/>
              <a:t>If A is the set {1, 2}, 𝒫 A is the set {∅, {1}, {2}, {1, 2}}</a:t>
            </a:r>
          </a:p>
          <a:p>
            <a:r>
              <a:rPr lang="en-US" dirty="0"/>
              <a:t>Exercise: What is 𝒫(𝒫(𝒫(𝒫 ∅)))? </a:t>
            </a:r>
          </a:p>
          <a:p>
            <a:r>
              <a:rPr lang="en-US" dirty="0"/>
              <a:t>𝒫 ∅ is {∅} (2</a:t>
            </a:r>
            <a:r>
              <a:rPr lang="en-US" baseline="30000" dirty="0"/>
              <a:t>0</a:t>
            </a:r>
            <a:r>
              <a:rPr lang="en-US" dirty="0"/>
              <a:t> = 1 element)</a:t>
            </a:r>
          </a:p>
          <a:p>
            <a:r>
              <a:rPr lang="en-US" dirty="0"/>
              <a:t>𝒫(𝒫 ∅) is {∅, {∅}} (2</a:t>
            </a:r>
            <a:r>
              <a:rPr lang="en-US" baseline="30000" dirty="0"/>
              <a:t>1</a:t>
            </a:r>
            <a:r>
              <a:rPr lang="en-US" dirty="0"/>
              <a:t> = 2 elements)</a:t>
            </a:r>
          </a:p>
          <a:p>
            <a:r>
              <a:rPr lang="en-US" dirty="0"/>
              <a:t>𝒫(𝒫(𝒫 ∅)) is {∅, {∅}, {{∅}}, {∅, {∅}}} (2</a:t>
            </a:r>
            <a:r>
              <a:rPr lang="en-US" baseline="30000" dirty="0"/>
              <a:t>2</a:t>
            </a:r>
            <a:r>
              <a:rPr lang="en-US" dirty="0"/>
              <a:t> = 4 elements)</a:t>
            </a:r>
          </a:p>
          <a:p>
            <a:r>
              <a:rPr lang="en-US" dirty="0"/>
              <a:t>𝒫(𝒫(𝒫(𝒫 ∅))) is {∅, {∅}, {{∅}}, {{{∅}}}, {{∅, {∅}}}, {∅, {∅}}, {∅, {{∅}}},</a:t>
            </a:r>
            <a:br>
              <a:rPr lang="en-US" dirty="0"/>
            </a:br>
            <a:r>
              <a:rPr lang="en-US" dirty="0"/>
              <a:t>                               {∅, {∅, {∅}}}, {{∅}, {{∅}}}, {{∅}, {∅, {∅}}},</a:t>
            </a:r>
            <a:br>
              <a:rPr lang="en-US" dirty="0"/>
            </a:br>
            <a:r>
              <a:rPr lang="en-US" dirty="0"/>
              <a:t>                               {{{∅}}, {∅, {∅}}}, … etc.} (2</a:t>
            </a:r>
            <a:r>
              <a:rPr lang="en-US" baseline="30000" dirty="0"/>
              <a:t>4</a:t>
            </a:r>
            <a:r>
              <a:rPr lang="en-US" dirty="0"/>
              <a:t> = 16 elements)</a:t>
            </a:r>
          </a:p>
          <a:p>
            <a:r>
              <a:rPr lang="en-US" dirty="0"/>
              <a:t>Yet more proofs</a:t>
            </a:r>
          </a:p>
        </p:txBody>
      </p:sp>
      <p:sp>
        <p:nvSpPr>
          <p:cNvPr id="4" name="Slide Number Placeholder 3">
            <a:extLst>
              <a:ext uri="{FF2B5EF4-FFF2-40B4-BE49-F238E27FC236}">
                <a16:creationId xmlns:a16="http://schemas.microsoft.com/office/drawing/2014/main" id="{77FF8A9C-7836-5D49-8650-3988B112B8F7}"/>
              </a:ext>
            </a:extLst>
          </p:cNvPr>
          <p:cNvSpPr>
            <a:spLocks noGrp="1"/>
          </p:cNvSpPr>
          <p:nvPr>
            <p:ph type="sldNum" sz="quarter" idx="12"/>
          </p:nvPr>
        </p:nvSpPr>
        <p:spPr/>
        <p:txBody>
          <a:bodyPr/>
          <a:lstStyle/>
          <a:p>
            <a:fld id="{3352CBF5-17B8-4387-88A6-ABF9F8C64D5A}" type="slidenum">
              <a:rPr lang="en-US" smtClean="0"/>
              <a:t>12</a:t>
            </a:fld>
            <a:endParaRPr lang="en-US"/>
          </a:p>
        </p:txBody>
      </p:sp>
    </p:spTree>
    <p:extLst>
      <p:ext uri="{BB962C8B-B14F-4D97-AF65-F5344CB8AC3E}">
        <p14:creationId xmlns:p14="http://schemas.microsoft.com/office/powerpoint/2010/main" val="1614707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91091-FC31-0045-8C96-F970D6719B13}"/>
              </a:ext>
            </a:extLst>
          </p:cNvPr>
          <p:cNvSpPr>
            <a:spLocks noGrp="1"/>
          </p:cNvSpPr>
          <p:nvPr>
            <p:ph type="title"/>
          </p:nvPr>
        </p:nvSpPr>
        <p:spPr/>
        <p:txBody>
          <a:bodyPr/>
          <a:lstStyle/>
          <a:p>
            <a:r>
              <a:rPr lang="en-US" dirty="0"/>
              <a:t>Tuples</a:t>
            </a:r>
          </a:p>
        </p:txBody>
      </p:sp>
      <p:sp>
        <p:nvSpPr>
          <p:cNvPr id="3" name="Content Placeholder 2">
            <a:extLst>
              <a:ext uri="{FF2B5EF4-FFF2-40B4-BE49-F238E27FC236}">
                <a16:creationId xmlns:a16="http://schemas.microsoft.com/office/drawing/2014/main" id="{058592E2-6C8E-694A-983E-86C4EBFB3DB4}"/>
              </a:ext>
            </a:extLst>
          </p:cNvPr>
          <p:cNvSpPr>
            <a:spLocks noGrp="1"/>
          </p:cNvSpPr>
          <p:nvPr>
            <p:ph idx="1"/>
          </p:nvPr>
        </p:nvSpPr>
        <p:spPr/>
        <p:txBody>
          <a:bodyPr/>
          <a:lstStyle/>
          <a:p>
            <a:r>
              <a:rPr lang="en-US" dirty="0"/>
              <a:t>If S and T are types, then the product type of S and T, written out as (prod S T) and in shorthand as S × T, has as its values all of 2-tuples, or ordered pairs, (s, t), where s : S, and t : T.</a:t>
            </a:r>
          </a:p>
          <a:p>
            <a:r>
              <a:rPr lang="en-US" dirty="0"/>
              <a:t>Does (1, 2) = (2, 1)?</a:t>
            </a:r>
          </a:p>
          <a:p>
            <a:r>
              <a:rPr lang="en-US" dirty="0"/>
              <a:t>S and T can be different types!</a:t>
            </a:r>
          </a:p>
          <a:p>
            <a:endParaRPr lang="en-US" dirty="0"/>
          </a:p>
        </p:txBody>
      </p:sp>
      <p:sp>
        <p:nvSpPr>
          <p:cNvPr id="4" name="Slide Number Placeholder 3">
            <a:extLst>
              <a:ext uri="{FF2B5EF4-FFF2-40B4-BE49-F238E27FC236}">
                <a16:creationId xmlns:a16="http://schemas.microsoft.com/office/drawing/2014/main" id="{AC1456F4-4A82-6E4B-A20B-E4B310F473D1}"/>
              </a:ext>
            </a:extLst>
          </p:cNvPr>
          <p:cNvSpPr>
            <a:spLocks noGrp="1"/>
          </p:cNvSpPr>
          <p:nvPr>
            <p:ph type="sldNum" sz="quarter" idx="12"/>
          </p:nvPr>
        </p:nvSpPr>
        <p:spPr/>
        <p:txBody>
          <a:bodyPr/>
          <a:lstStyle/>
          <a:p>
            <a:fld id="{3352CBF5-17B8-4387-88A6-ABF9F8C64D5A}" type="slidenum">
              <a:rPr lang="en-US" smtClean="0"/>
              <a:t>13</a:t>
            </a:fld>
            <a:endParaRPr lang="en-US"/>
          </a:p>
        </p:txBody>
      </p:sp>
    </p:spTree>
    <p:extLst>
      <p:ext uri="{BB962C8B-B14F-4D97-AF65-F5344CB8AC3E}">
        <p14:creationId xmlns:p14="http://schemas.microsoft.com/office/powerpoint/2010/main" val="35908893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B4C14-0167-6745-8968-0C3BA7ED3402}"/>
              </a:ext>
            </a:extLst>
          </p:cNvPr>
          <p:cNvSpPr>
            <a:spLocks noGrp="1"/>
          </p:cNvSpPr>
          <p:nvPr>
            <p:ph type="title"/>
          </p:nvPr>
        </p:nvSpPr>
        <p:spPr/>
        <p:txBody>
          <a:bodyPr/>
          <a:lstStyle/>
          <a:p>
            <a:r>
              <a:rPr lang="en-US" dirty="0"/>
              <a:t>Product Sets</a:t>
            </a:r>
          </a:p>
        </p:txBody>
      </p:sp>
      <p:sp>
        <p:nvSpPr>
          <p:cNvPr id="3" name="Content Placeholder 2">
            <a:extLst>
              <a:ext uri="{FF2B5EF4-FFF2-40B4-BE49-F238E27FC236}">
                <a16:creationId xmlns:a16="http://schemas.microsoft.com/office/drawing/2014/main" id="{DC0F16C4-5057-7142-B46D-9FB8AF0F4BD2}"/>
              </a:ext>
            </a:extLst>
          </p:cNvPr>
          <p:cNvSpPr>
            <a:spLocks noGrp="1"/>
          </p:cNvSpPr>
          <p:nvPr>
            <p:ph idx="1"/>
          </p:nvPr>
        </p:nvSpPr>
        <p:spPr/>
        <p:txBody>
          <a:bodyPr/>
          <a:lstStyle/>
          <a:p>
            <a:r>
              <a:rPr lang="en-US" dirty="0"/>
              <a:t>The Cartesian product set of two sets, A and B, denoted as A × B in everyday math, is the set of all ordered pairs, (a, b) (values of type prod A B), where a ∈ A and b ∈ B.</a:t>
            </a:r>
          </a:p>
          <a:p>
            <a:r>
              <a:rPr lang="en-US" dirty="0"/>
              <a:t>Note that in Lean, there is a difference between </a:t>
            </a:r>
            <a:r>
              <a:rPr lang="en-US" sz="2400" dirty="0">
                <a:latin typeface="Courier New" panose="02070309020205020404" pitchFamily="49" charset="0"/>
                <a:cs typeface="Courier New" panose="02070309020205020404" pitchFamily="49" charset="0"/>
              </a:rPr>
              <a:t>A × B</a:t>
            </a:r>
            <a:r>
              <a:rPr lang="en-US" dirty="0"/>
              <a:t> and</a:t>
            </a:r>
            <a:br>
              <a:rPr lang="en-US" dirty="0"/>
            </a:br>
            <a:r>
              <a:rPr lang="en-US" sz="2400" dirty="0" err="1">
                <a:latin typeface="Courier New" panose="02070309020205020404" pitchFamily="49" charset="0"/>
                <a:cs typeface="Courier New" panose="02070309020205020404" pitchFamily="49" charset="0"/>
              </a:rPr>
              <a:t>set.prod</a:t>
            </a:r>
            <a:r>
              <a:rPr lang="en-US" sz="2400" dirty="0">
                <a:latin typeface="Courier New" panose="02070309020205020404" pitchFamily="49" charset="0"/>
                <a:cs typeface="Courier New" panose="02070309020205020404" pitchFamily="49" charset="0"/>
              </a:rPr>
              <a:t> A B</a:t>
            </a:r>
            <a:r>
              <a:rPr lang="en-US" dirty="0"/>
              <a:t> — we want the latter not the former</a:t>
            </a:r>
          </a:p>
          <a:p>
            <a:r>
              <a:rPr lang="en-US" dirty="0"/>
              <a:t>Yet another proof</a:t>
            </a:r>
          </a:p>
          <a:p>
            <a:endParaRPr lang="en-US" dirty="0"/>
          </a:p>
        </p:txBody>
      </p:sp>
      <p:sp>
        <p:nvSpPr>
          <p:cNvPr id="4" name="Slide Number Placeholder 3">
            <a:extLst>
              <a:ext uri="{FF2B5EF4-FFF2-40B4-BE49-F238E27FC236}">
                <a16:creationId xmlns:a16="http://schemas.microsoft.com/office/drawing/2014/main" id="{4F114E0A-A030-1649-933C-F875C77C190C}"/>
              </a:ext>
            </a:extLst>
          </p:cNvPr>
          <p:cNvSpPr>
            <a:spLocks noGrp="1"/>
          </p:cNvSpPr>
          <p:nvPr>
            <p:ph type="sldNum" sz="quarter" idx="12"/>
          </p:nvPr>
        </p:nvSpPr>
        <p:spPr/>
        <p:txBody>
          <a:bodyPr/>
          <a:lstStyle/>
          <a:p>
            <a:fld id="{3352CBF5-17B8-4387-88A6-ABF9F8C64D5A}" type="slidenum">
              <a:rPr lang="en-US" smtClean="0"/>
              <a:t>14</a:t>
            </a:fld>
            <a:endParaRPr lang="en-US"/>
          </a:p>
        </p:txBody>
      </p:sp>
    </p:spTree>
    <p:extLst>
      <p:ext uri="{BB962C8B-B14F-4D97-AF65-F5344CB8AC3E}">
        <p14:creationId xmlns:p14="http://schemas.microsoft.com/office/powerpoint/2010/main" val="34238262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A40A6-64B6-424B-9F77-1FD38CE28959}"/>
              </a:ext>
            </a:extLst>
          </p:cNvPr>
          <p:cNvSpPr>
            <a:spLocks noGrp="1"/>
          </p:cNvSpPr>
          <p:nvPr>
            <p:ph type="title"/>
          </p:nvPr>
        </p:nvSpPr>
        <p:spPr/>
        <p:txBody>
          <a:bodyPr/>
          <a:lstStyle/>
          <a:p>
            <a:r>
              <a:rPr lang="en-US" dirty="0"/>
              <a:t>Exercises</a:t>
            </a:r>
          </a:p>
        </p:txBody>
      </p:sp>
      <p:sp>
        <p:nvSpPr>
          <p:cNvPr id="3" name="Content Placeholder 2">
            <a:extLst>
              <a:ext uri="{FF2B5EF4-FFF2-40B4-BE49-F238E27FC236}">
                <a16:creationId xmlns:a16="http://schemas.microsoft.com/office/drawing/2014/main" id="{88BCF5BF-E4A3-2C4D-8113-49B292E599A0}"/>
              </a:ext>
            </a:extLst>
          </p:cNvPr>
          <p:cNvSpPr>
            <a:spLocks noGrp="1"/>
          </p:cNvSpPr>
          <p:nvPr>
            <p:ph idx="1"/>
          </p:nvPr>
        </p:nvSpPr>
        <p:spPr/>
        <p:txBody>
          <a:bodyPr/>
          <a:lstStyle/>
          <a:p>
            <a:r>
              <a:rPr lang="en-US" dirty="0"/>
              <a:t>How many elements are in the powerset of the vowels {a, b, c, d, e}?</a:t>
            </a:r>
          </a:p>
          <a:p>
            <a:r>
              <a:rPr lang="en-US" dirty="0"/>
              <a:t>How many sets in this set have 1 element in them?</a:t>
            </a:r>
          </a:p>
          <a:p>
            <a:r>
              <a:rPr lang="en-US" dirty="0"/>
              <a:t>How many sets have 2 elements in them?</a:t>
            </a:r>
          </a:p>
          <a:p>
            <a:r>
              <a:rPr lang="en-US" dirty="0"/>
              <a:t>How many sets have 3 elements in them?</a:t>
            </a:r>
          </a:p>
          <a:p>
            <a:r>
              <a:rPr lang="en-US" dirty="0"/>
              <a:t>How many sets have 4 elements in them?</a:t>
            </a:r>
          </a:p>
          <a:p>
            <a:r>
              <a:rPr lang="en-US" dirty="0"/>
              <a:t>How many sets have 5 elements in them?</a:t>
            </a:r>
          </a:p>
          <a:p>
            <a:r>
              <a:rPr lang="en-US" dirty="0"/>
              <a:t>How many elements are in the product set of the vowels with itself?</a:t>
            </a:r>
          </a:p>
        </p:txBody>
      </p:sp>
      <p:sp>
        <p:nvSpPr>
          <p:cNvPr id="4" name="Slide Number Placeholder 3">
            <a:extLst>
              <a:ext uri="{FF2B5EF4-FFF2-40B4-BE49-F238E27FC236}">
                <a16:creationId xmlns:a16="http://schemas.microsoft.com/office/drawing/2014/main" id="{8B99365F-A4CE-2642-91B9-20DE48DA013F}"/>
              </a:ext>
            </a:extLst>
          </p:cNvPr>
          <p:cNvSpPr>
            <a:spLocks noGrp="1"/>
          </p:cNvSpPr>
          <p:nvPr>
            <p:ph type="sldNum" sz="quarter" idx="12"/>
          </p:nvPr>
        </p:nvSpPr>
        <p:spPr/>
        <p:txBody>
          <a:bodyPr/>
          <a:lstStyle/>
          <a:p>
            <a:fld id="{3352CBF5-17B8-4387-88A6-ABF9F8C64D5A}" type="slidenum">
              <a:rPr lang="en-US" smtClean="0"/>
              <a:t>15</a:t>
            </a:fld>
            <a:endParaRPr lang="en-US"/>
          </a:p>
        </p:txBody>
      </p:sp>
    </p:spTree>
    <p:extLst>
      <p:ext uri="{BB962C8B-B14F-4D97-AF65-F5344CB8AC3E}">
        <p14:creationId xmlns:p14="http://schemas.microsoft.com/office/powerpoint/2010/main" val="3258503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CC982-43E0-164B-904E-796E2D4B5E0F}"/>
              </a:ext>
            </a:extLst>
          </p:cNvPr>
          <p:cNvSpPr>
            <a:spLocks noGrp="1"/>
          </p:cNvSpPr>
          <p:nvPr>
            <p:ph type="title"/>
          </p:nvPr>
        </p:nvSpPr>
        <p:spPr/>
        <p:txBody>
          <a:bodyPr/>
          <a:lstStyle/>
          <a:p>
            <a:r>
              <a:rPr lang="en-US" dirty="0"/>
              <a:t>Set Complements</a:t>
            </a:r>
          </a:p>
        </p:txBody>
      </p:sp>
      <p:sp>
        <p:nvSpPr>
          <p:cNvPr id="3" name="Content Placeholder 2">
            <a:extLst>
              <a:ext uri="{FF2B5EF4-FFF2-40B4-BE49-F238E27FC236}">
                <a16:creationId xmlns:a16="http://schemas.microsoft.com/office/drawing/2014/main" id="{B1750D2F-D03E-B547-8B02-F3391736875B}"/>
              </a:ext>
            </a:extLst>
          </p:cNvPr>
          <p:cNvSpPr>
            <a:spLocks noGrp="1"/>
          </p:cNvSpPr>
          <p:nvPr>
            <p:ph idx="1"/>
          </p:nvPr>
        </p:nvSpPr>
        <p:spPr/>
        <p:txBody>
          <a:bodyPr/>
          <a:lstStyle/>
          <a:p>
            <a:r>
              <a:rPr lang="en-US" dirty="0"/>
              <a:t>The complement of the set A is written as -A and contains all of the elements in the type associated with set A that is not in set A.</a:t>
            </a:r>
          </a:p>
          <a:p>
            <a:r>
              <a:rPr lang="en-US" dirty="0"/>
              <a:t>The complement of the set of even numbers is the set of odd numbers.</a:t>
            </a:r>
          </a:p>
          <a:p>
            <a:r>
              <a:rPr lang="en-US" dirty="0"/>
              <a:t>Yet another proof</a:t>
            </a:r>
          </a:p>
        </p:txBody>
      </p:sp>
      <p:sp>
        <p:nvSpPr>
          <p:cNvPr id="4" name="Slide Number Placeholder 3">
            <a:extLst>
              <a:ext uri="{FF2B5EF4-FFF2-40B4-BE49-F238E27FC236}">
                <a16:creationId xmlns:a16="http://schemas.microsoft.com/office/drawing/2014/main" id="{8EC5F75F-40F7-BE40-AFA8-F67C5746E611}"/>
              </a:ext>
            </a:extLst>
          </p:cNvPr>
          <p:cNvSpPr>
            <a:spLocks noGrp="1"/>
          </p:cNvSpPr>
          <p:nvPr>
            <p:ph type="sldNum" sz="quarter" idx="12"/>
          </p:nvPr>
        </p:nvSpPr>
        <p:spPr/>
        <p:txBody>
          <a:bodyPr/>
          <a:lstStyle/>
          <a:p>
            <a:fld id="{3352CBF5-17B8-4387-88A6-ABF9F8C64D5A}" type="slidenum">
              <a:rPr lang="en-US" smtClean="0"/>
              <a:t>16</a:t>
            </a:fld>
            <a:endParaRPr lang="en-US"/>
          </a:p>
        </p:txBody>
      </p:sp>
    </p:spTree>
    <p:extLst>
      <p:ext uri="{BB962C8B-B14F-4D97-AF65-F5344CB8AC3E}">
        <p14:creationId xmlns:p14="http://schemas.microsoft.com/office/powerpoint/2010/main" val="12698563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04427-1A96-C341-B0B2-8073C1AAC18A}"/>
              </a:ext>
            </a:extLst>
          </p:cNvPr>
          <p:cNvSpPr>
            <a:spLocks noGrp="1"/>
          </p:cNvSpPr>
          <p:nvPr>
            <p:ph type="title"/>
          </p:nvPr>
        </p:nvSpPr>
        <p:spPr/>
        <p:txBody>
          <a:bodyPr/>
          <a:lstStyle/>
          <a:p>
            <a:r>
              <a:rPr lang="en-US" dirty="0"/>
              <a:t>Insertion</a:t>
            </a:r>
          </a:p>
        </p:txBody>
      </p:sp>
      <p:sp>
        <p:nvSpPr>
          <p:cNvPr id="3" name="Content Placeholder 2">
            <a:extLst>
              <a:ext uri="{FF2B5EF4-FFF2-40B4-BE49-F238E27FC236}">
                <a16:creationId xmlns:a16="http://schemas.microsoft.com/office/drawing/2014/main" id="{C7F83103-108C-F540-BCEA-B554516A6CFF}"/>
              </a:ext>
            </a:extLst>
          </p:cNvPr>
          <p:cNvSpPr>
            <a:spLocks noGrp="1"/>
          </p:cNvSpPr>
          <p:nvPr>
            <p:ph idx="1"/>
          </p:nvPr>
        </p:nvSpPr>
        <p:spPr/>
        <p:txBody>
          <a:bodyPr/>
          <a:lstStyle/>
          <a:p>
            <a:r>
              <a:rPr lang="en-US" dirty="0"/>
              <a:t>Lean supports syntax for adding (inserting) elements into a set to create another set (the original set is unmodified)</a:t>
            </a:r>
          </a:p>
          <a:p>
            <a:pPr marL="0" indent="0">
              <a:buNone/>
            </a:pPr>
            <a:r>
              <a:rPr lang="en-US" sz="2400" dirty="0">
                <a:latin typeface="Courier New" panose="02070309020205020404" pitchFamily="49" charset="0"/>
                <a:cs typeface="Courier New" panose="02070309020205020404" pitchFamily="49" charset="0"/>
              </a:rPr>
              <a:t>def </a:t>
            </a:r>
            <a:r>
              <a:rPr lang="en-US" sz="2400" dirty="0" err="1">
                <a:latin typeface="Courier New" panose="02070309020205020404" pitchFamily="49" charset="0"/>
                <a:cs typeface="Courier New" panose="02070309020205020404" pitchFamily="49" charset="0"/>
              </a:rPr>
              <a:t>myInsert</a:t>
            </a:r>
            <a:r>
              <a:rPr lang="en-US" sz="2400" dirty="0">
                <a:latin typeface="Courier New" panose="02070309020205020404" pitchFamily="49" charset="0"/>
                <a:cs typeface="Courier New" panose="02070309020205020404" pitchFamily="49" charset="0"/>
              </a:rPr>
              <a:t> </a:t>
            </a:r>
          </a:p>
          <a:p>
            <a:pPr marL="0" indent="0">
              <a:buNone/>
            </a:pPr>
            <a:r>
              <a:rPr lang="en-US" sz="2400" dirty="0">
                <a:latin typeface="Courier New" panose="02070309020205020404" pitchFamily="49" charset="0"/>
                <a:cs typeface="Courier New" panose="02070309020205020404" pitchFamily="49" charset="0"/>
              </a:rPr>
              <a:t>  {T </a:t>
            </a:r>
            <a:r>
              <a:rPr lang="en-US" sz="2400">
                <a:latin typeface="Courier New" panose="02070309020205020404" pitchFamily="49" charset="0"/>
                <a:cs typeface="Courier New" panose="02070309020205020404" pitchFamily="49" charset="0"/>
              </a:rPr>
              <a:t>: Type} (a: </a:t>
            </a:r>
            <a:r>
              <a:rPr lang="en-US" sz="2400" dirty="0">
                <a:latin typeface="Courier New" panose="02070309020205020404" pitchFamily="49" charset="0"/>
                <a:cs typeface="Courier New" panose="02070309020205020404" pitchFamily="49" charset="0"/>
              </a:rPr>
              <a:t>T) </a:t>
            </a:r>
            <a:r>
              <a:rPr lang="en-US" sz="2400">
                <a:latin typeface="Courier New" panose="02070309020205020404" pitchFamily="49" charset="0"/>
                <a:cs typeface="Courier New" panose="02070309020205020404" pitchFamily="49" charset="0"/>
              </a:rPr>
              <a:t>(s: </a:t>
            </a:r>
            <a:r>
              <a:rPr lang="en-US" sz="2400" dirty="0">
                <a:latin typeface="Courier New" panose="02070309020205020404" pitchFamily="49" charset="0"/>
                <a:cs typeface="Courier New" panose="02070309020205020404" pitchFamily="49" charset="0"/>
              </a:rPr>
              <a:t>set </a:t>
            </a:r>
            <a:r>
              <a:rPr lang="en-US" sz="2400">
                <a:latin typeface="Courier New" panose="02070309020205020404" pitchFamily="49" charset="0"/>
                <a:cs typeface="Courier New" panose="02070309020205020404" pitchFamily="49" charset="0"/>
              </a:rPr>
              <a:t>T): </a:t>
            </a:r>
            <a:r>
              <a:rPr lang="en-US" sz="2400" dirty="0">
                <a:latin typeface="Courier New" panose="02070309020205020404" pitchFamily="49" charset="0"/>
                <a:cs typeface="Courier New" panose="02070309020205020404" pitchFamily="49" charset="0"/>
              </a:rPr>
              <a:t>set T :=</a:t>
            </a:r>
          </a:p>
          <a:p>
            <a:pPr marL="0" indent="0">
              <a:buNone/>
            </a:pPr>
            <a:r>
              <a:rPr lang="en-US" sz="2400" dirty="0">
                <a:latin typeface="Courier New" panose="02070309020205020404" pitchFamily="49" charset="0"/>
                <a:cs typeface="Courier New" panose="02070309020205020404" pitchFamily="49" charset="0"/>
              </a:rPr>
              <a:t>    {b | b = a ∨ b ∈ s}</a:t>
            </a:r>
          </a:p>
          <a:p>
            <a:r>
              <a:rPr lang="en-US" sz="2400" dirty="0">
                <a:latin typeface="Courier New" panose="02070309020205020404" pitchFamily="49" charset="0"/>
                <a:cs typeface="Courier New" panose="02070309020205020404" pitchFamily="49" charset="0"/>
              </a:rPr>
              <a:t>insert 5 {1, 2, 3, 4}</a:t>
            </a:r>
            <a:r>
              <a:rPr lang="en-US" dirty="0"/>
              <a:t> yields the set </a:t>
            </a:r>
            <a:r>
              <a:rPr lang="en-US" sz="2400" dirty="0">
                <a:latin typeface="Courier New" panose="02070309020205020404" pitchFamily="49" charset="0"/>
                <a:cs typeface="Courier New" panose="02070309020205020404" pitchFamily="49" charset="0"/>
              </a:rPr>
              <a:t>{1, 2, 3, 4, 5}</a:t>
            </a:r>
            <a:endParaRPr lang="en-US" dirty="0">
              <a:latin typeface="Courier New" panose="02070309020205020404" pitchFamily="49" charset="0"/>
              <a:cs typeface="Courier New" panose="02070309020205020404" pitchFamily="49" charset="0"/>
            </a:endParaRPr>
          </a:p>
          <a:p>
            <a:endParaRPr lang="en-US" dirty="0"/>
          </a:p>
          <a:p>
            <a:endParaRPr lang="en-US" dirty="0"/>
          </a:p>
        </p:txBody>
      </p:sp>
      <p:sp>
        <p:nvSpPr>
          <p:cNvPr id="4" name="Slide Number Placeholder 3">
            <a:extLst>
              <a:ext uri="{FF2B5EF4-FFF2-40B4-BE49-F238E27FC236}">
                <a16:creationId xmlns:a16="http://schemas.microsoft.com/office/drawing/2014/main" id="{BDAF7946-1B13-1C40-9F2E-DF5B8603CFD2}"/>
              </a:ext>
            </a:extLst>
          </p:cNvPr>
          <p:cNvSpPr>
            <a:spLocks noGrp="1"/>
          </p:cNvSpPr>
          <p:nvPr>
            <p:ph type="sldNum" sz="quarter" idx="12"/>
          </p:nvPr>
        </p:nvSpPr>
        <p:spPr/>
        <p:txBody>
          <a:bodyPr/>
          <a:lstStyle/>
          <a:p>
            <a:fld id="{3352CBF5-17B8-4387-88A6-ABF9F8C64D5A}" type="slidenum">
              <a:rPr lang="en-US" smtClean="0"/>
              <a:t>17</a:t>
            </a:fld>
            <a:endParaRPr lang="en-US"/>
          </a:p>
        </p:txBody>
      </p:sp>
    </p:spTree>
    <p:extLst>
      <p:ext uri="{BB962C8B-B14F-4D97-AF65-F5344CB8AC3E}">
        <p14:creationId xmlns:p14="http://schemas.microsoft.com/office/powerpoint/2010/main" val="20371315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13616-7AC4-8D4A-9A6E-FA6366817B0D}"/>
              </a:ext>
            </a:extLst>
          </p:cNvPr>
          <p:cNvSpPr>
            <a:spLocks noGrp="1"/>
          </p:cNvSpPr>
          <p:nvPr>
            <p:ph type="title"/>
          </p:nvPr>
        </p:nvSpPr>
        <p:spPr/>
        <p:txBody>
          <a:bodyPr/>
          <a:lstStyle/>
          <a:p>
            <a:r>
              <a:rPr lang="en-US" dirty="0"/>
              <a:t>Examples</a:t>
            </a:r>
          </a:p>
        </p:txBody>
      </p:sp>
      <p:sp>
        <p:nvSpPr>
          <p:cNvPr id="3" name="Content Placeholder 2">
            <a:extLst>
              <a:ext uri="{FF2B5EF4-FFF2-40B4-BE49-F238E27FC236}">
                <a16:creationId xmlns:a16="http://schemas.microsoft.com/office/drawing/2014/main" id="{367317E6-9A87-8B44-82AE-7EFD9231A322}"/>
              </a:ext>
            </a:extLst>
          </p:cNvPr>
          <p:cNvSpPr>
            <a:spLocks noGrp="1"/>
          </p:cNvSpPr>
          <p:nvPr>
            <p:ph idx="1"/>
          </p:nvPr>
        </p:nvSpPr>
        <p:spPr/>
        <p:txBody>
          <a:bodyPr/>
          <a:lstStyle/>
          <a:p>
            <a:r>
              <a:rPr lang="en-US" dirty="0"/>
              <a:t>See examples in Lean</a:t>
            </a:r>
          </a:p>
        </p:txBody>
      </p:sp>
      <p:sp>
        <p:nvSpPr>
          <p:cNvPr id="4" name="Slide Number Placeholder 3">
            <a:extLst>
              <a:ext uri="{FF2B5EF4-FFF2-40B4-BE49-F238E27FC236}">
                <a16:creationId xmlns:a16="http://schemas.microsoft.com/office/drawing/2014/main" id="{108F3E54-62C9-B340-A775-D2DBAA2D0BF3}"/>
              </a:ext>
            </a:extLst>
          </p:cNvPr>
          <p:cNvSpPr>
            <a:spLocks noGrp="1"/>
          </p:cNvSpPr>
          <p:nvPr>
            <p:ph type="sldNum" sz="quarter" idx="12"/>
          </p:nvPr>
        </p:nvSpPr>
        <p:spPr/>
        <p:txBody>
          <a:bodyPr/>
          <a:lstStyle/>
          <a:p>
            <a:fld id="{3352CBF5-17B8-4387-88A6-ABF9F8C64D5A}" type="slidenum">
              <a:rPr lang="en-US" smtClean="0"/>
              <a:t>18</a:t>
            </a:fld>
            <a:endParaRPr lang="en-US"/>
          </a:p>
        </p:txBody>
      </p:sp>
    </p:spTree>
    <p:extLst>
      <p:ext uri="{BB962C8B-B14F-4D97-AF65-F5344CB8AC3E}">
        <p14:creationId xmlns:p14="http://schemas.microsoft.com/office/powerpoint/2010/main" val="21693845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rgbClr val="FFFFFF"/>
                </a:solidFill>
              </a:rPr>
              <a:t>Fin</a:t>
            </a:r>
          </a:p>
        </p:txBody>
      </p:sp>
      <p:sp>
        <p:nvSpPr>
          <p:cNvPr id="3" name="Slide Number Placeholder 2">
            <a:extLst>
              <a:ext uri="{FF2B5EF4-FFF2-40B4-BE49-F238E27FC236}">
                <a16:creationId xmlns:a16="http://schemas.microsoft.com/office/drawing/2014/main" id="{44CF5CC1-6533-6043-9D5F-346506703E3A}"/>
              </a:ext>
            </a:extLst>
          </p:cNvPr>
          <p:cNvSpPr>
            <a:spLocks noGrp="1"/>
          </p:cNvSpPr>
          <p:nvPr>
            <p:ph type="sldNum" sz="quarter" idx="12"/>
          </p:nvPr>
        </p:nvSpPr>
        <p:spPr/>
        <p:txBody>
          <a:bodyPr/>
          <a:lstStyle/>
          <a:p>
            <a:fld id="{3352CBF5-17B8-4387-88A6-ABF9F8C64D5A}" type="slidenum">
              <a:rPr lang="en-US" smtClean="0"/>
              <a:t>19</a:t>
            </a:fld>
            <a:endParaRPr lang="en-US"/>
          </a:p>
        </p:txBody>
      </p:sp>
    </p:spTree>
    <p:extLst>
      <p:ext uri="{BB962C8B-B14F-4D97-AF65-F5344CB8AC3E}">
        <p14:creationId xmlns:p14="http://schemas.microsoft.com/office/powerpoint/2010/main" val="6289798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3E2A7-0F73-DE48-8E5A-263933C1B805}"/>
              </a:ext>
            </a:extLst>
          </p:cNvPr>
          <p:cNvSpPr>
            <a:spLocks noGrp="1"/>
          </p:cNvSpPr>
          <p:nvPr>
            <p:ph type="title"/>
          </p:nvPr>
        </p:nvSpPr>
        <p:spPr/>
        <p:txBody>
          <a:bodyPr/>
          <a:lstStyle/>
          <a:p>
            <a:r>
              <a:rPr lang="en-US" dirty="0"/>
              <a:t>Before We Get Started</a:t>
            </a:r>
          </a:p>
        </p:txBody>
      </p:sp>
      <p:sp>
        <p:nvSpPr>
          <p:cNvPr id="3" name="Content Placeholder 2">
            <a:extLst>
              <a:ext uri="{FF2B5EF4-FFF2-40B4-BE49-F238E27FC236}">
                <a16:creationId xmlns:a16="http://schemas.microsoft.com/office/drawing/2014/main" id="{89BCE4FD-4F2E-3C42-A31D-18CEA5A71947}"/>
              </a:ext>
            </a:extLst>
          </p:cNvPr>
          <p:cNvSpPr>
            <a:spLocks noGrp="1"/>
          </p:cNvSpPr>
          <p:nvPr>
            <p:ph idx="1"/>
          </p:nvPr>
        </p:nvSpPr>
        <p:spPr>
          <a:xfrm>
            <a:off x="838200" y="1690688"/>
            <a:ext cx="10515600" cy="4665662"/>
          </a:xfrm>
        </p:spPr>
        <p:txBody>
          <a:bodyPr>
            <a:normAutofit fontScale="92500" lnSpcReduction="10000"/>
          </a:bodyPr>
          <a:lstStyle/>
          <a:p>
            <a:r>
              <a:rPr lang="en-US" dirty="0"/>
              <a:t>Clone the repo </a:t>
            </a:r>
            <a:r>
              <a:rPr lang="en-US" dirty="0" err="1"/>
              <a:t>cs</a:t>
            </a:r>
            <a:r>
              <a:rPr lang="en-US" dirty="0"/>
              <a:t>-</a:t>
            </a:r>
            <a:r>
              <a:rPr lang="en-US" dirty="0" err="1"/>
              <a:t>dm</a:t>
            </a:r>
            <a:r>
              <a:rPr lang="en-US" dirty="0"/>
              <a:t>-lean:</a:t>
            </a:r>
            <a:br>
              <a:rPr lang="en-US" dirty="0"/>
            </a:br>
            <a:r>
              <a:rPr lang="en-US" dirty="0"/>
              <a:t>  git clone https://</a:t>
            </a:r>
            <a:r>
              <a:rPr lang="en-US" dirty="0" err="1"/>
              <a:t>www.github.com</a:t>
            </a:r>
            <a:r>
              <a:rPr lang="en-US" dirty="0"/>
              <a:t>/</a:t>
            </a:r>
            <a:r>
              <a:rPr lang="en-US" dirty="0" err="1"/>
              <a:t>kevinsullivan</a:t>
            </a:r>
            <a:r>
              <a:rPr lang="en-US" dirty="0"/>
              <a:t>/</a:t>
            </a:r>
            <a:r>
              <a:rPr lang="en-US" dirty="0" err="1"/>
              <a:t>cs-dm-lean.git</a:t>
            </a:r>
            <a:endParaRPr lang="en-US" dirty="0"/>
          </a:p>
          <a:p>
            <a:r>
              <a:rPr lang="en-US" dirty="0"/>
              <a:t>Clone it into a directory that does not include spaces!</a:t>
            </a:r>
          </a:p>
          <a:p>
            <a:r>
              <a:rPr lang="en-US" dirty="0"/>
              <a:t>cd into the new </a:t>
            </a:r>
            <a:r>
              <a:rPr lang="en-US" dirty="0" err="1"/>
              <a:t>cs</a:t>
            </a:r>
            <a:r>
              <a:rPr lang="en-US" dirty="0"/>
              <a:t>-</a:t>
            </a:r>
            <a:r>
              <a:rPr lang="en-US" dirty="0" err="1"/>
              <a:t>dm</a:t>
            </a:r>
            <a:r>
              <a:rPr lang="en-US" dirty="0"/>
              <a:t>-lean directory</a:t>
            </a:r>
          </a:p>
          <a:p>
            <a:pPr lvl="1"/>
            <a:r>
              <a:rPr lang="en-US" dirty="0"/>
              <a:t>Run </a:t>
            </a:r>
            <a:r>
              <a:rPr lang="en-US" sz="2000" dirty="0" err="1">
                <a:solidFill>
                  <a:srgbClr val="FFFF00"/>
                </a:solidFill>
                <a:highlight>
                  <a:srgbClr val="000000"/>
                </a:highlight>
                <a:latin typeface="Courier New" panose="02070309020205020404" pitchFamily="49" charset="0"/>
                <a:cs typeface="Courier New" panose="02070309020205020404" pitchFamily="49" charset="0"/>
              </a:rPr>
              <a:t>leanpkg</a:t>
            </a:r>
            <a:r>
              <a:rPr lang="en-US" sz="2000" dirty="0">
                <a:highlight>
                  <a:srgbClr val="000000"/>
                </a:highlight>
                <a:latin typeface="Courier New" panose="02070309020205020404" pitchFamily="49" charset="0"/>
                <a:cs typeface="Courier New" panose="02070309020205020404" pitchFamily="49" charset="0"/>
              </a:rPr>
              <a:t> </a:t>
            </a:r>
            <a:r>
              <a:rPr lang="en-US" sz="2000" dirty="0">
                <a:solidFill>
                  <a:srgbClr val="FFFF00"/>
                </a:solidFill>
                <a:highlight>
                  <a:srgbClr val="000000"/>
                </a:highlight>
                <a:latin typeface="Courier New" panose="02070309020205020404" pitchFamily="49" charset="0"/>
                <a:cs typeface="Courier New" panose="02070309020205020404" pitchFamily="49" charset="0"/>
              </a:rPr>
              <a:t>configure</a:t>
            </a:r>
            <a:endParaRPr lang="en-US" dirty="0">
              <a:solidFill>
                <a:srgbClr val="FFFF00"/>
              </a:solidFill>
              <a:highlight>
                <a:srgbClr val="000000"/>
              </a:highlight>
            </a:endParaRPr>
          </a:p>
          <a:p>
            <a:pPr lvl="1"/>
            <a:r>
              <a:rPr lang="en-US" dirty="0"/>
              <a:t>Run </a:t>
            </a:r>
            <a:r>
              <a:rPr lang="en-US" sz="2000" dirty="0" err="1">
                <a:solidFill>
                  <a:srgbClr val="FFFF00"/>
                </a:solidFill>
                <a:highlight>
                  <a:srgbClr val="000000"/>
                </a:highlight>
                <a:latin typeface="Courier New" panose="02070309020205020404" pitchFamily="49" charset="0"/>
                <a:cs typeface="Courier New" panose="02070309020205020404" pitchFamily="49" charset="0"/>
              </a:rPr>
              <a:t>leanpkg</a:t>
            </a:r>
            <a:r>
              <a:rPr lang="en-US" sz="2000" dirty="0">
                <a:solidFill>
                  <a:srgbClr val="FFFF00"/>
                </a:solidFill>
                <a:highlight>
                  <a:srgbClr val="000000"/>
                </a:highlight>
                <a:latin typeface="Courier New" panose="02070309020205020404" pitchFamily="49" charset="0"/>
                <a:cs typeface="Courier New" panose="02070309020205020404" pitchFamily="49" charset="0"/>
              </a:rPr>
              <a:t> build</a:t>
            </a:r>
            <a:r>
              <a:rPr lang="en-US" dirty="0"/>
              <a:t> (or </a:t>
            </a:r>
            <a:r>
              <a:rPr lang="en-US" sz="2000" dirty="0" err="1">
                <a:solidFill>
                  <a:srgbClr val="FFFF00"/>
                </a:solidFill>
                <a:highlight>
                  <a:srgbClr val="000000"/>
                </a:highlight>
                <a:latin typeface="Courier New" panose="02070309020205020404" pitchFamily="49" charset="0"/>
                <a:cs typeface="Courier New" panose="02070309020205020404" pitchFamily="49" charset="0"/>
              </a:rPr>
              <a:t>leanpkg</a:t>
            </a:r>
            <a:r>
              <a:rPr lang="en-US" sz="2000" dirty="0">
                <a:solidFill>
                  <a:srgbClr val="FFFF00"/>
                </a:solidFill>
                <a:highlight>
                  <a:srgbClr val="000000"/>
                </a:highlight>
                <a:latin typeface="Courier New" panose="02070309020205020404" pitchFamily="49" charset="0"/>
                <a:cs typeface="Courier New" panose="02070309020205020404" pitchFamily="49" charset="0"/>
              </a:rPr>
              <a:t> make</a:t>
            </a:r>
            <a:r>
              <a:rPr lang="en-US" dirty="0"/>
              <a:t>)</a:t>
            </a:r>
          </a:p>
          <a:p>
            <a:r>
              <a:rPr lang="en-US" dirty="0"/>
              <a:t>Notes:</a:t>
            </a:r>
          </a:p>
          <a:p>
            <a:pPr lvl="1"/>
            <a:r>
              <a:rPr lang="en-US" dirty="0"/>
              <a:t>If the </a:t>
            </a:r>
            <a:r>
              <a:rPr lang="en-US" dirty="0" err="1"/>
              <a:t>leanpkg</a:t>
            </a:r>
            <a:r>
              <a:rPr lang="en-US" dirty="0"/>
              <a:t> command is not found, you don’t have your path set up correctly</a:t>
            </a:r>
          </a:p>
          <a:p>
            <a:pPr lvl="1"/>
            <a:r>
              <a:rPr lang="en-US" dirty="0"/>
              <a:t>If you’re on a Mac, you might need to run </a:t>
            </a:r>
            <a:r>
              <a:rPr lang="en-US" sz="2000" dirty="0">
                <a:solidFill>
                  <a:srgbClr val="FFFF00"/>
                </a:solidFill>
                <a:highlight>
                  <a:srgbClr val="000000"/>
                </a:highlight>
                <a:latin typeface="Courier New" panose="02070309020205020404" pitchFamily="49" charset="0"/>
                <a:cs typeface="Courier New" panose="02070309020205020404" pitchFamily="49" charset="0"/>
              </a:rPr>
              <a:t>brew install </a:t>
            </a:r>
            <a:r>
              <a:rPr lang="en-US" sz="2000" dirty="0" err="1">
                <a:solidFill>
                  <a:srgbClr val="FFFF00"/>
                </a:solidFill>
                <a:highlight>
                  <a:srgbClr val="000000"/>
                </a:highlight>
                <a:latin typeface="Courier New" panose="02070309020205020404" pitchFamily="49" charset="0"/>
                <a:cs typeface="Courier New" panose="02070309020205020404" pitchFamily="49" charset="0"/>
              </a:rPr>
              <a:t>coreutils</a:t>
            </a:r>
            <a:endParaRPr lang="en-US" sz="2000" dirty="0">
              <a:solidFill>
                <a:srgbClr val="FFFF00"/>
              </a:solidFill>
              <a:highlight>
                <a:srgbClr val="000000"/>
              </a:highlight>
              <a:latin typeface="Courier New" panose="02070309020205020404" pitchFamily="49" charset="0"/>
              <a:cs typeface="Courier New" panose="02070309020205020404" pitchFamily="49" charset="0"/>
            </a:endParaRPr>
          </a:p>
          <a:p>
            <a:pPr lvl="1"/>
            <a:r>
              <a:rPr lang="en-US" dirty="0"/>
              <a:t>Spaces in the pathname to the library can cause problems</a:t>
            </a:r>
          </a:p>
          <a:p>
            <a:r>
              <a:rPr lang="en-US" dirty="0"/>
              <a:t>Clone right now, the rest is homework due before Thursday</a:t>
            </a:r>
          </a:p>
          <a:p>
            <a:pPr lvl="1"/>
            <a:r>
              <a:rPr lang="en-US" dirty="0"/>
              <a:t>Take advantage of TA office hours!</a:t>
            </a:r>
          </a:p>
          <a:p>
            <a:pPr lvl="1"/>
            <a:endParaRPr lang="en-US" dirty="0"/>
          </a:p>
          <a:p>
            <a:pPr marL="0" indent="0">
              <a:buNone/>
            </a:pPr>
            <a:endParaRPr lang="en-US" dirty="0">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A7CCC667-32A7-1C4F-B7FE-AA03A8B17479}"/>
              </a:ext>
            </a:extLst>
          </p:cNvPr>
          <p:cNvSpPr>
            <a:spLocks noGrp="1"/>
          </p:cNvSpPr>
          <p:nvPr>
            <p:ph type="sldNum" sz="quarter" idx="12"/>
          </p:nvPr>
        </p:nvSpPr>
        <p:spPr/>
        <p:txBody>
          <a:bodyPr/>
          <a:lstStyle/>
          <a:p>
            <a:fld id="{3352CBF5-17B8-4387-88A6-ABF9F8C64D5A}" type="slidenum">
              <a:rPr lang="en-US" smtClean="0"/>
              <a:t>2</a:t>
            </a:fld>
            <a:endParaRPr lang="en-US"/>
          </a:p>
        </p:txBody>
      </p:sp>
    </p:spTree>
    <p:extLst>
      <p:ext uri="{BB962C8B-B14F-4D97-AF65-F5344CB8AC3E}">
        <p14:creationId xmlns:p14="http://schemas.microsoft.com/office/powerpoint/2010/main" val="1410276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19016-63A1-804E-A64E-506D76FDB939}"/>
              </a:ext>
            </a:extLst>
          </p:cNvPr>
          <p:cNvSpPr>
            <a:spLocks noGrp="1"/>
          </p:cNvSpPr>
          <p:nvPr>
            <p:ph type="title"/>
          </p:nvPr>
        </p:nvSpPr>
        <p:spPr/>
        <p:txBody>
          <a:bodyPr/>
          <a:lstStyle/>
          <a:p>
            <a:r>
              <a:rPr lang="en-US" dirty="0"/>
              <a:t>What are sets?</a:t>
            </a:r>
          </a:p>
        </p:txBody>
      </p:sp>
      <p:sp>
        <p:nvSpPr>
          <p:cNvPr id="3" name="Content Placeholder 2">
            <a:extLst>
              <a:ext uri="{FF2B5EF4-FFF2-40B4-BE49-F238E27FC236}">
                <a16:creationId xmlns:a16="http://schemas.microsoft.com/office/drawing/2014/main" id="{9949A817-3AC3-E444-8ACB-8FC21F690AAB}"/>
              </a:ext>
            </a:extLst>
          </p:cNvPr>
          <p:cNvSpPr>
            <a:spLocks noGrp="1"/>
          </p:cNvSpPr>
          <p:nvPr>
            <p:ph idx="1"/>
          </p:nvPr>
        </p:nvSpPr>
        <p:spPr>
          <a:xfrm>
            <a:off x="838200" y="1825624"/>
            <a:ext cx="10515600" cy="4530725"/>
          </a:xfrm>
        </p:spPr>
        <p:txBody>
          <a:bodyPr>
            <a:normAutofit/>
          </a:bodyPr>
          <a:lstStyle/>
          <a:p>
            <a:r>
              <a:rPr lang="en-US" dirty="0"/>
              <a:t>In many programming languages, sets are unordered containers of unique items</a:t>
            </a:r>
          </a:p>
          <a:p>
            <a:pPr lvl="1"/>
            <a:r>
              <a:rPr lang="en-US" dirty="0"/>
              <a:t>{3, 1, 2} and {1, 2, 3} are the same set</a:t>
            </a:r>
          </a:p>
          <a:p>
            <a:pPr lvl="1"/>
            <a:r>
              <a:rPr lang="en-US" dirty="0">
                <a:cs typeface="Courier New" panose="02070309020205020404" pitchFamily="49" charset="0"/>
              </a:rPr>
              <a:t>{1, 1, 2, 3} is </a:t>
            </a:r>
            <a:r>
              <a:rPr lang="en-US" i="1" dirty="0">
                <a:cs typeface="Courier New" panose="02070309020205020404" pitchFamily="49" charset="0"/>
              </a:rPr>
              <a:t>not</a:t>
            </a:r>
            <a:r>
              <a:rPr lang="en-US" dirty="0">
                <a:cs typeface="Courier New" panose="02070309020205020404" pitchFamily="49" charset="0"/>
              </a:rPr>
              <a:t> a set</a:t>
            </a:r>
          </a:p>
          <a:p>
            <a:r>
              <a:rPr lang="en-US" dirty="0">
                <a:cs typeface="Courier New" panose="02070309020205020404" pitchFamily="49" charset="0"/>
              </a:rPr>
              <a:t>In Lean, to create a set, you need to first specify what type is contained in the set (in Lean, a set cannot contain elements of different types)</a:t>
            </a:r>
          </a:p>
          <a:p>
            <a:r>
              <a:rPr lang="en-US" dirty="0">
                <a:cs typeface="Courier New" panose="02070309020205020404" pitchFamily="49" charset="0"/>
              </a:rPr>
              <a:t>A set of naturals (</a:t>
            </a:r>
            <a:r>
              <a:rPr lang="en-US" sz="2400" dirty="0">
                <a:latin typeface="Courier New" panose="02070309020205020404" pitchFamily="49" charset="0"/>
                <a:cs typeface="Courier New" panose="02070309020205020404" pitchFamily="49" charset="0"/>
              </a:rPr>
              <a:t>set </a:t>
            </a:r>
            <a:r>
              <a:rPr lang="en-US" sz="2400" dirty="0" err="1">
                <a:latin typeface="Courier New" panose="02070309020205020404" pitchFamily="49" charset="0"/>
                <a:cs typeface="Courier New" panose="02070309020205020404" pitchFamily="49" charset="0"/>
              </a:rPr>
              <a:t>ℕ</a:t>
            </a:r>
            <a:r>
              <a:rPr lang="en-US" dirty="0">
                <a:cs typeface="Courier New" panose="02070309020205020404" pitchFamily="49" charset="0"/>
              </a:rPr>
              <a:t>) is a map from the naturals to a proposition</a:t>
            </a:r>
          </a:p>
          <a:p>
            <a:pPr lvl="1"/>
            <a:r>
              <a:rPr lang="en-US" dirty="0">
                <a:cs typeface="Courier New" panose="02070309020205020404" pitchFamily="49" charset="0"/>
              </a:rPr>
              <a:t>The proposition is whether a natural number is an element of the set</a:t>
            </a:r>
          </a:p>
          <a:p>
            <a:endParaRPr lang="en-US" dirty="0"/>
          </a:p>
          <a:p>
            <a:pPr marL="0" indent="0">
              <a:buNone/>
            </a:pPr>
            <a:endParaRPr lang="en-US" dirty="0"/>
          </a:p>
          <a:p>
            <a:endParaRPr lang="en-US" dirty="0"/>
          </a:p>
          <a:p>
            <a:pPr lvl="1"/>
            <a:endParaRPr lang="en-US" dirty="0"/>
          </a:p>
        </p:txBody>
      </p:sp>
      <p:sp>
        <p:nvSpPr>
          <p:cNvPr id="4" name="Slide Number Placeholder 3">
            <a:extLst>
              <a:ext uri="{FF2B5EF4-FFF2-40B4-BE49-F238E27FC236}">
                <a16:creationId xmlns:a16="http://schemas.microsoft.com/office/drawing/2014/main" id="{8BA586D8-2005-074F-AA33-A27B1604B577}"/>
              </a:ext>
            </a:extLst>
          </p:cNvPr>
          <p:cNvSpPr>
            <a:spLocks noGrp="1"/>
          </p:cNvSpPr>
          <p:nvPr>
            <p:ph type="sldNum" sz="quarter" idx="12"/>
          </p:nvPr>
        </p:nvSpPr>
        <p:spPr/>
        <p:txBody>
          <a:bodyPr/>
          <a:lstStyle/>
          <a:p>
            <a:fld id="{3352CBF5-17B8-4387-88A6-ABF9F8C64D5A}" type="slidenum">
              <a:rPr lang="en-US" smtClean="0"/>
              <a:t>3</a:t>
            </a:fld>
            <a:endParaRPr lang="en-US"/>
          </a:p>
        </p:txBody>
      </p:sp>
    </p:spTree>
    <p:extLst>
      <p:ext uri="{BB962C8B-B14F-4D97-AF65-F5344CB8AC3E}">
        <p14:creationId xmlns:p14="http://schemas.microsoft.com/office/powerpoint/2010/main" val="9725957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3BA22-EDAF-1744-8DC9-AB216FF85B54}"/>
              </a:ext>
            </a:extLst>
          </p:cNvPr>
          <p:cNvSpPr>
            <a:spLocks noGrp="1"/>
          </p:cNvSpPr>
          <p:nvPr>
            <p:ph type="title"/>
          </p:nvPr>
        </p:nvSpPr>
        <p:spPr/>
        <p:txBody>
          <a:bodyPr/>
          <a:lstStyle/>
          <a:p>
            <a:r>
              <a:rPr lang="en-US" dirty="0"/>
              <a:t>Set notation</a:t>
            </a:r>
          </a:p>
        </p:txBody>
      </p:sp>
      <p:sp>
        <p:nvSpPr>
          <p:cNvPr id="3" name="Content Placeholder 2">
            <a:extLst>
              <a:ext uri="{FF2B5EF4-FFF2-40B4-BE49-F238E27FC236}">
                <a16:creationId xmlns:a16="http://schemas.microsoft.com/office/drawing/2014/main" id="{1D041351-64E2-894F-A766-F75A7D536981}"/>
              </a:ext>
            </a:extLst>
          </p:cNvPr>
          <p:cNvSpPr>
            <a:spLocks noGrp="1"/>
          </p:cNvSpPr>
          <p:nvPr>
            <p:ph idx="1"/>
          </p:nvPr>
        </p:nvSpPr>
        <p:spPr/>
        <p:txBody>
          <a:bodyPr/>
          <a:lstStyle/>
          <a:p>
            <a:r>
              <a:rPr lang="en-US" dirty="0"/>
              <a:t>In Lean, the empty set is denoted with either </a:t>
            </a:r>
            <a:r>
              <a:rPr lang="en-US" sz="2400" dirty="0">
                <a:latin typeface="Courier New" panose="02070309020205020404" pitchFamily="49" charset="0"/>
                <a:cs typeface="Courier New" panose="02070309020205020404" pitchFamily="49" charset="0"/>
              </a:rPr>
              <a:t>{}</a:t>
            </a:r>
            <a:r>
              <a:rPr lang="en-US" dirty="0"/>
              <a:t> or </a:t>
            </a:r>
            <a:r>
              <a:rPr lang="en-US" sz="2400" dirty="0">
                <a:latin typeface="Courier New" panose="02070309020205020404" pitchFamily="49" charset="0"/>
                <a:cs typeface="Courier New" panose="02070309020205020404" pitchFamily="49" charset="0"/>
              </a:rPr>
              <a:t>∅</a:t>
            </a:r>
            <a:r>
              <a:rPr lang="en-US" dirty="0"/>
              <a:t>.</a:t>
            </a:r>
          </a:p>
          <a:p>
            <a:pPr lvl="1" latinLnBrk="1"/>
            <a:r>
              <a:rPr lang="en-US" dirty="0"/>
              <a:t>For a set of natural numbers, the empty set is equivalent to the function:</a:t>
            </a:r>
            <a:br>
              <a:rPr lang="en-US" dirty="0"/>
            </a:br>
            <a:r>
              <a:rPr lang="el-GR" sz="2000" dirty="0">
                <a:latin typeface="Courier New" panose="02070309020205020404" pitchFamily="49" charset="0"/>
                <a:cs typeface="Courier New" panose="02070309020205020404" pitchFamily="49" charset="0"/>
              </a:rPr>
              <a:t>λ(</a:t>
            </a:r>
            <a:r>
              <a:rPr lang="en-US" sz="2000" dirty="0">
                <a:latin typeface="Courier New" panose="02070309020205020404" pitchFamily="49" charset="0"/>
                <a:cs typeface="Courier New" panose="02070309020205020404" pitchFamily="49" charset="0"/>
              </a:rPr>
              <a:t>a: </a:t>
            </a:r>
            <a:r>
              <a:rPr lang="en-US" sz="2000" dirty="0" err="1">
                <a:latin typeface="Courier New" panose="02070309020205020404" pitchFamily="49" charset="0"/>
                <a:cs typeface="Courier New" panose="02070309020205020404" pitchFamily="49" charset="0"/>
              </a:rPr>
              <a:t>ℕ</a:t>
            </a:r>
            <a:r>
              <a:rPr lang="en-US" sz="2000" dirty="0">
                <a:latin typeface="Courier New" panose="02070309020205020404" pitchFamily="49" charset="0"/>
                <a:cs typeface="Courier New" panose="02070309020205020404" pitchFamily="49" charset="0"/>
              </a:rPr>
              <a:t>), false</a:t>
            </a:r>
          </a:p>
          <a:p>
            <a:r>
              <a:rPr lang="en-US" dirty="0"/>
              <a:t>We can also define the set of even numbers:</a:t>
            </a:r>
          </a:p>
          <a:p>
            <a:pPr lvl="1"/>
            <a:r>
              <a:rPr lang="en-US" dirty="0"/>
              <a:t>def </a:t>
            </a:r>
            <a:r>
              <a:rPr lang="en-US" dirty="0" err="1"/>
              <a:t>evs</a:t>
            </a:r>
            <a:r>
              <a:rPr lang="en-US" dirty="0"/>
              <a:t> : set </a:t>
            </a:r>
            <a:r>
              <a:rPr lang="en-US" dirty="0" err="1"/>
              <a:t>ℕ</a:t>
            </a:r>
            <a:r>
              <a:rPr lang="en-US" dirty="0"/>
              <a:t> := { n | ∃ m, m + m = n } </a:t>
            </a:r>
          </a:p>
          <a:p>
            <a:r>
              <a:rPr lang="en-US" dirty="0"/>
              <a:t>Or a </a:t>
            </a:r>
            <a:r>
              <a:rPr lang="en-US" i="1" dirty="0"/>
              <a:t>singleton</a:t>
            </a:r>
            <a:r>
              <a:rPr lang="en-US" dirty="0"/>
              <a:t> set, containing just the number 1: </a:t>
            </a:r>
            <a:r>
              <a:rPr lang="en-US" sz="2400" dirty="0">
                <a:latin typeface="Courier New" panose="02070309020205020404" pitchFamily="49" charset="0"/>
                <a:cs typeface="Courier New" panose="02070309020205020404" pitchFamily="49" charset="0"/>
              </a:rPr>
              <a:t>{1}</a:t>
            </a:r>
          </a:p>
          <a:p>
            <a:pPr lvl="1"/>
            <a:r>
              <a:rPr lang="en-US" dirty="0"/>
              <a:t>What other ways could we define this set?</a:t>
            </a:r>
          </a:p>
        </p:txBody>
      </p:sp>
      <p:sp>
        <p:nvSpPr>
          <p:cNvPr id="4" name="Slide Number Placeholder 3">
            <a:extLst>
              <a:ext uri="{FF2B5EF4-FFF2-40B4-BE49-F238E27FC236}">
                <a16:creationId xmlns:a16="http://schemas.microsoft.com/office/drawing/2014/main" id="{16CF9FDA-E697-444A-80A5-BD5113F0B752}"/>
              </a:ext>
            </a:extLst>
          </p:cNvPr>
          <p:cNvSpPr>
            <a:spLocks noGrp="1"/>
          </p:cNvSpPr>
          <p:nvPr>
            <p:ph type="sldNum" sz="quarter" idx="12"/>
          </p:nvPr>
        </p:nvSpPr>
        <p:spPr/>
        <p:txBody>
          <a:bodyPr/>
          <a:lstStyle/>
          <a:p>
            <a:fld id="{3352CBF5-17B8-4387-88A6-ABF9F8C64D5A}" type="slidenum">
              <a:rPr lang="en-US" smtClean="0"/>
              <a:t>4</a:t>
            </a:fld>
            <a:endParaRPr lang="en-US"/>
          </a:p>
        </p:txBody>
      </p:sp>
    </p:spTree>
    <p:extLst>
      <p:ext uri="{BB962C8B-B14F-4D97-AF65-F5344CB8AC3E}">
        <p14:creationId xmlns:p14="http://schemas.microsoft.com/office/powerpoint/2010/main" val="7736661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CCB59-9627-DD41-9E7D-62FB88698831}"/>
              </a:ext>
            </a:extLst>
          </p:cNvPr>
          <p:cNvSpPr>
            <a:spLocks noGrp="1"/>
          </p:cNvSpPr>
          <p:nvPr>
            <p:ph type="title"/>
          </p:nvPr>
        </p:nvSpPr>
        <p:spPr/>
        <p:txBody>
          <a:bodyPr/>
          <a:lstStyle/>
          <a:p>
            <a:r>
              <a:rPr lang="en-US" dirty="0"/>
              <a:t>Membership</a:t>
            </a:r>
          </a:p>
        </p:txBody>
      </p:sp>
      <p:sp>
        <p:nvSpPr>
          <p:cNvPr id="3" name="Content Placeholder 2">
            <a:extLst>
              <a:ext uri="{FF2B5EF4-FFF2-40B4-BE49-F238E27FC236}">
                <a16:creationId xmlns:a16="http://schemas.microsoft.com/office/drawing/2014/main" id="{0826A03E-BE91-804F-B0B4-FA785B2D8E19}"/>
              </a:ext>
            </a:extLst>
          </p:cNvPr>
          <p:cNvSpPr>
            <a:spLocks noGrp="1"/>
          </p:cNvSpPr>
          <p:nvPr>
            <p:ph idx="1"/>
          </p:nvPr>
        </p:nvSpPr>
        <p:spPr/>
        <p:txBody>
          <a:bodyPr/>
          <a:lstStyle/>
          <a:p>
            <a:r>
              <a:rPr lang="en-US" dirty="0"/>
              <a:t>1 ∈ {1}</a:t>
            </a:r>
          </a:p>
          <a:p>
            <a:pPr lvl="1"/>
            <a:r>
              <a:rPr lang="en-US" dirty="0"/>
              <a:t>“One is a member (or element) of the set containing just the number 1”</a:t>
            </a:r>
          </a:p>
          <a:p>
            <a:pPr latinLnBrk="1"/>
            <a:r>
              <a:rPr lang="en-US" dirty="0"/>
              <a:t>This reduces to:</a:t>
            </a:r>
            <a:br>
              <a:rPr lang="en-US" dirty="0"/>
            </a:br>
            <a:r>
              <a:rPr lang="en-US" dirty="0"/>
              <a:t>  </a:t>
            </a:r>
            <a:r>
              <a:rPr lang="en-US" sz="2400" dirty="0">
                <a:latin typeface="Courier New" panose="02070309020205020404" pitchFamily="49" charset="0"/>
                <a:cs typeface="Courier New" panose="02070309020205020404" pitchFamily="49" charset="0"/>
              </a:rPr>
              <a:t>1 = 1 ∨ false</a:t>
            </a:r>
            <a:endParaRPr lang="en-US" dirty="0">
              <a:latin typeface="Courier New" panose="02070309020205020404" pitchFamily="49" charset="0"/>
              <a:cs typeface="Courier New" panose="02070309020205020404" pitchFamily="49" charset="0"/>
            </a:endParaRPr>
          </a:p>
          <a:p>
            <a:r>
              <a:rPr lang="en-US" dirty="0"/>
              <a:t>See proofs in Lean</a:t>
            </a:r>
          </a:p>
          <a:p>
            <a:r>
              <a:rPr lang="en-US" dirty="0"/>
              <a:t>Is 1 ∈ {1, 2, 3}?</a:t>
            </a:r>
          </a:p>
          <a:p>
            <a:r>
              <a:rPr lang="en-US" dirty="0"/>
              <a:t>Is {1, 2} ∈ {1, 2, 3}?</a:t>
            </a:r>
          </a:p>
          <a:p>
            <a:endParaRPr lang="en-US" dirty="0"/>
          </a:p>
        </p:txBody>
      </p:sp>
      <p:sp>
        <p:nvSpPr>
          <p:cNvPr id="4" name="Slide Number Placeholder 3">
            <a:extLst>
              <a:ext uri="{FF2B5EF4-FFF2-40B4-BE49-F238E27FC236}">
                <a16:creationId xmlns:a16="http://schemas.microsoft.com/office/drawing/2014/main" id="{9F64ADE2-0E21-8E45-97BE-3182EB64FB40}"/>
              </a:ext>
            </a:extLst>
          </p:cNvPr>
          <p:cNvSpPr>
            <a:spLocks noGrp="1"/>
          </p:cNvSpPr>
          <p:nvPr>
            <p:ph type="sldNum" sz="quarter" idx="12"/>
          </p:nvPr>
        </p:nvSpPr>
        <p:spPr/>
        <p:txBody>
          <a:bodyPr/>
          <a:lstStyle/>
          <a:p>
            <a:fld id="{3352CBF5-17B8-4387-88A6-ABF9F8C64D5A}" type="slidenum">
              <a:rPr lang="en-US" smtClean="0"/>
              <a:t>5</a:t>
            </a:fld>
            <a:endParaRPr lang="en-US"/>
          </a:p>
        </p:txBody>
      </p:sp>
    </p:spTree>
    <p:extLst>
      <p:ext uri="{BB962C8B-B14F-4D97-AF65-F5344CB8AC3E}">
        <p14:creationId xmlns:p14="http://schemas.microsoft.com/office/powerpoint/2010/main" val="40341090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D9B1A-5783-274E-B6B8-B58D16006B60}"/>
              </a:ext>
            </a:extLst>
          </p:cNvPr>
          <p:cNvSpPr>
            <a:spLocks noGrp="1"/>
          </p:cNvSpPr>
          <p:nvPr>
            <p:ph type="title"/>
          </p:nvPr>
        </p:nvSpPr>
        <p:spPr/>
        <p:txBody>
          <a:bodyPr/>
          <a:lstStyle/>
          <a:p>
            <a:r>
              <a:rPr lang="en-US" dirty="0"/>
              <a:t>Union</a:t>
            </a:r>
          </a:p>
        </p:txBody>
      </p:sp>
      <p:sp>
        <p:nvSpPr>
          <p:cNvPr id="3" name="Content Placeholder 2">
            <a:extLst>
              <a:ext uri="{FF2B5EF4-FFF2-40B4-BE49-F238E27FC236}">
                <a16:creationId xmlns:a16="http://schemas.microsoft.com/office/drawing/2014/main" id="{44587B3F-8491-1D45-9732-00FACF8441F9}"/>
              </a:ext>
            </a:extLst>
          </p:cNvPr>
          <p:cNvSpPr>
            <a:spLocks noGrp="1"/>
          </p:cNvSpPr>
          <p:nvPr>
            <p:ph idx="1"/>
          </p:nvPr>
        </p:nvSpPr>
        <p:spPr>
          <a:xfrm>
            <a:off x="618978" y="1825625"/>
            <a:ext cx="11015004" cy="4351338"/>
          </a:xfrm>
        </p:spPr>
        <p:txBody>
          <a:bodyPr/>
          <a:lstStyle/>
          <a:p>
            <a:r>
              <a:rPr lang="en-US" dirty="0"/>
              <a:t>Consider the sets {1, 2, 3} (y) and {2, 3, 4} (z)</a:t>
            </a:r>
          </a:p>
          <a:p>
            <a:r>
              <a:rPr lang="en-US" dirty="0"/>
              <a:t>What is the union of these two sets?</a:t>
            </a:r>
          </a:p>
          <a:p>
            <a:r>
              <a:rPr lang="en-US" dirty="0"/>
              <a:t>I.e., what set contains all elements in either y and z?</a:t>
            </a:r>
          </a:p>
          <a:p>
            <a:endParaRPr lang="en-US" dirty="0"/>
          </a:p>
          <a:p>
            <a:pPr lvl="1"/>
            <a:r>
              <a:rPr lang="en-US" dirty="0"/>
              <a:t>Is this set uniquely defined?</a:t>
            </a:r>
          </a:p>
          <a:p>
            <a:r>
              <a:rPr lang="en-US" dirty="0"/>
              <a:t>How is the union defined in Lean?</a:t>
            </a:r>
            <a:br>
              <a:rPr lang="en-US" dirty="0"/>
            </a:br>
            <a:r>
              <a:rPr lang="el-GR" sz="1900" dirty="0">
                <a:latin typeface="Courier New" panose="02070309020205020404" pitchFamily="49" charset="0"/>
                <a:cs typeface="Courier New" panose="02070309020205020404" pitchFamily="49" charset="0"/>
              </a:rPr>
              <a:t>λ(</a:t>
            </a:r>
            <a:r>
              <a:rPr lang="en-US" sz="1900" dirty="0">
                <a:latin typeface="Courier New" panose="02070309020205020404" pitchFamily="49" charset="0"/>
                <a:cs typeface="Courier New" panose="02070309020205020404" pitchFamily="49" charset="0"/>
              </a:rPr>
              <a:t>a: </a:t>
            </a:r>
            <a:r>
              <a:rPr lang="en-US" sz="1900" dirty="0" err="1">
                <a:latin typeface="Courier New" panose="02070309020205020404" pitchFamily="49" charset="0"/>
                <a:cs typeface="Courier New" panose="02070309020205020404" pitchFamily="49" charset="0"/>
              </a:rPr>
              <a:t>ℕ</a:t>
            </a:r>
            <a:r>
              <a:rPr lang="en-US" sz="1900" dirty="0">
                <a:latin typeface="Courier New" panose="02070309020205020404" pitchFamily="49" charset="0"/>
                <a:cs typeface="Courier New" panose="02070309020205020404" pitchFamily="49" charset="0"/>
              </a:rPr>
              <a:t>), (a = 3 ∨ a = 2 ∨ a = 1 ∨ false) ∨ a = 4 ∨ a = 3 ∨ a = 2 ∨ false</a:t>
            </a:r>
          </a:p>
          <a:p>
            <a:r>
              <a:rPr lang="en-US" dirty="0"/>
              <a:t>More proofs</a:t>
            </a:r>
            <a:br>
              <a:rPr lang="en-US" dirty="0"/>
            </a:br>
            <a:endParaRPr lang="en-US" dirty="0"/>
          </a:p>
          <a:p>
            <a:endParaRPr lang="en-US" dirty="0"/>
          </a:p>
        </p:txBody>
      </p:sp>
      <p:sp>
        <p:nvSpPr>
          <p:cNvPr id="4" name="Slide Number Placeholder 3">
            <a:extLst>
              <a:ext uri="{FF2B5EF4-FFF2-40B4-BE49-F238E27FC236}">
                <a16:creationId xmlns:a16="http://schemas.microsoft.com/office/drawing/2014/main" id="{B48062FD-8384-964C-995B-488C71E57CC6}"/>
              </a:ext>
            </a:extLst>
          </p:cNvPr>
          <p:cNvSpPr>
            <a:spLocks noGrp="1"/>
          </p:cNvSpPr>
          <p:nvPr>
            <p:ph type="sldNum" sz="quarter" idx="12"/>
          </p:nvPr>
        </p:nvSpPr>
        <p:spPr/>
        <p:txBody>
          <a:bodyPr/>
          <a:lstStyle/>
          <a:p>
            <a:fld id="{3352CBF5-17B8-4387-88A6-ABF9F8C64D5A}" type="slidenum">
              <a:rPr lang="en-US" smtClean="0"/>
              <a:t>6</a:t>
            </a:fld>
            <a:endParaRPr lang="en-US"/>
          </a:p>
        </p:txBody>
      </p:sp>
      <p:sp>
        <p:nvSpPr>
          <p:cNvPr id="5" name="Rectangle 4">
            <a:extLst>
              <a:ext uri="{FF2B5EF4-FFF2-40B4-BE49-F238E27FC236}">
                <a16:creationId xmlns:a16="http://schemas.microsoft.com/office/drawing/2014/main" id="{6E784038-E1EC-F24A-A10A-82C54D800C27}"/>
              </a:ext>
            </a:extLst>
          </p:cNvPr>
          <p:cNvSpPr/>
          <p:nvPr/>
        </p:nvSpPr>
        <p:spPr>
          <a:xfrm>
            <a:off x="846406" y="2792439"/>
            <a:ext cx="9107658" cy="954107"/>
          </a:xfrm>
          <a:prstGeom prst="rect">
            <a:avLst/>
          </a:prstGeom>
        </p:spPr>
        <p:txBody>
          <a:bodyPr wrap="square">
            <a:spAutoFit/>
          </a:bodyPr>
          <a:lstStyle/>
          <a:p>
            <a:r>
              <a:rPr lang="en-US" sz="2800" dirty="0"/>
              <a:t>I.e., what set contains all elements in either y and z and no other elements?</a:t>
            </a:r>
          </a:p>
        </p:txBody>
      </p:sp>
    </p:spTree>
    <p:extLst>
      <p:ext uri="{BB962C8B-B14F-4D97-AF65-F5344CB8AC3E}">
        <p14:creationId xmlns:p14="http://schemas.microsoft.com/office/powerpoint/2010/main" val="230464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9468C-41F4-E144-B164-F77EA4497E9E}"/>
              </a:ext>
            </a:extLst>
          </p:cNvPr>
          <p:cNvSpPr>
            <a:spLocks noGrp="1"/>
          </p:cNvSpPr>
          <p:nvPr>
            <p:ph type="title"/>
          </p:nvPr>
        </p:nvSpPr>
        <p:spPr/>
        <p:txBody>
          <a:bodyPr/>
          <a:lstStyle/>
          <a:p>
            <a:r>
              <a:rPr lang="en-US" dirty="0"/>
              <a:t>Intersection</a:t>
            </a:r>
          </a:p>
        </p:txBody>
      </p:sp>
      <p:sp>
        <p:nvSpPr>
          <p:cNvPr id="3" name="Content Placeholder 2">
            <a:extLst>
              <a:ext uri="{FF2B5EF4-FFF2-40B4-BE49-F238E27FC236}">
                <a16:creationId xmlns:a16="http://schemas.microsoft.com/office/drawing/2014/main" id="{1FAE15C6-E970-5747-9BF2-3820FE429AE6}"/>
              </a:ext>
            </a:extLst>
          </p:cNvPr>
          <p:cNvSpPr>
            <a:spLocks noGrp="1"/>
          </p:cNvSpPr>
          <p:nvPr>
            <p:ph idx="1"/>
          </p:nvPr>
        </p:nvSpPr>
        <p:spPr>
          <a:xfrm>
            <a:off x="534571" y="1825625"/>
            <a:ext cx="11113478" cy="4351338"/>
          </a:xfrm>
        </p:spPr>
        <p:txBody>
          <a:bodyPr/>
          <a:lstStyle/>
          <a:p>
            <a:r>
              <a:rPr lang="en-US" dirty="0"/>
              <a:t>Consider the sets {1, 2, 3} (y) and {2, 3, 4} (z)</a:t>
            </a:r>
          </a:p>
          <a:p>
            <a:r>
              <a:rPr lang="en-US" dirty="0"/>
              <a:t>What is the intersection of these two sets?</a:t>
            </a:r>
          </a:p>
          <a:p>
            <a:r>
              <a:rPr lang="en-US" dirty="0"/>
              <a:t>I.e., what set contains all elements in that are both in y and z and no other elements?</a:t>
            </a:r>
          </a:p>
          <a:p>
            <a:r>
              <a:rPr lang="en-US" dirty="0"/>
              <a:t>How is this intersection defined in Lean?</a:t>
            </a:r>
            <a:br>
              <a:rPr lang="en-US" dirty="0"/>
            </a:br>
            <a:r>
              <a:rPr lang="el-GR" sz="1900" dirty="0">
                <a:latin typeface="Courier New" panose="02070309020205020404" pitchFamily="49" charset="0"/>
                <a:cs typeface="Courier New" panose="02070309020205020404" pitchFamily="49" charset="0"/>
              </a:rPr>
              <a:t>λ(</a:t>
            </a:r>
            <a:r>
              <a:rPr lang="en-US" sz="1900" dirty="0">
                <a:latin typeface="Courier New" panose="02070309020205020404" pitchFamily="49" charset="0"/>
                <a:cs typeface="Courier New" panose="02070309020205020404" pitchFamily="49" charset="0"/>
              </a:rPr>
              <a:t>a: </a:t>
            </a:r>
            <a:r>
              <a:rPr lang="en-US" sz="1900" dirty="0" err="1">
                <a:latin typeface="Courier New" panose="02070309020205020404" pitchFamily="49" charset="0"/>
                <a:cs typeface="Courier New" panose="02070309020205020404" pitchFamily="49" charset="0"/>
              </a:rPr>
              <a:t>ℕ</a:t>
            </a:r>
            <a:r>
              <a:rPr lang="en-US" sz="1900" dirty="0">
                <a:latin typeface="Courier New" panose="02070309020205020404" pitchFamily="49" charset="0"/>
                <a:cs typeface="Courier New" panose="02070309020205020404" pitchFamily="49" charset="0"/>
              </a:rPr>
              <a:t>),(a = 3 ∨ a = 2 ∨ a = 1 ∨ false) ∧ (a = 4 ∨ a = 3 ∨ a = 2 ∨ false)</a:t>
            </a:r>
          </a:p>
          <a:p>
            <a:r>
              <a:rPr lang="en-US" dirty="0"/>
              <a:t>Why are there parentheses around “z” here?</a:t>
            </a:r>
          </a:p>
          <a:p>
            <a:r>
              <a:rPr lang="en-US" dirty="0"/>
              <a:t>Another proof</a:t>
            </a:r>
          </a:p>
          <a:p>
            <a:endParaRPr lang="en-US" dirty="0"/>
          </a:p>
        </p:txBody>
      </p:sp>
      <p:sp>
        <p:nvSpPr>
          <p:cNvPr id="4" name="Slide Number Placeholder 3">
            <a:extLst>
              <a:ext uri="{FF2B5EF4-FFF2-40B4-BE49-F238E27FC236}">
                <a16:creationId xmlns:a16="http://schemas.microsoft.com/office/drawing/2014/main" id="{4B498C26-5893-184B-A998-FB7863499187}"/>
              </a:ext>
            </a:extLst>
          </p:cNvPr>
          <p:cNvSpPr>
            <a:spLocks noGrp="1"/>
          </p:cNvSpPr>
          <p:nvPr>
            <p:ph type="sldNum" sz="quarter" idx="12"/>
          </p:nvPr>
        </p:nvSpPr>
        <p:spPr/>
        <p:txBody>
          <a:bodyPr/>
          <a:lstStyle/>
          <a:p>
            <a:fld id="{3352CBF5-17B8-4387-88A6-ABF9F8C64D5A}" type="slidenum">
              <a:rPr lang="en-US" smtClean="0"/>
              <a:t>7</a:t>
            </a:fld>
            <a:endParaRPr lang="en-US"/>
          </a:p>
        </p:txBody>
      </p:sp>
    </p:spTree>
    <p:extLst>
      <p:ext uri="{BB962C8B-B14F-4D97-AF65-F5344CB8AC3E}">
        <p14:creationId xmlns:p14="http://schemas.microsoft.com/office/powerpoint/2010/main" val="35359964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E6D29-1B4D-B84A-85B3-C6CA0B22AA40}"/>
              </a:ext>
            </a:extLst>
          </p:cNvPr>
          <p:cNvSpPr>
            <a:spLocks noGrp="1"/>
          </p:cNvSpPr>
          <p:nvPr>
            <p:ph type="title"/>
          </p:nvPr>
        </p:nvSpPr>
        <p:spPr/>
        <p:txBody>
          <a:bodyPr/>
          <a:lstStyle/>
          <a:p>
            <a:r>
              <a:rPr lang="en-US" dirty="0"/>
              <a:t>Set Difference</a:t>
            </a:r>
          </a:p>
        </p:txBody>
      </p:sp>
      <p:sp>
        <p:nvSpPr>
          <p:cNvPr id="3" name="Content Placeholder 2">
            <a:extLst>
              <a:ext uri="{FF2B5EF4-FFF2-40B4-BE49-F238E27FC236}">
                <a16:creationId xmlns:a16="http://schemas.microsoft.com/office/drawing/2014/main" id="{06042DAC-085D-BF4C-8840-3501B53D739C}"/>
              </a:ext>
            </a:extLst>
          </p:cNvPr>
          <p:cNvSpPr>
            <a:spLocks noGrp="1"/>
          </p:cNvSpPr>
          <p:nvPr>
            <p:ph idx="1"/>
          </p:nvPr>
        </p:nvSpPr>
        <p:spPr/>
        <p:txBody>
          <a:bodyPr/>
          <a:lstStyle/>
          <a:p>
            <a:r>
              <a:rPr lang="en-US" dirty="0"/>
              <a:t>Consider the sets {1, 2, 3} (y) and {2, 3, 4} (z)</a:t>
            </a:r>
          </a:p>
          <a:p>
            <a:r>
              <a:rPr lang="en-US" dirty="0"/>
              <a:t>What is the difference from y to z?</a:t>
            </a:r>
          </a:p>
          <a:p>
            <a:r>
              <a:rPr lang="en-US" dirty="0"/>
              <a:t>I.e., what set contains all elements in that are in y and that are not in z and no other elements?</a:t>
            </a:r>
          </a:p>
          <a:p>
            <a:pPr latinLnBrk="1"/>
            <a:r>
              <a:rPr lang="en-US" dirty="0"/>
              <a:t>How is this defined in Lean?</a:t>
            </a:r>
            <a:br>
              <a:rPr lang="en-US" dirty="0"/>
            </a:br>
            <a:r>
              <a:rPr lang="el-GR" sz="2000" dirty="0">
                <a:latin typeface="Courier New" panose="02070309020205020404" pitchFamily="49" charset="0"/>
                <a:cs typeface="Courier New" panose="02070309020205020404" pitchFamily="49" charset="0"/>
              </a:rPr>
              <a:t>λ(</a:t>
            </a:r>
            <a:r>
              <a:rPr lang="en-US" sz="2000" dirty="0">
                <a:latin typeface="Courier New" panose="02070309020205020404" pitchFamily="49" charset="0"/>
                <a:cs typeface="Courier New" panose="02070309020205020404" pitchFamily="49" charset="0"/>
              </a:rPr>
              <a:t>a : </a:t>
            </a:r>
            <a:r>
              <a:rPr lang="en-US" sz="2000" dirty="0" err="1">
                <a:latin typeface="Courier New" panose="02070309020205020404" pitchFamily="49" charset="0"/>
                <a:cs typeface="Courier New" panose="02070309020205020404" pitchFamily="49" charset="0"/>
              </a:rPr>
              <a:t>ℕ</a:t>
            </a:r>
            <a:r>
              <a:rPr lang="en-US" sz="2000" dirty="0">
                <a:latin typeface="Courier New" panose="02070309020205020404" pitchFamily="49" charset="0"/>
                <a:cs typeface="Courier New" panose="02070309020205020404" pitchFamily="49" charset="0"/>
              </a:rPr>
              <a:t>), (a = 3 ∨ a = 2 ∨ a = 1 ∨ false) ∧</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          (a = 4 ∨ a = 3 ∨ a = 2 ∨ false → false)</a:t>
            </a:r>
          </a:p>
          <a:p>
            <a:r>
              <a:rPr lang="en-US" dirty="0"/>
              <a:t>Yet another proof</a:t>
            </a:r>
            <a:br>
              <a:rPr lang="en-US" dirty="0"/>
            </a:br>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37FC2E40-A85C-824A-A80C-64B25A30D47F}"/>
              </a:ext>
            </a:extLst>
          </p:cNvPr>
          <p:cNvSpPr>
            <a:spLocks noGrp="1"/>
          </p:cNvSpPr>
          <p:nvPr>
            <p:ph type="sldNum" sz="quarter" idx="12"/>
          </p:nvPr>
        </p:nvSpPr>
        <p:spPr/>
        <p:txBody>
          <a:bodyPr/>
          <a:lstStyle/>
          <a:p>
            <a:fld id="{3352CBF5-17B8-4387-88A6-ABF9F8C64D5A}" type="slidenum">
              <a:rPr lang="en-US" smtClean="0"/>
              <a:t>8</a:t>
            </a:fld>
            <a:endParaRPr lang="en-US"/>
          </a:p>
        </p:txBody>
      </p:sp>
    </p:spTree>
    <p:extLst>
      <p:ext uri="{BB962C8B-B14F-4D97-AF65-F5344CB8AC3E}">
        <p14:creationId xmlns:p14="http://schemas.microsoft.com/office/powerpoint/2010/main" val="39374860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95D9F-430F-F548-9556-ACE3F0A87298}"/>
              </a:ext>
            </a:extLst>
          </p:cNvPr>
          <p:cNvSpPr>
            <a:spLocks noGrp="1"/>
          </p:cNvSpPr>
          <p:nvPr>
            <p:ph type="title"/>
          </p:nvPr>
        </p:nvSpPr>
        <p:spPr/>
        <p:txBody>
          <a:bodyPr/>
          <a:lstStyle/>
          <a:p>
            <a:r>
              <a:rPr lang="en-US" dirty="0"/>
              <a:t>Subset</a:t>
            </a:r>
          </a:p>
        </p:txBody>
      </p:sp>
      <p:sp>
        <p:nvSpPr>
          <p:cNvPr id="3" name="Content Placeholder 2">
            <a:extLst>
              <a:ext uri="{FF2B5EF4-FFF2-40B4-BE49-F238E27FC236}">
                <a16:creationId xmlns:a16="http://schemas.microsoft.com/office/drawing/2014/main" id="{50BD8C7A-C204-BB4C-9BDE-2DE5DF3F32ED}"/>
              </a:ext>
            </a:extLst>
          </p:cNvPr>
          <p:cNvSpPr>
            <a:spLocks noGrp="1"/>
          </p:cNvSpPr>
          <p:nvPr>
            <p:ph idx="1"/>
          </p:nvPr>
        </p:nvSpPr>
        <p:spPr/>
        <p:txBody>
          <a:bodyPr/>
          <a:lstStyle/>
          <a:p>
            <a:r>
              <a:rPr lang="en-US" dirty="0"/>
              <a:t>Is 1 a subset of {1, 2, 3}?</a:t>
            </a:r>
          </a:p>
          <a:p>
            <a:r>
              <a:rPr lang="en-US" dirty="0"/>
              <a:t>Is {1} a subset of {1, 2, 3}?</a:t>
            </a:r>
          </a:p>
          <a:p>
            <a:pPr latinLnBrk="1"/>
            <a:r>
              <a:rPr lang="en-US" dirty="0"/>
              <a:t>In Lean, the proposition {1} ⊆ {1, 2, 3} is expressed as</a:t>
            </a:r>
            <a:br>
              <a:rPr lang="en-US" dirty="0"/>
            </a:br>
            <a:r>
              <a:rPr lang="en-US" sz="2000" dirty="0">
                <a:latin typeface="Courier New" panose="02070309020205020404" pitchFamily="49" charset="0"/>
                <a:cs typeface="Courier New" panose="02070309020205020404" pitchFamily="49" charset="0"/>
              </a:rPr>
              <a:t>∀(a: </a:t>
            </a:r>
            <a:r>
              <a:rPr lang="en-US" sz="2000" dirty="0" err="1">
                <a:latin typeface="Courier New" panose="02070309020205020404" pitchFamily="49" charset="0"/>
                <a:cs typeface="Courier New" panose="02070309020205020404" pitchFamily="49" charset="0"/>
              </a:rPr>
              <a:t>ℕ</a:t>
            </a:r>
            <a:r>
              <a:rPr lang="en-US" sz="2000" dirty="0">
                <a:latin typeface="Courier New" panose="02070309020205020404" pitchFamily="49" charset="0"/>
                <a:cs typeface="Courier New" panose="02070309020205020404" pitchFamily="49" charset="0"/>
              </a:rPr>
              <a:t>), a = 1 ∨ false → a = 3 ∨ a = 2 ∨ a = 1 ∨ false</a:t>
            </a:r>
            <a:endParaRPr lang="en-US" dirty="0">
              <a:latin typeface="Courier New" panose="02070309020205020404" pitchFamily="49" charset="0"/>
              <a:cs typeface="Courier New" panose="02070309020205020404" pitchFamily="49" charset="0"/>
            </a:endParaRPr>
          </a:p>
          <a:p>
            <a:r>
              <a:rPr lang="en-US" dirty="0"/>
              <a:t>Note that there is a difference between x ⊆ y (subset) and x ⊂ y (</a:t>
            </a:r>
            <a:r>
              <a:rPr lang="en-US" i="1" dirty="0"/>
              <a:t>proper</a:t>
            </a:r>
            <a:r>
              <a:rPr lang="en-US" dirty="0"/>
              <a:t> subset)</a:t>
            </a:r>
          </a:p>
          <a:p>
            <a:r>
              <a:rPr lang="en-US" dirty="0"/>
              <a:t>Yet another proof</a:t>
            </a:r>
            <a:br>
              <a:rPr lang="en-US" dirty="0"/>
            </a:br>
            <a:endParaRPr lang="en-US" dirty="0"/>
          </a:p>
          <a:p>
            <a:endParaRPr lang="en-US" dirty="0"/>
          </a:p>
        </p:txBody>
      </p:sp>
      <p:sp>
        <p:nvSpPr>
          <p:cNvPr id="4" name="Slide Number Placeholder 3">
            <a:extLst>
              <a:ext uri="{FF2B5EF4-FFF2-40B4-BE49-F238E27FC236}">
                <a16:creationId xmlns:a16="http://schemas.microsoft.com/office/drawing/2014/main" id="{D811CF35-12DA-664A-9E4E-D2536F2F9095}"/>
              </a:ext>
            </a:extLst>
          </p:cNvPr>
          <p:cNvSpPr>
            <a:spLocks noGrp="1"/>
          </p:cNvSpPr>
          <p:nvPr>
            <p:ph type="sldNum" sz="quarter" idx="12"/>
          </p:nvPr>
        </p:nvSpPr>
        <p:spPr/>
        <p:txBody>
          <a:bodyPr/>
          <a:lstStyle/>
          <a:p>
            <a:fld id="{3352CBF5-17B8-4387-88A6-ABF9F8C64D5A}" type="slidenum">
              <a:rPr lang="en-US" smtClean="0"/>
              <a:t>9</a:t>
            </a:fld>
            <a:endParaRPr lang="en-US"/>
          </a:p>
        </p:txBody>
      </p:sp>
    </p:spTree>
    <p:extLst>
      <p:ext uri="{BB962C8B-B14F-4D97-AF65-F5344CB8AC3E}">
        <p14:creationId xmlns:p14="http://schemas.microsoft.com/office/powerpoint/2010/main" val="2389836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71134</TotalTime>
  <Words>1092</Words>
  <Application>Microsoft Macintosh PowerPoint</Application>
  <PresentationFormat>Widescreen</PresentationFormat>
  <Paragraphs>131</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Courier New</vt:lpstr>
      <vt:lpstr>Office Theme</vt:lpstr>
      <vt:lpstr>Sets</vt:lpstr>
      <vt:lpstr>Before We Get Started</vt:lpstr>
      <vt:lpstr>What are sets?</vt:lpstr>
      <vt:lpstr>Set notation</vt:lpstr>
      <vt:lpstr>Membership</vt:lpstr>
      <vt:lpstr>Union</vt:lpstr>
      <vt:lpstr>Intersection</vt:lpstr>
      <vt:lpstr>Set Difference</vt:lpstr>
      <vt:lpstr>Subset</vt:lpstr>
      <vt:lpstr>An aside on section</vt:lpstr>
      <vt:lpstr>Set Equality</vt:lpstr>
      <vt:lpstr>Powersets</vt:lpstr>
      <vt:lpstr>Tuples</vt:lpstr>
      <vt:lpstr>Product Sets</vt:lpstr>
      <vt:lpstr>Exercises</vt:lpstr>
      <vt:lpstr>Set Complements</vt:lpstr>
      <vt:lpstr>Insertion</vt:lpstr>
      <vt:lpstr>Examples</vt:lpstr>
      <vt:lpstr>Fin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Equality</dc:title>
  <dc:creator>Ben Hocking</dc:creator>
  <cp:lastModifiedBy>Ben Hocking</cp:lastModifiedBy>
  <cp:revision>693</cp:revision>
  <dcterms:created xsi:type="dcterms:W3CDTF">2018-09-03T20:17:44Z</dcterms:created>
  <dcterms:modified xsi:type="dcterms:W3CDTF">2018-11-15T13:44:36Z</dcterms:modified>
</cp:coreProperties>
</file>