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56" r:id="rId3"/>
    <p:sldId id="357" r:id="rId4"/>
    <p:sldId id="358" r:id="rId5"/>
    <p:sldId id="359" r:id="rId6"/>
    <p:sldId id="360" r:id="rId7"/>
    <p:sldId id="366" r:id="rId8"/>
    <p:sldId id="361" r:id="rId9"/>
    <p:sldId id="362" r:id="rId10"/>
    <p:sldId id="363" r:id="rId11"/>
    <p:sldId id="365" r:id="rId12"/>
    <p:sldId id="368" r:id="rId13"/>
    <p:sldId id="364" r:id="rId14"/>
    <p:sldId id="3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4C-2BF4-1442-A6D3-4A3F994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5549-A922-674E-A6A8-67B8CAB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69"/>
            <a:ext cx="10515600" cy="4573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define a relation R as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For example imagine the relation “is one or two less than” as defined over the naturals</a:t>
            </a:r>
          </a:p>
          <a:p>
            <a:pPr lvl="2"/>
            <a:r>
              <a:rPr lang="en-US" dirty="0"/>
              <a:t>It contains the 2-tuples {(0, 1), (0, 2), (1, 2), (1, 3), (2, 3), (2, 4), (3, 4), (3, 5), etc.}</a:t>
            </a:r>
          </a:p>
          <a:p>
            <a:r>
              <a:rPr lang="en-US" dirty="0"/>
              <a:t>Now let us define R</a:t>
            </a:r>
            <a:r>
              <a:rPr lang="en-US" baseline="30000" dirty="0"/>
              <a:t>2</a:t>
            </a:r>
            <a:r>
              <a:rPr lang="en-US" dirty="0"/>
              <a:t> (or R ◦ R) as the relation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E.g., from above this would be “is two, three, or four less than”</a:t>
            </a:r>
          </a:p>
          <a:p>
            <a:pPr lvl="2"/>
            <a:r>
              <a:rPr lang="en-US" dirty="0"/>
              <a:t>It contains the 2-tuples {(0, 2), (0, 3), (0, 4), (1, 3), (1, 4), (1, 5), etc.)</a:t>
            </a:r>
          </a:p>
          <a:p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(or R ◦ R</a:t>
            </a:r>
            <a:r>
              <a:rPr lang="en-US" baseline="30000" dirty="0"/>
              <a:t>2</a:t>
            </a:r>
            <a:r>
              <a:rPr lang="en-US" dirty="0"/>
              <a:t>) is the relation having left-hand elements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E.g., from the above this would be “is three, four, or five less than”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D92-4CA0-E543-9B98-16CB3E3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0F7B-4DFF-B344-8CEB-24A06208AFCA}"/>
              </a:ext>
            </a:extLst>
          </p:cNvPr>
          <p:cNvSpPr txBox="1"/>
          <p:nvPr/>
        </p:nvSpPr>
        <p:spPr>
          <a:xfrm>
            <a:off x="-5303520" y="-206795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3855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7FC6-297F-2043-BC3F-E400592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586-8B4B-9348-9966-6E0690A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successor: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→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y: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∃(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x b) ∧ (r b 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7B50-6C69-1A48-B617-2408CA5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9966-CB8F-1646-A6A7-089D19A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20FF-3EB4-3745-817A-41215825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6"/>
            <a:ext cx="10515600" cy="4727991"/>
          </a:xfrm>
        </p:spPr>
        <p:txBody>
          <a:bodyPr/>
          <a:lstStyle/>
          <a:p>
            <a:r>
              <a:rPr lang="en-US" dirty="0"/>
              <a:t>Provide R</a:t>
            </a:r>
            <a:r>
              <a:rPr lang="en-US" baseline="30000" dirty="0"/>
              <a:t>2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two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twice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 times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four, six, or nine times the RHS”</a:t>
            </a:r>
          </a:p>
          <a:p>
            <a:r>
              <a:rPr lang="en-US" dirty="0"/>
              <a:t>Provide R</a:t>
            </a:r>
            <a:r>
              <a:rPr lang="en-US" baseline="30000" dirty="0"/>
              <a:t>3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three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8, 12, 18, or 27 times the RHS”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CA53F-F47F-174D-ADBA-99CCE91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053C-1A6A-C145-B186-F24B16F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Transitive closure is the union of R and all of its successor relations</a:t>
                </a:r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transitive closure of “is one or two less than” is the relation “&lt;”</a:t>
                </a:r>
              </a:p>
              <a:p>
                <a:r>
                  <a:rPr lang="en-US" dirty="0"/>
                  <a:t>The transitive closure of a transitive closure is itself</a:t>
                </a:r>
              </a:p>
              <a:p>
                <a:pPr lvl="1"/>
                <a:r>
                  <a:rPr lang="en-US" dirty="0"/>
                  <a:t>E.g., the transitive closure of “&lt;“ is “&lt;“</a:t>
                </a:r>
              </a:p>
              <a:p>
                <a:r>
                  <a:rPr lang="en-US" dirty="0"/>
                  <a:t>Teaser: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inductive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Type} (r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Prop)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base : ∀ a b, r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trans : ∀ a b c,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c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c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42C2-0E60-5C49-B86F-A828A2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279-3EBC-1C44-A05D-78182A4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09E0-4887-F840-91C2-3D708AF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transitive closure of the following: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TC = &lt;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zero or one less than RHS”</a:t>
            </a:r>
          </a:p>
          <a:p>
            <a:pPr lvl="2"/>
            <a:r>
              <a:rPr lang="en-US" dirty="0"/>
              <a:t>TC = ≤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than RHS”</a:t>
            </a:r>
          </a:p>
          <a:p>
            <a:pPr lvl="2"/>
            <a:r>
              <a:rPr lang="en-US" dirty="0"/>
              <a:t>TC = ∃n: </a:t>
            </a:r>
            <a:r>
              <a:rPr lang="en-US" dirty="0" err="1"/>
              <a:t>ℕ</a:t>
            </a:r>
            <a:r>
              <a:rPr lang="en-US" dirty="0"/>
              <a:t>, LHS = n &gt; 0 ∧ 2n + RHS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or two less than RHS”</a:t>
            </a:r>
          </a:p>
          <a:p>
            <a:pPr lvl="2"/>
            <a:r>
              <a:rPr lang="en-US" dirty="0"/>
              <a:t>TC = “LHS has same parity as RHS”</a:t>
            </a:r>
            <a:br>
              <a:rPr lang="en-US" dirty="0"/>
            </a:br>
            <a:r>
              <a:rPr lang="en-US" dirty="0"/>
              <a:t>AKA “LHS is even </a:t>
            </a:r>
            <a:r>
              <a:rPr lang="en-US" dirty="0" err="1"/>
              <a:t>iff</a:t>
            </a:r>
            <a:r>
              <a:rPr lang="en-US" dirty="0"/>
              <a:t> RHS is even and LHS is odd </a:t>
            </a:r>
            <a:r>
              <a:rPr lang="en-US" dirty="0" err="1"/>
              <a:t>iff</a:t>
            </a:r>
            <a:r>
              <a:rPr lang="en-US" dirty="0"/>
              <a:t> RHS is odd”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DE7C-970B-0447-991A-BEBC0062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relation is proposition about two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= is the proposition that two values are equal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 is the proposition that the first value is less than the second value</a:t>
            </a:r>
            <a:endParaRPr lang="en-US" dirty="0"/>
          </a:p>
          <a:p>
            <a:r>
              <a:rPr lang="en-US" dirty="0"/>
              <a:t>Let β be an arbitrary type, and r be a binary relation on elements of type, β.</a:t>
            </a:r>
          </a:p>
          <a:p>
            <a:r>
              <a:rPr lang="en-US" dirty="0">
                <a:cs typeface="Courier New" panose="02070309020205020404" pitchFamily="49" charset="0"/>
              </a:rPr>
              <a:t>In Lean: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Type}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(r 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x y : β </a:t>
            </a:r>
            <a:b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x y </a:t>
            </a:r>
          </a:p>
          <a:p>
            <a:r>
              <a:rPr lang="en-US" dirty="0">
                <a:cs typeface="Courier New" panose="02070309020205020404" pitchFamily="49" charset="0"/>
              </a:rPr>
              <a:t>This is </a:t>
            </a:r>
            <a:r>
              <a:rPr lang="en-US" i="1" dirty="0">
                <a:cs typeface="Courier New" panose="02070309020205020404" pitchFamily="49" charset="0"/>
              </a:rPr>
              <a:t>prefix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E8F-75C2-0747-8C11-D0E9835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 is when the relation can be used between the two values instead of before them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`R`:50 :=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`≺`:50 := r</a:t>
            </a:r>
          </a:p>
          <a:p>
            <a:r>
              <a:rPr lang="en-US" dirty="0"/>
              <a:t>The number 50 defines the precedence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R y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≺ y</a:t>
            </a:r>
          </a:p>
          <a:p>
            <a:r>
              <a:rPr lang="en-US" dirty="0"/>
              <a:t>See equality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F5-6F65-1D42-A365-99B8CBD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 that relations can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07E-D594-BA4E-B4C9-DC1F65AF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(e.g., x = x)</a:t>
            </a:r>
          </a:p>
          <a:p>
            <a:r>
              <a:rPr lang="en-US" dirty="0"/>
              <a:t>Symmetric (e.g., x = y → y = x)</a:t>
            </a:r>
          </a:p>
          <a:p>
            <a:r>
              <a:rPr lang="en-US" dirty="0"/>
              <a:t>Transitive (e.g., x = y ∧ y = z → x = z)</a:t>
            </a:r>
          </a:p>
          <a:p>
            <a:r>
              <a:rPr lang="en-US" dirty="0"/>
              <a:t>See Lean proofs for equality</a:t>
            </a:r>
          </a:p>
          <a:p>
            <a:r>
              <a:rPr lang="en-US" dirty="0"/>
              <a:t>Any relation that has all 3 of the above is an equivalence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7612-C3AC-0645-A69A-945C008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48C-AEF6-1F4A-83A3-08ADD74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equivalence mean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24-DE45-B84F-9E51-3386306D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relations that are equivalent besides equal?</a:t>
            </a:r>
          </a:p>
          <a:p>
            <a:r>
              <a:rPr lang="en-US" dirty="0"/>
              <a:t>Consider mod 12 equivalence: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mod_12_equiv 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y, x % 12 = y % 12</a:t>
            </a:r>
          </a:p>
          <a:p>
            <a:r>
              <a:rPr lang="en-US" dirty="0"/>
              <a:t>See proofs of that it is an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FF10-A5C7-3C44-9663-80B1E90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7DE-B0DF-FC43-A4DE-94273E2F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relation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AEF-2E8E-3C48-8DE6-70960FD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(e.g., x ≤ y ∨ y ≤ x)</a:t>
            </a:r>
          </a:p>
          <a:p>
            <a:r>
              <a:rPr lang="en-US" dirty="0"/>
              <a:t>Irreflexive (e.g., ¬(x &lt; x))</a:t>
            </a:r>
          </a:p>
          <a:p>
            <a:r>
              <a:rPr lang="en-US" dirty="0"/>
              <a:t>Anti-symmetric (e.g., x ≤ y ∧ y ≤ x → x = y)</a:t>
            </a:r>
          </a:p>
          <a:p>
            <a:r>
              <a:rPr lang="en-US" dirty="0"/>
              <a:t>Connected (e.g., x ≠ y → x &lt; y ∨ y &lt; x)</a:t>
            </a:r>
          </a:p>
          <a:p>
            <a:r>
              <a:rPr lang="en-US" dirty="0"/>
              <a:t>Empty relation (e.g., x ∞ y, where ∞ is the relation that the first argument is both less than and greater than the second argument)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4012E-06C3-5E43-8F8F-6753A31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BB3C-BF52-BF40-810F-CF9A136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B11-93C4-3F44-BE67-FCB0336D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Which properties do the following relations hold of: (a) reflexive, (b) symmetric, (c) transitive, (d) total, (e) irreflexive, (f) anti-symmetric, (g) connected, (h) empty</a:t>
            </a:r>
          </a:p>
          <a:p>
            <a:r>
              <a:rPr lang="en-US" dirty="0"/>
              <a:t>=</a:t>
            </a:r>
          </a:p>
          <a:p>
            <a:pPr lvl="1"/>
            <a:r>
              <a:rPr lang="en-US" dirty="0"/>
              <a:t>a, b, c</a:t>
            </a:r>
          </a:p>
          <a:p>
            <a:r>
              <a:rPr lang="en-US" dirty="0"/>
              <a:t>&lt;</a:t>
            </a:r>
          </a:p>
          <a:p>
            <a:pPr lvl="1"/>
            <a:r>
              <a:rPr lang="en-US" dirty="0"/>
              <a:t>c, e, f</a:t>
            </a:r>
            <a:r>
              <a:rPr lang="en-US" baseline="30000" dirty="0"/>
              <a:t>*</a:t>
            </a:r>
            <a:r>
              <a:rPr lang="en-US" dirty="0"/>
              <a:t>, g</a:t>
            </a:r>
          </a:p>
          <a:p>
            <a:r>
              <a:rPr lang="en-US" dirty="0"/>
              <a:t>≤</a:t>
            </a:r>
          </a:p>
          <a:p>
            <a:pPr lvl="1"/>
            <a:r>
              <a:rPr lang="en-US" dirty="0"/>
              <a:t>a, c, d, f, g</a:t>
            </a:r>
          </a:p>
          <a:p>
            <a:r>
              <a:rPr lang="en-US" dirty="0"/>
              <a:t>≠</a:t>
            </a:r>
          </a:p>
          <a:p>
            <a:pPr lvl="1"/>
            <a:r>
              <a:rPr lang="en-US" dirty="0"/>
              <a:t>b, e, g</a:t>
            </a:r>
          </a:p>
          <a:p>
            <a:r>
              <a:rPr lang="en-US" dirty="0"/>
              <a:t>“left-hand side equals 0 * right-hand side”</a:t>
            </a:r>
          </a:p>
          <a:p>
            <a:pPr lvl="1"/>
            <a:r>
              <a:rPr lang="en-US" dirty="0"/>
              <a:t>f</a:t>
            </a:r>
          </a:p>
          <a:p>
            <a:r>
              <a:rPr lang="en-US" dirty="0"/>
              <a:t>“left-hand side equals 1 + right-hand side”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*</a:t>
            </a:r>
            <a:r>
              <a:rPr lang="en-US" dirty="0"/>
              <a:t>, c</a:t>
            </a:r>
            <a:r>
              <a:rPr lang="en-US" baseline="30000" dirty="0"/>
              <a:t>*</a:t>
            </a:r>
            <a:r>
              <a:rPr lang="en-US" dirty="0"/>
              <a:t>, f</a:t>
            </a:r>
            <a:r>
              <a:rPr lang="en-US" baseline="30000" dirty="0"/>
              <a:t>*</a:t>
            </a:r>
            <a:r>
              <a:rPr lang="en-US" dirty="0"/>
              <a:t>, 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A4CC0-B2E6-5C43-973F-14AD7A4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A33-4434-BE4E-97E4-A0CCB7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D67-F698-ED41-864E-77500B8B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r>
              <a:rPr lang="en-US" dirty="0"/>
              <a:t> is a property between two relations</a:t>
            </a:r>
          </a:p>
          <a:p>
            <a:r>
              <a:rPr lang="en-US" dirty="0"/>
              <a:t>For example, &lt; is a </a:t>
            </a:r>
            <a:r>
              <a:rPr lang="en-US" dirty="0" err="1"/>
              <a:t>subrelation</a:t>
            </a:r>
            <a:r>
              <a:rPr lang="en-US" dirty="0"/>
              <a:t> of ≤, because x &lt; y → x ≤ y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(q r :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 ∀ ⦃x y⦄, q x y → r x y</a:t>
            </a:r>
          </a:p>
          <a:p>
            <a:r>
              <a:rPr lang="en-US" dirty="0"/>
              <a:t>Is &lt; a </a:t>
            </a:r>
            <a:r>
              <a:rPr lang="en-US" dirty="0" err="1"/>
              <a:t>subrelation</a:t>
            </a:r>
            <a:r>
              <a:rPr lang="en-US" dirty="0"/>
              <a:t> of &lt;?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EE64-C215-D741-8F93-FB05482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924-3CDE-4C4C-B303-9024915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sets of 2-tuples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0C9-D27B-FC4B-94FC-F46839BC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we can also think of a relation as a set of 2-tuples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 set is a proposition about a value</a:t>
            </a:r>
          </a:p>
          <a:p>
            <a:pPr lvl="2"/>
            <a:r>
              <a:rPr lang="en-US" dirty="0"/>
              <a:t>Conceptually, the proposition is about whether that value is in the set</a:t>
            </a:r>
          </a:p>
          <a:p>
            <a:r>
              <a:rPr lang="en-US" dirty="0"/>
              <a:t>What is a relation?</a:t>
            </a:r>
          </a:p>
          <a:p>
            <a:pPr lvl="1"/>
            <a:r>
              <a:rPr lang="en-US" dirty="0"/>
              <a:t>A relation is a proposition about two values</a:t>
            </a:r>
          </a:p>
          <a:p>
            <a:pPr lvl="2"/>
            <a:r>
              <a:rPr lang="en-US" dirty="0"/>
              <a:t>Conceptually, whether the relation holds for those two values</a:t>
            </a:r>
          </a:p>
          <a:p>
            <a:r>
              <a:rPr lang="en-US" i="1" dirty="0"/>
              <a:t>Note, however, that the syntax is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C6CB-ECE4-364A-AB4C-82FA39B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79049</TotalTime>
  <Words>1211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Relations</vt:lpstr>
      <vt:lpstr>What is a relation?</vt:lpstr>
      <vt:lpstr>Infix notation</vt:lpstr>
      <vt:lpstr>Possible properties that relations can have</vt:lpstr>
      <vt:lpstr>Does equivalence mean equal?</vt:lpstr>
      <vt:lpstr>Other possible relation properties</vt:lpstr>
      <vt:lpstr>Exercises</vt:lpstr>
      <vt:lpstr>Subrelation</vt:lpstr>
      <vt:lpstr>Relations as sets of 2-tuples</vt:lpstr>
      <vt:lpstr>Successor Relation</vt:lpstr>
      <vt:lpstr>Successor Relation in Lean</vt:lpstr>
      <vt:lpstr>Exercises</vt:lpstr>
      <vt:lpstr>Transitive Closure</vt:lpstr>
      <vt:lpstr>Exercises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747</cp:revision>
  <dcterms:created xsi:type="dcterms:W3CDTF">2018-09-03T20:17:44Z</dcterms:created>
  <dcterms:modified xsi:type="dcterms:W3CDTF">2018-11-20T14:01:30Z</dcterms:modified>
</cp:coreProperties>
</file>