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1" r:id="rId6"/>
    <p:sldId id="265" r:id="rId7"/>
    <p:sldId id="267" r:id="rId8"/>
    <p:sldId id="262" r:id="rId9"/>
    <p:sldId id="25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2A50-8D3C-EE05-7C6B-49115E384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B72CB-C212-4AEE-A2B7-DAB07446F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7513-05FC-75AE-ADB3-B172539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CCE6-1DED-CCB0-CAD7-165AD7C6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9E98-9FB9-D3B5-14AF-8B18F917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5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9B69-B999-FF07-66F1-BF4ECB91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CE317-DCDE-A83D-81B3-F0DB832E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80DC-8F95-7314-38E7-70331158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0A89-314D-553D-FE0B-AA7B1CB1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DCB50-319A-0825-D3D5-82C0796A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8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C22FA-CECC-0F57-2C62-781394F4B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00A6-E1AF-702A-0C11-501EFD41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DEA2-81A5-97CA-6DCB-D65824B6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824C-B08B-9E7B-3430-7525B269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48A-34FB-3B60-B594-BD1349E4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83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E64C-4C0C-0837-8872-E6B496FD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A98B-963C-D537-4D51-905BFFF7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FAEF-68D3-32FD-ADE2-590937B8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0F12-3AC7-391C-E9B3-870BC76B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B4F8-3458-AB9E-67B3-16019877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10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B425-6ABE-A307-C3D4-853F2502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1F4A1-18AE-095D-7856-AA9154DB3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EB94-1FC6-495B-B8A4-8CCE9C3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FE58-5D0F-2945-68CA-5BD71F11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CA95-A07B-8B75-D507-9332E301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48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B3D0-B55C-1A64-E73B-E776A41A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86BC-6460-6448-5F41-BB2AB54F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F1EE-9C44-4203-086B-412822D7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A58F-E021-6B38-A6DE-930BE756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3E6F4-8781-5450-825D-6A88720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93ED-9AE0-4848-F068-484040C3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47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DE38-00B3-D5DD-CFCD-783EE7C5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F452-AE50-3E99-0ECA-1D1B1285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A42C1-87C6-7F5B-98C1-F55587BE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EA837-7266-1EBC-399F-55E70755E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CBC48-9B10-60D6-72AC-ADBBC733B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D60CE-0104-0AF3-7618-85448A4C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86911-E394-6AB4-A096-DF5F67C0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F8906-2809-273A-DDB4-1F2B8050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0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54E2-4637-B9A4-9FB9-B4094F40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61AE9-95EF-FBC5-FABA-731E1C9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970FF-9548-C6A5-654C-F4881BB4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84AAC-E4F1-2EC9-3B1D-AE9F6E6A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50E38-2CB1-EF78-9BB1-9040D8DC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3935B-5CCA-0333-ADE0-C64500A3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472CD-7BAA-B1A4-024B-9C3A15F5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5FE9-479D-2654-C513-C1F36FEF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2682-4AB7-12F0-E81D-EE3DAF2F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42718-AF05-A216-8A8B-5CD9DF292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8E635-49F4-F587-7C38-130405C1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0E414-C393-F445-40B7-271CCF2D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CFEB3-53C0-1FDF-EE0D-1029CB05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22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0E67-6485-8880-0FB9-8658FEE5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DD73C-03B4-0B06-E062-FD170F001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65B1C-E979-A586-61D9-67DC7A17A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55D12-DDD3-552F-D797-2DE18BE9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081F-DD25-22F9-3CFD-4FC5B7F4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FFB7-6BDA-9ABD-829D-DA29E6E8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8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43E51-298B-763A-08D9-BAAEF4A7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7B776-CE83-2117-56A1-10B6FA67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C4F5E-2C2F-8F50-4750-9AABC4C6D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FFA8D-3E3B-4A7F-881A-10A53DF6A78D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8C06-932D-8935-583A-DE84660B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A90E-5E04-5382-74BE-57CC474A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6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45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C5F500C4-66C1-DCA2-3666-889A54B9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UrbIA</a:t>
            </a:r>
            <a:r>
              <a:rPr lang="en-US" b="1" dirty="0"/>
              <a:t>: Urban Insights Atlas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4A503-2557-49F1-93D8-C6BA69E94B57}"/>
              </a:ext>
            </a:extLst>
          </p:cNvPr>
          <p:cNvSpPr txBox="1"/>
          <p:nvPr/>
        </p:nvSpPr>
        <p:spPr>
          <a:xfrm>
            <a:off x="385683" y="1726771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Road Crash Data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1EE13-3753-CEC4-E618-C7771840F3BF}"/>
              </a:ext>
            </a:extLst>
          </p:cNvPr>
          <p:cNvSpPr txBox="1"/>
          <p:nvPr/>
        </p:nvSpPr>
        <p:spPr>
          <a:xfrm>
            <a:off x="385683" y="2159780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Volume Data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7A83F-A62B-6242-C391-7C89A249B2DD}"/>
              </a:ext>
            </a:extLst>
          </p:cNvPr>
          <p:cNvSpPr txBox="1"/>
          <p:nvPr/>
        </p:nvSpPr>
        <p:spPr>
          <a:xfrm>
            <a:off x="385683" y="2592789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Service Passenger Counts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3FA66-178C-7A42-6210-5794E2EDF0FB}"/>
              </a:ext>
            </a:extLst>
          </p:cNvPr>
          <p:cNvSpPr txBox="1"/>
          <p:nvPr/>
        </p:nvSpPr>
        <p:spPr>
          <a:xfrm>
            <a:off x="385682" y="3025798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Park PIR Counters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894A1-5C46-84F5-3B06-08F9C8F62E7B}"/>
              </a:ext>
            </a:extLst>
          </p:cNvPr>
          <p:cNvSpPr/>
          <p:nvPr/>
        </p:nvSpPr>
        <p:spPr>
          <a:xfrm>
            <a:off x="253317" y="1276827"/>
            <a:ext cx="3565676" cy="26609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Localised</a:t>
            </a:r>
            <a:r>
              <a:rPr lang="en-US" dirty="0">
                <a:solidFill>
                  <a:schemeClr val="tx1"/>
                </a:solidFill>
              </a:rPr>
              <a:t>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2569-75BC-5B8F-1FDD-BE076F83F4E1}"/>
              </a:ext>
            </a:extLst>
          </p:cNvPr>
          <p:cNvSpPr txBox="1"/>
          <p:nvPr/>
        </p:nvSpPr>
        <p:spPr>
          <a:xfrm>
            <a:off x="385682" y="3487409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</a:t>
            </a:r>
            <a:r>
              <a:rPr lang="en-US" dirty="0" err="1"/>
              <a:t>etc</a:t>
            </a:r>
            <a:r>
              <a:rPr lang="en-US" dirty="0"/>
              <a:t>]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E90B42-9469-B8D7-EC41-1177B973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38" y="1244158"/>
            <a:ext cx="5691336" cy="269362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DB52411-5F4A-4BF7-2248-8C37171D5525}"/>
              </a:ext>
            </a:extLst>
          </p:cNvPr>
          <p:cNvSpPr/>
          <p:nvPr/>
        </p:nvSpPr>
        <p:spPr>
          <a:xfrm>
            <a:off x="3923695" y="2452914"/>
            <a:ext cx="604762" cy="406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Brand New: New Logo and Identity for OpenAI by Nonlinear">
            <a:extLst>
              <a:ext uri="{FF2B5EF4-FFF2-40B4-BE49-F238E27FC236}">
                <a16:creationId xmlns:a16="http://schemas.microsoft.com/office/drawing/2014/main" id="{63BF9A90-6C56-5F87-A56B-419CDFA5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98" y="5394172"/>
            <a:ext cx="3194879" cy="13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5EBBE390-DFA3-92C6-7C50-68A945CE9C4D}"/>
              </a:ext>
            </a:extLst>
          </p:cNvPr>
          <p:cNvSpPr/>
          <p:nvPr/>
        </p:nvSpPr>
        <p:spPr>
          <a:xfrm>
            <a:off x="5459790" y="4033857"/>
            <a:ext cx="285448" cy="126423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E5FF4-E1AB-A8FA-01DD-AEFFD216224D}"/>
              </a:ext>
            </a:extLst>
          </p:cNvPr>
          <p:cNvSpPr txBox="1"/>
          <p:nvPr/>
        </p:nvSpPr>
        <p:spPr>
          <a:xfrm>
            <a:off x="2865231" y="4188922"/>
            <a:ext cx="2554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Safety Insights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Capacity Forecast Insights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Sustainability/Mobility Insights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Public </a:t>
            </a:r>
            <a:r>
              <a:rPr lang="en-US" sz="1400" dirty="0" err="1">
                <a:solidFill>
                  <a:srgbClr val="FF0000"/>
                </a:solidFill>
              </a:rPr>
              <a:t>Utilisation</a:t>
            </a:r>
            <a:r>
              <a:rPr lang="en-US" sz="1400" dirty="0">
                <a:solidFill>
                  <a:srgbClr val="FF0000"/>
                </a:solidFill>
              </a:rPr>
              <a:t> Insights</a:t>
            </a:r>
            <a:endParaRPr lang="en-AU" sz="14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6ADEA4-ADCD-D430-905A-CFFA2CB50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50" y="4963098"/>
            <a:ext cx="1577101" cy="1760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4074D99B-E660-FB54-9920-1FDC5A1A98A3}"/>
              </a:ext>
            </a:extLst>
          </p:cNvPr>
          <p:cNvSpPr/>
          <p:nvPr/>
        </p:nvSpPr>
        <p:spPr>
          <a:xfrm>
            <a:off x="7984176" y="4019848"/>
            <a:ext cx="285448" cy="86118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E013E0-FC5A-6C74-88C7-4FA9E13A4184}"/>
              </a:ext>
            </a:extLst>
          </p:cNvPr>
          <p:cNvSpPr txBox="1"/>
          <p:nvPr/>
        </p:nvSpPr>
        <p:spPr>
          <a:xfrm>
            <a:off x="8349394" y="4064347"/>
            <a:ext cx="1861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Approval/Disapproval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Feedback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Additional Insights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9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0B85-C184-D83D-3E84-81473869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1618191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How do we bring together data, AI, decision makers, and the community to learn how to make our cities better*?</a:t>
            </a:r>
            <a:endParaRPr lang="en-AU" sz="5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A31B7-8325-EFE7-8839-E98D729F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3" y="4001105"/>
            <a:ext cx="10515600" cy="7355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 safer, more efficient, sustainable, optimally </a:t>
            </a:r>
            <a:r>
              <a:rPr lang="en-US" dirty="0" err="1">
                <a:solidFill>
                  <a:srgbClr val="FF0000"/>
                </a:solidFill>
              </a:rPr>
              <a:t>utilised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7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0B85-C184-D83D-3E84-81473869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UrbIA</a:t>
            </a:r>
            <a:r>
              <a:rPr lang="en-US" b="1" dirty="0"/>
              <a:t>: Urban Insights Atlas</a:t>
            </a:r>
            <a:endParaRPr lang="en-AU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A31B7-8325-EFE7-8839-E98D729F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Brings together urban planning experts / policy makers, data, AI, the Digital Atlas, and the community to collect place-based insights for improving urban mobility</a:t>
            </a:r>
          </a:p>
          <a:p>
            <a:r>
              <a:rPr lang="en-US" dirty="0"/>
              <a:t>Utilizes retrieval-augmented generation (RAG) to convert data into insights that will be crowd-reviewed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475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8D834C-157F-CCB5-143D-6CFE723E32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888" y="1483648"/>
            <a:ext cx="641894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Interactive Map: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Users navigate a map to access local data about their city.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Data and AI: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As users navigate, the app pulls in various data points and uses AI to create easy-to-understand insights.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Community Feedback: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Users can react to these insights by upvoting, downvoting, and sharing their thoughts, helping to improve the recommendations.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400FCF-8478-1D33-15E5-C98CC47F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UrbIA</a:t>
            </a:r>
            <a:r>
              <a:rPr lang="en-US" b="1" dirty="0"/>
              <a:t>: Urban Insights Atlas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4341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A31B7-8325-EFE7-8839-E98D729F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Insight Categories</a:t>
            </a:r>
          </a:p>
          <a:p>
            <a:pPr lvl="1"/>
            <a:r>
              <a:rPr lang="en-AU" dirty="0"/>
              <a:t>Safety Insights</a:t>
            </a:r>
          </a:p>
          <a:p>
            <a:pPr lvl="1"/>
            <a:r>
              <a:rPr lang="en-AU" dirty="0"/>
              <a:t>Capacity Forecast Insights</a:t>
            </a:r>
          </a:p>
          <a:p>
            <a:pPr lvl="1"/>
            <a:r>
              <a:rPr lang="en-AU" dirty="0"/>
              <a:t>Sustainability/Mobility Insights</a:t>
            </a:r>
          </a:p>
          <a:p>
            <a:pPr lvl="1"/>
            <a:r>
              <a:rPr lang="en-AU" dirty="0"/>
              <a:t>Public Utilisation Insights</a:t>
            </a:r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5F500C4-66C1-DCA2-3666-889A54B9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UrbIA</a:t>
            </a:r>
            <a:r>
              <a:rPr lang="en-US" b="1" dirty="0"/>
              <a:t>: Urban Insights Atlas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46127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2178-A031-A913-B431-67E70608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287"/>
            <a:ext cx="9220200" cy="5515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u="sng" dirty="0">
                <a:solidFill>
                  <a:srgbClr val="FF0000"/>
                </a:solidFill>
                <a:effectLst/>
                <a:latin typeface="Aptos (Body)"/>
              </a:rPr>
              <a:t>Safety Insights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Aptos (Body)"/>
              </a:rPr>
              <a:t> </a:t>
            </a:r>
            <a:r>
              <a:rPr lang="en-US" sz="3200" b="1" i="0" dirty="0">
                <a:effectLst/>
                <a:latin typeface="Aptos (Body)"/>
              </a:rPr>
              <a:t>using Open Road Crash 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A03728-3762-8CB5-144F-98ECD5D6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UrbIA</a:t>
            </a:r>
            <a:r>
              <a:rPr lang="en-US" b="1" dirty="0"/>
              <a:t>: Urban Insights Atlas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197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2178-A031-A913-B431-67E70608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287"/>
            <a:ext cx="10086219" cy="5515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u="sng" dirty="0">
                <a:solidFill>
                  <a:srgbClr val="FF0000"/>
                </a:solidFill>
                <a:effectLst/>
                <a:latin typeface="Aptos (Body)"/>
              </a:rPr>
              <a:t>Capacity Forecast Insights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Aptos (Body)"/>
              </a:rPr>
              <a:t> </a:t>
            </a:r>
            <a:r>
              <a:rPr lang="en-US" sz="3200" b="1" i="0" dirty="0">
                <a:effectLst/>
                <a:latin typeface="Aptos (Body)"/>
              </a:rPr>
              <a:t>using Traffic Volume data</a:t>
            </a:r>
            <a:endParaRPr lang="en-US" b="1" i="0" dirty="0">
              <a:effectLst/>
              <a:latin typeface="Aptos (Body)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E6A4D3-153A-DB37-3751-4C9E91E5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UrbIA</a:t>
            </a:r>
            <a:r>
              <a:rPr lang="en-US" b="1" dirty="0"/>
              <a:t>: Urban Insights Atlas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5375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2178-A031-A913-B431-67E70608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928048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Sustainability/Mobility Insights</a:t>
            </a:r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using Train Service Passenger Counts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F67B81-432D-5F0C-5942-ADD461B4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UrbIA</a:t>
            </a:r>
            <a:r>
              <a:rPr lang="en-US" b="1" dirty="0"/>
              <a:t>: Urban Insights Atlas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9367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2178-A031-A913-B431-67E70608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288"/>
            <a:ext cx="10515600" cy="553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Public </a:t>
            </a:r>
            <a:r>
              <a:rPr lang="en-US" b="1" i="0" u="sng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Utilisation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 Insights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 using Park PIR Counters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17C15C-691B-E29A-BDA7-50F10C1F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UrbIA</a:t>
            </a:r>
            <a:r>
              <a:rPr lang="en-US" b="1" dirty="0"/>
              <a:t>: Urban Insights Atlas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0834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261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(Body)</vt:lpstr>
      <vt:lpstr>Aptos Display</vt:lpstr>
      <vt:lpstr>Arial</vt:lpstr>
      <vt:lpstr>Open Sans</vt:lpstr>
      <vt:lpstr>Office Theme</vt:lpstr>
      <vt:lpstr>PowerPoint Presentation</vt:lpstr>
      <vt:lpstr>How do we bring together data, AI, decision makers, and the community to learn how to make our cities better*?</vt:lpstr>
      <vt:lpstr>UrbIA: Urban Insights Atlas</vt:lpstr>
      <vt:lpstr>UrbIA: Urban Insights Atlas</vt:lpstr>
      <vt:lpstr>UrbIA: Urban Insights Atlas</vt:lpstr>
      <vt:lpstr>UrbIA: Urban Insights Atlas</vt:lpstr>
      <vt:lpstr>UrbIA: Urban Insights Atlas</vt:lpstr>
      <vt:lpstr>UrbIA: Urban Insights Atlas</vt:lpstr>
      <vt:lpstr>UrbIA: Urban Insights Atlas</vt:lpstr>
      <vt:lpstr>UrbIA: Urban Insights Atlas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Banico</dc:creator>
  <cp:lastModifiedBy>Jason Banico</cp:lastModifiedBy>
  <cp:revision>2</cp:revision>
  <dcterms:created xsi:type="dcterms:W3CDTF">2024-09-06T10:34:37Z</dcterms:created>
  <dcterms:modified xsi:type="dcterms:W3CDTF">2024-09-07T05:02:22Z</dcterms:modified>
</cp:coreProperties>
</file>