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75" r:id="rId5"/>
    <p:sldId id="276" r:id="rId6"/>
    <p:sldId id="277" r:id="rId7"/>
    <p:sldId id="278" r:id="rId8"/>
    <p:sldId id="274" r:id="rId9"/>
    <p:sldId id="279" r:id="rId10"/>
    <p:sldId id="280" r:id="rId11"/>
    <p:sldId id="260" r:id="rId12"/>
    <p:sldId id="266" r:id="rId13"/>
    <p:sldId id="267" r:id="rId14"/>
    <p:sldId id="259" r:id="rId15"/>
    <p:sldId id="268" r:id="rId16"/>
    <p:sldId id="281" r:id="rId17"/>
    <p:sldId id="269"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7" autoAdjust="0"/>
    <p:restoredTop sz="94660"/>
  </p:normalViewPr>
  <p:slideViewPr>
    <p:cSldViewPr snapToGrid="0">
      <p:cViewPr varScale="1">
        <p:scale>
          <a:sx n="38" d="100"/>
          <a:sy n="38" d="100"/>
        </p:scale>
        <p:origin x="200" y="1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2" Type="http://schemas.openxmlformats.org/officeDocument/2006/relationships/hyperlink" Target="https://jasonachonu.github.io/DATS_6501-Capstone-Project/" TargetMode="External"/><Relationship Id="rId1" Type="http://schemas.openxmlformats.org/officeDocument/2006/relationships/hyperlink" Target="https://zenodo.org/record/2655930#.XMjxFBNKjOQ"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2" Type="http://schemas.openxmlformats.org/officeDocument/2006/relationships/hyperlink" Target="https://jasonachonu.github.io/DATS_6501-Capstone-Project/" TargetMode="External"/><Relationship Id="rId1" Type="http://schemas.openxmlformats.org/officeDocument/2006/relationships/hyperlink" Target="https://zenodo.org/record/2655930#.XMjxFBNKjOQ"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79BDC-717F-4C6F-B3B5-477D2A80882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63B3DC-4CD7-4EA7-9985-87BD7058190E}">
      <dgm:prSet/>
      <dgm:spPr/>
      <dgm:t>
        <a:bodyPr/>
        <a:lstStyle/>
        <a:p>
          <a:r>
            <a:rPr lang="en-US"/>
            <a:t>Electrical appliance usage data is very useful for planning, forecasting to aid in efficient use of Electrical resource. Unfortunately, real electrical datasets are very expensive and difficult to collocate due to the time and amount of resources needed. </a:t>
          </a:r>
        </a:p>
      </dgm:t>
    </dgm:pt>
    <dgm:pt modelId="{B9A34507-E664-4785-A7DD-9AD733F91D7D}" type="parTrans" cxnId="{B1F3A714-DB27-4B06-B4DA-1FF5EA338395}">
      <dgm:prSet/>
      <dgm:spPr/>
      <dgm:t>
        <a:bodyPr/>
        <a:lstStyle/>
        <a:p>
          <a:endParaRPr lang="en-US"/>
        </a:p>
      </dgm:t>
    </dgm:pt>
    <dgm:pt modelId="{F612E1A8-5767-406B-AADC-6BB95C48E01F}" type="sibTrans" cxnId="{B1F3A714-DB27-4B06-B4DA-1FF5EA338395}">
      <dgm:prSet/>
      <dgm:spPr/>
      <dgm:t>
        <a:bodyPr/>
        <a:lstStyle/>
        <a:p>
          <a:endParaRPr lang="en-US"/>
        </a:p>
      </dgm:t>
    </dgm:pt>
    <dgm:pt modelId="{45E307F2-64AB-45BA-8429-0DB118B6F617}">
      <dgm:prSet/>
      <dgm:spPr/>
      <dgm:t>
        <a:bodyPr/>
        <a:lstStyle/>
        <a:p>
          <a:r>
            <a:rPr lang="en-US"/>
            <a:t>The aim of this project is to apply Deep Generative models to produces realistic Electricity appliance consumption data.</a:t>
          </a:r>
        </a:p>
      </dgm:t>
    </dgm:pt>
    <dgm:pt modelId="{352999FA-6CE3-41D5-B0F7-0FDBEEB74D98}" type="parTrans" cxnId="{9FD01072-249F-47B2-B8B0-6FF5741F96E8}">
      <dgm:prSet/>
      <dgm:spPr/>
      <dgm:t>
        <a:bodyPr/>
        <a:lstStyle/>
        <a:p>
          <a:endParaRPr lang="en-US"/>
        </a:p>
      </dgm:t>
    </dgm:pt>
    <dgm:pt modelId="{81582E3A-9F21-4BCD-A9D0-3B5C941389E4}" type="sibTrans" cxnId="{9FD01072-249F-47B2-B8B0-6FF5741F96E8}">
      <dgm:prSet/>
      <dgm:spPr/>
      <dgm:t>
        <a:bodyPr/>
        <a:lstStyle/>
        <a:p>
          <a:endParaRPr lang="en-US"/>
        </a:p>
      </dgm:t>
    </dgm:pt>
    <dgm:pt modelId="{111AEF07-FFBB-44B7-85E8-66884B43A139}" type="pres">
      <dgm:prSet presAssocID="{89C79BDC-717F-4C6F-B3B5-477D2A80882E}" presName="root" presStyleCnt="0">
        <dgm:presLayoutVars>
          <dgm:dir/>
          <dgm:resizeHandles val="exact"/>
        </dgm:presLayoutVars>
      </dgm:prSet>
      <dgm:spPr/>
    </dgm:pt>
    <dgm:pt modelId="{2E862B96-5676-4122-9B5D-3DE17A9FDE97}" type="pres">
      <dgm:prSet presAssocID="{0D63B3DC-4CD7-4EA7-9985-87BD7058190E}" presName="compNode" presStyleCnt="0"/>
      <dgm:spPr/>
    </dgm:pt>
    <dgm:pt modelId="{6E1B0FD1-DF2A-48E4-BAC6-9D6B58A948EA}" type="pres">
      <dgm:prSet presAssocID="{0D63B3DC-4CD7-4EA7-9985-87BD705819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0EC9F07-FBD1-4A68-9507-6DAC72BA16A6}" type="pres">
      <dgm:prSet presAssocID="{0D63B3DC-4CD7-4EA7-9985-87BD7058190E}" presName="spaceRect" presStyleCnt="0"/>
      <dgm:spPr/>
    </dgm:pt>
    <dgm:pt modelId="{2DC77A64-D2B0-48EF-8FFB-95DF17A178AB}" type="pres">
      <dgm:prSet presAssocID="{0D63B3DC-4CD7-4EA7-9985-87BD7058190E}" presName="textRect" presStyleLbl="revTx" presStyleIdx="0" presStyleCnt="2">
        <dgm:presLayoutVars>
          <dgm:chMax val="1"/>
          <dgm:chPref val="1"/>
        </dgm:presLayoutVars>
      </dgm:prSet>
      <dgm:spPr/>
    </dgm:pt>
    <dgm:pt modelId="{EE7DF60F-E19A-4A8F-95A3-154F88304B1F}" type="pres">
      <dgm:prSet presAssocID="{F612E1A8-5767-406B-AADC-6BB95C48E01F}" presName="sibTrans" presStyleCnt="0"/>
      <dgm:spPr/>
    </dgm:pt>
    <dgm:pt modelId="{1A316F00-F61F-4940-9C81-35AF250A9189}" type="pres">
      <dgm:prSet presAssocID="{45E307F2-64AB-45BA-8429-0DB118B6F617}" presName="compNode" presStyleCnt="0"/>
      <dgm:spPr/>
    </dgm:pt>
    <dgm:pt modelId="{587E493E-ACC3-4CF7-9180-505F669471F5}" type="pres">
      <dgm:prSet presAssocID="{45E307F2-64AB-45BA-8429-0DB118B6F6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F1E50382-6C39-44AE-AF47-6FC816EAC3D1}" type="pres">
      <dgm:prSet presAssocID="{45E307F2-64AB-45BA-8429-0DB118B6F617}" presName="spaceRect" presStyleCnt="0"/>
      <dgm:spPr/>
    </dgm:pt>
    <dgm:pt modelId="{B9C33536-9D24-4123-B946-7A4334A6CF25}" type="pres">
      <dgm:prSet presAssocID="{45E307F2-64AB-45BA-8429-0DB118B6F617}" presName="textRect" presStyleLbl="revTx" presStyleIdx="1" presStyleCnt="2">
        <dgm:presLayoutVars>
          <dgm:chMax val="1"/>
          <dgm:chPref val="1"/>
        </dgm:presLayoutVars>
      </dgm:prSet>
      <dgm:spPr/>
    </dgm:pt>
  </dgm:ptLst>
  <dgm:cxnLst>
    <dgm:cxn modelId="{B1F3A714-DB27-4B06-B4DA-1FF5EA338395}" srcId="{89C79BDC-717F-4C6F-B3B5-477D2A80882E}" destId="{0D63B3DC-4CD7-4EA7-9985-87BD7058190E}" srcOrd="0" destOrd="0" parTransId="{B9A34507-E664-4785-A7DD-9AD733F91D7D}" sibTransId="{F612E1A8-5767-406B-AADC-6BB95C48E01F}"/>
    <dgm:cxn modelId="{37306A20-49DA-46CC-8725-4766B979638E}" type="presOf" srcId="{0D63B3DC-4CD7-4EA7-9985-87BD7058190E}" destId="{2DC77A64-D2B0-48EF-8FFB-95DF17A178AB}" srcOrd="0" destOrd="0" presId="urn:microsoft.com/office/officeart/2018/2/layout/IconLabelList"/>
    <dgm:cxn modelId="{9FD01072-249F-47B2-B8B0-6FF5741F96E8}" srcId="{89C79BDC-717F-4C6F-B3B5-477D2A80882E}" destId="{45E307F2-64AB-45BA-8429-0DB118B6F617}" srcOrd="1" destOrd="0" parTransId="{352999FA-6CE3-41D5-B0F7-0FDBEEB74D98}" sibTransId="{81582E3A-9F21-4BCD-A9D0-3B5C941389E4}"/>
    <dgm:cxn modelId="{2BD400CD-8684-4045-A89C-A73C553AC34B}" type="presOf" srcId="{89C79BDC-717F-4C6F-B3B5-477D2A80882E}" destId="{111AEF07-FFBB-44B7-85E8-66884B43A139}" srcOrd="0" destOrd="0" presId="urn:microsoft.com/office/officeart/2018/2/layout/IconLabelList"/>
    <dgm:cxn modelId="{5AA434FC-9ECB-482D-9386-1DDD08228D37}" type="presOf" srcId="{45E307F2-64AB-45BA-8429-0DB118B6F617}" destId="{B9C33536-9D24-4123-B946-7A4334A6CF25}" srcOrd="0" destOrd="0" presId="urn:microsoft.com/office/officeart/2018/2/layout/IconLabelList"/>
    <dgm:cxn modelId="{1ED1AF91-5546-427C-AF8F-85D42EAD650D}" type="presParOf" srcId="{111AEF07-FFBB-44B7-85E8-66884B43A139}" destId="{2E862B96-5676-4122-9B5D-3DE17A9FDE97}" srcOrd="0" destOrd="0" presId="urn:microsoft.com/office/officeart/2018/2/layout/IconLabelList"/>
    <dgm:cxn modelId="{FB7D8643-166C-47C4-9D60-18F7B9A3B3F2}" type="presParOf" srcId="{2E862B96-5676-4122-9B5D-3DE17A9FDE97}" destId="{6E1B0FD1-DF2A-48E4-BAC6-9D6B58A948EA}" srcOrd="0" destOrd="0" presId="urn:microsoft.com/office/officeart/2018/2/layout/IconLabelList"/>
    <dgm:cxn modelId="{9E926976-B484-42B7-9A93-42B01BC9245B}" type="presParOf" srcId="{2E862B96-5676-4122-9B5D-3DE17A9FDE97}" destId="{80EC9F07-FBD1-4A68-9507-6DAC72BA16A6}" srcOrd="1" destOrd="0" presId="urn:microsoft.com/office/officeart/2018/2/layout/IconLabelList"/>
    <dgm:cxn modelId="{8C944380-0952-40E5-9147-1656EC6F6413}" type="presParOf" srcId="{2E862B96-5676-4122-9B5D-3DE17A9FDE97}" destId="{2DC77A64-D2B0-48EF-8FFB-95DF17A178AB}" srcOrd="2" destOrd="0" presId="urn:microsoft.com/office/officeart/2018/2/layout/IconLabelList"/>
    <dgm:cxn modelId="{247BB921-54F8-42F7-928E-1A4122C517EF}" type="presParOf" srcId="{111AEF07-FFBB-44B7-85E8-66884B43A139}" destId="{EE7DF60F-E19A-4A8F-95A3-154F88304B1F}" srcOrd="1" destOrd="0" presId="urn:microsoft.com/office/officeart/2018/2/layout/IconLabelList"/>
    <dgm:cxn modelId="{264AC941-AA6A-4970-BB32-5D01B875FD62}" type="presParOf" srcId="{111AEF07-FFBB-44B7-85E8-66884B43A139}" destId="{1A316F00-F61F-4940-9C81-35AF250A9189}" srcOrd="2" destOrd="0" presId="urn:microsoft.com/office/officeart/2018/2/layout/IconLabelList"/>
    <dgm:cxn modelId="{9F59B381-C55D-4AA8-998E-E8972D4DBF7F}" type="presParOf" srcId="{1A316F00-F61F-4940-9C81-35AF250A9189}" destId="{587E493E-ACC3-4CF7-9180-505F669471F5}" srcOrd="0" destOrd="0" presId="urn:microsoft.com/office/officeart/2018/2/layout/IconLabelList"/>
    <dgm:cxn modelId="{684894D1-1372-4CE8-8F7A-255AA574132A}" type="presParOf" srcId="{1A316F00-F61F-4940-9C81-35AF250A9189}" destId="{F1E50382-6C39-44AE-AF47-6FC816EAC3D1}" srcOrd="1" destOrd="0" presId="urn:microsoft.com/office/officeart/2018/2/layout/IconLabelList"/>
    <dgm:cxn modelId="{E441570D-4C8B-4AC4-A224-420EC4D61D55}" type="presParOf" srcId="{1A316F00-F61F-4940-9C81-35AF250A9189}" destId="{B9C33536-9D24-4123-B946-7A4334A6CF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2DE0AB-DFDD-4C79-B64E-35030E14A8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681741-80FF-49B4-AA95-4A78093E0226}">
      <dgm:prSet/>
      <dgm:spPr/>
      <dgm:t>
        <a:bodyPr/>
        <a:lstStyle/>
        <a:p>
          <a:r>
            <a:rPr lang="en-US"/>
            <a:t>The dataset used was retrieve from Pecan Street dataset (DATAPORT). The data consists of energy consumption readings at 1-minute, 5-minutes and 1-hour interval. The data was covers the period of 2013 to 2019 across seven states in the US and from 1534 houses.</a:t>
          </a:r>
        </a:p>
      </dgm:t>
    </dgm:pt>
    <dgm:pt modelId="{69292865-0DBA-4ADC-A41E-371C1D623F86}" type="parTrans" cxnId="{2FAC96E2-9B0F-4A2E-9E23-4773DB7D73B4}">
      <dgm:prSet/>
      <dgm:spPr/>
      <dgm:t>
        <a:bodyPr/>
        <a:lstStyle/>
        <a:p>
          <a:endParaRPr lang="en-US"/>
        </a:p>
      </dgm:t>
    </dgm:pt>
    <dgm:pt modelId="{CF309B10-5BBC-463B-8ADB-F8C72EE0A8D5}" type="sibTrans" cxnId="{2FAC96E2-9B0F-4A2E-9E23-4773DB7D73B4}">
      <dgm:prSet/>
      <dgm:spPr/>
      <dgm:t>
        <a:bodyPr/>
        <a:lstStyle/>
        <a:p>
          <a:endParaRPr lang="en-US"/>
        </a:p>
      </dgm:t>
    </dgm:pt>
    <dgm:pt modelId="{DA03EC7A-BA4B-457C-842C-B58B702E8CB6}">
      <dgm:prSet/>
      <dgm:spPr/>
      <dgm:t>
        <a:bodyPr/>
        <a:lstStyle/>
        <a:p>
          <a:r>
            <a:rPr lang="en-US" dirty="0"/>
            <a:t>In this project the 1-hour interval reading was obtained from houses in California, Colorado and Texas for the year 2015 which amounted to 1467 households. </a:t>
          </a:r>
        </a:p>
        <a:p>
          <a:r>
            <a:rPr lang="en-US" dirty="0"/>
            <a:t>The model was trained using the Texas and Colorado data, while California Data used as the Validation set.</a:t>
          </a:r>
        </a:p>
      </dgm:t>
    </dgm:pt>
    <dgm:pt modelId="{0A64102E-079D-4A07-9D42-BD01D22A08CF}" type="parTrans" cxnId="{3C2743DC-B6E8-45F5-BF9A-58CDB431B8AD}">
      <dgm:prSet/>
      <dgm:spPr/>
      <dgm:t>
        <a:bodyPr/>
        <a:lstStyle/>
        <a:p>
          <a:endParaRPr lang="en-US"/>
        </a:p>
      </dgm:t>
    </dgm:pt>
    <dgm:pt modelId="{602EB21F-7462-4499-938D-058329210A1F}" type="sibTrans" cxnId="{3C2743DC-B6E8-45F5-BF9A-58CDB431B8AD}">
      <dgm:prSet/>
      <dgm:spPr/>
      <dgm:t>
        <a:bodyPr/>
        <a:lstStyle/>
        <a:p>
          <a:endParaRPr lang="en-US"/>
        </a:p>
      </dgm:t>
    </dgm:pt>
    <dgm:pt modelId="{DD0DEE57-0EFC-4CC6-B55B-D69679FAD661}" type="pres">
      <dgm:prSet presAssocID="{7A2DE0AB-DFDD-4C79-B64E-35030E14A87E}" presName="root" presStyleCnt="0">
        <dgm:presLayoutVars>
          <dgm:dir/>
          <dgm:resizeHandles val="exact"/>
        </dgm:presLayoutVars>
      </dgm:prSet>
      <dgm:spPr/>
    </dgm:pt>
    <dgm:pt modelId="{F14C972D-24CD-4554-B230-A5D77A3B9297}" type="pres">
      <dgm:prSet presAssocID="{9D681741-80FF-49B4-AA95-4A78093E0226}" presName="compNode" presStyleCnt="0"/>
      <dgm:spPr/>
    </dgm:pt>
    <dgm:pt modelId="{77DC94DC-2FA6-4816-8823-7E2512EFE9FB}" type="pres">
      <dgm:prSet presAssocID="{9D681741-80FF-49B4-AA95-4A78093E0226}" presName="bgRect" presStyleLbl="bgShp" presStyleIdx="0" presStyleCnt="2"/>
      <dgm:spPr/>
    </dgm:pt>
    <dgm:pt modelId="{75E3926D-BBB8-4FE8-86A3-0A99164D78AF}" type="pres">
      <dgm:prSet presAssocID="{9D681741-80FF-49B4-AA95-4A78093E02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732E61D-C5AB-439D-B5C7-A79690099F0A}" type="pres">
      <dgm:prSet presAssocID="{9D681741-80FF-49B4-AA95-4A78093E0226}" presName="spaceRect" presStyleCnt="0"/>
      <dgm:spPr/>
    </dgm:pt>
    <dgm:pt modelId="{01DF8F6C-8A61-4C8B-B810-C3EF8FC62A59}" type="pres">
      <dgm:prSet presAssocID="{9D681741-80FF-49B4-AA95-4A78093E0226}" presName="parTx" presStyleLbl="revTx" presStyleIdx="0" presStyleCnt="2">
        <dgm:presLayoutVars>
          <dgm:chMax val="0"/>
          <dgm:chPref val="0"/>
        </dgm:presLayoutVars>
      </dgm:prSet>
      <dgm:spPr/>
    </dgm:pt>
    <dgm:pt modelId="{81A3C6D6-991C-41DF-8748-B3FEF4060EEC}" type="pres">
      <dgm:prSet presAssocID="{CF309B10-5BBC-463B-8ADB-F8C72EE0A8D5}" presName="sibTrans" presStyleCnt="0"/>
      <dgm:spPr/>
    </dgm:pt>
    <dgm:pt modelId="{05230744-8808-48CC-A525-9E3468675049}" type="pres">
      <dgm:prSet presAssocID="{DA03EC7A-BA4B-457C-842C-B58B702E8CB6}" presName="compNode" presStyleCnt="0"/>
      <dgm:spPr/>
    </dgm:pt>
    <dgm:pt modelId="{09FDB495-D1B7-4520-BF6A-D3285E119458}" type="pres">
      <dgm:prSet presAssocID="{DA03EC7A-BA4B-457C-842C-B58B702E8CB6}" presName="bgRect" presStyleLbl="bgShp" presStyleIdx="1" presStyleCnt="2"/>
      <dgm:spPr/>
    </dgm:pt>
    <dgm:pt modelId="{DD20F663-6ECB-468F-93E5-5F2F126722CB}" type="pres">
      <dgm:prSet presAssocID="{DA03EC7A-BA4B-457C-842C-B58B702E8C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D1A64E9B-92A5-4511-8BFE-B2C91A0B4991}" type="pres">
      <dgm:prSet presAssocID="{DA03EC7A-BA4B-457C-842C-B58B702E8CB6}" presName="spaceRect" presStyleCnt="0"/>
      <dgm:spPr/>
    </dgm:pt>
    <dgm:pt modelId="{533215FA-5511-4993-9C54-ECC8AE2C76AC}" type="pres">
      <dgm:prSet presAssocID="{DA03EC7A-BA4B-457C-842C-B58B702E8CB6}" presName="parTx" presStyleLbl="revTx" presStyleIdx="1" presStyleCnt="2">
        <dgm:presLayoutVars>
          <dgm:chMax val="0"/>
          <dgm:chPref val="0"/>
        </dgm:presLayoutVars>
      </dgm:prSet>
      <dgm:spPr/>
    </dgm:pt>
  </dgm:ptLst>
  <dgm:cxnLst>
    <dgm:cxn modelId="{73016C70-4378-4079-93A8-3390695418E7}" type="presOf" srcId="{DA03EC7A-BA4B-457C-842C-B58B702E8CB6}" destId="{533215FA-5511-4993-9C54-ECC8AE2C76AC}" srcOrd="0" destOrd="0" presId="urn:microsoft.com/office/officeart/2018/2/layout/IconVerticalSolidList"/>
    <dgm:cxn modelId="{AE75A69A-B950-4A7F-B9FB-8F01E0308B4B}" type="presOf" srcId="{7A2DE0AB-DFDD-4C79-B64E-35030E14A87E}" destId="{DD0DEE57-0EFC-4CC6-B55B-D69679FAD661}" srcOrd="0" destOrd="0" presId="urn:microsoft.com/office/officeart/2018/2/layout/IconVerticalSolidList"/>
    <dgm:cxn modelId="{5F05C6C1-5ECC-4A21-AAD7-3C6D82AC5D72}" type="presOf" srcId="{9D681741-80FF-49B4-AA95-4A78093E0226}" destId="{01DF8F6C-8A61-4C8B-B810-C3EF8FC62A59}" srcOrd="0" destOrd="0" presId="urn:microsoft.com/office/officeart/2018/2/layout/IconVerticalSolidList"/>
    <dgm:cxn modelId="{3C2743DC-B6E8-45F5-BF9A-58CDB431B8AD}" srcId="{7A2DE0AB-DFDD-4C79-B64E-35030E14A87E}" destId="{DA03EC7A-BA4B-457C-842C-B58B702E8CB6}" srcOrd="1" destOrd="0" parTransId="{0A64102E-079D-4A07-9D42-BD01D22A08CF}" sibTransId="{602EB21F-7462-4499-938D-058329210A1F}"/>
    <dgm:cxn modelId="{2FAC96E2-9B0F-4A2E-9E23-4773DB7D73B4}" srcId="{7A2DE0AB-DFDD-4C79-B64E-35030E14A87E}" destId="{9D681741-80FF-49B4-AA95-4A78093E0226}" srcOrd="0" destOrd="0" parTransId="{69292865-0DBA-4ADC-A41E-371C1D623F86}" sibTransId="{CF309B10-5BBC-463B-8ADB-F8C72EE0A8D5}"/>
    <dgm:cxn modelId="{77414FD8-F0AC-4797-BBAC-E7370A5DA89B}" type="presParOf" srcId="{DD0DEE57-0EFC-4CC6-B55B-D69679FAD661}" destId="{F14C972D-24CD-4554-B230-A5D77A3B9297}" srcOrd="0" destOrd="0" presId="urn:microsoft.com/office/officeart/2018/2/layout/IconVerticalSolidList"/>
    <dgm:cxn modelId="{EB26725D-A0CE-4819-8882-674FC83FC17A}" type="presParOf" srcId="{F14C972D-24CD-4554-B230-A5D77A3B9297}" destId="{77DC94DC-2FA6-4816-8823-7E2512EFE9FB}" srcOrd="0" destOrd="0" presId="urn:microsoft.com/office/officeart/2018/2/layout/IconVerticalSolidList"/>
    <dgm:cxn modelId="{092C31A6-8721-42F1-BB0E-7DAAF8F78EEA}" type="presParOf" srcId="{F14C972D-24CD-4554-B230-A5D77A3B9297}" destId="{75E3926D-BBB8-4FE8-86A3-0A99164D78AF}" srcOrd="1" destOrd="0" presId="urn:microsoft.com/office/officeart/2018/2/layout/IconVerticalSolidList"/>
    <dgm:cxn modelId="{DCCB37C9-5825-4C82-BED0-886E2ACC22FA}" type="presParOf" srcId="{F14C972D-24CD-4554-B230-A5D77A3B9297}" destId="{6732E61D-C5AB-439D-B5C7-A79690099F0A}" srcOrd="2" destOrd="0" presId="urn:microsoft.com/office/officeart/2018/2/layout/IconVerticalSolidList"/>
    <dgm:cxn modelId="{8C0E5EEB-9E37-4800-9190-CEE577E1492D}" type="presParOf" srcId="{F14C972D-24CD-4554-B230-A5D77A3B9297}" destId="{01DF8F6C-8A61-4C8B-B810-C3EF8FC62A59}" srcOrd="3" destOrd="0" presId="urn:microsoft.com/office/officeart/2018/2/layout/IconVerticalSolidList"/>
    <dgm:cxn modelId="{8EDF9FF5-C319-4FFA-BEA8-DBFFCCE770FC}" type="presParOf" srcId="{DD0DEE57-0EFC-4CC6-B55B-D69679FAD661}" destId="{81A3C6D6-991C-41DF-8748-B3FEF4060EEC}" srcOrd="1" destOrd="0" presId="urn:microsoft.com/office/officeart/2018/2/layout/IconVerticalSolidList"/>
    <dgm:cxn modelId="{44E54007-1EF8-4F2A-B062-2687D6622A80}" type="presParOf" srcId="{DD0DEE57-0EFC-4CC6-B55B-D69679FAD661}" destId="{05230744-8808-48CC-A525-9E3468675049}" srcOrd="2" destOrd="0" presId="urn:microsoft.com/office/officeart/2018/2/layout/IconVerticalSolidList"/>
    <dgm:cxn modelId="{67F30918-4CE1-493E-B2CD-720E88E6A2D7}" type="presParOf" srcId="{05230744-8808-48CC-A525-9E3468675049}" destId="{09FDB495-D1B7-4520-BF6A-D3285E119458}" srcOrd="0" destOrd="0" presId="urn:microsoft.com/office/officeart/2018/2/layout/IconVerticalSolidList"/>
    <dgm:cxn modelId="{A99649E8-A971-41C8-ADB7-F894C95BCF2F}" type="presParOf" srcId="{05230744-8808-48CC-A525-9E3468675049}" destId="{DD20F663-6ECB-468F-93E5-5F2F126722CB}" srcOrd="1" destOrd="0" presId="urn:microsoft.com/office/officeart/2018/2/layout/IconVerticalSolidList"/>
    <dgm:cxn modelId="{DBC3D155-07D2-4E1B-AD86-D9C1681F870B}" type="presParOf" srcId="{05230744-8808-48CC-A525-9E3468675049}" destId="{D1A64E9B-92A5-4511-8BFE-B2C91A0B4991}" srcOrd="2" destOrd="0" presId="urn:microsoft.com/office/officeart/2018/2/layout/IconVerticalSolidList"/>
    <dgm:cxn modelId="{2D70790E-7E0C-4937-9D16-2186476D039F}" type="presParOf" srcId="{05230744-8808-48CC-A525-9E3468675049}" destId="{533215FA-5511-4993-9C54-ECC8AE2C76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362681-F197-4097-9F47-61F49E6F26C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1F8DA26-0E0C-435B-88AF-B585A04EB5B6}">
      <dgm:prSet/>
      <dgm:spPr/>
      <dgm:t>
        <a:bodyPr/>
        <a:lstStyle/>
        <a:p>
          <a:r>
            <a:rPr lang="en-US"/>
            <a:t>This paper proposed a method to generate synthetic household electrical appliance energy usage scenarios using Variational Autoencoder and GANs.</a:t>
          </a:r>
          <a:r>
            <a:rPr lang="en-US" b="1"/>
            <a:t> </a:t>
          </a:r>
          <a:r>
            <a:rPr lang="en-US"/>
            <a:t>The trained model is able to produce synthetic that follow the original data distribution without memorizing and that can be used for further analysis. </a:t>
          </a:r>
        </a:p>
      </dgm:t>
    </dgm:pt>
    <dgm:pt modelId="{376F7361-23B5-4A4B-BE41-93E1BC76F7C8}" type="parTrans" cxnId="{837E673A-19C3-4EAC-A539-EDD670CF7750}">
      <dgm:prSet/>
      <dgm:spPr/>
      <dgm:t>
        <a:bodyPr/>
        <a:lstStyle/>
        <a:p>
          <a:endParaRPr lang="en-US"/>
        </a:p>
      </dgm:t>
    </dgm:pt>
    <dgm:pt modelId="{55B82D44-CF88-4EB4-90D3-6CA3C9467A52}" type="sibTrans" cxnId="{837E673A-19C3-4EAC-A539-EDD670CF7750}">
      <dgm:prSet/>
      <dgm:spPr/>
      <dgm:t>
        <a:bodyPr/>
        <a:lstStyle/>
        <a:p>
          <a:endParaRPr lang="en-US"/>
        </a:p>
      </dgm:t>
    </dgm:pt>
    <dgm:pt modelId="{79AE3BBC-5F5F-4DBA-9808-92982BC7B49D}">
      <dgm:prSet/>
      <dgm:spPr/>
      <dgm:t>
        <a:bodyPr/>
        <a:lstStyle/>
        <a:p>
          <a:r>
            <a:rPr lang="en-US"/>
            <a:t>In the future, explore the use of Conditional GANs and Conditional VAEs to produce data conditioned on a particular region/state. Also, add categorical variables such as building type, and city to generate them as they would be useful for forecasting and understanding the demographics of the regions.</a:t>
          </a:r>
        </a:p>
      </dgm:t>
    </dgm:pt>
    <dgm:pt modelId="{AB1BB6CE-EBD1-4A05-A82F-FD1E9221F277}" type="parTrans" cxnId="{6FFE4859-F712-4EF5-9C63-69A4169F8A6E}">
      <dgm:prSet/>
      <dgm:spPr/>
      <dgm:t>
        <a:bodyPr/>
        <a:lstStyle/>
        <a:p>
          <a:endParaRPr lang="en-US"/>
        </a:p>
      </dgm:t>
    </dgm:pt>
    <dgm:pt modelId="{0292200C-1461-411B-A2E0-1EAB919D1F18}" type="sibTrans" cxnId="{6FFE4859-F712-4EF5-9C63-69A4169F8A6E}">
      <dgm:prSet/>
      <dgm:spPr/>
      <dgm:t>
        <a:bodyPr/>
        <a:lstStyle/>
        <a:p>
          <a:endParaRPr lang="en-US"/>
        </a:p>
      </dgm:t>
    </dgm:pt>
    <dgm:pt modelId="{3C66AA7C-F482-C741-B16D-09BE9F640D4A}" type="pres">
      <dgm:prSet presAssocID="{01362681-F197-4097-9F47-61F49E6F26CB}" presName="linear" presStyleCnt="0">
        <dgm:presLayoutVars>
          <dgm:animLvl val="lvl"/>
          <dgm:resizeHandles val="exact"/>
        </dgm:presLayoutVars>
      </dgm:prSet>
      <dgm:spPr/>
    </dgm:pt>
    <dgm:pt modelId="{EFF2A2EE-F343-E14A-A5C0-88B4A256AAF0}" type="pres">
      <dgm:prSet presAssocID="{81F8DA26-0E0C-435B-88AF-B585A04EB5B6}" presName="parentText" presStyleLbl="node1" presStyleIdx="0" presStyleCnt="2">
        <dgm:presLayoutVars>
          <dgm:chMax val="0"/>
          <dgm:bulletEnabled val="1"/>
        </dgm:presLayoutVars>
      </dgm:prSet>
      <dgm:spPr/>
    </dgm:pt>
    <dgm:pt modelId="{58F2F1AA-B5BE-AB4F-A26D-647B6277C1DA}" type="pres">
      <dgm:prSet presAssocID="{55B82D44-CF88-4EB4-90D3-6CA3C9467A52}" presName="spacer" presStyleCnt="0"/>
      <dgm:spPr/>
    </dgm:pt>
    <dgm:pt modelId="{89B7262D-5676-AF40-A5C4-2AC6F3C39553}" type="pres">
      <dgm:prSet presAssocID="{79AE3BBC-5F5F-4DBA-9808-92982BC7B49D}" presName="parentText" presStyleLbl="node1" presStyleIdx="1" presStyleCnt="2">
        <dgm:presLayoutVars>
          <dgm:chMax val="0"/>
          <dgm:bulletEnabled val="1"/>
        </dgm:presLayoutVars>
      </dgm:prSet>
      <dgm:spPr/>
    </dgm:pt>
  </dgm:ptLst>
  <dgm:cxnLst>
    <dgm:cxn modelId="{837E673A-19C3-4EAC-A539-EDD670CF7750}" srcId="{01362681-F197-4097-9F47-61F49E6F26CB}" destId="{81F8DA26-0E0C-435B-88AF-B585A04EB5B6}" srcOrd="0" destOrd="0" parTransId="{376F7361-23B5-4A4B-BE41-93E1BC76F7C8}" sibTransId="{55B82D44-CF88-4EB4-90D3-6CA3C9467A52}"/>
    <dgm:cxn modelId="{6FFE4859-F712-4EF5-9C63-69A4169F8A6E}" srcId="{01362681-F197-4097-9F47-61F49E6F26CB}" destId="{79AE3BBC-5F5F-4DBA-9808-92982BC7B49D}" srcOrd="1" destOrd="0" parTransId="{AB1BB6CE-EBD1-4A05-A82F-FD1E9221F277}" sibTransId="{0292200C-1461-411B-A2E0-1EAB919D1F18}"/>
    <dgm:cxn modelId="{739A07A1-9D96-1B45-8436-DC68C3ED91EB}" type="presOf" srcId="{81F8DA26-0E0C-435B-88AF-B585A04EB5B6}" destId="{EFF2A2EE-F343-E14A-A5C0-88B4A256AAF0}" srcOrd="0" destOrd="0" presId="urn:microsoft.com/office/officeart/2005/8/layout/vList2"/>
    <dgm:cxn modelId="{FFB0B5C6-967E-214F-9D7A-11B2B42A6340}" type="presOf" srcId="{01362681-F197-4097-9F47-61F49E6F26CB}" destId="{3C66AA7C-F482-C741-B16D-09BE9F640D4A}" srcOrd="0" destOrd="0" presId="urn:microsoft.com/office/officeart/2005/8/layout/vList2"/>
    <dgm:cxn modelId="{927A9AF7-DC45-204E-A686-F9B50BAA26D1}" type="presOf" srcId="{79AE3BBC-5F5F-4DBA-9808-92982BC7B49D}" destId="{89B7262D-5676-AF40-A5C4-2AC6F3C39553}" srcOrd="0" destOrd="0" presId="urn:microsoft.com/office/officeart/2005/8/layout/vList2"/>
    <dgm:cxn modelId="{21F4CE25-ED2B-FC4A-A806-9BD6E3795B6B}" type="presParOf" srcId="{3C66AA7C-F482-C741-B16D-09BE9F640D4A}" destId="{EFF2A2EE-F343-E14A-A5C0-88B4A256AAF0}" srcOrd="0" destOrd="0" presId="urn:microsoft.com/office/officeart/2005/8/layout/vList2"/>
    <dgm:cxn modelId="{24E82687-0EDF-4148-99CC-AEC32A9F3A07}" type="presParOf" srcId="{3C66AA7C-F482-C741-B16D-09BE9F640D4A}" destId="{58F2F1AA-B5BE-AB4F-A26D-647B6277C1DA}" srcOrd="1" destOrd="0" presId="urn:microsoft.com/office/officeart/2005/8/layout/vList2"/>
    <dgm:cxn modelId="{FC15F8D3-7119-FB4E-B63C-4354BE342163}" type="presParOf" srcId="{3C66AA7C-F482-C741-B16D-09BE9F640D4A}" destId="{89B7262D-5676-AF40-A5C4-2AC6F3C3955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362681-F197-4097-9F47-61F49E6F26C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1F8DA26-0E0C-435B-88AF-B585A04EB5B6}">
      <dgm:prSet/>
      <dgm:spPr/>
      <dgm:t>
        <a:bodyPr/>
        <a:lstStyle/>
        <a:p>
          <a:endParaRPr lang="en-US" dirty="0"/>
        </a:p>
      </dgm:t>
    </dgm:pt>
    <dgm:pt modelId="{376F7361-23B5-4A4B-BE41-93E1BC76F7C8}" type="parTrans" cxnId="{837E673A-19C3-4EAC-A539-EDD670CF7750}">
      <dgm:prSet/>
      <dgm:spPr/>
      <dgm:t>
        <a:bodyPr/>
        <a:lstStyle/>
        <a:p>
          <a:endParaRPr lang="en-US"/>
        </a:p>
      </dgm:t>
    </dgm:pt>
    <dgm:pt modelId="{55B82D44-CF88-4EB4-90D3-6CA3C9467A52}" type="sibTrans" cxnId="{837E673A-19C3-4EAC-A539-EDD670CF7750}">
      <dgm:prSet/>
      <dgm:spPr/>
      <dgm:t>
        <a:bodyPr/>
        <a:lstStyle/>
        <a:p>
          <a:endParaRPr lang="en-US"/>
        </a:p>
      </dgm:t>
    </dgm:pt>
    <dgm:pt modelId="{B1BDE1A9-BC3C-CF42-9E1A-F42953E2685E}">
      <dgm:prSet/>
      <dgm:spPr/>
      <dgm:t>
        <a:bodyPr/>
        <a:lstStyle/>
        <a:p>
          <a:r>
            <a:rPr lang="en-US" dirty="0">
              <a:hlinkClick xmlns:r="http://schemas.openxmlformats.org/officeDocument/2006/relationships" r:id="rId1"/>
            </a:rPr>
            <a:t>https://zenodo.org/record/2655930#.XMjxFBNKjOQ</a:t>
          </a:r>
          <a:endParaRPr lang="en-US" dirty="0"/>
        </a:p>
      </dgm:t>
    </dgm:pt>
    <dgm:pt modelId="{7D7F9F47-099E-C642-83E9-5CEB2324E58D}" type="parTrans" cxnId="{7C25D427-C899-9A47-A944-B4512C8B9E22}">
      <dgm:prSet/>
      <dgm:spPr/>
      <dgm:t>
        <a:bodyPr/>
        <a:lstStyle/>
        <a:p>
          <a:endParaRPr lang="en-US"/>
        </a:p>
      </dgm:t>
    </dgm:pt>
    <dgm:pt modelId="{7608E53B-8664-6A49-BBF6-E7D04509777D}" type="sibTrans" cxnId="{7C25D427-C899-9A47-A944-B4512C8B9E22}">
      <dgm:prSet/>
      <dgm:spPr/>
      <dgm:t>
        <a:bodyPr/>
        <a:lstStyle/>
        <a:p>
          <a:endParaRPr lang="en-US"/>
        </a:p>
      </dgm:t>
    </dgm:pt>
    <dgm:pt modelId="{0B6BDCC5-6850-BC4F-BA01-7C8B58172B38}">
      <dgm:prSet/>
      <dgm:spPr/>
      <dgm:t>
        <a:bodyPr/>
        <a:lstStyle/>
        <a:p>
          <a:r>
            <a:rPr lang="en-US" dirty="0">
              <a:hlinkClick xmlns:r="http://schemas.openxmlformats.org/officeDocument/2006/relationships" r:id="rId2"/>
            </a:rPr>
            <a:t>https://jasonachonu.github.io/DATS_6501-Capstone-Project/</a:t>
          </a:r>
          <a:endParaRPr lang="en-US" dirty="0"/>
        </a:p>
      </dgm:t>
    </dgm:pt>
    <dgm:pt modelId="{6119A730-5610-3F4A-B259-D17512EEDA47}" type="parTrans" cxnId="{36A674F7-194E-2E48-9A65-841477A6E692}">
      <dgm:prSet/>
      <dgm:spPr/>
      <dgm:t>
        <a:bodyPr/>
        <a:lstStyle/>
        <a:p>
          <a:endParaRPr lang="en-US"/>
        </a:p>
      </dgm:t>
    </dgm:pt>
    <dgm:pt modelId="{F149061A-5459-F348-8C7E-0971732EAA2B}" type="sibTrans" cxnId="{36A674F7-194E-2E48-9A65-841477A6E692}">
      <dgm:prSet/>
      <dgm:spPr/>
      <dgm:t>
        <a:bodyPr/>
        <a:lstStyle/>
        <a:p>
          <a:endParaRPr lang="en-US"/>
        </a:p>
      </dgm:t>
    </dgm:pt>
    <dgm:pt modelId="{3C66AA7C-F482-C741-B16D-09BE9F640D4A}" type="pres">
      <dgm:prSet presAssocID="{01362681-F197-4097-9F47-61F49E6F26CB}" presName="linear" presStyleCnt="0">
        <dgm:presLayoutVars>
          <dgm:animLvl val="lvl"/>
          <dgm:resizeHandles val="exact"/>
        </dgm:presLayoutVars>
      </dgm:prSet>
      <dgm:spPr/>
    </dgm:pt>
    <dgm:pt modelId="{EFF2A2EE-F343-E14A-A5C0-88B4A256AAF0}" type="pres">
      <dgm:prSet presAssocID="{81F8DA26-0E0C-435B-88AF-B585A04EB5B6}" presName="parentText" presStyleLbl="node1" presStyleIdx="0" presStyleCnt="3">
        <dgm:presLayoutVars>
          <dgm:chMax val="0"/>
          <dgm:bulletEnabled val="1"/>
        </dgm:presLayoutVars>
      </dgm:prSet>
      <dgm:spPr/>
    </dgm:pt>
    <dgm:pt modelId="{58F2F1AA-B5BE-AB4F-A26D-647B6277C1DA}" type="pres">
      <dgm:prSet presAssocID="{55B82D44-CF88-4EB4-90D3-6CA3C9467A52}" presName="spacer" presStyleCnt="0"/>
      <dgm:spPr/>
    </dgm:pt>
    <dgm:pt modelId="{6F6F64E6-BFB6-6743-ACD9-E1FBE90C43DD}" type="pres">
      <dgm:prSet presAssocID="{B1BDE1A9-BC3C-CF42-9E1A-F42953E2685E}" presName="parentText" presStyleLbl="node1" presStyleIdx="1" presStyleCnt="3">
        <dgm:presLayoutVars>
          <dgm:chMax val="0"/>
          <dgm:bulletEnabled val="1"/>
        </dgm:presLayoutVars>
      </dgm:prSet>
      <dgm:spPr/>
    </dgm:pt>
    <dgm:pt modelId="{37312253-BE8A-A24C-96C3-24F0EFD55696}" type="pres">
      <dgm:prSet presAssocID="{7608E53B-8664-6A49-BBF6-E7D04509777D}" presName="spacer" presStyleCnt="0"/>
      <dgm:spPr/>
    </dgm:pt>
    <dgm:pt modelId="{621F6112-5E4E-0C49-B574-A4CF2E7685C1}" type="pres">
      <dgm:prSet presAssocID="{0B6BDCC5-6850-BC4F-BA01-7C8B58172B38}" presName="parentText" presStyleLbl="node1" presStyleIdx="2" presStyleCnt="3">
        <dgm:presLayoutVars>
          <dgm:chMax val="0"/>
          <dgm:bulletEnabled val="1"/>
        </dgm:presLayoutVars>
      </dgm:prSet>
      <dgm:spPr/>
    </dgm:pt>
  </dgm:ptLst>
  <dgm:cxnLst>
    <dgm:cxn modelId="{7C25D427-C899-9A47-A944-B4512C8B9E22}" srcId="{01362681-F197-4097-9F47-61F49E6F26CB}" destId="{B1BDE1A9-BC3C-CF42-9E1A-F42953E2685E}" srcOrd="1" destOrd="0" parTransId="{7D7F9F47-099E-C642-83E9-5CEB2324E58D}" sibTransId="{7608E53B-8664-6A49-BBF6-E7D04509777D}"/>
    <dgm:cxn modelId="{837E673A-19C3-4EAC-A539-EDD670CF7750}" srcId="{01362681-F197-4097-9F47-61F49E6F26CB}" destId="{81F8DA26-0E0C-435B-88AF-B585A04EB5B6}" srcOrd="0" destOrd="0" parTransId="{376F7361-23B5-4A4B-BE41-93E1BC76F7C8}" sibTransId="{55B82D44-CF88-4EB4-90D3-6CA3C9467A52}"/>
    <dgm:cxn modelId="{334A6A3A-215A-A84B-BB65-B2C932DE8562}" type="presOf" srcId="{B1BDE1A9-BC3C-CF42-9E1A-F42953E2685E}" destId="{6F6F64E6-BFB6-6743-ACD9-E1FBE90C43DD}" srcOrd="0" destOrd="0" presId="urn:microsoft.com/office/officeart/2005/8/layout/vList2"/>
    <dgm:cxn modelId="{739A07A1-9D96-1B45-8436-DC68C3ED91EB}" type="presOf" srcId="{81F8DA26-0E0C-435B-88AF-B585A04EB5B6}" destId="{EFF2A2EE-F343-E14A-A5C0-88B4A256AAF0}" srcOrd="0" destOrd="0" presId="urn:microsoft.com/office/officeart/2005/8/layout/vList2"/>
    <dgm:cxn modelId="{FFB0B5C6-967E-214F-9D7A-11B2B42A6340}" type="presOf" srcId="{01362681-F197-4097-9F47-61F49E6F26CB}" destId="{3C66AA7C-F482-C741-B16D-09BE9F640D4A}" srcOrd="0" destOrd="0" presId="urn:microsoft.com/office/officeart/2005/8/layout/vList2"/>
    <dgm:cxn modelId="{F5C1C8CD-9644-2145-A293-915F005308A4}" type="presOf" srcId="{0B6BDCC5-6850-BC4F-BA01-7C8B58172B38}" destId="{621F6112-5E4E-0C49-B574-A4CF2E7685C1}" srcOrd="0" destOrd="0" presId="urn:microsoft.com/office/officeart/2005/8/layout/vList2"/>
    <dgm:cxn modelId="{36A674F7-194E-2E48-9A65-841477A6E692}" srcId="{01362681-F197-4097-9F47-61F49E6F26CB}" destId="{0B6BDCC5-6850-BC4F-BA01-7C8B58172B38}" srcOrd="2" destOrd="0" parTransId="{6119A730-5610-3F4A-B259-D17512EEDA47}" sibTransId="{F149061A-5459-F348-8C7E-0971732EAA2B}"/>
    <dgm:cxn modelId="{21F4CE25-ED2B-FC4A-A806-9BD6E3795B6B}" type="presParOf" srcId="{3C66AA7C-F482-C741-B16D-09BE9F640D4A}" destId="{EFF2A2EE-F343-E14A-A5C0-88B4A256AAF0}" srcOrd="0" destOrd="0" presId="urn:microsoft.com/office/officeart/2005/8/layout/vList2"/>
    <dgm:cxn modelId="{24E82687-0EDF-4148-99CC-AEC32A9F3A07}" type="presParOf" srcId="{3C66AA7C-F482-C741-B16D-09BE9F640D4A}" destId="{58F2F1AA-B5BE-AB4F-A26D-647B6277C1DA}" srcOrd="1" destOrd="0" presId="urn:microsoft.com/office/officeart/2005/8/layout/vList2"/>
    <dgm:cxn modelId="{61FD25DF-B7EE-1341-AB45-499CFD0FAAE0}" type="presParOf" srcId="{3C66AA7C-F482-C741-B16D-09BE9F640D4A}" destId="{6F6F64E6-BFB6-6743-ACD9-E1FBE90C43DD}" srcOrd="2" destOrd="0" presId="urn:microsoft.com/office/officeart/2005/8/layout/vList2"/>
    <dgm:cxn modelId="{4754DFB9-5A2D-E646-A023-1135F208DAAB}" type="presParOf" srcId="{3C66AA7C-F482-C741-B16D-09BE9F640D4A}" destId="{37312253-BE8A-A24C-96C3-24F0EFD55696}" srcOrd="3" destOrd="0" presId="urn:microsoft.com/office/officeart/2005/8/layout/vList2"/>
    <dgm:cxn modelId="{61F4A145-B798-F74C-817A-B7F0B53BCD75}" type="presParOf" srcId="{3C66AA7C-F482-C741-B16D-09BE9F640D4A}" destId="{621F6112-5E4E-0C49-B574-A4CF2E7685C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B0FD1-DF2A-48E4-BAC6-9D6B58A948EA}">
      <dsp:nvSpPr>
        <dsp:cNvPr id="0" name=""/>
        <dsp:cNvSpPr/>
      </dsp:nvSpPr>
      <dsp:spPr>
        <a:xfrm>
          <a:off x="824171" y="1300305"/>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C77A64-D2B0-48EF-8FFB-95DF17A178AB}">
      <dsp:nvSpPr>
        <dsp:cNvPr id="0" name=""/>
        <dsp:cNvSpPr/>
      </dsp:nvSpPr>
      <dsp:spPr>
        <a:xfrm>
          <a:off x="4328" y="3017594"/>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Electrical appliance usage data is very useful for planning, forecasting to aid in efficient use of Electrical resource. Unfortunately, real electrical datasets are very expensive and difficult to collocate due to the time and amount of resources needed. </a:t>
          </a:r>
        </a:p>
      </dsp:txBody>
      <dsp:txXfrm>
        <a:off x="4328" y="3017594"/>
        <a:ext cx="2981250" cy="787500"/>
      </dsp:txXfrm>
    </dsp:sp>
    <dsp:sp modelId="{587E493E-ACC3-4CF7-9180-505F669471F5}">
      <dsp:nvSpPr>
        <dsp:cNvPr id="0" name=""/>
        <dsp:cNvSpPr/>
      </dsp:nvSpPr>
      <dsp:spPr>
        <a:xfrm>
          <a:off x="4327140" y="1300305"/>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C33536-9D24-4123-B946-7A4334A6CF25}">
      <dsp:nvSpPr>
        <dsp:cNvPr id="0" name=""/>
        <dsp:cNvSpPr/>
      </dsp:nvSpPr>
      <dsp:spPr>
        <a:xfrm>
          <a:off x="3507296" y="3017594"/>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aim of this project is to apply Deep Generative models to produces realistic Electricity appliance consumption data.</a:t>
          </a:r>
        </a:p>
      </dsp:txBody>
      <dsp:txXfrm>
        <a:off x="3507296" y="3017594"/>
        <a:ext cx="29812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C94DC-2FA6-4816-8823-7E2512EFE9FB}">
      <dsp:nvSpPr>
        <dsp:cNvPr id="0" name=""/>
        <dsp:cNvSpPr/>
      </dsp:nvSpPr>
      <dsp:spPr>
        <a:xfrm>
          <a:off x="0" y="919142"/>
          <a:ext cx="6248400" cy="16968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3926D-BBB8-4FE8-86A3-0A99164D78AF}">
      <dsp:nvSpPr>
        <dsp:cNvPr id="0" name=""/>
        <dsp:cNvSpPr/>
      </dsp:nvSpPr>
      <dsp:spPr>
        <a:xfrm>
          <a:off x="513305" y="1300940"/>
          <a:ext cx="933283" cy="933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F8F6C-8A61-4C8B-B810-C3EF8FC62A59}">
      <dsp:nvSpPr>
        <dsp:cNvPr id="0" name=""/>
        <dsp:cNvSpPr/>
      </dsp:nvSpPr>
      <dsp:spPr>
        <a:xfrm>
          <a:off x="1959895" y="919142"/>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622300">
            <a:lnSpc>
              <a:spcPct val="90000"/>
            </a:lnSpc>
            <a:spcBef>
              <a:spcPct val="0"/>
            </a:spcBef>
            <a:spcAft>
              <a:spcPct val="35000"/>
            </a:spcAft>
            <a:buNone/>
          </a:pPr>
          <a:r>
            <a:rPr lang="en-US" sz="1400" kern="1200"/>
            <a:t>The dataset used was retrieve from Pecan Street dataset (DATAPORT). The data consists of energy consumption readings at 1-minute, 5-minutes and 1-hour interval. The data was covers the period of 2013 to 2019 across seven states in the US and from 1534 houses.</a:t>
          </a:r>
        </a:p>
      </dsp:txBody>
      <dsp:txXfrm>
        <a:off x="1959895" y="919142"/>
        <a:ext cx="4288504" cy="1696878"/>
      </dsp:txXfrm>
    </dsp:sp>
    <dsp:sp modelId="{09FDB495-D1B7-4520-BF6A-D3285E119458}">
      <dsp:nvSpPr>
        <dsp:cNvPr id="0" name=""/>
        <dsp:cNvSpPr/>
      </dsp:nvSpPr>
      <dsp:spPr>
        <a:xfrm>
          <a:off x="0" y="3040241"/>
          <a:ext cx="6248400" cy="16968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0F663-6ECB-468F-93E5-5F2F126722CB}">
      <dsp:nvSpPr>
        <dsp:cNvPr id="0" name=""/>
        <dsp:cNvSpPr/>
      </dsp:nvSpPr>
      <dsp:spPr>
        <a:xfrm>
          <a:off x="513305" y="3422039"/>
          <a:ext cx="933283" cy="933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3215FA-5511-4993-9C54-ECC8AE2C76AC}">
      <dsp:nvSpPr>
        <dsp:cNvPr id="0" name=""/>
        <dsp:cNvSpPr/>
      </dsp:nvSpPr>
      <dsp:spPr>
        <a:xfrm>
          <a:off x="1959895" y="3040241"/>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622300">
            <a:lnSpc>
              <a:spcPct val="90000"/>
            </a:lnSpc>
            <a:spcBef>
              <a:spcPct val="0"/>
            </a:spcBef>
            <a:spcAft>
              <a:spcPct val="35000"/>
            </a:spcAft>
            <a:buNone/>
          </a:pPr>
          <a:r>
            <a:rPr lang="en-US" sz="1400" kern="1200" dirty="0"/>
            <a:t>In this project the 1-hour interval reading was obtained from houses in California, Colorado and Texas for the year 2015 which amounted to 1467 households. </a:t>
          </a:r>
        </a:p>
        <a:p>
          <a:pPr marL="0" lvl="0" indent="0" algn="l" defTabSz="622300">
            <a:lnSpc>
              <a:spcPct val="90000"/>
            </a:lnSpc>
            <a:spcBef>
              <a:spcPct val="0"/>
            </a:spcBef>
            <a:spcAft>
              <a:spcPct val="35000"/>
            </a:spcAft>
            <a:buNone/>
          </a:pPr>
          <a:r>
            <a:rPr lang="en-US" sz="1400" kern="1200" dirty="0"/>
            <a:t>The model was trained using the Texas and Colorado data, while California Data used as the Validation set.</a:t>
          </a:r>
        </a:p>
      </dsp:txBody>
      <dsp:txXfrm>
        <a:off x="1959895" y="3040241"/>
        <a:ext cx="4288504" cy="1696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2A2EE-F343-E14A-A5C0-88B4A256AAF0}">
      <dsp:nvSpPr>
        <dsp:cNvPr id="0" name=""/>
        <dsp:cNvSpPr/>
      </dsp:nvSpPr>
      <dsp:spPr>
        <a:xfrm>
          <a:off x="0" y="100152"/>
          <a:ext cx="6513603" cy="280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This paper proposed a method to generate synthetic household electrical appliance energy usage scenarios using Variational Autoencoder and GANs.</a:t>
          </a:r>
          <a:r>
            <a:rPr lang="en-US" sz="2400" b="1" kern="1200"/>
            <a:t> </a:t>
          </a:r>
          <a:r>
            <a:rPr lang="en-US" sz="2400" kern="1200"/>
            <a:t>The trained model is able to produce synthetic that follow the original data distribution without memorizing and that can be used for further analysis. </a:t>
          </a:r>
        </a:p>
      </dsp:txBody>
      <dsp:txXfrm>
        <a:off x="137075" y="237227"/>
        <a:ext cx="6239453" cy="2533850"/>
      </dsp:txXfrm>
    </dsp:sp>
    <dsp:sp modelId="{89B7262D-5676-AF40-A5C4-2AC6F3C39553}">
      <dsp:nvSpPr>
        <dsp:cNvPr id="0" name=""/>
        <dsp:cNvSpPr/>
      </dsp:nvSpPr>
      <dsp:spPr>
        <a:xfrm>
          <a:off x="0" y="2977272"/>
          <a:ext cx="6513603" cy="280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the future, explore the use of Conditional GANs and Conditional VAEs to produce data conditioned on a particular region/state. Also, add categorical variables such as building type, and city to generate them as they would be useful for forecasting and understanding the demographics of the regions.</a:t>
          </a:r>
        </a:p>
      </dsp:txBody>
      <dsp:txXfrm>
        <a:off x="137075" y="3114347"/>
        <a:ext cx="6239453" cy="2533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2A2EE-F343-E14A-A5C0-88B4A256AAF0}">
      <dsp:nvSpPr>
        <dsp:cNvPr id="0" name=""/>
        <dsp:cNvSpPr/>
      </dsp:nvSpPr>
      <dsp:spPr>
        <a:xfrm>
          <a:off x="0" y="1505955"/>
          <a:ext cx="6513603"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n-US" sz="2300" kern="1200" dirty="0"/>
        </a:p>
      </dsp:txBody>
      <dsp:txXfrm>
        <a:off x="44602" y="1550557"/>
        <a:ext cx="6424399" cy="824474"/>
      </dsp:txXfrm>
    </dsp:sp>
    <dsp:sp modelId="{6F6F64E6-BFB6-6743-ACD9-E1FBE90C43DD}">
      <dsp:nvSpPr>
        <dsp:cNvPr id="0" name=""/>
        <dsp:cNvSpPr/>
      </dsp:nvSpPr>
      <dsp:spPr>
        <a:xfrm>
          <a:off x="0" y="2485873"/>
          <a:ext cx="6513603"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hlinkClick xmlns:r="http://schemas.openxmlformats.org/officeDocument/2006/relationships" r:id="rId1"/>
            </a:rPr>
            <a:t>https://zenodo.org/record/2655930#.XMjxFBNKjOQ</a:t>
          </a:r>
          <a:endParaRPr lang="en-US" sz="2300" kern="1200" dirty="0"/>
        </a:p>
      </dsp:txBody>
      <dsp:txXfrm>
        <a:off x="44602" y="2530475"/>
        <a:ext cx="6424399" cy="824474"/>
      </dsp:txXfrm>
    </dsp:sp>
    <dsp:sp modelId="{621F6112-5E4E-0C49-B574-A4CF2E7685C1}">
      <dsp:nvSpPr>
        <dsp:cNvPr id="0" name=""/>
        <dsp:cNvSpPr/>
      </dsp:nvSpPr>
      <dsp:spPr>
        <a:xfrm>
          <a:off x="0" y="3465792"/>
          <a:ext cx="6513603"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hlinkClick xmlns:r="http://schemas.openxmlformats.org/officeDocument/2006/relationships" r:id="rId2"/>
            </a:rPr>
            <a:t>https://jasonachonu.github.io/DATS_6501-Capstone-Project/</a:t>
          </a:r>
          <a:endParaRPr lang="en-US" sz="2300" kern="1200" dirty="0"/>
        </a:p>
      </dsp:txBody>
      <dsp:txXfrm>
        <a:off x="44602" y="3510394"/>
        <a:ext cx="6424399" cy="8244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E6AB-8C2A-46ED-80BE-EB5284366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10BFC0-D2B8-4F4A-B574-1D66E27D2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8AF4F-1DCC-46F6-92AC-DEC9231DF922}"/>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5" name="Footer Placeholder 4">
            <a:extLst>
              <a:ext uri="{FF2B5EF4-FFF2-40B4-BE49-F238E27FC236}">
                <a16:creationId xmlns:a16="http://schemas.microsoft.com/office/drawing/2014/main" id="{306AA947-88FA-4057-809F-56240C4A8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11895-F105-4B1A-9368-24BB278AABA1}"/>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399851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FD78-AC74-4433-B7CE-9FA2566115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83EED-4378-466C-A189-7EE2AB3924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09E7F-7FA5-45FF-B40D-F50E5224E96C}"/>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5" name="Footer Placeholder 4">
            <a:extLst>
              <a:ext uri="{FF2B5EF4-FFF2-40B4-BE49-F238E27FC236}">
                <a16:creationId xmlns:a16="http://schemas.microsoft.com/office/drawing/2014/main" id="{6998E336-B0A1-4E61-B6D6-646A8CE7E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3AAE7-1931-47B1-9EE9-3E4E4BFF033E}"/>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282259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5FB22-79DB-47E8-A4AD-1652D04FC0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6FFEED-5637-47E8-83DD-6C1915890F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C0003-ACF4-4C19-92D6-E9347A0DA919}"/>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5" name="Footer Placeholder 4">
            <a:extLst>
              <a:ext uri="{FF2B5EF4-FFF2-40B4-BE49-F238E27FC236}">
                <a16:creationId xmlns:a16="http://schemas.microsoft.com/office/drawing/2014/main" id="{64399AE9-5AA3-40DD-B1B6-698B50DB1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14E0B-7D0B-4AE1-B395-DC7C692865D1}"/>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95963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6DDA-6EA6-4436-9701-EF08E83FB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08EE1-8149-4F92-BA14-B03E268228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9CEF6-EF36-4EB4-8A9B-7877725E96FB}"/>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5" name="Footer Placeholder 4">
            <a:extLst>
              <a:ext uri="{FF2B5EF4-FFF2-40B4-BE49-F238E27FC236}">
                <a16:creationId xmlns:a16="http://schemas.microsoft.com/office/drawing/2014/main" id="{67CDC795-D80F-4ED7-AE56-BD630BA26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257EE-3F41-440C-886E-B3209D0ACFE1}"/>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428695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0462-7F0B-466C-BED0-884DE9BEA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C3CAD-BCB6-4360-B4B8-C487F8949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D70DA9-AC94-49B5-A6DB-197F7AA5CB63}"/>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5" name="Footer Placeholder 4">
            <a:extLst>
              <a:ext uri="{FF2B5EF4-FFF2-40B4-BE49-F238E27FC236}">
                <a16:creationId xmlns:a16="http://schemas.microsoft.com/office/drawing/2014/main" id="{2D0067A9-F5AF-4911-A5BB-931E28B3B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AF55D-2CEC-4963-B496-8E4FAF1CCE11}"/>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174111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1742-AB5A-4421-AA66-E570AA3AC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E433B-F4B1-4857-9D42-7BD4EB6A77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AFD146-D719-4B27-99F5-8B513995A2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27938F-D74B-4682-912F-770E0071599C}"/>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6" name="Footer Placeholder 5">
            <a:extLst>
              <a:ext uri="{FF2B5EF4-FFF2-40B4-BE49-F238E27FC236}">
                <a16:creationId xmlns:a16="http://schemas.microsoft.com/office/drawing/2014/main" id="{FBE7631C-5F2E-4287-B59F-927D4F98C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B059C-20F8-4DD4-BB48-E13B73A7E5CB}"/>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197724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6D3E-97EE-4BDF-A898-C631023BB9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FA82D5-6430-4CF1-8C43-3B64C611E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7A2CA6-8678-4E3D-9703-2F70040C6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ECCA2A-C5F0-479A-BF76-A154495DE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09A61B-5916-429A-B9F4-382390038D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CB2BA4-942E-462C-BE3A-AA767AB51907}"/>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8" name="Footer Placeholder 7">
            <a:extLst>
              <a:ext uri="{FF2B5EF4-FFF2-40B4-BE49-F238E27FC236}">
                <a16:creationId xmlns:a16="http://schemas.microsoft.com/office/drawing/2014/main" id="{FF3B240F-8CBB-497D-8E20-DD1515F98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80AF2-D296-49D0-972F-F38675940277}"/>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251902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E268-8BE5-4403-A8E2-52D5468C3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C9372B-0541-47B3-90C1-10524C4A3F0F}"/>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4" name="Footer Placeholder 3">
            <a:extLst>
              <a:ext uri="{FF2B5EF4-FFF2-40B4-BE49-F238E27FC236}">
                <a16:creationId xmlns:a16="http://schemas.microsoft.com/office/drawing/2014/main" id="{28AE6126-595D-41F0-AF86-EE0A46374C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09C917-4554-4012-9973-E70AE8EE67B5}"/>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291081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FD0CD-151A-4C36-B0DA-E8E410B841AF}"/>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3" name="Footer Placeholder 2">
            <a:extLst>
              <a:ext uri="{FF2B5EF4-FFF2-40B4-BE49-F238E27FC236}">
                <a16:creationId xmlns:a16="http://schemas.microsoft.com/office/drawing/2014/main" id="{E9871877-A441-42EC-8E74-9488ACE17A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AD8D3-A7ED-418C-9A9C-5240390F26E2}"/>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317564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71B8-A88C-4197-A3C3-D6FACDAEB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2D4EC-3F90-4566-A50D-C5F16A4A4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77670-F8F9-4DFF-8E6D-F36A872F7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364E18-2789-4347-BFC2-C2036519B53B}"/>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6" name="Footer Placeholder 5">
            <a:extLst>
              <a:ext uri="{FF2B5EF4-FFF2-40B4-BE49-F238E27FC236}">
                <a16:creationId xmlns:a16="http://schemas.microsoft.com/office/drawing/2014/main" id="{606988D7-859C-4FDF-9D95-D7569C3F3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C0101-51A7-4376-ADA5-DEAAFDC8FD5C}"/>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313254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30D7-D2BF-49B8-9169-D4E77F46C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AB6123-2C95-4754-B328-47E3D8E68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8210B1-A079-4BE9-82F1-5F3E15902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46C5DF-A6C8-47D9-A1F8-1CFA7E53E5D2}"/>
              </a:ext>
            </a:extLst>
          </p:cNvPr>
          <p:cNvSpPr>
            <a:spLocks noGrp="1"/>
          </p:cNvSpPr>
          <p:nvPr>
            <p:ph type="dt" sz="half" idx="10"/>
          </p:nvPr>
        </p:nvSpPr>
        <p:spPr/>
        <p:txBody>
          <a:bodyPr/>
          <a:lstStyle/>
          <a:p>
            <a:fld id="{24421645-4D78-4781-ACF0-D30A68D7899B}" type="datetimeFigureOut">
              <a:rPr lang="en-US" smtClean="0"/>
              <a:t>4/30/19</a:t>
            </a:fld>
            <a:endParaRPr lang="en-US"/>
          </a:p>
        </p:txBody>
      </p:sp>
      <p:sp>
        <p:nvSpPr>
          <p:cNvPr id="6" name="Footer Placeholder 5">
            <a:extLst>
              <a:ext uri="{FF2B5EF4-FFF2-40B4-BE49-F238E27FC236}">
                <a16:creationId xmlns:a16="http://schemas.microsoft.com/office/drawing/2014/main" id="{31BD5C69-91CC-41D7-93FE-7479B38AC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323EF-A0F3-43E4-8B5F-A2667CD3C678}"/>
              </a:ext>
            </a:extLst>
          </p:cNvPr>
          <p:cNvSpPr>
            <a:spLocks noGrp="1"/>
          </p:cNvSpPr>
          <p:nvPr>
            <p:ph type="sldNum" sz="quarter" idx="12"/>
          </p:nvPr>
        </p:nvSpPr>
        <p:spPr/>
        <p:txBody>
          <a:bodyPr/>
          <a:lstStyle/>
          <a:p>
            <a:fld id="{3C0E34EA-1FE1-487E-BA0D-9BA16F250BFB}" type="slidenum">
              <a:rPr lang="en-US" smtClean="0"/>
              <a:t>‹#›</a:t>
            </a:fld>
            <a:endParaRPr lang="en-US"/>
          </a:p>
        </p:txBody>
      </p:sp>
    </p:spTree>
    <p:extLst>
      <p:ext uri="{BB962C8B-B14F-4D97-AF65-F5344CB8AC3E}">
        <p14:creationId xmlns:p14="http://schemas.microsoft.com/office/powerpoint/2010/main" val="83735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28281-CDCB-480F-94DB-7B0E22F97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88D6F9-CE77-4989-AF19-116C881C4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4EF91-D8F3-48E7-A5FB-A410E8EBF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21645-4D78-4781-ACF0-D30A68D7899B}" type="datetimeFigureOut">
              <a:rPr lang="en-US" smtClean="0"/>
              <a:t>4/30/19</a:t>
            </a:fld>
            <a:endParaRPr lang="en-US"/>
          </a:p>
        </p:txBody>
      </p:sp>
      <p:sp>
        <p:nvSpPr>
          <p:cNvPr id="5" name="Footer Placeholder 4">
            <a:extLst>
              <a:ext uri="{FF2B5EF4-FFF2-40B4-BE49-F238E27FC236}">
                <a16:creationId xmlns:a16="http://schemas.microsoft.com/office/drawing/2014/main" id="{BF522F94-C613-4AB3-9B65-F7F3B7D11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7460F6-E275-4F5E-B2C8-0F7A4332F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E34EA-1FE1-487E-BA0D-9BA16F250BFB}" type="slidenum">
              <a:rPr lang="en-US" smtClean="0"/>
              <a:t>‹#›</a:t>
            </a:fld>
            <a:endParaRPr lang="en-US"/>
          </a:p>
        </p:txBody>
      </p:sp>
    </p:spTree>
    <p:extLst>
      <p:ext uri="{BB962C8B-B14F-4D97-AF65-F5344CB8AC3E}">
        <p14:creationId xmlns:p14="http://schemas.microsoft.com/office/powerpoint/2010/main" val="304182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lianweng.github.io/lil-log/2018/08/12/from-autoencoder-to-beta-vae.html" TargetMode="External"/><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vidhya.com/blog/2017/06/introductory-generative-adversarial-networks-gans/" TargetMode="External"/><Relationship Id="rId2" Type="http://schemas.openxmlformats.org/officeDocument/2006/relationships/image" Target="../media/image27.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BDEC-D215-4B20-9B88-92F53FF83F45}"/>
              </a:ext>
            </a:extLst>
          </p:cNvPr>
          <p:cNvSpPr>
            <a:spLocks noGrp="1"/>
          </p:cNvSpPr>
          <p:nvPr>
            <p:ph type="ctrTitle"/>
          </p:nvPr>
        </p:nvSpPr>
        <p:spPr/>
        <p:txBody>
          <a:bodyPr/>
          <a:lstStyle/>
          <a:p>
            <a:r>
              <a:rPr lang="en-US" dirty="0"/>
              <a:t>DATA GENERATION/SCALING</a:t>
            </a:r>
          </a:p>
        </p:txBody>
      </p:sp>
      <p:sp>
        <p:nvSpPr>
          <p:cNvPr id="3" name="Subtitle 2">
            <a:extLst>
              <a:ext uri="{FF2B5EF4-FFF2-40B4-BE49-F238E27FC236}">
                <a16:creationId xmlns:a16="http://schemas.microsoft.com/office/drawing/2014/main" id="{6F80ED95-7A4D-43D4-8A66-56FB046EA74B}"/>
              </a:ext>
            </a:extLst>
          </p:cNvPr>
          <p:cNvSpPr>
            <a:spLocks noGrp="1"/>
          </p:cNvSpPr>
          <p:nvPr>
            <p:ph type="subTitle" idx="1"/>
          </p:nvPr>
        </p:nvSpPr>
        <p:spPr/>
        <p:txBody>
          <a:bodyPr/>
          <a:lstStyle/>
          <a:p>
            <a:r>
              <a:rPr lang="en-US" b="1" dirty="0"/>
              <a:t>ELECTRICAL APPLIANCES CONSUMPTION DATA </a:t>
            </a:r>
            <a:endParaRPr lang="en-US" dirty="0"/>
          </a:p>
          <a:p>
            <a:endParaRPr lang="en-US" dirty="0"/>
          </a:p>
          <a:p>
            <a:r>
              <a:rPr lang="en-US" dirty="0"/>
              <a:t>Jason Achonu</a:t>
            </a:r>
          </a:p>
        </p:txBody>
      </p:sp>
    </p:spTree>
    <p:extLst>
      <p:ext uri="{BB962C8B-B14F-4D97-AF65-F5344CB8AC3E}">
        <p14:creationId xmlns:p14="http://schemas.microsoft.com/office/powerpoint/2010/main" val="374821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526073" y="4972538"/>
            <a:ext cx="11139854" cy="930447"/>
          </a:xfrm>
        </p:spPr>
        <p:txBody>
          <a:bodyPr vert="horz" lIns="91440" tIns="45720" rIns="91440" bIns="45720" rtlCol="0" anchor="b">
            <a:normAutofit/>
          </a:bodyPr>
          <a:lstStyle/>
          <a:p>
            <a:pPr algn="ctr"/>
            <a:r>
              <a:rPr lang="en-US" sz="5400" dirty="0">
                <a:solidFill>
                  <a:srgbClr val="FFFFFF"/>
                </a:solidFill>
              </a:rPr>
              <a:t>Exploratory Data Analysis - Cont.</a:t>
            </a:r>
          </a:p>
        </p:txBody>
      </p:sp>
      <p:pic>
        <p:nvPicPr>
          <p:cNvPr id="6" name="Content Placeholder 5">
            <a:extLst>
              <a:ext uri="{FF2B5EF4-FFF2-40B4-BE49-F238E27FC236}">
                <a16:creationId xmlns:a16="http://schemas.microsoft.com/office/drawing/2014/main" id="{3C447D19-A659-624D-9277-A9BCCDB72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506097"/>
            <a:ext cx="5455917" cy="3600905"/>
          </a:xfrm>
          <a:prstGeom prst="rect">
            <a:avLst/>
          </a:prstGeom>
        </p:spPr>
      </p:pic>
      <p:pic>
        <p:nvPicPr>
          <p:cNvPr id="9" name="Picture 8">
            <a:extLst>
              <a:ext uri="{FF2B5EF4-FFF2-40B4-BE49-F238E27FC236}">
                <a16:creationId xmlns:a16="http://schemas.microsoft.com/office/drawing/2014/main" id="{F3088D63-3429-364B-8BEA-9900B48CD28F}"/>
              </a:ext>
            </a:extLst>
          </p:cNvPr>
          <p:cNvPicPr>
            <a:picLocks noChangeAspect="1"/>
          </p:cNvPicPr>
          <p:nvPr/>
        </p:nvPicPr>
        <p:blipFill>
          <a:blip r:embed="rId3"/>
          <a:stretch>
            <a:fillRect/>
          </a:stretch>
        </p:blipFill>
        <p:spPr>
          <a:xfrm>
            <a:off x="6416043" y="2013294"/>
            <a:ext cx="5455917" cy="586510"/>
          </a:xfrm>
          <a:prstGeom prst="rect">
            <a:avLst/>
          </a:prstGeom>
        </p:spPr>
      </p:pic>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29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975286-6203-4611-B390-3B4FD1C7FD5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Variational Autoencoder </a:t>
            </a:r>
          </a:p>
        </p:txBody>
      </p:sp>
      <p:pic>
        <p:nvPicPr>
          <p:cNvPr id="13" name="Picture 12">
            <a:extLst>
              <a:ext uri="{FF2B5EF4-FFF2-40B4-BE49-F238E27FC236}">
                <a16:creationId xmlns:a16="http://schemas.microsoft.com/office/drawing/2014/main" id="{8D9F7613-DDF6-C14B-B210-E8FED3FD8A54}"/>
              </a:ext>
            </a:extLst>
          </p:cNvPr>
          <p:cNvPicPr>
            <a:picLocks noChangeAspect="1"/>
          </p:cNvPicPr>
          <p:nvPr/>
        </p:nvPicPr>
        <p:blipFill>
          <a:blip r:embed="rId2"/>
          <a:stretch>
            <a:fillRect/>
          </a:stretch>
        </p:blipFill>
        <p:spPr>
          <a:xfrm>
            <a:off x="4038600" y="1313299"/>
            <a:ext cx="6667177" cy="3091146"/>
          </a:xfrm>
          <a:prstGeom prst="rect">
            <a:avLst/>
          </a:prstGeom>
        </p:spPr>
      </p:pic>
      <p:sp>
        <p:nvSpPr>
          <p:cNvPr id="4" name="TextBox 3">
            <a:extLst>
              <a:ext uri="{FF2B5EF4-FFF2-40B4-BE49-F238E27FC236}">
                <a16:creationId xmlns:a16="http://schemas.microsoft.com/office/drawing/2014/main" id="{8C350943-1A8C-4892-8ED7-6F90220954F9}"/>
              </a:ext>
            </a:extLst>
          </p:cNvPr>
          <p:cNvSpPr txBox="1"/>
          <p:nvPr/>
        </p:nvSpPr>
        <p:spPr>
          <a:xfrm>
            <a:off x="4038600" y="6273799"/>
            <a:ext cx="7188199" cy="233363"/>
          </a:xfrm>
          <a:prstGeom prst="rect">
            <a:avLst/>
          </a:prstGeom>
        </p:spPr>
        <p:txBody>
          <a:bodyPr vert="horz" lIns="91440" tIns="45720" rIns="91440" bIns="45720" rtlCol="0">
            <a:normAutofit fontScale="62500" lnSpcReduction="20000"/>
          </a:bodyPr>
          <a:lstStyle/>
          <a:p>
            <a:pPr indent="-228600">
              <a:lnSpc>
                <a:spcPct val="90000"/>
              </a:lnSpc>
              <a:spcAft>
                <a:spcPts val="600"/>
              </a:spcAft>
              <a:buFont typeface="Arial" panose="020B0604020202020204" pitchFamily="34" charset="0"/>
              <a:buChar char="•"/>
            </a:pPr>
            <a:r>
              <a:rPr lang="en-US" dirty="0">
                <a:hlinkClick r:id="rId3"/>
              </a:rPr>
              <a:t>https://lilianweng.github.io/lil-log/2018/08/12/from-autoencoder-to-beta-vae.html</a:t>
            </a:r>
            <a:endParaRPr lang="en-US" dirty="0"/>
          </a:p>
        </p:txBody>
      </p:sp>
    </p:spTree>
    <p:extLst>
      <p:ext uri="{BB962C8B-B14F-4D97-AF65-F5344CB8AC3E}">
        <p14:creationId xmlns:p14="http://schemas.microsoft.com/office/powerpoint/2010/main" val="22108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AE628-CF29-431C-B767-9840C6D2A8B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VAE LOSS FUNCTION</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82A3A723-161F-5D4F-BCCF-F24C07241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166944"/>
            <a:ext cx="6553545" cy="4532054"/>
          </a:xfrm>
          <a:prstGeom prst="rect">
            <a:avLst/>
          </a:prstGeom>
        </p:spPr>
      </p:pic>
    </p:spTree>
    <p:extLst>
      <p:ext uri="{BB962C8B-B14F-4D97-AF65-F5344CB8AC3E}">
        <p14:creationId xmlns:p14="http://schemas.microsoft.com/office/powerpoint/2010/main" val="86826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Content Placeholder 6">
            <a:extLst>
              <a:ext uri="{FF2B5EF4-FFF2-40B4-BE49-F238E27FC236}">
                <a16:creationId xmlns:a16="http://schemas.microsoft.com/office/drawing/2014/main" id="{F3DA4290-F990-B940-B68D-91EF9A58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29" y="346167"/>
            <a:ext cx="2202856" cy="1588946"/>
          </a:xfrm>
          <a:prstGeom prst="rect">
            <a:avLst/>
          </a:prstGeom>
        </p:spPr>
      </p:pic>
      <p:pic>
        <p:nvPicPr>
          <p:cNvPr id="43" name="Picture 42">
            <a:extLst>
              <a:ext uri="{FF2B5EF4-FFF2-40B4-BE49-F238E27FC236}">
                <a16:creationId xmlns:a16="http://schemas.microsoft.com/office/drawing/2014/main" id="{C896C08D-E151-7D40-820B-E1FB11906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717" y="346167"/>
            <a:ext cx="2146013" cy="1547944"/>
          </a:xfrm>
          <a:prstGeom prst="rect">
            <a:avLst/>
          </a:prstGeom>
        </p:spPr>
      </p:pic>
      <p:pic>
        <p:nvPicPr>
          <p:cNvPr id="41" name="Picture 40">
            <a:extLst>
              <a:ext uri="{FF2B5EF4-FFF2-40B4-BE49-F238E27FC236}">
                <a16:creationId xmlns:a16="http://schemas.microsoft.com/office/drawing/2014/main" id="{D4B4AEF6-F5B6-0946-8907-FE75D3970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9338" y="346168"/>
            <a:ext cx="2142419" cy="1545352"/>
          </a:xfrm>
          <a:prstGeom prst="rect">
            <a:avLst/>
          </a:prstGeom>
        </p:spPr>
      </p:pic>
      <p:pic>
        <p:nvPicPr>
          <p:cNvPr id="37" name="Picture 36">
            <a:extLst>
              <a:ext uri="{FF2B5EF4-FFF2-40B4-BE49-F238E27FC236}">
                <a16:creationId xmlns:a16="http://schemas.microsoft.com/office/drawing/2014/main" id="{D51C1CED-EAD5-C146-9D78-A73293108A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736" y="2639045"/>
            <a:ext cx="2202840" cy="1588934"/>
          </a:xfrm>
          <a:prstGeom prst="rect">
            <a:avLst/>
          </a:prstGeom>
        </p:spPr>
      </p:pic>
      <p:pic>
        <p:nvPicPr>
          <p:cNvPr id="35" name="Picture 34">
            <a:extLst>
              <a:ext uri="{FF2B5EF4-FFF2-40B4-BE49-F238E27FC236}">
                <a16:creationId xmlns:a16="http://schemas.microsoft.com/office/drawing/2014/main" id="{C0B40D91-66B6-AD4F-99D0-70A8DB1B3C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500" y="4930536"/>
            <a:ext cx="2194147" cy="1582664"/>
          </a:xfrm>
          <a:prstGeom prst="rect">
            <a:avLst/>
          </a:prstGeom>
        </p:spPr>
      </p:pic>
      <p:sp>
        <p:nvSpPr>
          <p:cNvPr id="58" name="Rectangle 57">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127" y="2300641"/>
            <a:ext cx="4236873"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CAE628-CF29-431C-B767-9840C6D2A8B6}"/>
              </a:ext>
            </a:extLst>
          </p:cNvPr>
          <p:cNvSpPr>
            <a:spLocks noGrp="1"/>
          </p:cNvSpPr>
          <p:nvPr>
            <p:ph type="title"/>
          </p:nvPr>
        </p:nvSpPr>
        <p:spPr>
          <a:xfrm>
            <a:off x="8282152" y="2916520"/>
            <a:ext cx="2840391" cy="2309364"/>
          </a:xfrm>
        </p:spPr>
        <p:txBody>
          <a:bodyPr vert="horz" lIns="91440" tIns="45720" rIns="91440" bIns="45720" rtlCol="0" anchor="b">
            <a:normAutofit/>
          </a:bodyPr>
          <a:lstStyle/>
          <a:p>
            <a:r>
              <a:rPr lang="en-US" kern="1200">
                <a:solidFill>
                  <a:srgbClr val="FFFFFF"/>
                </a:solidFill>
                <a:latin typeface="+mj-lt"/>
                <a:ea typeface="+mj-ea"/>
                <a:cs typeface="+mj-cs"/>
              </a:rPr>
              <a:t>VAE-Model Evaluation</a:t>
            </a:r>
            <a:br>
              <a:rPr lang="en-US" kern="1200">
                <a:solidFill>
                  <a:srgbClr val="FFFFFF"/>
                </a:solidFill>
                <a:latin typeface="+mj-lt"/>
                <a:ea typeface="+mj-ea"/>
                <a:cs typeface="+mj-cs"/>
              </a:rPr>
            </a:br>
            <a:endParaRPr lang="en-US" kern="1200">
              <a:solidFill>
                <a:srgbClr val="FFFFFF"/>
              </a:solidFill>
              <a:latin typeface="+mj-lt"/>
              <a:ea typeface="+mj-ea"/>
              <a:cs typeface="+mj-cs"/>
            </a:endParaRPr>
          </a:p>
        </p:txBody>
      </p:sp>
      <p:sp>
        <p:nvSpPr>
          <p:cNvPr id="48" name="Content Placeholder 47">
            <a:extLst>
              <a:ext uri="{FF2B5EF4-FFF2-40B4-BE49-F238E27FC236}">
                <a16:creationId xmlns:a16="http://schemas.microsoft.com/office/drawing/2014/main" id="{41B51CF0-ECFE-4520-9EE3-74B133E623D9}"/>
              </a:ext>
            </a:extLst>
          </p:cNvPr>
          <p:cNvSpPr>
            <a:spLocks noGrp="1"/>
          </p:cNvSpPr>
          <p:nvPr>
            <p:ph idx="1"/>
          </p:nvPr>
        </p:nvSpPr>
        <p:spPr>
          <a:xfrm>
            <a:off x="8282150" y="5446617"/>
            <a:ext cx="2840392" cy="523776"/>
          </a:xfrm>
        </p:spPr>
        <p:txBody>
          <a:bodyPr vert="horz" lIns="91440" tIns="45720" rIns="91440" bIns="45720" rtlCol="0">
            <a:normAutofit/>
          </a:bodyPr>
          <a:lstStyle/>
          <a:p>
            <a:pPr marL="0" indent="0">
              <a:buNone/>
            </a:pPr>
            <a:r>
              <a:rPr lang="en-US" sz="1400" kern="1200">
                <a:solidFill>
                  <a:srgbClr val="FFFFFF"/>
                </a:solidFill>
                <a:latin typeface="+mn-lt"/>
                <a:ea typeface="+mn-ea"/>
                <a:cs typeface="+mn-cs"/>
              </a:rPr>
              <a:t>Overall the model performs on the California dataset.</a:t>
            </a:r>
          </a:p>
        </p:txBody>
      </p:sp>
      <p:cxnSp>
        <p:nvCxnSpPr>
          <p:cNvPr id="60" name="Straight Connector 59">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0AAEAE1F-AD3C-D64D-BE2E-1CF8BE04C5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9829" y="3427463"/>
            <a:ext cx="3179408" cy="2293343"/>
          </a:xfrm>
          <a:prstGeom prst="rect">
            <a:avLst/>
          </a:prstGeom>
        </p:spPr>
      </p:pic>
      <p:cxnSp>
        <p:nvCxnSpPr>
          <p:cNvPr id="68" name="Straight Connector 67">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40636" y="5336249"/>
            <a:ext cx="1892695"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99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B34B5B-E201-44D1-B7B2-7724C797FCF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Generative Adversarial Network</a:t>
            </a:r>
          </a:p>
        </p:txBody>
      </p:sp>
      <p:pic>
        <p:nvPicPr>
          <p:cNvPr id="5" name="Picture 4">
            <a:extLst>
              <a:ext uri="{FF2B5EF4-FFF2-40B4-BE49-F238E27FC236}">
                <a16:creationId xmlns:a16="http://schemas.microsoft.com/office/drawing/2014/main" id="{781A9012-0C75-5D4C-A95B-D9446E7047F7}"/>
              </a:ext>
            </a:extLst>
          </p:cNvPr>
          <p:cNvPicPr>
            <a:picLocks noChangeAspect="1"/>
          </p:cNvPicPr>
          <p:nvPr/>
        </p:nvPicPr>
        <p:blipFill>
          <a:blip r:embed="rId2"/>
          <a:stretch>
            <a:fillRect/>
          </a:stretch>
        </p:blipFill>
        <p:spPr>
          <a:xfrm>
            <a:off x="4038600" y="1313299"/>
            <a:ext cx="7147158" cy="3091146"/>
          </a:xfrm>
          <a:prstGeom prst="rect">
            <a:avLst/>
          </a:prstGeom>
        </p:spPr>
      </p:pic>
      <p:sp>
        <p:nvSpPr>
          <p:cNvPr id="9" name="TextBox 8">
            <a:extLst>
              <a:ext uri="{FF2B5EF4-FFF2-40B4-BE49-F238E27FC236}">
                <a16:creationId xmlns:a16="http://schemas.microsoft.com/office/drawing/2014/main" id="{3D1EEC19-4AD7-4CDA-A946-31892E32B39C}"/>
              </a:ext>
            </a:extLst>
          </p:cNvPr>
          <p:cNvSpPr txBox="1"/>
          <p:nvPr/>
        </p:nvSpPr>
        <p:spPr>
          <a:xfrm>
            <a:off x="2013557" y="6370773"/>
            <a:ext cx="10051444" cy="58882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hlinkClick r:id="rId3"/>
              </a:rPr>
              <a:t>https://www.analyticsvidhya.com/blog/2017/06/introductory-generative-adversarial-networks-gans/</a:t>
            </a:r>
            <a:endParaRPr lang="en-US" dirty="0"/>
          </a:p>
        </p:txBody>
      </p:sp>
    </p:spTree>
    <p:extLst>
      <p:ext uri="{BB962C8B-B14F-4D97-AF65-F5344CB8AC3E}">
        <p14:creationId xmlns:p14="http://schemas.microsoft.com/office/powerpoint/2010/main" val="168940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E628-CF29-431C-B767-9840C6D2A8B6}"/>
              </a:ext>
            </a:extLst>
          </p:cNvPr>
          <p:cNvSpPr>
            <a:spLocks noGrp="1"/>
          </p:cNvSpPr>
          <p:nvPr>
            <p:ph type="title"/>
          </p:nvPr>
        </p:nvSpPr>
        <p:spPr/>
        <p:txBody>
          <a:bodyPr/>
          <a:lstStyle/>
          <a:p>
            <a:r>
              <a:rPr lang="en-US" dirty="0"/>
              <a:t>GAN LOSS FUNCTION </a:t>
            </a:r>
          </a:p>
        </p:txBody>
      </p:sp>
    </p:spTree>
    <p:extLst>
      <p:ext uri="{BB962C8B-B14F-4D97-AF65-F5344CB8AC3E}">
        <p14:creationId xmlns:p14="http://schemas.microsoft.com/office/powerpoint/2010/main" val="801017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E628-CF29-431C-B767-9840C6D2A8B6}"/>
              </a:ext>
            </a:extLst>
          </p:cNvPr>
          <p:cNvSpPr>
            <a:spLocks noGrp="1"/>
          </p:cNvSpPr>
          <p:nvPr>
            <p:ph type="title"/>
          </p:nvPr>
        </p:nvSpPr>
        <p:spPr/>
        <p:txBody>
          <a:bodyPr/>
          <a:lstStyle/>
          <a:p>
            <a:r>
              <a:rPr lang="en-US" dirty="0"/>
              <a:t>GAN- Model Evaluation</a:t>
            </a:r>
          </a:p>
        </p:txBody>
      </p:sp>
    </p:spTree>
    <p:extLst>
      <p:ext uri="{BB962C8B-B14F-4D97-AF65-F5344CB8AC3E}">
        <p14:creationId xmlns:p14="http://schemas.microsoft.com/office/powerpoint/2010/main" val="380583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9AB8B1-9783-456E-AFDC-AE8FE205C3BF}"/>
              </a:ext>
            </a:extLst>
          </p:cNvPr>
          <p:cNvSpPr>
            <a:spLocks noGrp="1"/>
          </p:cNvSpPr>
          <p:nvPr>
            <p:ph type="title"/>
          </p:nvPr>
        </p:nvSpPr>
        <p:spPr>
          <a:xfrm>
            <a:off x="863029" y="1012004"/>
            <a:ext cx="3416158" cy="4795408"/>
          </a:xfrm>
        </p:spPr>
        <p:txBody>
          <a:bodyPr>
            <a:normAutofit/>
          </a:bodyPr>
          <a:lstStyle/>
          <a:p>
            <a:r>
              <a:rPr lang="en-US">
                <a:solidFill>
                  <a:srgbClr val="FFFFFF"/>
                </a:solidFill>
              </a:rPr>
              <a:t>Conclusion and Next Steps</a:t>
            </a:r>
          </a:p>
        </p:txBody>
      </p:sp>
      <p:graphicFrame>
        <p:nvGraphicFramePr>
          <p:cNvPr id="5" name="Content Placeholder 2">
            <a:extLst>
              <a:ext uri="{FF2B5EF4-FFF2-40B4-BE49-F238E27FC236}">
                <a16:creationId xmlns:a16="http://schemas.microsoft.com/office/drawing/2014/main" id="{CF7D60D3-5DDA-43C6-8210-9B8E8AAC4D47}"/>
              </a:ext>
            </a:extLst>
          </p:cNvPr>
          <p:cNvGraphicFramePr>
            <a:graphicFrameLocks noGrp="1"/>
          </p:cNvGraphicFramePr>
          <p:nvPr>
            <p:ph idx="1"/>
            <p:extLst>
              <p:ext uri="{D42A27DB-BD31-4B8C-83A1-F6EECF244321}">
                <p14:modId xmlns:p14="http://schemas.microsoft.com/office/powerpoint/2010/main" val="18423976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56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9AB8B1-9783-456E-AFDC-AE8FE205C3B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Link to </a:t>
            </a:r>
            <a:r>
              <a:rPr lang="en-US" dirty="0" err="1">
                <a:solidFill>
                  <a:srgbClr val="FFFFFF"/>
                </a:solidFill>
              </a:rPr>
              <a:t>github.io</a:t>
            </a:r>
            <a:r>
              <a:rPr lang="en-US" dirty="0">
                <a:solidFill>
                  <a:srgbClr val="FFFFFF"/>
                </a:solidFill>
              </a:rPr>
              <a:t> and </a:t>
            </a:r>
            <a:r>
              <a:rPr lang="en-US" dirty="0" err="1">
                <a:solidFill>
                  <a:srgbClr val="FFFFFF"/>
                </a:solidFill>
              </a:rPr>
              <a:t>Zenodo</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CF7D60D3-5DDA-43C6-8210-9B8E8AAC4D47}"/>
              </a:ext>
            </a:extLst>
          </p:cNvPr>
          <p:cNvGraphicFramePr>
            <a:graphicFrameLocks noGrp="1"/>
          </p:cNvGraphicFramePr>
          <p:nvPr>
            <p:ph idx="1"/>
            <p:extLst>
              <p:ext uri="{D42A27DB-BD31-4B8C-83A1-F6EECF244321}">
                <p14:modId xmlns:p14="http://schemas.microsoft.com/office/powerpoint/2010/main" val="4461873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025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D067B5F-52F2-447A-A440-6EF440A6E077}"/>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Introduction</a:t>
            </a:r>
          </a:p>
        </p:txBody>
      </p:sp>
      <p:graphicFrame>
        <p:nvGraphicFramePr>
          <p:cNvPr id="5" name="Content Placeholder 2">
            <a:extLst>
              <a:ext uri="{FF2B5EF4-FFF2-40B4-BE49-F238E27FC236}">
                <a16:creationId xmlns:a16="http://schemas.microsoft.com/office/drawing/2014/main" id="{3678DC4B-A68B-420D-AE5E-A2F52EE44029}"/>
              </a:ext>
            </a:extLst>
          </p:cNvPr>
          <p:cNvGraphicFramePr>
            <a:graphicFrameLocks noGrp="1"/>
          </p:cNvGraphicFramePr>
          <p:nvPr>
            <p:ph idx="1"/>
            <p:extLst>
              <p:ext uri="{D42A27DB-BD31-4B8C-83A1-F6EECF244321}">
                <p14:modId xmlns:p14="http://schemas.microsoft.com/office/powerpoint/2010/main" val="276032670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44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762000" y="559678"/>
            <a:ext cx="3567915" cy="4952492"/>
          </a:xfrm>
        </p:spPr>
        <p:txBody>
          <a:bodyPr>
            <a:normAutofit/>
          </a:bodyPr>
          <a:lstStyle/>
          <a:p>
            <a:r>
              <a:rPr lang="en-US">
                <a:solidFill>
                  <a:schemeClr val="bg1"/>
                </a:solidFill>
              </a:rPr>
              <a:t>About the dataset</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062A0CA-82CE-4EF0-B3FE-9F26C9E6E80F}"/>
              </a:ext>
            </a:extLst>
          </p:cNvPr>
          <p:cNvGraphicFramePr>
            <a:graphicFrameLocks noGrp="1"/>
          </p:cNvGraphicFramePr>
          <p:nvPr>
            <p:ph idx="1"/>
            <p:extLst>
              <p:ext uri="{D42A27DB-BD31-4B8C-83A1-F6EECF244321}">
                <p14:modId xmlns:p14="http://schemas.microsoft.com/office/powerpoint/2010/main" val="2998907146"/>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12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a:solidFill>
                  <a:srgbClr val="FFFFFF"/>
                </a:solidFill>
              </a:rPr>
              <a:t>Exploratory Data Analysis</a:t>
            </a:r>
          </a:p>
        </p:txBody>
      </p:sp>
      <p:pic>
        <p:nvPicPr>
          <p:cNvPr id="8" name="Picture 7">
            <a:extLst>
              <a:ext uri="{FF2B5EF4-FFF2-40B4-BE49-F238E27FC236}">
                <a16:creationId xmlns:a16="http://schemas.microsoft.com/office/drawing/2014/main" id="{EA718C4A-9638-294F-B3A6-D0247FD00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326552"/>
            <a:ext cx="5390093" cy="2775897"/>
          </a:xfrm>
          <a:prstGeom prst="rect">
            <a:avLst/>
          </a:prstGeom>
        </p:spPr>
      </p:pic>
      <p:cxnSp>
        <p:nvCxnSpPr>
          <p:cNvPr id="17" name="Straight Connector 16">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166FBFF-FFE6-5E4E-9A67-845675CB8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3760188"/>
            <a:ext cx="5390093" cy="2775897"/>
          </a:xfrm>
          <a:prstGeom prst="rect">
            <a:avLst/>
          </a:prstGeom>
        </p:spPr>
      </p:pic>
    </p:spTree>
    <p:extLst>
      <p:ext uri="{BB962C8B-B14F-4D97-AF65-F5344CB8AC3E}">
        <p14:creationId xmlns:p14="http://schemas.microsoft.com/office/powerpoint/2010/main" val="76622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Exploratory Data Analysis - Cont.</a:t>
            </a:r>
          </a:p>
        </p:txBody>
      </p:sp>
      <p:pic>
        <p:nvPicPr>
          <p:cNvPr id="4" name="Picture 3">
            <a:extLst>
              <a:ext uri="{FF2B5EF4-FFF2-40B4-BE49-F238E27FC236}">
                <a16:creationId xmlns:a16="http://schemas.microsoft.com/office/drawing/2014/main" id="{A7A4F926-421C-0940-843B-BE665FBA5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576344"/>
            <a:ext cx="7188199" cy="3701922"/>
          </a:xfrm>
          <a:prstGeom prst="rect">
            <a:avLst/>
          </a:prstGeom>
        </p:spPr>
      </p:pic>
    </p:spTree>
    <p:extLst>
      <p:ext uri="{BB962C8B-B14F-4D97-AF65-F5344CB8AC3E}">
        <p14:creationId xmlns:p14="http://schemas.microsoft.com/office/powerpoint/2010/main" val="256100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Exploratory Data Analysis - Cont.</a:t>
            </a:r>
          </a:p>
        </p:txBody>
      </p:sp>
      <p:pic>
        <p:nvPicPr>
          <p:cNvPr id="5" name="Picture 4">
            <a:extLst>
              <a:ext uri="{FF2B5EF4-FFF2-40B4-BE49-F238E27FC236}">
                <a16:creationId xmlns:a16="http://schemas.microsoft.com/office/drawing/2014/main" id="{445D15B5-706F-1E4E-A766-CF9556377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486" y="961812"/>
            <a:ext cx="4006426" cy="4930987"/>
          </a:xfrm>
          <a:prstGeom prst="rect">
            <a:avLst/>
          </a:prstGeom>
        </p:spPr>
      </p:pic>
    </p:spTree>
    <p:extLst>
      <p:ext uri="{BB962C8B-B14F-4D97-AF65-F5344CB8AC3E}">
        <p14:creationId xmlns:p14="http://schemas.microsoft.com/office/powerpoint/2010/main" val="80126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Exploratory Data Analysis - Cont.</a:t>
            </a:r>
          </a:p>
        </p:txBody>
      </p:sp>
      <p:cxnSp>
        <p:nvCxnSpPr>
          <p:cNvPr id="18"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5BB5375-A662-AD4C-884F-0B2B1F381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547" y="2426818"/>
            <a:ext cx="3457956" cy="3997637"/>
          </a:xfrm>
          <a:prstGeom prst="rect">
            <a:avLst/>
          </a:prstGeom>
        </p:spPr>
      </p:pic>
      <p:cxnSp>
        <p:nvCxnSpPr>
          <p:cNvPr id="19"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548FD14-BF66-3F42-A84C-EE51771F1590}"/>
              </a:ext>
            </a:extLst>
          </p:cNvPr>
          <p:cNvPicPr>
            <a:picLocks noChangeAspect="1"/>
          </p:cNvPicPr>
          <p:nvPr/>
        </p:nvPicPr>
        <p:blipFill>
          <a:blip r:embed="rId3"/>
          <a:stretch>
            <a:fillRect/>
          </a:stretch>
        </p:blipFill>
        <p:spPr>
          <a:xfrm>
            <a:off x="7017971" y="2426818"/>
            <a:ext cx="4310121" cy="3997637"/>
          </a:xfrm>
          <a:prstGeom prst="rect">
            <a:avLst/>
          </a:prstGeom>
        </p:spPr>
      </p:pic>
    </p:spTree>
    <p:extLst>
      <p:ext uri="{BB962C8B-B14F-4D97-AF65-F5344CB8AC3E}">
        <p14:creationId xmlns:p14="http://schemas.microsoft.com/office/powerpoint/2010/main" val="86446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5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Exploratory Data Analysis - Cont.</a:t>
            </a:r>
          </a:p>
        </p:txBody>
      </p:sp>
      <p:pic>
        <p:nvPicPr>
          <p:cNvPr id="8" name="Content Placeholder 7">
            <a:extLst>
              <a:ext uri="{FF2B5EF4-FFF2-40B4-BE49-F238E27FC236}">
                <a16:creationId xmlns:a16="http://schemas.microsoft.com/office/drawing/2014/main" id="{1AE6B588-8723-3F46-86F3-89F1EEFBC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648226"/>
            <a:ext cx="7188199" cy="3558158"/>
          </a:xfrm>
          <a:prstGeom prst="rect">
            <a:avLst/>
          </a:prstGeom>
        </p:spPr>
      </p:pic>
    </p:spTree>
    <p:extLst>
      <p:ext uri="{BB962C8B-B14F-4D97-AF65-F5344CB8AC3E}">
        <p14:creationId xmlns:p14="http://schemas.microsoft.com/office/powerpoint/2010/main" val="117833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97614-99F0-482D-B9A4-777B0C12DCB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Exploratory Data Analysis - Cont.</a:t>
            </a:r>
          </a:p>
        </p:txBody>
      </p:sp>
      <p:sp>
        <p:nvSpPr>
          <p:cNvPr id="19" name="Content Placeholder 10">
            <a:extLst>
              <a:ext uri="{FF2B5EF4-FFF2-40B4-BE49-F238E27FC236}">
                <a16:creationId xmlns:a16="http://schemas.microsoft.com/office/drawing/2014/main" id="{580DB025-1CCB-4FB9-A571-6C437EE86A51}"/>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20" name="Content Placeholder 5">
            <a:extLst>
              <a:ext uri="{FF2B5EF4-FFF2-40B4-BE49-F238E27FC236}">
                <a16:creationId xmlns:a16="http://schemas.microsoft.com/office/drawing/2014/main" id="{7C8309A0-46A6-CB44-A9C9-DF6EAE0AC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762434"/>
            <a:ext cx="6250769" cy="3172265"/>
          </a:xfrm>
          <a:prstGeom prst="rect">
            <a:avLst/>
          </a:prstGeom>
        </p:spPr>
      </p:pic>
    </p:spTree>
    <p:extLst>
      <p:ext uri="{BB962C8B-B14F-4D97-AF65-F5344CB8AC3E}">
        <p14:creationId xmlns:p14="http://schemas.microsoft.com/office/powerpoint/2010/main" val="19236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396</Words>
  <Application>Microsoft Macintosh PowerPoint</Application>
  <PresentationFormat>Widescreen</PresentationFormat>
  <Paragraphs>33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DATA GENERATION/SCALING</vt:lpstr>
      <vt:lpstr>Introduction</vt:lpstr>
      <vt:lpstr>About the dataset</vt:lpstr>
      <vt:lpstr>Exploratory Data Analysis</vt:lpstr>
      <vt:lpstr>Exploratory Data Analysis - Cont.</vt:lpstr>
      <vt:lpstr>Exploratory Data Analysis - Cont.</vt:lpstr>
      <vt:lpstr>Exploratory Data Analysis - Cont.</vt:lpstr>
      <vt:lpstr>Exploratory Data Analysis - Cont.</vt:lpstr>
      <vt:lpstr>Exploratory Data Analysis - Cont.</vt:lpstr>
      <vt:lpstr>Exploratory Data Analysis - Cont.</vt:lpstr>
      <vt:lpstr>Variational Autoencoder </vt:lpstr>
      <vt:lpstr>VAE LOSS FUNCTION</vt:lpstr>
      <vt:lpstr>VAE-Model Evaluation </vt:lpstr>
      <vt:lpstr>Generative Adversarial Network</vt:lpstr>
      <vt:lpstr>GAN LOSS FUNCTION </vt:lpstr>
      <vt:lpstr>GAN- Model Evaluation</vt:lpstr>
      <vt:lpstr>Conclusion and Next Steps</vt:lpstr>
      <vt:lpstr>Link to github.io and Zenodo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GENERATION/SCALING</dc:title>
  <dc:creator>Achonu, Jason Chukwudi</dc:creator>
  <cp:lastModifiedBy>Achonu, Jason Chukwudi</cp:lastModifiedBy>
  <cp:revision>2</cp:revision>
  <dcterms:created xsi:type="dcterms:W3CDTF">2019-05-01T00:47:40Z</dcterms:created>
  <dcterms:modified xsi:type="dcterms:W3CDTF">2019-05-01T01:08:07Z</dcterms:modified>
</cp:coreProperties>
</file>