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691813" cy="7559675"/>
  <p:notesSz cx="7559675" cy="10691813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260" y="4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c07e66d4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c07e66d4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988009fea_1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3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988009fea_1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988009fea_1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3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988009fea_1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988009fea_1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3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988009fea_1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988009fea_1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503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988009fea_1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7099800" cy="3780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3780000"/>
            <a:ext cx="7099800" cy="1260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100156" y="0"/>
            <a:ext cx="3592200" cy="37803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8420" y="472500"/>
            <a:ext cx="65058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Georgia"/>
              <a:buNone/>
              <a:defRPr sz="6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88422" y="4132800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361" y="5876640"/>
            <a:ext cx="1141914" cy="9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8286300" y="0"/>
            <a:ext cx="24057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1"/>
          <p:cNvGrpSpPr/>
          <p:nvPr/>
        </p:nvGrpSpPr>
        <p:grpSpPr>
          <a:xfrm>
            <a:off x="0" y="0"/>
            <a:ext cx="10692384" cy="7560259"/>
            <a:chOff x="0" y="0"/>
            <a:chExt cx="12192000" cy="6858000"/>
          </a:xfrm>
        </p:grpSpPr>
        <p:sp>
          <p:nvSpPr>
            <p:cNvPr id="77" name="Google Shape;77;p1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2475" tIns="46250" rIns="92475" bIns="46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ctrTitle"/>
          </p:nvPr>
        </p:nvSpPr>
        <p:spPr>
          <a:xfrm>
            <a:off x="388420" y="472500"/>
            <a:ext cx="65058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Georgia"/>
              <a:buNone/>
              <a:defRPr sz="6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388421" y="3742200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286300" y="0"/>
            <a:ext cx="24057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2"/>
          <p:cNvGrpSpPr/>
          <p:nvPr/>
        </p:nvGrpSpPr>
        <p:grpSpPr>
          <a:xfrm>
            <a:off x="0" y="0"/>
            <a:ext cx="10692384" cy="7560259"/>
            <a:chOff x="0" y="0"/>
            <a:chExt cx="12192000" cy="6858000"/>
          </a:xfrm>
        </p:grpSpPr>
        <p:sp>
          <p:nvSpPr>
            <p:cNvPr id="85" name="Google Shape;85;p1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2475" tIns="46250" rIns="92475" bIns="46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" name="Google Shape;86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388420" y="472500"/>
            <a:ext cx="65058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Georgia"/>
              <a:buNone/>
              <a:defRPr sz="6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1"/>
          </p:nvPr>
        </p:nvSpPr>
        <p:spPr>
          <a:xfrm>
            <a:off x="388421" y="3742200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0" y="0"/>
            <a:ext cx="7817667" cy="7560260"/>
            <a:chOff x="0" y="0"/>
            <a:chExt cx="8914102" cy="6858001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spcFirstLastPara="1" wrap="square" lIns="92475" tIns="46250" rIns="92475" bIns="46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" name="Google Shape;93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388421" y="1106342"/>
            <a:ext cx="4611600" cy="26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388422" y="4132800"/>
            <a:ext cx="4611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0" y="0"/>
            <a:ext cx="7817667" cy="7560260"/>
            <a:chOff x="0" y="0"/>
            <a:chExt cx="8914102" cy="6858001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92475" tIns="46250" rIns="92475" bIns="46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4"/>
          <p:cNvSpPr txBox="1">
            <a:spLocks noGrp="1"/>
          </p:cNvSpPr>
          <p:nvPr>
            <p:ph type="ctrTitle"/>
          </p:nvPr>
        </p:nvSpPr>
        <p:spPr>
          <a:xfrm>
            <a:off x="388421" y="1106342"/>
            <a:ext cx="4611600" cy="26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388422" y="4132800"/>
            <a:ext cx="4611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0" y="0"/>
            <a:ext cx="7817667" cy="7560260"/>
            <a:chOff x="0" y="0"/>
            <a:chExt cx="8914102" cy="6858001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2475" tIns="46250" rIns="92475" bIns="46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388421" y="1112487"/>
            <a:ext cx="4611600" cy="2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388422" y="4132800"/>
            <a:ext cx="4611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677750" y="0"/>
            <a:ext cx="60141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388422" y="827751"/>
            <a:ext cx="4100100" cy="2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388421" y="4364640"/>
            <a:ext cx="4100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677750" y="0"/>
            <a:ext cx="60141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677750" y="0"/>
            <a:ext cx="60141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361" y="5876640"/>
            <a:ext cx="1141914" cy="9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342233" y="2318751"/>
            <a:ext cx="43293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388420" y="0"/>
            <a:ext cx="38103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342233" y="2318751"/>
            <a:ext cx="43293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388420" y="0"/>
            <a:ext cx="38103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342233" y="2318751"/>
            <a:ext cx="43293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388420" y="0"/>
            <a:ext cx="38103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Grey">
  <p:cSld name="Title Slide 1 Gre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7099800" cy="37803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3780000"/>
            <a:ext cx="7099800" cy="1260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7100156" y="0"/>
            <a:ext cx="3592200" cy="37803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388420" y="472500"/>
            <a:ext cx="65058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Georgia"/>
              <a:buNone/>
              <a:defRPr sz="6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88422" y="4132800"/>
            <a:ext cx="4803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361" y="5876640"/>
            <a:ext cx="1141914" cy="9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88421" y="472500"/>
            <a:ext cx="12054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88421" y="472500"/>
            <a:ext cx="12054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88421" y="472500"/>
            <a:ext cx="12054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0" y="1260000"/>
            <a:ext cx="4009500" cy="5040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444025" tIns="1456800" rIns="254950" bIns="1821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88421" y="1789909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5346000" y="0"/>
            <a:ext cx="53460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88421" y="1890000"/>
            <a:ext cx="4647300" cy="4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388421" y="757324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5346000" y="0"/>
            <a:ext cx="53460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88421" y="1890000"/>
            <a:ext cx="4647300" cy="4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88421" y="757324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88422" y="2507400"/>
            <a:ext cx="8366700" cy="4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388421" y="1502474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88422" y="2507400"/>
            <a:ext cx="8366700" cy="4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388421" y="1502474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ose">
  <p:cSld name="Quote 2 Rose">
    <p:bg>
      <p:bgPr>
        <a:solidFill>
          <a:srgbClr val="D93954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88422" y="2507400"/>
            <a:ext cx="8366700" cy="4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388421" y="1502474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88422" y="2507400"/>
            <a:ext cx="8366700" cy="4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388421" y="1502474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Dark Grey">
  <p:cSld name="Title Slide 1 Dark Gre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7099800" cy="3780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3780000"/>
            <a:ext cx="7099800" cy="12603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100156" y="0"/>
            <a:ext cx="3592200" cy="37803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388420" y="472500"/>
            <a:ext cx="65058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Georgia"/>
              <a:buNone/>
              <a:defRPr sz="6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88422" y="4132800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361" y="5876640"/>
            <a:ext cx="1141914" cy="9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88422" y="2507400"/>
            <a:ext cx="8366700" cy="4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388421" y="1502474"/>
            <a:ext cx="764310" cy="748996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88421" y="2318400"/>
            <a:ext cx="6505800" cy="4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9662023" y="7183583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Subtitle">
  <p:cSld name="Title and Content - Subtitl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65058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2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388422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48003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5503318" y="2318751"/>
            <a:ext cx="48003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2"/>
          </p:nvPr>
        </p:nvSpPr>
        <p:spPr>
          <a:xfrm>
            <a:off x="3799280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3"/>
          </p:nvPr>
        </p:nvSpPr>
        <p:spPr>
          <a:xfrm>
            <a:off x="7208748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body" idx="2"/>
          </p:nvPr>
        </p:nvSpPr>
        <p:spPr>
          <a:xfrm>
            <a:off x="2947152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3"/>
          </p:nvPr>
        </p:nvSpPr>
        <p:spPr>
          <a:xfrm>
            <a:off x="5503318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4"/>
          </p:nvPr>
        </p:nvSpPr>
        <p:spPr>
          <a:xfrm>
            <a:off x="8059484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2"/>
          </p:nvPr>
        </p:nvSpPr>
        <p:spPr>
          <a:xfrm>
            <a:off x="2435381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3"/>
          </p:nvPr>
        </p:nvSpPr>
        <p:spPr>
          <a:xfrm>
            <a:off x="4482341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4"/>
          </p:nvPr>
        </p:nvSpPr>
        <p:spPr>
          <a:xfrm>
            <a:off x="6529302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5"/>
          </p:nvPr>
        </p:nvSpPr>
        <p:spPr>
          <a:xfrm>
            <a:off x="8576263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>
  <p:cSld name="Title and Full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1"/>
          </p:nvPr>
        </p:nvSpPr>
        <p:spPr>
          <a:xfrm>
            <a:off x="388421" y="2318400"/>
            <a:ext cx="9915300" cy="4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93954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4342233" y="2318751"/>
            <a:ext cx="43293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ubTitle" idx="1"/>
          </p:nvPr>
        </p:nvSpPr>
        <p:spPr>
          <a:xfrm>
            <a:off x="388420" y="0"/>
            <a:ext cx="38103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800"/>
              <a:buFont typeface="Arial"/>
              <a:buNone/>
              <a:defRPr sz="6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388420" y="472500"/>
            <a:ext cx="65058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Georgia"/>
              <a:buNone/>
              <a:defRPr sz="6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388421" y="4132800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361" y="5876640"/>
            <a:ext cx="1141914" cy="94266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5346000" y="0"/>
            <a:ext cx="53460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4663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46635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/>
        </p:nvSpPr>
        <p:spPr>
          <a:xfrm>
            <a:off x="388419" y="2315251"/>
            <a:ext cx="3094500" cy="33264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3798583" y="2315251"/>
            <a:ext cx="3094500" cy="33264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7208747" y="2315251"/>
            <a:ext cx="3094500" cy="33264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88421" y="5820500"/>
            <a:ext cx="3094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2"/>
          </p:nvPr>
        </p:nvSpPr>
        <p:spPr>
          <a:xfrm>
            <a:off x="3798585" y="5820500"/>
            <a:ext cx="3094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3"/>
          </p:nvPr>
        </p:nvSpPr>
        <p:spPr>
          <a:xfrm>
            <a:off x="7208748" y="5820500"/>
            <a:ext cx="3094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88421" y="476222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body" idx="1"/>
          </p:nvPr>
        </p:nvSpPr>
        <p:spPr>
          <a:xfrm>
            <a:off x="388421" y="3967999"/>
            <a:ext cx="3094500" cy="2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2"/>
          </p:nvPr>
        </p:nvSpPr>
        <p:spPr>
          <a:xfrm>
            <a:off x="388421" y="2310000"/>
            <a:ext cx="30945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600"/>
              <a:buFont typeface="Arial"/>
              <a:buNone/>
              <a:defRPr sz="8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3"/>
          </p:nvPr>
        </p:nvSpPr>
        <p:spPr>
          <a:xfrm>
            <a:off x="3795102" y="2310000"/>
            <a:ext cx="3099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Arial"/>
              <a:buNone/>
              <a:defRPr sz="8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4"/>
          </p:nvPr>
        </p:nvSpPr>
        <p:spPr>
          <a:xfrm>
            <a:off x="7210936" y="2310000"/>
            <a:ext cx="30945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600"/>
              <a:buFont typeface="Arial"/>
              <a:buNone/>
              <a:defRPr sz="8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88421" y="476222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5"/>
          </p:nvPr>
        </p:nvSpPr>
        <p:spPr>
          <a:xfrm>
            <a:off x="3795103" y="3967999"/>
            <a:ext cx="3099000" cy="2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6"/>
          </p:nvPr>
        </p:nvSpPr>
        <p:spPr>
          <a:xfrm>
            <a:off x="7210936" y="3967999"/>
            <a:ext cx="3094500" cy="2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/>
          <p:nvPr/>
        </p:nvSpPr>
        <p:spPr>
          <a:xfrm>
            <a:off x="0" y="2318751"/>
            <a:ext cx="3483300" cy="4485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6033" y="2318400"/>
            <a:ext cx="3167400" cy="1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00"/>
              <a:buFont typeface="Arial"/>
              <a:buNone/>
              <a:defRPr sz="13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2"/>
          </p:nvPr>
        </p:nvSpPr>
        <p:spPr>
          <a:xfrm>
            <a:off x="388422" y="4334400"/>
            <a:ext cx="29193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388421" y="476222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Content Dark">
  <p:cSld name="One Column Content Dark">
    <p:bg>
      <p:bgPr>
        <a:solidFill>
          <a:srgbClr val="464646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388422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388421" y="476222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hart Dark">
  <p:cSld name="Title and Chart Dark">
    <p:bg>
      <p:bgPr>
        <a:solidFill>
          <a:srgbClr val="464646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388421" y="476222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47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">
  <p:cSld name="One Column Char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>
            <a:off x="388422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Chart Dark">
  <p:cSld name="One Column Chart Dark">
    <p:bg>
      <p:bgPr>
        <a:solidFill>
          <a:srgbClr val="464646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>
            <a:spLocks noGrp="1"/>
          </p:cNvSpPr>
          <p:nvPr>
            <p:ph type="body" idx="1"/>
          </p:nvPr>
        </p:nvSpPr>
        <p:spPr>
          <a:xfrm>
            <a:off x="388422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388421" y="476222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8" name="Google Shape;278;p49"/>
          <p:cNvSpPr txBox="1"/>
          <p:nvPr/>
        </p:nvSpPr>
        <p:spPr>
          <a:xfrm>
            <a:off x="388421" y="7156800"/>
            <a:ext cx="4800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">
  <p:cSld name="Four Text Boxes for Ico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body" idx="1"/>
          </p:nvPr>
        </p:nvSpPr>
        <p:spPr>
          <a:xfrm>
            <a:off x="388421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50"/>
          <p:cNvSpPr txBox="1">
            <a:spLocks noGrp="1"/>
          </p:cNvSpPr>
          <p:nvPr>
            <p:ph type="body" idx="2"/>
          </p:nvPr>
        </p:nvSpPr>
        <p:spPr>
          <a:xfrm>
            <a:off x="2946297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body" idx="3"/>
          </p:nvPr>
        </p:nvSpPr>
        <p:spPr>
          <a:xfrm>
            <a:off x="5504173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4"/>
          </p:nvPr>
        </p:nvSpPr>
        <p:spPr>
          <a:xfrm>
            <a:off x="8062049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388420" y="472500"/>
            <a:ext cx="65058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Georgia"/>
              <a:buNone/>
              <a:defRPr sz="6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388421" y="4132800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361" y="5876640"/>
            <a:ext cx="1141914" cy="9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">
  <p:cSld name="Four Team Image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/>
          <p:nvPr/>
        </p:nvSpPr>
        <p:spPr>
          <a:xfrm>
            <a:off x="388420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1"/>
          <p:cNvSpPr/>
          <p:nvPr/>
        </p:nvSpPr>
        <p:spPr>
          <a:xfrm>
            <a:off x="2946296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5504172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1"/>
          <p:cNvSpPr/>
          <p:nvPr/>
        </p:nvSpPr>
        <p:spPr>
          <a:xfrm>
            <a:off x="8062049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1"/>
          <p:cNvSpPr txBox="1">
            <a:spLocks noGrp="1"/>
          </p:cNvSpPr>
          <p:nvPr>
            <p:ph type="body" idx="1"/>
          </p:nvPr>
        </p:nvSpPr>
        <p:spPr>
          <a:xfrm>
            <a:off x="388420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2"/>
          </p:nvPr>
        </p:nvSpPr>
        <p:spPr>
          <a:xfrm>
            <a:off x="2946297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3"/>
          </p:nvPr>
        </p:nvSpPr>
        <p:spPr>
          <a:xfrm>
            <a:off x="5504172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body" idx="4"/>
          </p:nvPr>
        </p:nvSpPr>
        <p:spPr>
          <a:xfrm>
            <a:off x="8062049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388421" y="476220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/>
          <p:nvPr/>
        </p:nvSpPr>
        <p:spPr>
          <a:xfrm>
            <a:off x="0" y="5446611"/>
            <a:ext cx="10692000" cy="21135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ctrTitle"/>
          </p:nvPr>
        </p:nvSpPr>
        <p:spPr>
          <a:xfrm>
            <a:off x="388422" y="472500"/>
            <a:ext cx="48003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5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0" name="Google Shape;300;p52"/>
          <p:cNvSpPr/>
          <p:nvPr/>
        </p:nvSpPr>
        <p:spPr>
          <a:xfrm>
            <a:off x="4677750" y="0"/>
            <a:ext cx="60141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1"/>
          </p:nvPr>
        </p:nvSpPr>
        <p:spPr>
          <a:xfrm>
            <a:off x="388420" y="5797984"/>
            <a:ext cx="9915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52"/>
          <p:cNvSpPr/>
          <p:nvPr/>
        </p:nvSpPr>
        <p:spPr>
          <a:xfrm>
            <a:off x="4677750" y="0"/>
            <a:ext cx="60141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2"/>
          <p:cNvSpPr txBox="1"/>
          <p:nvPr/>
        </p:nvSpPr>
        <p:spPr>
          <a:xfrm>
            <a:off x="388421" y="4850998"/>
            <a:ext cx="48003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2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/>
          <p:nvPr/>
        </p:nvSpPr>
        <p:spPr>
          <a:xfrm>
            <a:off x="0" y="5446611"/>
            <a:ext cx="10692000" cy="21135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3"/>
          <p:cNvSpPr txBox="1">
            <a:spLocks noGrp="1"/>
          </p:cNvSpPr>
          <p:nvPr>
            <p:ph type="ctrTitle"/>
          </p:nvPr>
        </p:nvSpPr>
        <p:spPr>
          <a:xfrm>
            <a:off x="388422" y="472500"/>
            <a:ext cx="48003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eorgia"/>
              <a:buNone/>
              <a:defRPr sz="5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8" name="Google Shape;308;p53"/>
          <p:cNvSpPr/>
          <p:nvPr/>
        </p:nvSpPr>
        <p:spPr>
          <a:xfrm>
            <a:off x="4677750" y="0"/>
            <a:ext cx="60141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3"/>
          <p:cNvSpPr txBox="1">
            <a:spLocks noGrp="1"/>
          </p:cNvSpPr>
          <p:nvPr>
            <p:ph type="body" idx="1"/>
          </p:nvPr>
        </p:nvSpPr>
        <p:spPr>
          <a:xfrm>
            <a:off x="388420" y="5797984"/>
            <a:ext cx="9915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53"/>
          <p:cNvSpPr/>
          <p:nvPr/>
        </p:nvSpPr>
        <p:spPr>
          <a:xfrm>
            <a:off x="4677750" y="0"/>
            <a:ext cx="6014100" cy="7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50" rIns="92475" bIns="46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3"/>
          <p:cNvSpPr txBox="1"/>
          <p:nvPr/>
        </p:nvSpPr>
        <p:spPr>
          <a:xfrm>
            <a:off x="388421" y="4850998"/>
            <a:ext cx="48003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pwc.com.au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3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54"/>
          <p:cNvGrpSpPr/>
          <p:nvPr/>
        </p:nvGrpSpPr>
        <p:grpSpPr>
          <a:xfrm>
            <a:off x="0" y="0"/>
            <a:ext cx="7817667" cy="7560260"/>
            <a:chOff x="0" y="0"/>
            <a:chExt cx="8914102" cy="6858001"/>
          </a:xfrm>
        </p:grpSpPr>
        <p:sp>
          <p:nvSpPr>
            <p:cNvPr id="315" name="Google Shape;315;p54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93954"/>
            </a:solidFill>
            <a:ln>
              <a:noFill/>
            </a:ln>
          </p:spPr>
          <p:txBody>
            <a:bodyPr spcFirstLastPara="1" wrap="square" lIns="92475" tIns="46250" rIns="92475" bIns="46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6" name="Google Shape;316;p5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54"/>
          <p:cNvSpPr txBox="1">
            <a:spLocks noGrp="1"/>
          </p:cNvSpPr>
          <p:nvPr>
            <p:ph type="ctrTitle"/>
          </p:nvPr>
        </p:nvSpPr>
        <p:spPr>
          <a:xfrm>
            <a:off x="388421" y="1112487"/>
            <a:ext cx="4611600" cy="2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subTitle" idx="1"/>
          </p:nvPr>
        </p:nvSpPr>
        <p:spPr>
          <a:xfrm>
            <a:off x="388422" y="4132800"/>
            <a:ext cx="4611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54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 - Subtitle">
  <p:cSld name="Title and Full Content - Subtit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99153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55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subTitle" idx="2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- Subtitle">
  <p:cSld name="One Column Content - Subtitle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>
            <a:spLocks noGrp="1"/>
          </p:cNvSpPr>
          <p:nvPr>
            <p:ph type="body" idx="1"/>
          </p:nvPr>
        </p:nvSpPr>
        <p:spPr>
          <a:xfrm>
            <a:off x="388422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56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9" name="Google Shape;329;p56"/>
          <p:cNvSpPr txBox="1">
            <a:spLocks noGrp="1"/>
          </p:cNvSpPr>
          <p:nvPr>
            <p:ph type="subTitle" idx="2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Subtitle">
  <p:cSld name="Two Content - Subtitl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48003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2"/>
          </p:nvPr>
        </p:nvSpPr>
        <p:spPr>
          <a:xfrm>
            <a:off x="5503318" y="2318749"/>
            <a:ext cx="48003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5" name="Google Shape;335;p57"/>
          <p:cNvSpPr txBox="1">
            <a:spLocks noGrp="1"/>
          </p:cNvSpPr>
          <p:nvPr>
            <p:ph type="subTitle" idx="3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/>
          <p:nvPr/>
        </p:nvSpPr>
        <p:spPr>
          <a:xfrm>
            <a:off x="5346000" y="0"/>
            <a:ext cx="53460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4663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58"/>
          <p:cNvSpPr txBox="1">
            <a:spLocks noGrp="1"/>
          </p:cNvSpPr>
          <p:nvPr>
            <p:ph type="title"/>
          </p:nvPr>
        </p:nvSpPr>
        <p:spPr>
          <a:xfrm>
            <a:off x="388422" y="474582"/>
            <a:ext cx="46635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1" name="Google Shape;341;p58"/>
          <p:cNvSpPr txBox="1">
            <a:spLocks noGrp="1"/>
          </p:cNvSpPr>
          <p:nvPr>
            <p:ph type="subTitle" idx="2"/>
          </p:nvPr>
        </p:nvSpPr>
        <p:spPr>
          <a:xfrm>
            <a:off x="388420" y="1028981"/>
            <a:ext cx="46635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body" idx="1"/>
          </p:nvPr>
        </p:nvSpPr>
        <p:spPr>
          <a:xfrm>
            <a:off x="388421" y="2318752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body" idx="2"/>
          </p:nvPr>
        </p:nvSpPr>
        <p:spPr>
          <a:xfrm>
            <a:off x="3799280" y="2318752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body" idx="3"/>
          </p:nvPr>
        </p:nvSpPr>
        <p:spPr>
          <a:xfrm>
            <a:off x="7208748" y="2318752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59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4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body" idx="2"/>
          </p:nvPr>
        </p:nvSpPr>
        <p:spPr>
          <a:xfrm>
            <a:off x="2947152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60"/>
          <p:cNvSpPr txBox="1">
            <a:spLocks noGrp="1"/>
          </p:cNvSpPr>
          <p:nvPr>
            <p:ph type="body" idx="3"/>
          </p:nvPr>
        </p:nvSpPr>
        <p:spPr>
          <a:xfrm>
            <a:off x="5503318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60"/>
          <p:cNvSpPr txBox="1">
            <a:spLocks noGrp="1"/>
          </p:cNvSpPr>
          <p:nvPr>
            <p:ph type="body" idx="4"/>
          </p:nvPr>
        </p:nvSpPr>
        <p:spPr>
          <a:xfrm>
            <a:off x="8059484" y="2318751"/>
            <a:ext cx="22416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60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5" name="Google Shape;355;p60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6" name="Google Shape;356;p60"/>
          <p:cNvSpPr txBox="1">
            <a:spLocks noGrp="1"/>
          </p:cNvSpPr>
          <p:nvPr>
            <p:ph type="subTitle" idx="5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5346000" y="0"/>
            <a:ext cx="5346000" cy="504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0" y="0"/>
            <a:ext cx="5346000" cy="50445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0" y="5044202"/>
            <a:ext cx="5346000" cy="25155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388421" y="472500"/>
            <a:ext cx="48003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388421" y="5623805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5870" y="5876640"/>
            <a:ext cx="1141914" cy="9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61"/>
          <p:cNvSpPr txBox="1">
            <a:spLocks noGrp="1"/>
          </p:cNvSpPr>
          <p:nvPr>
            <p:ph type="body" idx="2"/>
          </p:nvPr>
        </p:nvSpPr>
        <p:spPr>
          <a:xfrm>
            <a:off x="2435381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61"/>
          <p:cNvSpPr txBox="1">
            <a:spLocks noGrp="1"/>
          </p:cNvSpPr>
          <p:nvPr>
            <p:ph type="body" idx="3"/>
          </p:nvPr>
        </p:nvSpPr>
        <p:spPr>
          <a:xfrm>
            <a:off x="4482341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61"/>
          <p:cNvSpPr txBox="1">
            <a:spLocks noGrp="1"/>
          </p:cNvSpPr>
          <p:nvPr>
            <p:ph type="body" idx="4"/>
          </p:nvPr>
        </p:nvSpPr>
        <p:spPr>
          <a:xfrm>
            <a:off x="6529302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61"/>
          <p:cNvSpPr txBox="1">
            <a:spLocks noGrp="1"/>
          </p:cNvSpPr>
          <p:nvPr>
            <p:ph type="body" idx="5"/>
          </p:nvPr>
        </p:nvSpPr>
        <p:spPr>
          <a:xfrm>
            <a:off x="8576263" y="2318751"/>
            <a:ext cx="17301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61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5" name="Google Shape;365;p61"/>
          <p:cNvSpPr txBox="1">
            <a:spLocks noGrp="1"/>
          </p:cNvSpPr>
          <p:nvPr>
            <p:ph type="subTitle" idx="6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388419" y="2315251"/>
            <a:ext cx="3094500" cy="33264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3798583" y="2315251"/>
            <a:ext cx="3094500" cy="33264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2"/>
          <p:cNvSpPr/>
          <p:nvPr/>
        </p:nvSpPr>
        <p:spPr>
          <a:xfrm>
            <a:off x="7208747" y="2315251"/>
            <a:ext cx="3094500" cy="33264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2"/>
          <p:cNvSpPr txBox="1">
            <a:spLocks noGrp="1"/>
          </p:cNvSpPr>
          <p:nvPr>
            <p:ph type="body" idx="1"/>
          </p:nvPr>
        </p:nvSpPr>
        <p:spPr>
          <a:xfrm>
            <a:off x="388421" y="5820500"/>
            <a:ext cx="3094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1" name="Google Shape;371;p62"/>
          <p:cNvSpPr txBox="1">
            <a:spLocks noGrp="1"/>
          </p:cNvSpPr>
          <p:nvPr>
            <p:ph type="body" idx="2"/>
          </p:nvPr>
        </p:nvSpPr>
        <p:spPr>
          <a:xfrm>
            <a:off x="3798585" y="5820500"/>
            <a:ext cx="3094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3"/>
          </p:nvPr>
        </p:nvSpPr>
        <p:spPr>
          <a:xfrm>
            <a:off x="7208748" y="5820500"/>
            <a:ext cx="3094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62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4" name="Google Shape;374;p62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5" name="Google Shape;375;p62"/>
          <p:cNvSpPr txBox="1">
            <a:spLocks noGrp="1"/>
          </p:cNvSpPr>
          <p:nvPr>
            <p:ph type="subTitle" idx="4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>
            <a:spLocks noGrp="1"/>
          </p:cNvSpPr>
          <p:nvPr>
            <p:ph type="body" idx="1"/>
          </p:nvPr>
        </p:nvSpPr>
        <p:spPr>
          <a:xfrm>
            <a:off x="388421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8" name="Google Shape;378;p63"/>
          <p:cNvSpPr txBox="1">
            <a:spLocks noGrp="1"/>
          </p:cNvSpPr>
          <p:nvPr>
            <p:ph type="body" idx="2"/>
          </p:nvPr>
        </p:nvSpPr>
        <p:spPr>
          <a:xfrm>
            <a:off x="2945034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Google Shape;379;p63"/>
          <p:cNvSpPr txBox="1">
            <a:spLocks noGrp="1"/>
          </p:cNvSpPr>
          <p:nvPr>
            <p:ph type="body" idx="3"/>
          </p:nvPr>
        </p:nvSpPr>
        <p:spPr>
          <a:xfrm>
            <a:off x="5501647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63"/>
          <p:cNvSpPr txBox="1">
            <a:spLocks noGrp="1"/>
          </p:cNvSpPr>
          <p:nvPr>
            <p:ph type="body" idx="4"/>
          </p:nvPr>
        </p:nvSpPr>
        <p:spPr>
          <a:xfrm>
            <a:off x="8058259" y="3780000"/>
            <a:ext cx="22449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63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63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3" name="Google Shape;383;p63"/>
          <p:cNvSpPr txBox="1">
            <a:spLocks noGrp="1"/>
          </p:cNvSpPr>
          <p:nvPr>
            <p:ph type="subTitle" idx="5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/>
          <p:nvPr/>
        </p:nvSpPr>
        <p:spPr>
          <a:xfrm>
            <a:off x="388420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4"/>
          <p:cNvSpPr/>
          <p:nvPr/>
        </p:nvSpPr>
        <p:spPr>
          <a:xfrm>
            <a:off x="2946296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4"/>
          <p:cNvSpPr/>
          <p:nvPr/>
        </p:nvSpPr>
        <p:spPr>
          <a:xfrm>
            <a:off x="5504172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4"/>
          <p:cNvSpPr/>
          <p:nvPr/>
        </p:nvSpPr>
        <p:spPr>
          <a:xfrm>
            <a:off x="8062049" y="2315251"/>
            <a:ext cx="1162800" cy="1464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4"/>
          <p:cNvSpPr txBox="1">
            <a:spLocks noGrp="1"/>
          </p:cNvSpPr>
          <p:nvPr>
            <p:ph type="body" idx="1"/>
          </p:nvPr>
        </p:nvSpPr>
        <p:spPr>
          <a:xfrm>
            <a:off x="388420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64"/>
          <p:cNvSpPr txBox="1">
            <a:spLocks noGrp="1"/>
          </p:cNvSpPr>
          <p:nvPr>
            <p:ph type="body" idx="2"/>
          </p:nvPr>
        </p:nvSpPr>
        <p:spPr>
          <a:xfrm>
            <a:off x="2945033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64"/>
          <p:cNvSpPr txBox="1">
            <a:spLocks noGrp="1"/>
          </p:cNvSpPr>
          <p:nvPr>
            <p:ph type="body" idx="3"/>
          </p:nvPr>
        </p:nvSpPr>
        <p:spPr>
          <a:xfrm>
            <a:off x="5501646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64"/>
          <p:cNvSpPr txBox="1">
            <a:spLocks noGrp="1"/>
          </p:cNvSpPr>
          <p:nvPr>
            <p:ph type="body" idx="4"/>
          </p:nvPr>
        </p:nvSpPr>
        <p:spPr>
          <a:xfrm>
            <a:off x="8058259" y="4032000"/>
            <a:ext cx="2244900" cy="27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64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4" name="Google Shape;394;p64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5" name="Google Shape;395;p64"/>
          <p:cNvSpPr txBox="1">
            <a:spLocks noGrp="1"/>
          </p:cNvSpPr>
          <p:nvPr>
            <p:ph type="subTitle" idx="5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>
            <a:spLocks noGrp="1"/>
          </p:cNvSpPr>
          <p:nvPr>
            <p:ph type="body" idx="1"/>
          </p:nvPr>
        </p:nvSpPr>
        <p:spPr>
          <a:xfrm>
            <a:off x="388422" y="2318751"/>
            <a:ext cx="30945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65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9" name="Google Shape;399;p65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0" name="Google Shape;400;p65"/>
          <p:cNvSpPr txBox="1">
            <a:spLocks noGrp="1"/>
          </p:cNvSpPr>
          <p:nvPr>
            <p:ph type="subTitle" idx="2"/>
          </p:nvPr>
        </p:nvSpPr>
        <p:spPr>
          <a:xfrm>
            <a:off x="388420" y="1028981"/>
            <a:ext cx="9915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93954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>
            <a:spLocks noGrp="1"/>
          </p:cNvSpPr>
          <p:nvPr>
            <p:ph type="title"/>
          </p:nvPr>
        </p:nvSpPr>
        <p:spPr>
          <a:xfrm>
            <a:off x="388421" y="472500"/>
            <a:ext cx="1205400" cy="2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3" name="Google Shape;403;p66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 1">
  <p:cSld name="One Column Chart - Subtitle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>
            <a:spLocks noGrp="1"/>
          </p:cNvSpPr>
          <p:nvPr>
            <p:ph type="body" idx="1"/>
          </p:nvPr>
        </p:nvSpPr>
        <p:spPr>
          <a:xfrm>
            <a:off x="534600" y="2318751"/>
            <a:ext cx="29940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•"/>
              <a:defRPr/>
            </a:lvl1pPr>
            <a:lvl2pPr marL="914400" lvl="1" indent="-3746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/>
            </a:lvl2pPr>
            <a:lvl3pPr marL="1371600" lvl="2" indent="-3746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3pPr>
            <a:lvl4pPr marL="1828800" lvl="3" indent="-3746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746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/>
            </a:lvl6pPr>
            <a:lvl7pPr marL="3200400" lvl="6" indent="-3746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7pPr>
            <a:lvl8pPr marL="3657600" lvl="7" indent="-3746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/>
            </a:lvl8pPr>
            <a:lvl9pPr marL="4114800" lvl="8" indent="-37465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3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69"/>
          <p:cNvSpPr>
            <a:spLocks noGrp="1"/>
          </p:cNvSpPr>
          <p:nvPr>
            <p:ph type="chart" idx="2"/>
          </p:nvPr>
        </p:nvSpPr>
        <p:spPr>
          <a:xfrm>
            <a:off x="4597560" y="1562400"/>
            <a:ext cx="5559900" cy="5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3" name="Google Shape;413;p69"/>
          <p:cNvSpPr txBox="1">
            <a:spLocks noGrp="1"/>
          </p:cNvSpPr>
          <p:nvPr>
            <p:ph type="title"/>
          </p:nvPr>
        </p:nvSpPr>
        <p:spPr>
          <a:xfrm>
            <a:off x="388800" y="475200"/>
            <a:ext cx="9622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9"/>
          <p:cNvSpPr txBox="1">
            <a:spLocks noGrp="1"/>
          </p:cNvSpPr>
          <p:nvPr>
            <p:ph type="subTitle" idx="3"/>
          </p:nvPr>
        </p:nvSpPr>
        <p:spPr>
          <a:xfrm>
            <a:off x="388800" y="1029600"/>
            <a:ext cx="962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0">
                <a:solidFill>
                  <a:schemeClr val="dk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15" name="Google Shape;415;p69"/>
          <p:cNvSpPr txBox="1">
            <a:spLocks noGrp="1"/>
          </p:cNvSpPr>
          <p:nvPr>
            <p:ph type="dt" idx="10"/>
          </p:nvPr>
        </p:nvSpPr>
        <p:spPr>
          <a:xfrm>
            <a:off x="8660520" y="7005600"/>
            <a:ext cx="1496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9"/>
          <p:cNvSpPr txBox="1">
            <a:spLocks noGrp="1"/>
          </p:cNvSpPr>
          <p:nvPr>
            <p:ph type="ftr" idx="11"/>
          </p:nvPr>
        </p:nvSpPr>
        <p:spPr>
          <a:xfrm>
            <a:off x="532373" y="7005600"/>
            <a:ext cx="46560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69"/>
          <p:cNvSpPr>
            <a:spLocks noGrp="1"/>
          </p:cNvSpPr>
          <p:nvPr>
            <p:ph type="sldNum" idx="12"/>
          </p:nvPr>
        </p:nvSpPr>
        <p:spPr>
          <a:xfrm>
            <a:off x="7207356" y="7156800"/>
            <a:ext cx="3096300" cy="1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Clr>
                <a:srgbClr val="000000"/>
              </a:buClr>
              <a:buFont typeface="Arial"/>
              <a:buNone/>
              <a:defRPr/>
            </a:lvl1pPr>
            <a:lvl2pPr lvl="1" rtl="0">
              <a:buClr>
                <a:srgbClr val="000000"/>
              </a:buClr>
              <a:buFont typeface="Arial"/>
              <a:buNone/>
              <a:defRPr/>
            </a:lvl2pPr>
            <a:lvl3pPr lvl="2" rtl="0">
              <a:buClr>
                <a:srgbClr val="000000"/>
              </a:buClr>
              <a:buFont typeface="Arial"/>
              <a:buNone/>
              <a:defRPr/>
            </a:lvl3pPr>
            <a:lvl4pPr lvl="3" rtl="0">
              <a:buClr>
                <a:srgbClr val="000000"/>
              </a:buClr>
              <a:buFont typeface="Arial"/>
              <a:buNone/>
              <a:defRPr/>
            </a:lvl4pPr>
            <a:lvl5pPr lvl="4" rtl="0">
              <a:buClr>
                <a:srgbClr val="000000"/>
              </a:buClr>
              <a:buFont typeface="Arial"/>
              <a:buNone/>
              <a:defRPr/>
            </a:lvl5pPr>
            <a:lvl6pPr lvl="5" rtl="0">
              <a:buClr>
                <a:srgbClr val="000000"/>
              </a:buClr>
              <a:buFont typeface="Arial"/>
              <a:buNone/>
              <a:defRPr/>
            </a:lvl6pPr>
            <a:lvl7pPr lvl="6" rtl="0">
              <a:buClr>
                <a:srgbClr val="000000"/>
              </a:buClr>
              <a:buFont typeface="Arial"/>
              <a:buNone/>
              <a:defRPr/>
            </a:lvl7pPr>
            <a:lvl8pPr lvl="7" rtl="0">
              <a:buClr>
                <a:srgbClr val="000000"/>
              </a:buClr>
              <a:buFont typeface="Arial"/>
              <a:buNone/>
              <a:defRPr/>
            </a:lvl8pPr>
            <a:lvl9pPr lvl="8" rtl="0">
              <a:buClr>
                <a:srgbClr val="000000"/>
              </a:buClr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5346000" y="0"/>
            <a:ext cx="5346000" cy="7560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0" y="0"/>
            <a:ext cx="5346000" cy="3780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3780000"/>
            <a:ext cx="5346000" cy="1260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2475" tIns="46250" rIns="92475" bIns="46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388421" y="472500"/>
            <a:ext cx="48003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388421" y="4132800"/>
            <a:ext cx="480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361" y="5876640"/>
            <a:ext cx="1141914" cy="9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-1" y="-1"/>
            <a:ext cx="10692290" cy="7560232"/>
            <a:chOff x="-1" y="-1"/>
            <a:chExt cx="12191893" cy="6857975"/>
          </a:xfrm>
        </p:grpSpPr>
        <p:grpSp>
          <p:nvGrpSpPr>
            <p:cNvPr id="60" name="Google Shape;60;p9"/>
            <p:cNvGrpSpPr/>
            <p:nvPr/>
          </p:nvGrpSpPr>
          <p:grpSpPr>
            <a:xfrm>
              <a:off x="-1" y="-1"/>
              <a:ext cx="12191893" cy="6857975"/>
              <a:chOff x="152400" y="152400"/>
              <a:chExt cx="12196772" cy="6862779"/>
            </a:xfrm>
          </p:grpSpPr>
          <p:sp>
            <p:nvSpPr>
              <p:cNvPr id="61" name="Google Shape;61;p9"/>
              <p:cNvSpPr/>
              <p:nvPr/>
            </p:nvSpPr>
            <p:spPr>
              <a:xfrm>
                <a:off x="152400" y="3775075"/>
                <a:ext cx="9142419" cy="777876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92475" tIns="46250" rIns="92475" bIns="462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9"/>
              <p:cNvSpPr/>
              <p:nvPr/>
            </p:nvSpPr>
            <p:spPr>
              <a:xfrm>
                <a:off x="152400" y="152400"/>
                <a:ext cx="12196772" cy="6862779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2475" tIns="46250" rIns="92475" bIns="462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3" name="Google Shape;63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388422" y="4093740"/>
            <a:ext cx="48003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388422" y="472498"/>
            <a:ext cx="6505800" cy="2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Georgia"/>
              <a:buNone/>
              <a:defRPr sz="4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0"/>
          <p:cNvGrpSpPr/>
          <p:nvPr/>
        </p:nvGrpSpPr>
        <p:grpSpPr>
          <a:xfrm>
            <a:off x="0" y="0"/>
            <a:ext cx="10692384" cy="7560259"/>
            <a:chOff x="0" y="0"/>
            <a:chExt cx="12192000" cy="6858000"/>
          </a:xfrm>
        </p:grpSpPr>
        <p:sp>
          <p:nvSpPr>
            <p:cNvPr id="69" name="Google Shape;69;p1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2475" tIns="46250" rIns="92475" bIns="46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>
            <a:off x="388421" y="4093740"/>
            <a:ext cx="4800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388420" y="472498"/>
            <a:ext cx="6505800" cy="2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eorgia"/>
              <a:buNone/>
              <a:defRPr sz="4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9662025" y="7156806"/>
            <a:ext cx="6417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8421" y="476222"/>
            <a:ext cx="99153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8421" y="2318751"/>
            <a:ext cx="9915300" cy="4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8">
          <p15:clr>
            <a:srgbClr val="F26B43"/>
          </p15:clr>
        </p15:guide>
        <p15:guide id="2" pos="245">
          <p15:clr>
            <a:srgbClr val="F26B43"/>
          </p15:clr>
        </p15:guide>
        <p15:guide id="3" pos="6490">
          <p15:clr>
            <a:srgbClr val="F26B43"/>
          </p15:clr>
        </p15:guide>
        <p15:guide id="4" pos="3467">
          <p15:clr>
            <a:srgbClr val="F26B43"/>
          </p15:clr>
        </p15:guide>
        <p15:guide id="5" pos="3268">
          <p15:clr>
            <a:srgbClr val="F26B43"/>
          </p15:clr>
        </p15:guide>
        <p15:guide id="6" orient="horz" pos="4286">
          <p15:clr>
            <a:srgbClr val="F26B43"/>
          </p15:clr>
        </p15:guide>
        <p15:guide id="7" pos="2391">
          <p15:clr>
            <a:srgbClr val="F26B43"/>
          </p15:clr>
        </p15:guide>
        <p15:guide id="8" pos="2194">
          <p15:clr>
            <a:srgbClr val="F26B43"/>
          </p15:clr>
        </p15:guide>
        <p15:guide id="9" pos="4343">
          <p15:clr>
            <a:srgbClr val="F26B43"/>
          </p15:clr>
        </p15:guide>
        <p15:guide id="10" pos="4540">
          <p15:clr>
            <a:srgbClr val="F26B43"/>
          </p15:clr>
        </p15:guide>
        <p15:guide id="11" orient="horz" pos="2381">
          <p15:clr>
            <a:srgbClr val="F26B43"/>
          </p15:clr>
        </p15:guide>
        <p15:guide id="12" orient="horz" pos="1461">
          <p15:clr>
            <a:srgbClr val="F26B43"/>
          </p15:clr>
        </p15:guide>
        <p15:guide id="13" orient="horz" pos="1263">
          <p15:clr>
            <a:srgbClr val="F26B43"/>
          </p15:clr>
        </p15:guide>
        <p15:guide id="14" orient="horz" pos="2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definitions</a:t>
            </a:r>
            <a:endParaRPr/>
          </a:p>
        </p:txBody>
      </p:sp>
      <p:sp>
        <p:nvSpPr>
          <p:cNvPr id="423" name="Google Shape;423;p70"/>
          <p:cNvSpPr/>
          <p:nvPr/>
        </p:nvSpPr>
        <p:spPr>
          <a:xfrm>
            <a:off x="619634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rgbClr val="D04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4000" lvl="0" indent="-106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Economic resources</a:t>
            </a:r>
            <a:endParaRPr b="1" dirty="0"/>
          </a:p>
          <a:p>
            <a:pPr marL="54000" lvl="0" indent="-106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Financial products and services</a:t>
            </a:r>
            <a:endParaRPr b="1" dirty="0"/>
          </a:p>
          <a:p>
            <a:pPr marL="54000" lvl="0" indent="-106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 dirty="0"/>
              <a:t>Social capital</a:t>
            </a:r>
            <a:endParaRPr b="1" dirty="0"/>
          </a:p>
        </p:txBody>
      </p:sp>
      <p:sp>
        <p:nvSpPr>
          <p:cNvPr id="424" name="Google Shape;424;p70"/>
          <p:cNvSpPr/>
          <p:nvPr/>
        </p:nvSpPr>
        <p:spPr>
          <a:xfrm>
            <a:off x="5814423" y="2469999"/>
            <a:ext cx="1660500" cy="2805600"/>
          </a:xfrm>
          <a:prstGeom prst="rect">
            <a:avLst/>
          </a:prstGeom>
          <a:noFill/>
          <a:ln w="28575" cap="flat" cmpd="sng">
            <a:solidFill>
              <a:srgbClr val="D04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sp>
        <p:nvSpPr>
          <p:cNvPr id="425" name="Google Shape;425;p70"/>
          <p:cNvSpPr/>
          <p:nvPr/>
        </p:nvSpPr>
        <p:spPr>
          <a:xfrm>
            <a:off x="8411826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rgbClr val="D04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Financial wellbeing</a:t>
            </a:r>
            <a:endParaRPr b="1"/>
          </a:p>
        </p:txBody>
      </p:sp>
      <p:sp>
        <p:nvSpPr>
          <p:cNvPr id="426" name="Google Shape;426;p70"/>
          <p:cNvSpPr/>
          <p:nvPr/>
        </p:nvSpPr>
        <p:spPr>
          <a:xfrm>
            <a:off x="3216957" y="4477487"/>
            <a:ext cx="1660800" cy="833700"/>
          </a:xfrm>
          <a:prstGeom prst="rect">
            <a:avLst/>
          </a:prstGeom>
          <a:noFill/>
          <a:ln w="28575" cap="flat" cmpd="sng">
            <a:solidFill>
              <a:srgbClr val="D04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Confidence and attitudes</a:t>
            </a:r>
            <a:endParaRPr b="1"/>
          </a:p>
        </p:txBody>
      </p:sp>
      <p:sp>
        <p:nvSpPr>
          <p:cNvPr id="427" name="Google Shape;427;p70"/>
          <p:cNvSpPr/>
          <p:nvPr/>
        </p:nvSpPr>
        <p:spPr>
          <a:xfrm>
            <a:off x="3216957" y="3473745"/>
            <a:ext cx="1660800" cy="833700"/>
          </a:xfrm>
          <a:prstGeom prst="rect">
            <a:avLst/>
          </a:prstGeom>
          <a:noFill/>
          <a:ln w="28575" cap="flat" cmpd="sng">
            <a:solidFill>
              <a:srgbClr val="D04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Skills</a:t>
            </a:r>
            <a:endParaRPr b="1"/>
          </a:p>
        </p:txBody>
      </p:sp>
      <p:cxnSp>
        <p:nvCxnSpPr>
          <p:cNvPr id="428" name="Google Shape;428;p70"/>
          <p:cNvCxnSpPr/>
          <p:nvPr/>
        </p:nvCxnSpPr>
        <p:spPr>
          <a:xfrm>
            <a:off x="2284733" y="4884882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70"/>
          <p:cNvCxnSpPr/>
          <p:nvPr/>
        </p:nvCxnSpPr>
        <p:spPr>
          <a:xfrm>
            <a:off x="2284733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70"/>
          <p:cNvCxnSpPr/>
          <p:nvPr/>
        </p:nvCxnSpPr>
        <p:spPr>
          <a:xfrm>
            <a:off x="4867140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70"/>
          <p:cNvCxnSpPr/>
          <p:nvPr/>
        </p:nvCxnSpPr>
        <p:spPr>
          <a:xfrm>
            <a:off x="4867140" y="4893714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70"/>
          <p:cNvCxnSpPr/>
          <p:nvPr/>
        </p:nvCxnSpPr>
        <p:spPr>
          <a:xfrm>
            <a:off x="7476765" y="4021589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70"/>
          <p:cNvSpPr/>
          <p:nvPr/>
        </p:nvSpPr>
        <p:spPr>
          <a:xfrm>
            <a:off x="3216897" y="2470004"/>
            <a:ext cx="1660800" cy="833700"/>
          </a:xfrm>
          <a:prstGeom prst="rect">
            <a:avLst/>
          </a:prstGeom>
          <a:noFill/>
          <a:ln w="28575" cap="flat" cmpd="sng">
            <a:solidFill>
              <a:srgbClr val="D04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000000"/>
                </a:solidFill>
              </a:rPr>
              <a:t>Knowledge and understanding</a:t>
            </a:r>
            <a:endParaRPr b="1"/>
          </a:p>
        </p:txBody>
      </p:sp>
      <p:cxnSp>
        <p:nvCxnSpPr>
          <p:cNvPr id="434" name="Google Shape;434;p70"/>
          <p:cNvCxnSpPr/>
          <p:nvPr/>
        </p:nvCxnSpPr>
        <p:spPr>
          <a:xfrm>
            <a:off x="2284733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70"/>
          <p:cNvCxnSpPr/>
          <p:nvPr/>
        </p:nvCxnSpPr>
        <p:spPr>
          <a:xfrm>
            <a:off x="4867140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70"/>
          <p:cNvCxnSpPr/>
          <p:nvPr/>
        </p:nvCxnSpPr>
        <p:spPr>
          <a:xfrm>
            <a:off x="2262801" y="2131432"/>
            <a:ext cx="611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/>
          <p:nvPr/>
        </p:nvSpPr>
        <p:spPr>
          <a:xfrm>
            <a:off x="3027200" y="2314925"/>
            <a:ext cx="2057100" cy="2065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literacy</a:t>
            </a:r>
            <a:endParaRPr/>
          </a:p>
        </p:txBody>
      </p:sp>
      <p:sp>
        <p:nvSpPr>
          <p:cNvPr id="443" name="Google Shape;443;p71"/>
          <p:cNvSpPr/>
          <p:nvPr/>
        </p:nvSpPr>
        <p:spPr>
          <a:xfrm>
            <a:off x="619634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Economic resources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Financial products and services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Social capital</a:t>
            </a:r>
            <a:endParaRPr sz="1400" b="1"/>
          </a:p>
        </p:txBody>
      </p:sp>
      <p:sp>
        <p:nvSpPr>
          <p:cNvPr id="444" name="Google Shape;444;p71"/>
          <p:cNvSpPr/>
          <p:nvPr/>
        </p:nvSpPr>
        <p:spPr>
          <a:xfrm>
            <a:off x="5814423" y="2469999"/>
            <a:ext cx="1660500" cy="280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Behaviours</a:t>
            </a:r>
            <a:endParaRPr sz="1400" b="1"/>
          </a:p>
        </p:txBody>
      </p:sp>
      <p:sp>
        <p:nvSpPr>
          <p:cNvPr id="445" name="Google Shape;445;p71"/>
          <p:cNvSpPr/>
          <p:nvPr/>
        </p:nvSpPr>
        <p:spPr>
          <a:xfrm>
            <a:off x="8411826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wellbeing</a:t>
            </a:r>
            <a:endParaRPr sz="1400" b="1"/>
          </a:p>
        </p:txBody>
      </p:sp>
      <p:sp>
        <p:nvSpPr>
          <p:cNvPr id="446" name="Google Shape;446;p71"/>
          <p:cNvSpPr/>
          <p:nvPr/>
        </p:nvSpPr>
        <p:spPr>
          <a:xfrm>
            <a:off x="3216957" y="4477487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Confidence and attitudes</a:t>
            </a:r>
            <a:endParaRPr sz="1400" b="1"/>
          </a:p>
        </p:txBody>
      </p:sp>
      <p:sp>
        <p:nvSpPr>
          <p:cNvPr id="447" name="Google Shape;447;p71"/>
          <p:cNvSpPr/>
          <p:nvPr/>
        </p:nvSpPr>
        <p:spPr>
          <a:xfrm>
            <a:off x="3216957" y="3473745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Skills</a:t>
            </a:r>
            <a:endParaRPr sz="1400" b="1"/>
          </a:p>
        </p:txBody>
      </p:sp>
      <p:cxnSp>
        <p:nvCxnSpPr>
          <p:cNvPr id="448" name="Google Shape;448;p71"/>
          <p:cNvCxnSpPr/>
          <p:nvPr/>
        </p:nvCxnSpPr>
        <p:spPr>
          <a:xfrm>
            <a:off x="2262801" y="2131432"/>
            <a:ext cx="611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71"/>
          <p:cNvCxnSpPr/>
          <p:nvPr/>
        </p:nvCxnSpPr>
        <p:spPr>
          <a:xfrm>
            <a:off x="2284733" y="4884882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71"/>
          <p:cNvCxnSpPr/>
          <p:nvPr/>
        </p:nvCxnSpPr>
        <p:spPr>
          <a:xfrm>
            <a:off x="2284733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71"/>
          <p:cNvCxnSpPr/>
          <p:nvPr/>
        </p:nvCxnSpPr>
        <p:spPr>
          <a:xfrm>
            <a:off x="4867140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71"/>
          <p:cNvCxnSpPr/>
          <p:nvPr/>
        </p:nvCxnSpPr>
        <p:spPr>
          <a:xfrm>
            <a:off x="4867140" y="4893714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71"/>
          <p:cNvCxnSpPr/>
          <p:nvPr/>
        </p:nvCxnSpPr>
        <p:spPr>
          <a:xfrm>
            <a:off x="7476765" y="4021589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71"/>
          <p:cNvSpPr/>
          <p:nvPr/>
        </p:nvSpPr>
        <p:spPr>
          <a:xfrm>
            <a:off x="3216897" y="2470004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chemeClr val="dk1"/>
                </a:solidFill>
              </a:rPr>
              <a:t>Knowledge and understanding</a:t>
            </a:r>
            <a:endParaRPr sz="1400" b="1"/>
          </a:p>
        </p:txBody>
      </p:sp>
      <p:cxnSp>
        <p:nvCxnSpPr>
          <p:cNvPr id="455" name="Google Shape;455;p71"/>
          <p:cNvCxnSpPr/>
          <p:nvPr/>
        </p:nvCxnSpPr>
        <p:spPr>
          <a:xfrm>
            <a:off x="2284733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71"/>
          <p:cNvCxnSpPr/>
          <p:nvPr/>
        </p:nvCxnSpPr>
        <p:spPr>
          <a:xfrm>
            <a:off x="4867140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71"/>
          <p:cNvCxnSpPr>
            <a:endCxn id="458" idx="0"/>
          </p:cNvCxnSpPr>
          <p:nvPr/>
        </p:nvCxnSpPr>
        <p:spPr>
          <a:xfrm rot="-5400000" flipH="1">
            <a:off x="4353867" y="4928451"/>
            <a:ext cx="1720800" cy="225900"/>
          </a:xfrm>
          <a:prstGeom prst="bentConnector3">
            <a:avLst>
              <a:gd name="adj1" fmla="val -402"/>
            </a:avLst>
          </a:prstGeom>
          <a:noFill/>
          <a:ln w="28575" cap="flat" cmpd="sng">
            <a:solidFill>
              <a:schemeClr val="accent4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458" name="Google Shape;458;p71"/>
          <p:cNvSpPr txBox="1"/>
          <p:nvPr/>
        </p:nvSpPr>
        <p:spPr>
          <a:xfrm>
            <a:off x="3599217" y="5901801"/>
            <a:ext cx="3456000" cy="10803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literacy 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The ability to make informed judgments and to take effective decisions regarding the use and management of money.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/>
          <p:nvPr/>
        </p:nvSpPr>
        <p:spPr>
          <a:xfrm>
            <a:off x="2778950" y="2005500"/>
            <a:ext cx="5013600" cy="34551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72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capability</a:t>
            </a:r>
            <a:endParaRPr/>
          </a:p>
        </p:txBody>
      </p:sp>
      <p:sp>
        <p:nvSpPr>
          <p:cNvPr id="465" name="Google Shape;465;p72"/>
          <p:cNvSpPr/>
          <p:nvPr/>
        </p:nvSpPr>
        <p:spPr>
          <a:xfrm>
            <a:off x="619634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Economic resources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Financial products and services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Social capital</a:t>
            </a:r>
            <a:endParaRPr sz="1400" b="1"/>
          </a:p>
        </p:txBody>
      </p:sp>
      <p:sp>
        <p:nvSpPr>
          <p:cNvPr id="466" name="Google Shape;466;p72"/>
          <p:cNvSpPr/>
          <p:nvPr/>
        </p:nvSpPr>
        <p:spPr>
          <a:xfrm>
            <a:off x="5814423" y="2469999"/>
            <a:ext cx="1660500" cy="280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Behaviours</a:t>
            </a:r>
            <a:endParaRPr sz="1400" b="1"/>
          </a:p>
        </p:txBody>
      </p:sp>
      <p:sp>
        <p:nvSpPr>
          <p:cNvPr id="467" name="Google Shape;467;p72"/>
          <p:cNvSpPr/>
          <p:nvPr/>
        </p:nvSpPr>
        <p:spPr>
          <a:xfrm>
            <a:off x="8411826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wellbeing</a:t>
            </a:r>
            <a:endParaRPr sz="1400" b="1"/>
          </a:p>
        </p:txBody>
      </p:sp>
      <p:sp>
        <p:nvSpPr>
          <p:cNvPr id="468" name="Google Shape;468;p72"/>
          <p:cNvSpPr/>
          <p:nvPr/>
        </p:nvSpPr>
        <p:spPr>
          <a:xfrm>
            <a:off x="3216957" y="4477487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Confidence and attitudes</a:t>
            </a:r>
            <a:endParaRPr sz="1400" b="1"/>
          </a:p>
        </p:txBody>
      </p:sp>
      <p:sp>
        <p:nvSpPr>
          <p:cNvPr id="469" name="Google Shape;469;p72"/>
          <p:cNvSpPr/>
          <p:nvPr/>
        </p:nvSpPr>
        <p:spPr>
          <a:xfrm>
            <a:off x="3216957" y="3473745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Skills</a:t>
            </a:r>
            <a:endParaRPr sz="1400" b="1"/>
          </a:p>
        </p:txBody>
      </p:sp>
      <p:cxnSp>
        <p:nvCxnSpPr>
          <p:cNvPr id="470" name="Google Shape;470;p72"/>
          <p:cNvCxnSpPr/>
          <p:nvPr/>
        </p:nvCxnSpPr>
        <p:spPr>
          <a:xfrm>
            <a:off x="2262801" y="2131432"/>
            <a:ext cx="611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72"/>
          <p:cNvCxnSpPr/>
          <p:nvPr/>
        </p:nvCxnSpPr>
        <p:spPr>
          <a:xfrm>
            <a:off x="2284733" y="4884882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72"/>
          <p:cNvCxnSpPr/>
          <p:nvPr/>
        </p:nvCxnSpPr>
        <p:spPr>
          <a:xfrm>
            <a:off x="2284733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72"/>
          <p:cNvCxnSpPr/>
          <p:nvPr/>
        </p:nvCxnSpPr>
        <p:spPr>
          <a:xfrm>
            <a:off x="4867140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72"/>
          <p:cNvCxnSpPr/>
          <p:nvPr/>
        </p:nvCxnSpPr>
        <p:spPr>
          <a:xfrm>
            <a:off x="4867140" y="4893714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72"/>
          <p:cNvCxnSpPr/>
          <p:nvPr/>
        </p:nvCxnSpPr>
        <p:spPr>
          <a:xfrm>
            <a:off x="7476765" y="4021589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p72"/>
          <p:cNvSpPr/>
          <p:nvPr/>
        </p:nvSpPr>
        <p:spPr>
          <a:xfrm>
            <a:off x="3216897" y="2470004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chemeClr val="dk1"/>
                </a:solidFill>
              </a:rPr>
              <a:t>Knowledge and understanding</a:t>
            </a:r>
            <a:endParaRPr sz="1400" b="1"/>
          </a:p>
        </p:txBody>
      </p:sp>
      <p:cxnSp>
        <p:nvCxnSpPr>
          <p:cNvPr id="477" name="Google Shape;477;p72"/>
          <p:cNvCxnSpPr/>
          <p:nvPr/>
        </p:nvCxnSpPr>
        <p:spPr>
          <a:xfrm>
            <a:off x="2284733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72"/>
          <p:cNvCxnSpPr/>
          <p:nvPr/>
        </p:nvCxnSpPr>
        <p:spPr>
          <a:xfrm>
            <a:off x="4867140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" name="Google Shape;479;p72"/>
          <p:cNvSpPr txBox="1"/>
          <p:nvPr/>
        </p:nvSpPr>
        <p:spPr>
          <a:xfrm>
            <a:off x="3278482" y="5885760"/>
            <a:ext cx="4059000" cy="1188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capability 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 combination of financial knowledge, skills, attitudes and behaviours necessary to make sound financial decisions, based on personal circumstances, to improve financial wellbeing.</a:t>
            </a:r>
            <a:endParaRPr sz="1400"/>
          </a:p>
        </p:txBody>
      </p:sp>
      <p:cxnSp>
        <p:nvCxnSpPr>
          <p:cNvPr id="480" name="Google Shape;480;p72"/>
          <p:cNvCxnSpPr>
            <a:stCxn id="463" idx="2"/>
            <a:endCxn id="479" idx="0"/>
          </p:cNvCxnSpPr>
          <p:nvPr/>
        </p:nvCxnSpPr>
        <p:spPr>
          <a:xfrm>
            <a:off x="5285750" y="5460600"/>
            <a:ext cx="22200" cy="4251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/>
          <p:nvPr/>
        </p:nvSpPr>
        <p:spPr>
          <a:xfrm>
            <a:off x="376400" y="1750425"/>
            <a:ext cx="4861200" cy="3728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73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resilience</a:t>
            </a:r>
            <a:endParaRPr/>
          </a:p>
        </p:txBody>
      </p:sp>
      <p:sp>
        <p:nvSpPr>
          <p:cNvPr id="487" name="Google Shape;487;p73"/>
          <p:cNvSpPr/>
          <p:nvPr/>
        </p:nvSpPr>
        <p:spPr>
          <a:xfrm>
            <a:off x="619634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Economic resources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Financial products and services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Social capital</a:t>
            </a:r>
            <a:endParaRPr sz="1400" b="1"/>
          </a:p>
        </p:txBody>
      </p:sp>
      <p:sp>
        <p:nvSpPr>
          <p:cNvPr id="488" name="Google Shape;488;p73"/>
          <p:cNvSpPr/>
          <p:nvPr/>
        </p:nvSpPr>
        <p:spPr>
          <a:xfrm>
            <a:off x="5814423" y="2469999"/>
            <a:ext cx="1660500" cy="280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Behaviours</a:t>
            </a:r>
            <a:endParaRPr sz="1400" b="1"/>
          </a:p>
        </p:txBody>
      </p:sp>
      <p:sp>
        <p:nvSpPr>
          <p:cNvPr id="489" name="Google Shape;489;p73"/>
          <p:cNvSpPr/>
          <p:nvPr/>
        </p:nvSpPr>
        <p:spPr>
          <a:xfrm>
            <a:off x="8411826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wellbeing</a:t>
            </a:r>
            <a:endParaRPr sz="1400" b="1"/>
          </a:p>
        </p:txBody>
      </p:sp>
      <p:sp>
        <p:nvSpPr>
          <p:cNvPr id="490" name="Google Shape;490;p73"/>
          <p:cNvSpPr/>
          <p:nvPr/>
        </p:nvSpPr>
        <p:spPr>
          <a:xfrm>
            <a:off x="3216957" y="4477487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Confidence and attitudes</a:t>
            </a:r>
            <a:endParaRPr sz="1400" b="1"/>
          </a:p>
        </p:txBody>
      </p:sp>
      <p:sp>
        <p:nvSpPr>
          <p:cNvPr id="491" name="Google Shape;491;p73"/>
          <p:cNvSpPr/>
          <p:nvPr/>
        </p:nvSpPr>
        <p:spPr>
          <a:xfrm>
            <a:off x="3216957" y="3473745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Skills</a:t>
            </a:r>
            <a:endParaRPr sz="1400" b="1"/>
          </a:p>
        </p:txBody>
      </p:sp>
      <p:cxnSp>
        <p:nvCxnSpPr>
          <p:cNvPr id="492" name="Google Shape;492;p73"/>
          <p:cNvCxnSpPr/>
          <p:nvPr/>
        </p:nvCxnSpPr>
        <p:spPr>
          <a:xfrm>
            <a:off x="2262801" y="2131432"/>
            <a:ext cx="611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" name="Google Shape;493;p73"/>
          <p:cNvCxnSpPr/>
          <p:nvPr/>
        </p:nvCxnSpPr>
        <p:spPr>
          <a:xfrm>
            <a:off x="2284733" y="4884882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Google Shape;494;p73"/>
          <p:cNvCxnSpPr/>
          <p:nvPr/>
        </p:nvCxnSpPr>
        <p:spPr>
          <a:xfrm>
            <a:off x="2284733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73"/>
          <p:cNvCxnSpPr/>
          <p:nvPr/>
        </p:nvCxnSpPr>
        <p:spPr>
          <a:xfrm>
            <a:off x="4867140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73"/>
          <p:cNvCxnSpPr/>
          <p:nvPr/>
        </p:nvCxnSpPr>
        <p:spPr>
          <a:xfrm>
            <a:off x="4867140" y="4893714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Google Shape;497;p73"/>
          <p:cNvCxnSpPr/>
          <p:nvPr/>
        </p:nvCxnSpPr>
        <p:spPr>
          <a:xfrm>
            <a:off x="7476765" y="4021589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8" name="Google Shape;498;p73"/>
          <p:cNvSpPr/>
          <p:nvPr/>
        </p:nvSpPr>
        <p:spPr>
          <a:xfrm>
            <a:off x="3216897" y="2470004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chemeClr val="dk1"/>
                </a:solidFill>
              </a:rPr>
              <a:t>Knowledge and understanding</a:t>
            </a:r>
            <a:endParaRPr sz="1400" b="1"/>
          </a:p>
        </p:txBody>
      </p:sp>
      <p:cxnSp>
        <p:nvCxnSpPr>
          <p:cNvPr id="499" name="Google Shape;499;p73"/>
          <p:cNvCxnSpPr/>
          <p:nvPr/>
        </p:nvCxnSpPr>
        <p:spPr>
          <a:xfrm>
            <a:off x="2284733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73"/>
          <p:cNvCxnSpPr/>
          <p:nvPr/>
        </p:nvCxnSpPr>
        <p:spPr>
          <a:xfrm>
            <a:off x="4867140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73"/>
          <p:cNvCxnSpPr>
            <a:stCxn id="485" idx="2"/>
            <a:endCxn id="502" idx="0"/>
          </p:cNvCxnSpPr>
          <p:nvPr/>
        </p:nvCxnSpPr>
        <p:spPr>
          <a:xfrm>
            <a:off x="2807000" y="5479125"/>
            <a:ext cx="7500" cy="337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02" name="Google Shape;502;p73"/>
          <p:cNvSpPr txBox="1"/>
          <p:nvPr/>
        </p:nvSpPr>
        <p:spPr>
          <a:xfrm>
            <a:off x="846549" y="5816449"/>
            <a:ext cx="3935700" cy="117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resilience 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The ability to access and draw on internal capabilities and appropriate, acceptable and accessible external resources and supports in times of financial adversity.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4"/>
          <p:cNvSpPr/>
          <p:nvPr/>
        </p:nvSpPr>
        <p:spPr>
          <a:xfrm>
            <a:off x="8160625" y="1690275"/>
            <a:ext cx="2142900" cy="3686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74"/>
          <p:cNvSpPr txBox="1">
            <a:spLocks noGrp="1"/>
          </p:cNvSpPr>
          <p:nvPr>
            <p:ph type="title"/>
          </p:nvPr>
        </p:nvSpPr>
        <p:spPr>
          <a:xfrm>
            <a:off x="388421" y="474582"/>
            <a:ext cx="9915300" cy="5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wellbeing</a:t>
            </a:r>
            <a:endParaRPr/>
          </a:p>
        </p:txBody>
      </p:sp>
      <p:sp>
        <p:nvSpPr>
          <p:cNvPr id="509" name="Google Shape;509;p74"/>
          <p:cNvSpPr/>
          <p:nvPr/>
        </p:nvSpPr>
        <p:spPr>
          <a:xfrm>
            <a:off x="619634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Economic resources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Financial products and services</a:t>
            </a:r>
            <a:endParaRPr sz="1400" b="1"/>
          </a:p>
          <a:p>
            <a:pPr marL="63500" lvl="0" indent="-1270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Social capital</a:t>
            </a:r>
            <a:endParaRPr sz="1400" b="1"/>
          </a:p>
        </p:txBody>
      </p:sp>
      <p:sp>
        <p:nvSpPr>
          <p:cNvPr id="510" name="Google Shape;510;p74"/>
          <p:cNvSpPr/>
          <p:nvPr/>
        </p:nvSpPr>
        <p:spPr>
          <a:xfrm>
            <a:off x="5814423" y="2469999"/>
            <a:ext cx="1660500" cy="280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Behaviours</a:t>
            </a:r>
            <a:endParaRPr sz="1400" b="1"/>
          </a:p>
        </p:txBody>
      </p:sp>
      <p:sp>
        <p:nvSpPr>
          <p:cNvPr id="511" name="Google Shape;511;p74"/>
          <p:cNvSpPr/>
          <p:nvPr/>
        </p:nvSpPr>
        <p:spPr>
          <a:xfrm>
            <a:off x="8411826" y="1899886"/>
            <a:ext cx="1660500" cy="337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wellbeing</a:t>
            </a:r>
            <a:endParaRPr sz="1400" b="1"/>
          </a:p>
        </p:txBody>
      </p:sp>
      <p:sp>
        <p:nvSpPr>
          <p:cNvPr id="512" name="Google Shape;512;p74"/>
          <p:cNvSpPr/>
          <p:nvPr/>
        </p:nvSpPr>
        <p:spPr>
          <a:xfrm>
            <a:off x="3216957" y="4477487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Confidence and attitudes</a:t>
            </a:r>
            <a:endParaRPr sz="1400" b="1"/>
          </a:p>
        </p:txBody>
      </p:sp>
      <p:sp>
        <p:nvSpPr>
          <p:cNvPr id="513" name="Google Shape;513;p74"/>
          <p:cNvSpPr/>
          <p:nvPr/>
        </p:nvSpPr>
        <p:spPr>
          <a:xfrm>
            <a:off x="3216957" y="3473745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Skills</a:t>
            </a:r>
            <a:endParaRPr sz="1400" b="1"/>
          </a:p>
        </p:txBody>
      </p:sp>
      <p:cxnSp>
        <p:nvCxnSpPr>
          <p:cNvPr id="514" name="Google Shape;514;p74"/>
          <p:cNvCxnSpPr/>
          <p:nvPr/>
        </p:nvCxnSpPr>
        <p:spPr>
          <a:xfrm>
            <a:off x="2262801" y="2131432"/>
            <a:ext cx="611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74"/>
          <p:cNvCxnSpPr/>
          <p:nvPr/>
        </p:nvCxnSpPr>
        <p:spPr>
          <a:xfrm>
            <a:off x="2284733" y="4884882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74"/>
          <p:cNvCxnSpPr/>
          <p:nvPr/>
        </p:nvCxnSpPr>
        <p:spPr>
          <a:xfrm>
            <a:off x="2284733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" name="Google Shape;517;p74"/>
          <p:cNvCxnSpPr/>
          <p:nvPr/>
        </p:nvCxnSpPr>
        <p:spPr>
          <a:xfrm>
            <a:off x="4867140" y="3855387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Google Shape;518;p74"/>
          <p:cNvCxnSpPr/>
          <p:nvPr/>
        </p:nvCxnSpPr>
        <p:spPr>
          <a:xfrm>
            <a:off x="4867140" y="4893714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p74"/>
          <p:cNvCxnSpPr/>
          <p:nvPr/>
        </p:nvCxnSpPr>
        <p:spPr>
          <a:xfrm>
            <a:off x="7476765" y="4021589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0" name="Google Shape;520;p74"/>
          <p:cNvSpPr/>
          <p:nvPr/>
        </p:nvSpPr>
        <p:spPr>
          <a:xfrm>
            <a:off x="3216897" y="2470004"/>
            <a:ext cx="1660500" cy="833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chemeClr val="dk1"/>
                </a:solidFill>
              </a:rPr>
              <a:t>Knowledge and understanding</a:t>
            </a:r>
            <a:endParaRPr sz="1400" b="1"/>
          </a:p>
        </p:txBody>
      </p:sp>
      <p:cxnSp>
        <p:nvCxnSpPr>
          <p:cNvPr id="521" name="Google Shape;521;p74"/>
          <p:cNvCxnSpPr/>
          <p:nvPr/>
        </p:nvCxnSpPr>
        <p:spPr>
          <a:xfrm>
            <a:off x="2284733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74"/>
          <p:cNvCxnSpPr/>
          <p:nvPr/>
        </p:nvCxnSpPr>
        <p:spPr>
          <a:xfrm>
            <a:off x="4867140" y="2878266"/>
            <a:ext cx="923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74"/>
          <p:cNvSpPr txBox="1"/>
          <p:nvPr/>
        </p:nvSpPr>
        <p:spPr>
          <a:xfrm>
            <a:off x="5322300" y="5549750"/>
            <a:ext cx="4109400" cy="158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00" tIns="91500" rIns="91500" bIns="915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Financial wellbeing 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When a person is able to meet expenses and has some money left over, is in control of their finances and feels financially secure, now and in the future. </a:t>
            </a:r>
            <a:r>
              <a:rPr lang="en-GB">
                <a:solidFill>
                  <a:schemeClr val="dk1"/>
                </a:solidFill>
              </a:rPr>
              <a:t>F</a:t>
            </a:r>
            <a:r>
              <a:rPr lang="en-GB" sz="1400">
                <a:solidFill>
                  <a:schemeClr val="dk1"/>
                </a:solidFill>
              </a:rPr>
              <a:t>inancial wellbeing </a:t>
            </a:r>
            <a:r>
              <a:rPr lang="en-GB">
                <a:solidFill>
                  <a:schemeClr val="dk1"/>
                </a:solidFill>
              </a:rPr>
              <a:t>i</a:t>
            </a:r>
            <a:r>
              <a:rPr lang="en-GB" sz="1400">
                <a:solidFill>
                  <a:schemeClr val="dk1"/>
                </a:solidFill>
              </a:rPr>
              <a:t>s the outcome metric that all financial interventions should be trying to achieve.</a:t>
            </a:r>
            <a:endParaRPr sz="1400"/>
          </a:p>
        </p:txBody>
      </p:sp>
      <p:cxnSp>
        <p:nvCxnSpPr>
          <p:cNvPr id="524" name="Google Shape;524;p74"/>
          <p:cNvCxnSpPr/>
          <p:nvPr/>
        </p:nvCxnSpPr>
        <p:spPr>
          <a:xfrm rot="-5400000">
            <a:off x="7429994" y="4805966"/>
            <a:ext cx="997800" cy="456000"/>
          </a:xfrm>
          <a:prstGeom prst="bentConnector3">
            <a:avLst>
              <a:gd name="adj1" fmla="val 99997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0,5,Slide5"/>
</p:tagLst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Custom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PwC</vt:lpstr>
      <vt:lpstr>Model definitions</vt:lpstr>
      <vt:lpstr>Financial literacy</vt:lpstr>
      <vt:lpstr>Financial capability</vt:lpstr>
      <vt:lpstr>Financial resilience</vt:lpstr>
      <vt:lpstr>Financial wellbeing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definitions</dc:title>
  <cp:lastModifiedBy>Jason A Collins</cp:lastModifiedBy>
  <cp:revision>1</cp:revision>
  <dcterms:modified xsi:type="dcterms:W3CDTF">2020-07-29T11:27:17Z</dcterms:modified>
</cp:coreProperties>
</file>