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65" r:id="rId3"/>
    <p:sldId id="470" r:id="rId4"/>
    <p:sldId id="471" r:id="rId5"/>
    <p:sldId id="472" r:id="rId6"/>
    <p:sldId id="473" r:id="rId7"/>
    <p:sldId id="474" r:id="rId8"/>
    <p:sldId id="475" r:id="rId9"/>
    <p:sldId id="466" r:id="rId10"/>
    <p:sldId id="467" r:id="rId11"/>
    <p:sldId id="47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29/8/20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10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42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7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36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74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52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29/8/20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29/8/20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Economic Approach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Jenny is an investor in the stock market. She cares about both the expected value and standard deviation of her investment. Currently she is invested in a security that has an expected value of $15,000 and a standard deviation of $5,000. This places her on an indifference curve with the following formula: Expected Value = $10,000 + Standard Deviation.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AU" dirty="0"/>
              <a:t>Is Jenny risk averse? Explain.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AU" dirty="0"/>
              <a:t>What is Jenny’s “certainty equivalent” for her current investment? What does this mean?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AU" dirty="0"/>
              <a:t>What is the risk premium on her current investment? 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2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90649-2506-BB46-9D12-E773E17E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45" y="2509999"/>
            <a:ext cx="5814293" cy="388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Jenny’s indifference curve.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7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4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Joe’s problem is depicted below.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6D3FEE-2721-8D4E-AE74-294E8A79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88" y="2510001"/>
            <a:ext cx="5783824" cy="39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12D-BCCB-E24F-8C9B-C27E35F1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sz="1500" dirty="0"/>
                  <a:t>Algebraically Joe’s problem can be described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mr>
                        <m:mr>
                          <m:e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</m:m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=6000−100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U" sz="1500" i="1" dirty="0"/>
              </a:p>
              <a:p>
                <a:pPr marL="0" indent="0">
                  <a:buNone/>
                </a:pPr>
                <a:r>
                  <a:rPr lang="en-AU" sz="1500" dirty="0"/>
                  <a:t>We can write out the </a:t>
                </a:r>
                <a:r>
                  <a:rPr lang="en-AU" sz="1500" dirty="0" err="1"/>
                  <a:t>Lagrangian</a:t>
                </a:r>
                <a:r>
                  <a:rPr lang="en-AU" sz="1500" dirty="0"/>
                  <a:t> and the 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−6000+100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U" sz="15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(1)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AU" sz="1500" i="1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(2)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AU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−6000+100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:r>
                  <a:rPr lang="en-AU" sz="1500" dirty="0"/>
                  <a:t>Substitute (1) into (2) and use (3) to give D*=30 and M*=3000. (see diagram)</a:t>
                </a:r>
              </a:p>
              <a:p>
                <a:pPr marL="0" indent="0">
                  <a:buNone/>
                </a:pPr>
                <a:endParaRPr lang="en-AU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73C05-35BF-994F-9B60-A02943A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8433A13-7D34-1544-B40B-C7948C23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232149"/>
            <a:ext cx="1283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2C0F95F-27B3-564F-99EA-5C76670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4602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4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Joe’s problem is depicted below.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6D3FEE-2721-8D4E-AE74-294E8A79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88" y="2510001"/>
            <a:ext cx="5783824" cy="39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A8EAFC-21EB-FC4D-9445-EC36B4EE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45" y="2510000"/>
            <a:ext cx="5796989" cy="388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4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pay schedule changes.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2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12D-BCCB-E24F-8C9B-C27E35F1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sz="1500" dirty="0"/>
                  <a:t>Joe’s new problem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mr>
                        <m:mr>
                          <m:e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</m:m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AU" sz="15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=6000−75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U" sz="1500" i="1" dirty="0"/>
              </a:p>
              <a:p>
                <a:pPr marL="0" indent="0">
                  <a:buNone/>
                </a:pPr>
                <a:r>
                  <a:rPr lang="en-AU" sz="1500" dirty="0"/>
                  <a:t>We can write out the </a:t>
                </a:r>
                <a:r>
                  <a:rPr lang="en-AU" sz="1500" dirty="0" err="1"/>
                  <a:t>Lagrangian</a:t>
                </a:r>
                <a:r>
                  <a:rPr lang="en-AU" sz="1500" dirty="0"/>
                  <a:t> and the 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−6000+75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U" sz="15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sSup>
                        <m:sSupPr>
                          <m:ctrlPr>
                            <a:rPr lang="en-A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(1)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AU" sz="1500" i="1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sSup>
                        <m:sSup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AU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(2)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AU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−6000+75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(</m:t>
                      </m:r>
                      <m:r>
                        <a:rPr lang="en-A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AU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500" dirty="0"/>
              </a:p>
              <a:p>
                <a:pPr marL="0" indent="0">
                  <a:buNone/>
                </a:pPr>
                <a:r>
                  <a:rPr lang="en-AU" sz="1500" dirty="0"/>
                  <a:t>Substitute (1) into (2) and use (3) to give D*=40 and M*=3000. (see diagram)</a:t>
                </a:r>
              </a:p>
              <a:p>
                <a:pPr marL="0" indent="0">
                  <a:buNone/>
                </a:pPr>
                <a:endParaRPr lang="en-AU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73C05-35BF-994F-9B60-A02943A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8433A13-7D34-1544-B40B-C7948C23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232149"/>
            <a:ext cx="1283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2C0F95F-27B3-564F-99EA-5C76670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2151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12D-BCCB-E24F-8C9B-C27E35F1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sz="1500" dirty="0"/>
                  <a:t>Is Joe better off?</a:t>
                </a:r>
              </a:p>
              <a:p>
                <a:pPr marL="0" indent="0">
                  <a:buNone/>
                </a:pPr>
                <a:r>
                  <a:rPr lang="en-AU" sz="1500" dirty="0"/>
                  <a:t>Using utility function:</a:t>
                </a:r>
              </a:p>
              <a:p>
                <a:pPr marL="0" indent="0">
                  <a:buNone/>
                </a:pPr>
                <a:r>
                  <a:rPr lang="en-AU" sz="1500" dirty="0"/>
                  <a:t>Initially	         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endParaRPr lang="en-AU" sz="1500" dirty="0"/>
              </a:p>
              <a:p>
                <a:pPr marL="0" indent="0">
                  <a:buNone/>
                </a:pPr>
                <a:r>
                  <a:rPr lang="en-AU" sz="1500" dirty="0"/>
                  <a:t>After change      </a:t>
                </a:r>
                <a14:m>
                  <m:oMath xmlns:m="http://schemas.openxmlformats.org/officeDocument/2006/math">
                    <m:r>
                      <a:rPr lang="en-AU" sz="15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sz="15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i="1">
                            <a:latin typeface="Cambria Math" panose="02040503050406030204" pitchFamily="18" charset="0"/>
                          </a:rPr>
                          <m:t>3000</m:t>
                        </m:r>
                      </m:e>
                      <m:sup>
                        <m:r>
                          <a:rPr lang="en-AU" sz="1500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sSup>
                      <m:sSupPr>
                        <m:ctrlPr>
                          <a:rPr lang="en-AU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15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1500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AU" sz="15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endParaRPr lang="en-AU" sz="1500" dirty="0"/>
              </a:p>
              <a:p>
                <a:pPr marL="0" indent="0">
                  <a:buNone/>
                </a:pPr>
                <a:endParaRPr lang="en-AU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FCA4-F83A-634B-B8E6-E5E0136F6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73C05-35BF-994F-9B60-A02943A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8433A13-7D34-1544-B40B-C7948C23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158" y="3232149"/>
            <a:ext cx="1283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2C0F95F-27B3-564F-99EA-5C76670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7404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BD370B-FFB8-4846-8F64-EB5B6A2E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44" y="2367092"/>
            <a:ext cx="5796989" cy="4038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4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if Joe only cared about money: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4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5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Investment can yield $5,000, $1,000 or $0, each with probability 1/3.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Expected value = Prob(x=X</a:t>
                </a:r>
                <a:r>
                  <a:rPr lang="en-US" baseline="-25000" dirty="0"/>
                  <a:t>1</a:t>
                </a:r>
                <a:r>
                  <a:rPr lang="en-US" dirty="0"/>
                  <a:t>)*X</a:t>
                </a:r>
                <a:r>
                  <a:rPr lang="en-US" baseline="-25000" dirty="0"/>
                  <a:t>1</a:t>
                </a:r>
                <a:r>
                  <a:rPr lang="en-US" dirty="0"/>
                  <a:t> + Prob(x=X</a:t>
                </a:r>
                <a:r>
                  <a:rPr lang="en-US" baseline="-25000" dirty="0"/>
                  <a:t>2</a:t>
                </a:r>
                <a:r>
                  <a:rPr lang="en-US" dirty="0"/>
                  <a:t>)*X</a:t>
                </a:r>
                <a:r>
                  <a:rPr lang="en-US" baseline="-25000" dirty="0"/>
                  <a:t>2</a:t>
                </a:r>
                <a:r>
                  <a:rPr lang="en-US" dirty="0"/>
                  <a:t> + Prob(x=X</a:t>
                </a:r>
                <a:r>
                  <a:rPr lang="en-US" baseline="-25000" dirty="0"/>
                  <a:t>3</a:t>
                </a:r>
                <a:r>
                  <a:rPr lang="en-US" dirty="0"/>
                  <a:t>)*X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Expected value of X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A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2000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Variance = Prob(x=X</a:t>
                </a:r>
                <a:r>
                  <a:rPr lang="en-US" baseline="-25000" dirty="0"/>
                  <a:t>1</a:t>
                </a:r>
                <a:r>
                  <a:rPr lang="en-US" dirty="0"/>
                  <a:t>)*(X</a:t>
                </a:r>
                <a:r>
                  <a:rPr lang="en-US" baseline="-25000" dirty="0"/>
                  <a:t>1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/>
                  <a:t> + Prob(x=X</a:t>
                </a:r>
                <a:r>
                  <a:rPr lang="en-US" baseline="-25000" dirty="0"/>
                  <a:t>2</a:t>
                </a:r>
                <a:r>
                  <a:rPr lang="en-US" dirty="0"/>
                  <a:t>)*(X</a:t>
                </a:r>
                <a:r>
                  <a:rPr lang="en-US" baseline="-25000" dirty="0"/>
                  <a:t>2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/>
                  <a:t> + Prob(x=X</a:t>
                </a:r>
                <a:r>
                  <a:rPr lang="en-US" baseline="-25000" dirty="0"/>
                  <a:t>3</a:t>
                </a:r>
                <a:r>
                  <a:rPr lang="en-US" dirty="0"/>
                  <a:t>)*(X</a:t>
                </a:r>
                <a:r>
                  <a:rPr lang="en-US" baseline="-25000" dirty="0"/>
                  <a:t>3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Variance of X = 4,667,000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Standard deviation of X is the square root of the variance or 2160.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</a:pPr>
                <a:endParaRPr lang="en-AU" dirty="0"/>
              </a:p>
              <a:p>
                <a:pPr marL="355600" indent="-35560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272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8497</TotalTime>
  <Words>583</Words>
  <Application>Microsoft Macintosh PowerPoint</Application>
  <PresentationFormat>Widescreen</PresentationFormat>
  <Paragraphs>77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</vt:lpstr>
      <vt:lpstr>Droplet</vt:lpstr>
      <vt:lpstr>Equation.3</vt:lpstr>
      <vt:lpstr>Tutorial 1 The Economic Approach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5</vt:lpstr>
      <vt:lpstr>Question 6</vt:lpstr>
      <vt:lpstr>Question 6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442</cp:revision>
  <dcterms:created xsi:type="dcterms:W3CDTF">2015-02-25T21:48:00Z</dcterms:created>
  <dcterms:modified xsi:type="dcterms:W3CDTF">2020-08-29T19:24:23Z</dcterms:modified>
</cp:coreProperties>
</file>