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497" r:id="rId3"/>
    <p:sldId id="507" r:id="rId4"/>
    <p:sldId id="498" r:id="rId5"/>
    <p:sldId id="499" r:id="rId6"/>
    <p:sldId id="500" r:id="rId7"/>
    <p:sldId id="501" r:id="rId8"/>
    <p:sldId id="502" r:id="rId9"/>
    <p:sldId id="503" r:id="rId10"/>
    <p:sldId id="504" r:id="rId11"/>
    <p:sldId id="505" r:id="rId12"/>
    <p:sldId id="506" r:id="rId13"/>
    <p:sldId id="508"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660"/>
  </p:normalViewPr>
  <p:slideViewPr>
    <p:cSldViewPr snapToGrid="0">
      <p:cViewPr varScale="1">
        <p:scale>
          <a:sx n="136" d="100"/>
          <a:sy n="136" d="100"/>
        </p:scale>
        <p:origin x="232" y="20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dirty="0"/>
          </a:p>
        </p:txBody>
      </p:sp>
    </p:spTree>
    <p:extLst>
      <p:ext uri="{BB962C8B-B14F-4D97-AF65-F5344CB8AC3E}">
        <p14:creationId xmlns:p14="http://schemas.microsoft.com/office/powerpoint/2010/main" val="227088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dirty="0"/>
          </a:p>
        </p:txBody>
      </p:sp>
    </p:spTree>
    <p:extLst>
      <p:ext uri="{BB962C8B-B14F-4D97-AF65-F5344CB8AC3E}">
        <p14:creationId xmlns:p14="http://schemas.microsoft.com/office/powerpoint/2010/main" val="245253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dirty="0"/>
          </a:p>
        </p:txBody>
      </p:sp>
    </p:spTree>
    <p:extLst>
      <p:ext uri="{BB962C8B-B14F-4D97-AF65-F5344CB8AC3E}">
        <p14:creationId xmlns:p14="http://schemas.microsoft.com/office/powerpoint/2010/main" val="2690855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dirty="0"/>
          </a:p>
        </p:txBody>
      </p:sp>
    </p:spTree>
    <p:extLst>
      <p:ext uri="{BB962C8B-B14F-4D97-AF65-F5344CB8AC3E}">
        <p14:creationId xmlns:p14="http://schemas.microsoft.com/office/powerpoint/2010/main" val="320722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dirty="0"/>
          </a:p>
        </p:txBody>
      </p:sp>
    </p:spTree>
    <p:extLst>
      <p:ext uri="{BB962C8B-B14F-4D97-AF65-F5344CB8AC3E}">
        <p14:creationId xmlns:p14="http://schemas.microsoft.com/office/powerpoint/2010/main" val="40533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dirty="0"/>
          </a:p>
        </p:txBody>
      </p:sp>
    </p:spTree>
    <p:extLst>
      <p:ext uri="{BB962C8B-B14F-4D97-AF65-F5344CB8AC3E}">
        <p14:creationId xmlns:p14="http://schemas.microsoft.com/office/powerpoint/2010/main" val="145972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dirty="0"/>
          </a:p>
        </p:txBody>
      </p:sp>
    </p:spTree>
    <p:extLst>
      <p:ext uri="{BB962C8B-B14F-4D97-AF65-F5344CB8AC3E}">
        <p14:creationId xmlns:p14="http://schemas.microsoft.com/office/powerpoint/2010/main" val="335753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dirty="0"/>
          </a:p>
        </p:txBody>
      </p:sp>
    </p:spTree>
    <p:extLst>
      <p:ext uri="{BB962C8B-B14F-4D97-AF65-F5344CB8AC3E}">
        <p14:creationId xmlns:p14="http://schemas.microsoft.com/office/powerpoint/2010/main" val="3446280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dirty="0"/>
          </a:p>
        </p:txBody>
      </p:sp>
    </p:spTree>
    <p:extLst>
      <p:ext uri="{BB962C8B-B14F-4D97-AF65-F5344CB8AC3E}">
        <p14:creationId xmlns:p14="http://schemas.microsoft.com/office/powerpoint/2010/main" val="6764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dirty="0"/>
          </a:p>
        </p:txBody>
      </p:sp>
    </p:spTree>
    <p:extLst>
      <p:ext uri="{BB962C8B-B14F-4D97-AF65-F5344CB8AC3E}">
        <p14:creationId xmlns:p14="http://schemas.microsoft.com/office/powerpoint/2010/main" val="243224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dirty="0"/>
          </a:p>
        </p:txBody>
      </p:sp>
    </p:spTree>
    <p:extLst>
      <p:ext uri="{BB962C8B-B14F-4D97-AF65-F5344CB8AC3E}">
        <p14:creationId xmlns:p14="http://schemas.microsoft.com/office/powerpoint/2010/main" val="3017416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dirty="0"/>
          </a:p>
        </p:txBody>
      </p:sp>
    </p:spTree>
    <p:extLst>
      <p:ext uri="{BB962C8B-B14F-4D97-AF65-F5344CB8AC3E}">
        <p14:creationId xmlns:p14="http://schemas.microsoft.com/office/powerpoint/2010/main" val="304469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11/11/20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28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73126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400744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8942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23583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1995023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32716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6450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681932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11/11/20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539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3135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11/11/20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50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19784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1288626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11/11/20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38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11/11/20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676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9904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11/11/20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348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978498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udent-surveys.sydney.edu.a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Tutorial 10</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Incentive compensation</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3</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indent="0">
                  <a:buNone/>
                </a:pPr>
                <a:r>
                  <a:rPr lang="en-AU" sz="1400" dirty="0"/>
                  <a:t>This implies that:</a:t>
                </a:r>
              </a:p>
              <a:p>
                <a:pPr marL="0" indent="0">
                  <a:buNone/>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𝑒</m:t>
                      </m:r>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𝑏</m:t>
                          </m:r>
                        </m:num>
                        <m:den>
                          <m:r>
                            <a:rPr lang="en-AU" sz="1400" b="0" i="1" smtClean="0">
                              <a:latin typeface="Cambria Math" panose="02040503050406030204" pitchFamily="18" charset="0"/>
                            </a:rPr>
                            <m:t>4</m:t>
                          </m:r>
                        </m:den>
                      </m:f>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1</m:t>
                          </m:r>
                        </m:num>
                        <m:den>
                          <m:r>
                            <a:rPr lang="en-AU" sz="1400" b="0" i="1" smtClean="0">
                              <a:latin typeface="Cambria Math" panose="02040503050406030204" pitchFamily="18" charset="0"/>
                            </a:rPr>
                            <m:t>4</m:t>
                          </m:r>
                        </m:den>
                      </m:f>
                    </m:oMath>
                  </m:oMathPara>
                </a14:m>
                <a:endParaRPr lang="en-AU" sz="1400" dirty="0"/>
              </a:p>
              <a:p>
                <a:pPr marL="0" indent="0">
                  <a:buNone/>
                </a:pPr>
                <a:r>
                  <a:rPr lang="en-AU" sz="1400" dirty="0"/>
                  <a:t>and</a:t>
                </a:r>
              </a:p>
              <a:p>
                <a:pPr marL="0" indent="0">
                  <a:buNone/>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𝑎</m:t>
                      </m:r>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𝑏</m:t>
                              </m:r>
                            </m:e>
                            <m:sup>
                              <m:r>
                                <a:rPr lang="en-AU" sz="1400" b="0" i="1" smtClean="0">
                                  <a:latin typeface="Cambria Math" panose="02040503050406030204" pitchFamily="18" charset="0"/>
                                </a:rPr>
                                <m:t>2</m:t>
                              </m:r>
                            </m:sup>
                          </m:sSup>
                        </m:num>
                        <m:den>
                          <m:r>
                            <a:rPr lang="en-AU" sz="1400" b="0" i="1" smtClean="0">
                              <a:latin typeface="Cambria Math" panose="02040503050406030204" pitchFamily="18" charset="0"/>
                            </a:rPr>
                            <m:t>8</m:t>
                          </m:r>
                        </m:den>
                      </m:f>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1</m:t>
                          </m:r>
                        </m:num>
                        <m:den>
                          <m:r>
                            <a:rPr lang="en-AU" sz="1400" b="0" i="1" smtClean="0">
                              <a:latin typeface="Cambria Math" panose="02040503050406030204" pitchFamily="18" charset="0"/>
                            </a:rPr>
                            <m:t>8</m:t>
                          </m:r>
                        </m:den>
                      </m:f>
                    </m:oMath>
                  </m:oMathPara>
                </a14:m>
                <a:endParaRPr lang="en-AU" sz="1400" dirty="0"/>
              </a:p>
              <a:p>
                <a:pPr marL="0" indent="0">
                  <a:buNone/>
                </a:pPr>
                <a:r>
                  <a:rPr lang="en-AU" sz="1400" dirty="0"/>
                  <a:t>The commission component of the linear compensation scheme should be equal to 1 (a 100% commission). That is, the agent should be paid or receive all the sales s/he makes. Note that in this case this provides the highest possible incentives to the agent because they keep all the additional revenue that any extra effort generates. </a:t>
                </a:r>
              </a:p>
              <a:p>
                <a:pPr marL="0" indent="0">
                  <a:buNone/>
                </a:pPr>
                <a:r>
                  <a:rPr lang="en-AU" sz="1400" dirty="0"/>
                  <a:t>The fixed component should be negative – that is effectively the individual should be ‘sold’ the right to keep all the proceeds from his/ her efforts for a price of 1/8.</a:t>
                </a:r>
              </a:p>
              <a:p>
                <a:pPr marL="0" indent="0">
                  <a:buNone/>
                </a:pPr>
                <a:endParaRPr lang="en-AU" sz="1400" dirty="0"/>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245" r="-367"/>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10</a:t>
            </a:fld>
            <a:endParaRPr lang="en-AU" dirty="0"/>
          </a:p>
        </p:txBody>
      </p:sp>
    </p:spTree>
    <p:extLst>
      <p:ext uri="{BB962C8B-B14F-4D97-AF65-F5344CB8AC3E}">
        <p14:creationId xmlns:p14="http://schemas.microsoft.com/office/powerpoint/2010/main" val="309847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4</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lvl="0" indent="0">
                  <a:buNone/>
                </a:pPr>
                <a:r>
                  <a:rPr lang="en-US" sz="1800" dirty="0"/>
                  <a:t>Reconsider the problem described in Question 3. Suppose now that output is an imprecise measure of effort so that:</a:t>
                </a:r>
                <a:endParaRPr lang="en-AU"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𝑞</m:t>
                      </m:r>
                      <m:r>
                        <a:rPr lang="en-US" sz="1800" i="1">
                          <a:latin typeface="Cambria Math" panose="02040503050406030204" pitchFamily="18" charset="0"/>
                        </a:rPr>
                        <m:t>=</m:t>
                      </m:r>
                      <m:r>
                        <a:rPr lang="en-US" sz="1800" i="1">
                          <a:latin typeface="Cambria Math" panose="02040503050406030204" pitchFamily="18" charset="0"/>
                        </a:rPr>
                        <m:t>𝑒</m:t>
                      </m:r>
                      <m:r>
                        <a:rPr lang="en-US" sz="1800" i="1">
                          <a:latin typeface="Cambria Math" panose="02040503050406030204" pitchFamily="18" charset="0"/>
                        </a:rPr>
                        <m:t>+</m:t>
                      </m:r>
                      <m:r>
                        <a:rPr lang="en-US" sz="1800" i="1">
                          <a:latin typeface="Cambria Math" panose="02040503050406030204" pitchFamily="18" charset="0"/>
                        </a:rPr>
                        <m:t>𝜀</m:t>
                      </m:r>
                    </m:oMath>
                  </m:oMathPara>
                </a14:m>
                <a:endParaRPr lang="en-AU" sz="1800" dirty="0"/>
              </a:p>
              <a:p>
                <a:pPr marL="0" indent="0">
                  <a:buNone/>
                </a:pPr>
                <a:r>
                  <a:rPr lang="en-US" sz="1800" dirty="0"/>
                  <a:t>What will be the variance of pay now? </a:t>
                </a:r>
                <a:endParaRPr lang="en-AU" sz="1800" dirty="0"/>
              </a:p>
              <a:p>
                <a:pPr marL="0" indent="0">
                  <a:buNone/>
                </a:pPr>
                <a:r>
                  <a:rPr lang="en-US" sz="1800" dirty="0"/>
                  <a:t>If the disutility from riskiness of pay is given by </a:t>
                </a:r>
                <a14:m>
                  <m:oMath xmlns:m="http://schemas.openxmlformats.org/officeDocument/2006/math">
                    <m:r>
                      <a:rPr lang="en-US" sz="1800" i="1">
                        <a:latin typeface="Cambria Math" panose="02040503050406030204" pitchFamily="18" charset="0"/>
                      </a:rPr>
                      <m:t>0.5</m:t>
                    </m:r>
                    <m:r>
                      <a:rPr lang="en-US" sz="1800" i="1">
                        <a:latin typeface="Cambria Math" panose="02040503050406030204" pitchFamily="18" charset="0"/>
                      </a:rPr>
                      <m:t>𝑅</m:t>
                    </m:r>
                    <m:sSubSup>
                      <m:sSubSupPr>
                        <m:ctrlPr>
                          <a:rPr lang="en-AU" sz="1800" i="1">
                            <a:latin typeface="Cambria Math" panose="02040503050406030204" pitchFamily="18" charset="0"/>
                          </a:rPr>
                        </m:ctrlPr>
                      </m:sSubSupPr>
                      <m:e>
                        <m:r>
                          <a:rPr lang="en-US" sz="1800" i="1">
                            <a:latin typeface="Cambria Math" panose="02040503050406030204" pitchFamily="18" charset="0"/>
                          </a:rPr>
                          <m:t>𝜎</m:t>
                        </m:r>
                      </m:e>
                      <m:sub>
                        <m:r>
                          <a:rPr lang="en-US" sz="1800" i="1">
                            <a:latin typeface="Cambria Math" panose="02040503050406030204" pitchFamily="18" charset="0"/>
                          </a:rPr>
                          <m:t>𝑝𝑎𝑦</m:t>
                        </m:r>
                      </m:sub>
                      <m:sup>
                        <m:r>
                          <a:rPr lang="en-US" sz="1800" i="1">
                            <a:latin typeface="Cambria Math" panose="02040503050406030204" pitchFamily="18" charset="0"/>
                          </a:rPr>
                          <m:t>2</m:t>
                        </m:r>
                      </m:sup>
                    </m:sSubSup>
                  </m:oMath>
                </a14:m>
                <a:r>
                  <a:rPr lang="en-US" sz="1800" dirty="0"/>
                  <a:t> where R is a risk aversion parameter that captures how risk averse the worker is, write out the workers utility maximization problem. Assuming risk neutrality on the part of the worker, how will your answer to question 1 change?</a:t>
                </a:r>
                <a:endParaRPr lang="en-AU" sz="1800" dirty="0"/>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612" t="-369" r="-367"/>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11</a:t>
            </a:fld>
            <a:endParaRPr lang="en-AU" dirty="0"/>
          </a:p>
        </p:txBody>
      </p:sp>
    </p:spTree>
    <p:extLst>
      <p:ext uri="{BB962C8B-B14F-4D97-AF65-F5344CB8AC3E}">
        <p14:creationId xmlns:p14="http://schemas.microsoft.com/office/powerpoint/2010/main" val="340890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4</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indent="0">
                  <a:buNone/>
                </a:pPr>
                <a:r>
                  <a:rPr lang="en-AU" sz="1400" dirty="0"/>
                  <a:t>First, note for the worker that the variance of their pay is given by the following:</a:t>
                </a:r>
              </a:p>
              <a:p>
                <a:pPr marL="0" indent="0">
                  <a:buNone/>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𝑉𝑎𝑟</m:t>
                      </m:r>
                      <m:d>
                        <m:dPr>
                          <m:ctrlPr>
                            <a:rPr lang="en-AU" sz="1400" i="1">
                              <a:latin typeface="Cambria Math" panose="02040503050406030204" pitchFamily="18" charset="0"/>
                            </a:rPr>
                          </m:ctrlPr>
                        </m:dPr>
                        <m:e>
                          <m:r>
                            <a:rPr lang="en-AU" sz="1400" i="1">
                              <a:latin typeface="Cambria Math" panose="02040503050406030204" pitchFamily="18" charset="0"/>
                            </a:rPr>
                            <m:t>𝑝𝑎𝑦</m:t>
                          </m:r>
                        </m:e>
                      </m:d>
                      <m:r>
                        <a:rPr lang="en-AU" sz="1400" i="1">
                          <a:latin typeface="Cambria Math" panose="02040503050406030204" pitchFamily="18" charset="0"/>
                        </a:rPr>
                        <m:t>=</m:t>
                      </m:r>
                      <m:r>
                        <a:rPr lang="en-AU" sz="1400" i="1">
                          <a:latin typeface="Cambria Math" panose="02040503050406030204" pitchFamily="18" charset="0"/>
                        </a:rPr>
                        <m:t>𝑣𝑎𝑟</m:t>
                      </m:r>
                      <m:d>
                        <m:dPr>
                          <m:ctrlPr>
                            <a:rPr lang="en-AU" sz="1400" i="1">
                              <a:latin typeface="Cambria Math" panose="02040503050406030204" pitchFamily="18" charset="0"/>
                            </a:rPr>
                          </m:ctrlPr>
                        </m:dPr>
                        <m:e>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𝑏𝑄</m:t>
                          </m:r>
                        </m:e>
                      </m:d>
                      <m:r>
                        <a:rPr lang="en-AU" sz="1400" i="1">
                          <a:latin typeface="Cambria Math" panose="02040503050406030204" pitchFamily="18" charset="0"/>
                        </a:rPr>
                        <m:t>=</m:t>
                      </m:r>
                      <m:r>
                        <a:rPr lang="en-AU" sz="1400" i="1">
                          <a:latin typeface="Cambria Math" panose="02040503050406030204" pitchFamily="18" charset="0"/>
                        </a:rPr>
                        <m:t>𝑣𝑎𝑟</m:t>
                      </m:r>
                      <m:d>
                        <m:dPr>
                          <m:ctrlPr>
                            <a:rPr lang="en-AU" sz="1400" i="1">
                              <a:latin typeface="Cambria Math" panose="02040503050406030204" pitchFamily="18" charset="0"/>
                            </a:rPr>
                          </m:ctrlPr>
                        </m:dPr>
                        <m:e>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m:t>
                          </m:r>
                          <m:d>
                            <m:dPr>
                              <m:ctrlPr>
                                <a:rPr lang="en-AU" sz="1400" i="1">
                                  <a:latin typeface="Cambria Math" panose="02040503050406030204" pitchFamily="18" charset="0"/>
                                </a:rPr>
                              </m:ctrlPr>
                            </m:dPr>
                            <m:e>
                              <m:r>
                                <a:rPr lang="en-AU" sz="1400" i="1">
                                  <a:latin typeface="Cambria Math" panose="02040503050406030204" pitchFamily="18" charset="0"/>
                                </a:rPr>
                                <m:t>𝑒</m:t>
                              </m:r>
                              <m:r>
                                <a:rPr lang="en-AU" sz="1400" i="1">
                                  <a:latin typeface="Cambria Math" panose="02040503050406030204" pitchFamily="18" charset="0"/>
                                </a:rPr>
                                <m:t>+</m:t>
                              </m:r>
                              <m:r>
                                <a:rPr lang="en-AU" sz="1400" i="1">
                                  <a:latin typeface="Cambria Math" panose="02040503050406030204" pitchFamily="18" charset="0"/>
                                </a:rPr>
                                <m:t>𝜀</m:t>
                              </m:r>
                            </m:e>
                          </m:d>
                        </m:e>
                      </m:d>
                      <m:r>
                        <a:rPr lang="en-AU" sz="1400" i="1">
                          <a:latin typeface="Cambria Math" panose="02040503050406030204" pitchFamily="18" charset="0"/>
                        </a:rPr>
                        <m:t>=</m:t>
                      </m:r>
                      <m:r>
                        <a:rPr lang="en-AU" sz="1400" i="1">
                          <a:latin typeface="Cambria Math" panose="02040503050406030204" pitchFamily="18" charset="0"/>
                        </a:rPr>
                        <m:t>𝑣𝑎𝑟</m:t>
                      </m:r>
                      <m:d>
                        <m:dPr>
                          <m:ctrlPr>
                            <a:rPr lang="en-AU" sz="1400" i="1">
                              <a:latin typeface="Cambria Math" panose="02040503050406030204" pitchFamily="18" charset="0"/>
                            </a:rPr>
                          </m:ctrlPr>
                        </m:dPr>
                        <m:e>
                          <m:r>
                            <a:rPr lang="en-AU" sz="1400" i="1">
                              <a:latin typeface="Cambria Math" panose="02040503050406030204" pitchFamily="18" charset="0"/>
                            </a:rPr>
                            <m:t>𝑏</m:t>
                          </m:r>
                          <m:r>
                            <a:rPr lang="en-AU" sz="1400" i="1">
                              <a:latin typeface="Cambria Math" panose="02040503050406030204" pitchFamily="18" charset="0"/>
                            </a:rPr>
                            <m:t>𝜀</m:t>
                          </m:r>
                        </m:e>
                      </m:d>
                      <m:r>
                        <a:rPr lang="en-AU" sz="1400" i="1">
                          <a:latin typeface="Cambria Math" panose="02040503050406030204" pitchFamily="18" charset="0"/>
                        </a:rPr>
                        <m:t>=</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oMath>
                  </m:oMathPara>
                </a14:m>
                <a:endParaRPr lang="en-AU" sz="1400" dirty="0"/>
              </a:p>
              <a:p>
                <a:pPr marL="0" indent="0">
                  <a:buNone/>
                </a:pPr>
                <a:r>
                  <a:rPr lang="en-AU" sz="1400" dirty="0"/>
                  <a:t>Hence their problem is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400" i="1">
                              <a:latin typeface="Cambria Math" panose="02040503050406030204" pitchFamily="18" charset="0"/>
                            </a:rPr>
                          </m:ctrlPr>
                        </m:mPr>
                        <m:mr>
                          <m:e>
                            <m:r>
                              <a:rPr lang="en-AU" sz="1400" i="1">
                                <a:latin typeface="Cambria Math" panose="02040503050406030204" pitchFamily="18" charset="0"/>
                              </a:rPr>
                              <m:t>𝑚𝑎𝑥</m:t>
                            </m:r>
                          </m:e>
                        </m:mr>
                        <m:mr>
                          <m:e>
                            <m:r>
                              <a:rPr lang="en-AU" sz="1400" i="1">
                                <a:latin typeface="Cambria Math" panose="02040503050406030204" pitchFamily="18" charset="0"/>
                              </a:rPr>
                              <m:t>𝑒</m:t>
                            </m:r>
                          </m:e>
                        </m:mr>
                      </m:m>
                      <m:r>
                        <a:rPr lang="en-AU" sz="1400" i="1">
                          <a:latin typeface="Cambria Math" panose="02040503050406030204" pitchFamily="18" charset="0"/>
                        </a:rPr>
                        <m:t>    </m:t>
                      </m:r>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𝑏𝑄</m:t>
                      </m:r>
                      <m:r>
                        <a:rPr lang="en-AU" sz="1400" i="1">
                          <a:latin typeface="Cambria Math" panose="02040503050406030204" pitchFamily="18" charset="0"/>
                        </a:rPr>
                        <m:t>−</m:t>
                      </m:r>
                      <m:r>
                        <a:rPr lang="en-AU" sz="1400" i="1">
                          <a:latin typeface="Cambria Math" panose="02040503050406030204" pitchFamily="18" charset="0"/>
                        </a:rPr>
                        <m:t>𝐶</m:t>
                      </m:r>
                      <m:d>
                        <m:dPr>
                          <m:ctrlPr>
                            <a:rPr lang="en-AU" sz="1400" i="1">
                              <a:latin typeface="Cambria Math" panose="02040503050406030204" pitchFamily="18" charset="0"/>
                            </a:rPr>
                          </m:ctrlPr>
                        </m:dPr>
                        <m:e>
                          <m:r>
                            <a:rPr lang="en-AU" sz="1400" i="1">
                              <a:latin typeface="Cambria Math" panose="02040503050406030204" pitchFamily="18" charset="0"/>
                            </a:rPr>
                            <m:t>𝑒</m:t>
                          </m:r>
                        </m:e>
                      </m:d>
                      <m:r>
                        <a:rPr lang="en-AU" sz="1400" i="1">
                          <a:latin typeface="Cambria Math" panose="02040503050406030204" pitchFamily="18" charset="0"/>
                        </a:rPr>
                        <m:t>−0.5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r>
                        <a:rPr lang="en-AU" sz="1400" i="1">
                          <a:latin typeface="Cambria Math" panose="02040503050406030204" pitchFamily="18" charset="0"/>
                        </a:rPr>
                        <m:t>       </m:t>
                      </m:r>
                      <m:r>
                        <a:rPr lang="en-AU" sz="1400" i="1">
                          <a:latin typeface="Cambria Math" panose="02040503050406030204" pitchFamily="18" charset="0"/>
                        </a:rPr>
                        <m:t>𝑠</m:t>
                      </m:r>
                      <m:r>
                        <a:rPr lang="en-AU" sz="1400" i="1">
                          <a:latin typeface="Cambria Math" panose="02040503050406030204" pitchFamily="18" charset="0"/>
                        </a:rPr>
                        <m:t>.</m:t>
                      </m:r>
                      <m:r>
                        <a:rPr lang="en-AU" sz="1400" i="1">
                          <a:latin typeface="Cambria Math" panose="02040503050406030204" pitchFamily="18" charset="0"/>
                        </a:rPr>
                        <m:t>𝑡</m:t>
                      </m:r>
                      <m:r>
                        <a:rPr lang="en-AU" sz="1400" i="1">
                          <a:latin typeface="Cambria Math" panose="02040503050406030204" pitchFamily="18" charset="0"/>
                        </a:rPr>
                        <m:t>.     </m:t>
                      </m:r>
                      <m:r>
                        <a:rPr lang="en-AU" sz="1400" i="1">
                          <a:latin typeface="Cambria Math" panose="02040503050406030204" pitchFamily="18" charset="0"/>
                        </a:rPr>
                        <m:t>𝐶</m:t>
                      </m:r>
                      <m:d>
                        <m:dPr>
                          <m:ctrlPr>
                            <a:rPr lang="en-AU" sz="1400" i="1">
                              <a:latin typeface="Cambria Math" panose="02040503050406030204" pitchFamily="18" charset="0"/>
                            </a:rPr>
                          </m:ctrlPr>
                        </m:dPr>
                        <m:e>
                          <m:r>
                            <a:rPr lang="en-AU" sz="1400" i="1">
                              <a:latin typeface="Cambria Math" panose="02040503050406030204" pitchFamily="18" charset="0"/>
                            </a:rPr>
                            <m:t>𝑒</m:t>
                          </m:r>
                        </m:e>
                      </m:d>
                      <m:r>
                        <a:rPr lang="en-AU" sz="1400" i="1">
                          <a:latin typeface="Cambria Math" panose="02040503050406030204" pitchFamily="18" charset="0"/>
                        </a:rPr>
                        <m:t>=2</m:t>
                      </m:r>
                      <m:sSup>
                        <m:sSupPr>
                          <m:ctrlPr>
                            <a:rPr lang="en-AU" sz="1400" i="1">
                              <a:latin typeface="Cambria Math" panose="02040503050406030204" pitchFamily="18" charset="0"/>
                            </a:rPr>
                          </m:ctrlPr>
                        </m:sSupPr>
                        <m:e>
                          <m:r>
                            <a:rPr lang="en-AU" sz="1400" i="1">
                              <a:latin typeface="Cambria Math" panose="02040503050406030204" pitchFamily="18" charset="0"/>
                            </a:rPr>
                            <m:t>𝑒</m:t>
                          </m:r>
                        </m:e>
                        <m:sup>
                          <m:r>
                            <a:rPr lang="en-AU" sz="1400" i="1">
                              <a:latin typeface="Cambria Math" panose="02040503050406030204" pitchFamily="18" charset="0"/>
                            </a:rPr>
                            <m:t>2</m:t>
                          </m:r>
                        </m:sup>
                      </m:sSup>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400" i="1">
                              <a:latin typeface="Cambria Math" panose="02040503050406030204" pitchFamily="18" charset="0"/>
                            </a:rPr>
                          </m:ctrlPr>
                        </m:mPr>
                        <m:mr>
                          <m:e>
                            <m:r>
                              <a:rPr lang="en-AU" sz="1400" i="1">
                                <a:latin typeface="Cambria Math" panose="02040503050406030204" pitchFamily="18" charset="0"/>
                              </a:rPr>
                              <m:t>𝑚𝑎𝑥</m:t>
                            </m:r>
                          </m:e>
                        </m:mr>
                        <m:mr>
                          <m:e>
                            <m:r>
                              <a:rPr lang="en-AU" sz="1400" i="1">
                                <a:latin typeface="Cambria Math" panose="02040503050406030204" pitchFamily="18" charset="0"/>
                              </a:rPr>
                              <m:t>𝑒</m:t>
                            </m:r>
                          </m:e>
                        </m:mr>
                      </m:m>
                      <m:r>
                        <a:rPr lang="en-AU" sz="1400" i="1">
                          <a:latin typeface="Cambria Math" panose="02040503050406030204" pitchFamily="18" charset="0"/>
                        </a:rPr>
                        <m:t> </m:t>
                      </m:r>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𝑏𝑄</m:t>
                      </m:r>
                      <m:r>
                        <a:rPr lang="en-AU" sz="1400" i="1">
                          <a:latin typeface="Cambria Math" panose="02040503050406030204" pitchFamily="18" charset="0"/>
                        </a:rPr>
                        <m:t>−2</m:t>
                      </m:r>
                      <m:sSup>
                        <m:sSupPr>
                          <m:ctrlPr>
                            <a:rPr lang="en-AU" sz="1400" i="1">
                              <a:latin typeface="Cambria Math" panose="02040503050406030204" pitchFamily="18" charset="0"/>
                            </a:rPr>
                          </m:ctrlPr>
                        </m:sSupPr>
                        <m:e>
                          <m:r>
                            <a:rPr lang="en-AU" sz="1400" i="1">
                              <a:latin typeface="Cambria Math" panose="02040503050406030204" pitchFamily="18" charset="0"/>
                            </a:rPr>
                            <m:t>𝑒</m:t>
                          </m:r>
                        </m:e>
                        <m:sup>
                          <m:r>
                            <a:rPr lang="en-AU" sz="1400" i="1">
                              <a:latin typeface="Cambria Math" panose="02040503050406030204" pitchFamily="18" charset="0"/>
                            </a:rPr>
                            <m:t>2</m:t>
                          </m:r>
                        </m:sup>
                      </m:sSup>
                      <m:r>
                        <a:rPr lang="en-AU" sz="1400" i="1">
                          <a:latin typeface="Cambria Math" panose="02040503050406030204" pitchFamily="18" charset="0"/>
                        </a:rPr>
                        <m:t> −0.5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oMath>
                  </m:oMathPara>
                </a14:m>
                <a:endParaRPr lang="en-AU" sz="1400" dirty="0"/>
              </a:p>
              <a:p>
                <a:pPr marL="0" indent="0">
                  <a:buNone/>
                </a:pPr>
                <a:r>
                  <a:rPr lang="en-AU" sz="1400" dirty="0"/>
                  <a:t>FOC:</a:t>
                </a:r>
              </a:p>
              <a:p>
                <a:pPr marL="0" indent="0">
                  <a:buNone/>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𝑏</m:t>
                      </m:r>
                      <m:r>
                        <a:rPr lang="en-AU" sz="1400" i="1">
                          <a:latin typeface="Cambria Math" panose="02040503050406030204" pitchFamily="18" charset="0"/>
                        </a:rPr>
                        <m:t>−4</m:t>
                      </m:r>
                      <m:r>
                        <a:rPr lang="en-AU" sz="1400" i="1">
                          <a:latin typeface="Cambria Math" panose="02040503050406030204" pitchFamily="18" charset="0"/>
                        </a:rPr>
                        <m:t>𝑒</m:t>
                      </m:r>
                      <m:r>
                        <a:rPr lang="en-AU" sz="1400" i="1">
                          <a:latin typeface="Cambria Math" panose="02040503050406030204" pitchFamily="18" charset="0"/>
                        </a:rPr>
                        <m:t>=0</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𝑒</m:t>
                      </m:r>
                      <m:r>
                        <a:rPr lang="en-AU" sz="1400" i="1">
                          <a:latin typeface="Cambria Math" panose="02040503050406030204" pitchFamily="18" charset="0"/>
                        </a:rPr>
                        <m:t>=</m:t>
                      </m:r>
                      <m:f>
                        <m:fPr>
                          <m:ctrlPr>
                            <a:rPr lang="en-AU" sz="1400" i="1">
                              <a:latin typeface="Cambria Math" panose="02040503050406030204" pitchFamily="18" charset="0"/>
                            </a:rPr>
                          </m:ctrlPr>
                        </m:fPr>
                        <m:num>
                          <m:r>
                            <a:rPr lang="en-AU" sz="1400" i="1">
                              <a:latin typeface="Cambria Math" panose="02040503050406030204" pitchFamily="18" charset="0"/>
                            </a:rPr>
                            <m:t>𝑏</m:t>
                          </m:r>
                        </m:num>
                        <m:den>
                          <m:r>
                            <a:rPr lang="en-AU" sz="1400" i="1">
                              <a:latin typeface="Cambria Math" panose="02040503050406030204" pitchFamily="18" charset="0"/>
                            </a:rPr>
                            <m:t>4</m:t>
                          </m:r>
                        </m:den>
                      </m:f>
                    </m:oMath>
                  </m:oMathPara>
                </a14:m>
                <a:endParaRPr lang="en-AU" sz="1400" dirty="0"/>
              </a:p>
              <a:p>
                <a:pPr marL="0" indent="0">
                  <a:buNone/>
                </a:pPr>
                <a:r>
                  <a:rPr lang="en-AU" sz="1400" dirty="0"/>
                  <a:t>This is the same result as before. Effort is not affected by the risk.</a:t>
                </a:r>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245"/>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12</a:t>
            </a:fld>
            <a:endParaRPr lang="en-AU" dirty="0"/>
          </a:p>
        </p:txBody>
      </p:sp>
    </p:spTree>
    <p:extLst>
      <p:ext uri="{BB962C8B-B14F-4D97-AF65-F5344CB8AC3E}">
        <p14:creationId xmlns:p14="http://schemas.microsoft.com/office/powerpoint/2010/main" val="284890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4</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indent="0">
                  <a:buNone/>
                </a:pPr>
                <a:r>
                  <a:rPr lang="en-AU" sz="1400" dirty="0"/>
                  <a:t>For the firm, they will try to maximise profits by choosing parameters of the compensation scheme: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400" i="1">
                              <a:latin typeface="Cambria Math" panose="02040503050406030204" pitchFamily="18" charset="0"/>
                            </a:rPr>
                          </m:ctrlPr>
                        </m:mPr>
                        <m:mr>
                          <m:e>
                            <m:r>
                              <a:rPr lang="en-AU" sz="1400" i="1">
                                <a:latin typeface="Cambria Math" panose="02040503050406030204" pitchFamily="18" charset="0"/>
                              </a:rPr>
                              <m:t>𝑚𝑎𝑥</m:t>
                            </m:r>
                          </m:e>
                        </m:mr>
                        <m:mr>
                          <m:e>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m:t>
                            </m:r>
                          </m:e>
                        </m:mr>
                      </m:m>
                      <m:r>
                        <a:rPr lang="en-AU" sz="1400" i="1" smtClean="0">
                          <a:latin typeface="Cambria Math" panose="02040503050406030204" pitchFamily="18" charset="0"/>
                        </a:rPr>
                        <m:t> </m:t>
                      </m:r>
                      <m:r>
                        <a:rPr lang="en-AU" sz="1400" i="1">
                          <a:latin typeface="Cambria Math" panose="02040503050406030204" pitchFamily="18" charset="0"/>
                        </a:rPr>
                        <m:t>𝜋</m:t>
                      </m:r>
                      <m:r>
                        <a:rPr lang="en-AU" sz="1400" i="1">
                          <a:latin typeface="Cambria Math" panose="02040503050406030204" pitchFamily="18" charset="0"/>
                        </a:rPr>
                        <m:t>=</m:t>
                      </m:r>
                      <m:r>
                        <a:rPr lang="en-AU" sz="1400" i="1">
                          <a:latin typeface="Cambria Math" panose="02040503050406030204" pitchFamily="18" charset="0"/>
                        </a:rPr>
                        <m:t>𝑄</m:t>
                      </m:r>
                      <m:r>
                        <a:rPr lang="en-AU" sz="1400" i="1">
                          <a:latin typeface="Cambria Math" panose="02040503050406030204" pitchFamily="18" charset="0"/>
                        </a:rPr>
                        <m:t>−</m:t>
                      </m:r>
                      <m:r>
                        <a:rPr lang="en-AU" sz="1400" i="1">
                          <a:latin typeface="Cambria Math" panose="02040503050406030204" pitchFamily="18" charset="0"/>
                        </a:rPr>
                        <m:t>𝑐𝑜𝑚𝑝𝑒𝑛𝑠𝑎𝑡𝑖𝑜𝑛</m:t>
                      </m:r>
                      <m:r>
                        <a:rPr lang="en-AU" sz="1400" i="1">
                          <a:latin typeface="Cambria Math" panose="02040503050406030204" pitchFamily="18" charset="0"/>
                        </a:rPr>
                        <m:t>            </m:t>
                      </m:r>
                      <m:r>
                        <a:rPr lang="en-AU" sz="1400" i="1">
                          <a:latin typeface="Cambria Math" panose="02040503050406030204" pitchFamily="18" charset="0"/>
                        </a:rPr>
                        <m:t>𝑠</m:t>
                      </m:r>
                      <m:r>
                        <a:rPr lang="en-AU" sz="1400" i="1">
                          <a:latin typeface="Cambria Math" panose="02040503050406030204" pitchFamily="18" charset="0"/>
                        </a:rPr>
                        <m:t>.</m:t>
                      </m:r>
                      <m:r>
                        <a:rPr lang="en-AU" sz="1400" i="1">
                          <a:latin typeface="Cambria Math" panose="02040503050406030204" pitchFamily="18" charset="0"/>
                        </a:rPr>
                        <m:t>𝑡</m:t>
                      </m:r>
                      <m:r>
                        <a:rPr lang="en-AU" sz="1400" i="1">
                          <a:latin typeface="Cambria Math" panose="02040503050406030204" pitchFamily="18" charset="0"/>
                        </a:rPr>
                        <m:t>.        </m:t>
                      </m:r>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𝑏𝑄</m:t>
                      </m:r>
                      <m:r>
                        <a:rPr lang="en-AU" sz="1400" i="1">
                          <a:latin typeface="Cambria Math" panose="02040503050406030204" pitchFamily="18" charset="0"/>
                        </a:rPr>
                        <m:t>−0.5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r>
                        <a:rPr lang="en-AU" sz="1400" i="1">
                          <a:latin typeface="Cambria Math" panose="02040503050406030204" pitchFamily="18" charset="0"/>
                        </a:rPr>
                        <m:t>≥</m:t>
                      </m:r>
                      <m:r>
                        <a:rPr lang="en-AU" sz="1400" i="1">
                          <a:latin typeface="Cambria Math" panose="02040503050406030204" pitchFamily="18" charset="0"/>
                        </a:rPr>
                        <m:t>𝐶</m:t>
                      </m:r>
                      <m:d>
                        <m:dPr>
                          <m:ctrlPr>
                            <a:rPr lang="en-AU" sz="1400" i="1">
                              <a:latin typeface="Cambria Math" panose="02040503050406030204" pitchFamily="18" charset="0"/>
                            </a:rPr>
                          </m:ctrlPr>
                        </m:dPr>
                        <m:e>
                          <m:r>
                            <a:rPr lang="en-AU" sz="1400" i="1">
                              <a:latin typeface="Cambria Math" panose="02040503050406030204" pitchFamily="18" charset="0"/>
                            </a:rPr>
                            <m:t>𝑒</m:t>
                          </m:r>
                        </m:e>
                      </m:d>
                    </m:oMath>
                  </m:oMathPara>
                </a14:m>
                <a:endParaRPr lang="en-AU" sz="1400" dirty="0"/>
              </a:p>
              <a:p>
                <a:pPr marL="0" indent="0">
                  <a:buNone/>
                </a:pPr>
                <a:r>
                  <a:rPr lang="en-AU" sz="1400" dirty="0"/>
                  <a:t>In general, we would expect the constraint requiring that they pay the worker enough to compensate him or her for their effort to be satisfied with an equality. Hence using the fact that Q = e:</a:t>
                </a:r>
                <a:br>
                  <a:rPr lang="en-AU" sz="1400" dirty="0"/>
                </a:br>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𝑏𝑄</m:t>
                      </m:r>
                      <m:r>
                        <a:rPr lang="en-AU" sz="1400" i="1">
                          <a:latin typeface="Cambria Math" panose="02040503050406030204" pitchFamily="18" charset="0"/>
                        </a:rPr>
                        <m:t>−0.5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r>
                        <a:rPr lang="en-AU" sz="1400" i="1">
                          <a:latin typeface="Cambria Math" panose="02040503050406030204" pitchFamily="18" charset="0"/>
                        </a:rPr>
                        <m:t>=</m:t>
                      </m:r>
                      <m:r>
                        <a:rPr lang="en-AU" sz="1400" i="1">
                          <a:latin typeface="Cambria Math" panose="02040503050406030204" pitchFamily="18" charset="0"/>
                        </a:rPr>
                        <m:t>𝐶</m:t>
                      </m:r>
                      <m:d>
                        <m:dPr>
                          <m:ctrlPr>
                            <a:rPr lang="en-AU" sz="1400" i="1">
                              <a:latin typeface="Cambria Math" panose="02040503050406030204" pitchFamily="18" charset="0"/>
                            </a:rPr>
                          </m:ctrlPr>
                        </m:dPr>
                        <m:e>
                          <m:r>
                            <a:rPr lang="en-AU" sz="1400" i="1">
                              <a:latin typeface="Cambria Math" panose="02040503050406030204" pitchFamily="18" charset="0"/>
                            </a:rPr>
                            <m:t>𝑒</m:t>
                          </m:r>
                        </m:e>
                      </m:d>
                    </m:oMath>
                    <m:oMath xmlns:m="http://schemas.openxmlformats.org/officeDocument/2006/math">
                      <m:r>
                        <a:rPr lang="en-AU" sz="1400" b="0" i="1" smtClean="0">
                          <a:latin typeface="Cambria Math" panose="02040503050406030204" pitchFamily="18" charset="0"/>
                        </a:rPr>
                        <m:t> </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𝐶</m:t>
                      </m:r>
                      <m:d>
                        <m:dPr>
                          <m:ctrlPr>
                            <a:rPr lang="en-AU" sz="1400" i="1">
                              <a:latin typeface="Cambria Math" panose="02040503050406030204" pitchFamily="18" charset="0"/>
                            </a:rPr>
                          </m:ctrlPr>
                        </m:dPr>
                        <m:e>
                          <m:r>
                            <a:rPr lang="en-AU" sz="1400" i="1">
                              <a:latin typeface="Cambria Math" panose="02040503050406030204" pitchFamily="18" charset="0"/>
                            </a:rPr>
                            <m:t>𝑒</m:t>
                          </m:r>
                        </m:e>
                      </m:d>
                      <m:r>
                        <a:rPr lang="en-AU" sz="1400" i="1">
                          <a:latin typeface="Cambria Math" panose="02040503050406030204" pitchFamily="18" charset="0"/>
                        </a:rPr>
                        <m:t>+0.5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r>
                        <a:rPr lang="en-AU" sz="1400" i="1">
                          <a:latin typeface="Cambria Math" panose="02040503050406030204" pitchFamily="18" charset="0"/>
                        </a:rPr>
                        <m:t>−</m:t>
                      </m:r>
                      <m:r>
                        <a:rPr lang="en-AU" sz="1400" i="1">
                          <a:latin typeface="Cambria Math" panose="02040503050406030204" pitchFamily="18" charset="0"/>
                        </a:rPr>
                        <m:t>𝑏𝑄</m:t>
                      </m:r>
                    </m:oMath>
                    <m:oMath xmlns:m="http://schemas.openxmlformats.org/officeDocument/2006/math">
                      <m:r>
                        <a:rPr lang="en-AU" sz="1400" b="0" i="1" smtClean="0">
                          <a:latin typeface="Cambria Math" panose="02040503050406030204" pitchFamily="18" charset="0"/>
                        </a:rPr>
                        <m:t> </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𝑎</m:t>
                      </m:r>
                      <m:r>
                        <a:rPr lang="en-AU" sz="1400" i="1">
                          <a:latin typeface="Cambria Math" panose="02040503050406030204" pitchFamily="18" charset="0"/>
                        </a:rPr>
                        <m:t>=2</m:t>
                      </m:r>
                      <m:sSup>
                        <m:sSupPr>
                          <m:ctrlPr>
                            <a:rPr lang="en-AU" sz="1400" i="1">
                              <a:latin typeface="Cambria Math" panose="02040503050406030204" pitchFamily="18" charset="0"/>
                            </a:rPr>
                          </m:ctrlPr>
                        </m:sSupPr>
                        <m:e>
                          <m:r>
                            <a:rPr lang="en-AU" sz="1400" i="1">
                              <a:latin typeface="Cambria Math" panose="02040503050406030204" pitchFamily="18" charset="0"/>
                            </a:rPr>
                            <m:t>𝑒</m:t>
                          </m:r>
                        </m:e>
                        <m:sup>
                          <m:r>
                            <a:rPr lang="en-AU" sz="1400" i="1">
                              <a:latin typeface="Cambria Math" panose="02040503050406030204" pitchFamily="18" charset="0"/>
                            </a:rPr>
                            <m:t>2</m:t>
                          </m:r>
                        </m:sup>
                      </m:sSup>
                      <m:r>
                        <a:rPr lang="en-AU" sz="1400" i="1">
                          <a:latin typeface="Cambria Math" panose="02040503050406030204" pitchFamily="18" charset="0"/>
                        </a:rPr>
                        <m:t>+0.5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r>
                        <a:rPr lang="en-AU" sz="1400" i="1">
                          <a:latin typeface="Cambria Math" panose="02040503050406030204" pitchFamily="18" charset="0"/>
                        </a:rPr>
                        <m:t>−</m:t>
                      </m:r>
                      <m:r>
                        <a:rPr lang="en-AU" sz="1400" i="1">
                          <a:latin typeface="Cambria Math" panose="02040503050406030204" pitchFamily="18" charset="0"/>
                        </a:rPr>
                        <m:t>𝑏𝑒</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𝑎</m:t>
                      </m:r>
                      <m:r>
                        <a:rPr lang="en-AU" sz="1400" i="1">
                          <a:latin typeface="Cambria Math" panose="02040503050406030204" pitchFamily="18" charset="0"/>
                        </a:rPr>
                        <m:t>=2</m:t>
                      </m:r>
                      <m:sSup>
                        <m:sSupPr>
                          <m:ctrlPr>
                            <a:rPr lang="en-AU" sz="1400" i="1">
                              <a:latin typeface="Cambria Math" panose="02040503050406030204" pitchFamily="18" charset="0"/>
                            </a:rPr>
                          </m:ctrlPr>
                        </m:sSupPr>
                        <m:e>
                          <m:d>
                            <m:dPr>
                              <m:ctrlPr>
                                <a:rPr lang="en-AU" sz="1400" i="1">
                                  <a:latin typeface="Cambria Math" panose="02040503050406030204" pitchFamily="18" charset="0"/>
                                </a:rPr>
                              </m:ctrlPr>
                            </m:dPr>
                            <m:e>
                              <m:f>
                                <m:fPr>
                                  <m:ctrlPr>
                                    <a:rPr lang="en-AU" sz="1400" i="1">
                                      <a:latin typeface="Cambria Math" panose="02040503050406030204" pitchFamily="18" charset="0"/>
                                    </a:rPr>
                                  </m:ctrlPr>
                                </m:fPr>
                                <m:num>
                                  <m:r>
                                    <a:rPr lang="en-AU" sz="1400" i="1">
                                      <a:latin typeface="Cambria Math" panose="02040503050406030204" pitchFamily="18" charset="0"/>
                                    </a:rPr>
                                    <m:t>𝑏</m:t>
                                  </m:r>
                                </m:num>
                                <m:den>
                                  <m:r>
                                    <a:rPr lang="en-AU" sz="1400" i="1">
                                      <a:latin typeface="Cambria Math" panose="02040503050406030204" pitchFamily="18" charset="0"/>
                                    </a:rPr>
                                    <m:t>4</m:t>
                                  </m:r>
                                </m:den>
                              </m:f>
                            </m:e>
                          </m:d>
                        </m:e>
                        <m:sup>
                          <m:r>
                            <a:rPr lang="en-AU" sz="1400" i="1">
                              <a:latin typeface="Cambria Math" panose="02040503050406030204" pitchFamily="18" charset="0"/>
                            </a:rPr>
                            <m:t>2</m:t>
                          </m:r>
                        </m:sup>
                      </m:sSup>
                      <m:r>
                        <a:rPr lang="en-AU" sz="1400" i="1">
                          <a:latin typeface="Cambria Math" panose="02040503050406030204" pitchFamily="18" charset="0"/>
                        </a:rPr>
                        <m:t>+0.5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r>
                        <a:rPr lang="en-AU" sz="1400" i="1">
                          <a:latin typeface="Cambria Math" panose="02040503050406030204" pitchFamily="18" charset="0"/>
                        </a:rPr>
                        <m:t>−</m:t>
                      </m:r>
                      <m:r>
                        <a:rPr lang="en-AU" sz="1400" i="1">
                          <a:latin typeface="Cambria Math" panose="02040503050406030204" pitchFamily="18" charset="0"/>
                        </a:rPr>
                        <m:t>𝑏</m:t>
                      </m:r>
                      <m:d>
                        <m:dPr>
                          <m:ctrlPr>
                            <a:rPr lang="en-AU" sz="1400" i="1">
                              <a:latin typeface="Cambria Math" panose="02040503050406030204" pitchFamily="18" charset="0"/>
                            </a:rPr>
                          </m:ctrlPr>
                        </m:dPr>
                        <m:e>
                          <m:f>
                            <m:fPr>
                              <m:ctrlPr>
                                <a:rPr lang="en-AU" sz="1400" i="1">
                                  <a:latin typeface="Cambria Math" panose="02040503050406030204" pitchFamily="18" charset="0"/>
                                </a:rPr>
                              </m:ctrlPr>
                            </m:fPr>
                            <m:num>
                              <m:r>
                                <a:rPr lang="en-AU" sz="1400" i="1">
                                  <a:latin typeface="Cambria Math" panose="02040503050406030204" pitchFamily="18" charset="0"/>
                                </a:rPr>
                                <m:t>𝑏</m:t>
                              </m:r>
                            </m:num>
                            <m:den>
                              <m:r>
                                <a:rPr lang="en-AU" sz="1400" i="1">
                                  <a:latin typeface="Cambria Math" panose="02040503050406030204" pitchFamily="18" charset="0"/>
                                </a:rPr>
                                <m:t>4</m:t>
                              </m:r>
                            </m:den>
                          </m:f>
                        </m:e>
                      </m:d>
                      <m:r>
                        <a:rPr lang="en-AU" sz="1400" i="1">
                          <a:latin typeface="Cambria Math" panose="02040503050406030204" pitchFamily="18" charset="0"/>
                        </a:rPr>
                        <m:t>=</m:t>
                      </m:r>
                      <m:f>
                        <m:fPr>
                          <m:ctrlPr>
                            <a:rPr lang="en-AU" sz="1400" i="1">
                              <a:latin typeface="Cambria Math" panose="02040503050406030204" pitchFamily="18" charset="0"/>
                            </a:rPr>
                          </m:ctrlPr>
                        </m:fPr>
                        <m:num>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num>
                        <m:den>
                          <m:r>
                            <a:rPr lang="en-AU" sz="1400" i="1">
                              <a:latin typeface="Cambria Math" panose="02040503050406030204" pitchFamily="18" charset="0"/>
                            </a:rPr>
                            <m:t>8</m:t>
                          </m:r>
                        </m:den>
                      </m:f>
                      <m:r>
                        <a:rPr lang="en-AU" sz="1400" i="1">
                          <a:latin typeface="Cambria Math" panose="02040503050406030204" pitchFamily="18" charset="0"/>
                        </a:rPr>
                        <m:t>+0.5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r>
                        <a:rPr lang="en-AU" sz="1400" i="1">
                          <a:latin typeface="Cambria Math" panose="02040503050406030204" pitchFamily="18" charset="0"/>
                        </a:rPr>
                        <m:t>−</m:t>
                      </m:r>
                      <m:f>
                        <m:fPr>
                          <m:ctrlPr>
                            <a:rPr lang="en-AU" sz="1400" i="1">
                              <a:latin typeface="Cambria Math" panose="02040503050406030204" pitchFamily="18" charset="0"/>
                            </a:rPr>
                          </m:ctrlPr>
                        </m:fPr>
                        <m:num>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num>
                        <m:den>
                          <m:r>
                            <a:rPr lang="en-AU" sz="1400" i="1">
                              <a:latin typeface="Cambria Math" panose="02040503050406030204" pitchFamily="18" charset="0"/>
                            </a:rPr>
                            <m:t>4</m:t>
                          </m:r>
                        </m:den>
                      </m:f>
                      <m:r>
                        <a:rPr lang="en-AU" sz="1400" i="1">
                          <a:latin typeface="Cambria Math" panose="02040503050406030204" pitchFamily="18" charset="0"/>
                        </a:rPr>
                        <m:t>=</m:t>
                      </m:r>
                      <m:d>
                        <m:dPr>
                          <m:ctrlPr>
                            <a:rPr lang="en-AU" sz="1400" i="1">
                              <a:latin typeface="Cambria Math" panose="02040503050406030204" pitchFamily="18" charset="0"/>
                            </a:rPr>
                          </m:ctrlPr>
                        </m:dPr>
                        <m:e>
                          <m:r>
                            <a:rPr lang="en-AU" sz="1400" i="1">
                              <a:latin typeface="Cambria Math" panose="02040503050406030204" pitchFamily="18" charset="0"/>
                            </a:rPr>
                            <m:t>0.5</m:t>
                          </m:r>
                          <m:r>
                            <a:rPr lang="en-AU" sz="1400" i="1">
                              <a:latin typeface="Cambria Math" panose="02040503050406030204" pitchFamily="18" charset="0"/>
                            </a:rPr>
                            <m:t>𝑅</m:t>
                          </m:r>
                          <m:sSup>
                            <m:sSupPr>
                              <m:ctrlPr>
                                <a:rPr lang="en-AU" sz="1400" i="1">
                                  <a:latin typeface="Cambria Math" panose="02040503050406030204" pitchFamily="18" charset="0"/>
                                </a:rPr>
                              </m:ctrlPr>
                            </m:sSupPr>
                            <m:e>
                              <m:r>
                                <a:rPr lang="en-AU" sz="1400" i="1">
                                  <a:latin typeface="Cambria Math" panose="02040503050406030204" pitchFamily="18" charset="0"/>
                                </a:rPr>
                                <m:t>𝜎</m:t>
                              </m:r>
                            </m:e>
                            <m:sup>
                              <m:r>
                                <a:rPr lang="en-AU" sz="1400" i="1">
                                  <a:latin typeface="Cambria Math" panose="02040503050406030204" pitchFamily="18" charset="0"/>
                                </a:rPr>
                                <m:t>2</m:t>
                              </m:r>
                            </m:sup>
                          </m:sSup>
                          <m:r>
                            <a:rPr lang="en-AU" sz="1400" i="1">
                              <a:latin typeface="Cambria Math" panose="02040503050406030204" pitchFamily="18" charset="0"/>
                            </a:rPr>
                            <m:t>−</m:t>
                          </m:r>
                          <m:f>
                            <m:fPr>
                              <m:ctrlPr>
                                <a:rPr lang="en-AU" sz="1400" i="1">
                                  <a:latin typeface="Cambria Math" panose="02040503050406030204" pitchFamily="18" charset="0"/>
                                </a:rPr>
                              </m:ctrlPr>
                            </m:fPr>
                            <m:num>
                              <m:r>
                                <a:rPr lang="en-AU" sz="1400" i="1">
                                  <a:latin typeface="Cambria Math" panose="02040503050406030204" pitchFamily="18" charset="0"/>
                                </a:rPr>
                                <m:t>1</m:t>
                              </m:r>
                            </m:num>
                            <m:den>
                              <m:r>
                                <a:rPr lang="en-AU" sz="1400" i="1">
                                  <a:latin typeface="Cambria Math" panose="02040503050406030204" pitchFamily="18" charset="0"/>
                                </a:rPr>
                                <m:t>8</m:t>
                              </m:r>
                            </m:den>
                          </m:f>
                        </m:e>
                      </m:d>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oMath>
                  </m:oMathPara>
                </a14:m>
                <a:endParaRPr lang="en-AU" sz="1400" dirty="0"/>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245" b="-1845"/>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13</a:t>
            </a:fld>
            <a:endParaRPr lang="en-AU" dirty="0"/>
          </a:p>
        </p:txBody>
      </p:sp>
    </p:spTree>
    <p:extLst>
      <p:ext uri="{BB962C8B-B14F-4D97-AF65-F5344CB8AC3E}">
        <p14:creationId xmlns:p14="http://schemas.microsoft.com/office/powerpoint/2010/main" val="140574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Unit of Study Survey (USS)</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dirty="0"/>
          </a:p>
        </p:txBody>
      </p:sp>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lvl="0" indent="0">
              <a:buNone/>
            </a:pPr>
            <a:r>
              <a:rPr lang="en-AU" sz="1000" dirty="0"/>
              <a:t>The Unit of Study Survey (USS) for ECON5026 is now open!</a:t>
            </a:r>
          </a:p>
          <a:p>
            <a:pPr marL="0" lvl="0" indent="0">
              <a:buNone/>
            </a:pPr>
            <a:r>
              <a:rPr lang="en-AU" sz="1000" dirty="0"/>
              <a:t>How to make your USS feedback count</a:t>
            </a:r>
          </a:p>
          <a:p>
            <a:pPr marL="0" lvl="0" indent="0">
              <a:buNone/>
            </a:pPr>
            <a:r>
              <a:rPr lang="en-AU" sz="1000" dirty="0"/>
              <a:t>Your Unit of Study Survey (USS) feedback is </a:t>
            </a:r>
            <a:r>
              <a:rPr lang="en-AU" sz="1000" b="1" dirty="0"/>
              <a:t>confidential</a:t>
            </a:r>
            <a:r>
              <a:rPr lang="en-AU" sz="1000" dirty="0"/>
              <a:t>.</a:t>
            </a:r>
          </a:p>
          <a:p>
            <a:pPr marL="0" lvl="0" indent="0">
              <a:buNone/>
            </a:pPr>
            <a:r>
              <a:rPr lang="en-AU" sz="1000" dirty="0"/>
              <a:t>It’s a way to share what you enjoyed and found most useful in your learning, and to provide constructive feedback. It’s also a way to ‘pay it forward’ for the students coming behind you, so that their learning experience in this class is as good, or even better, than your own.</a:t>
            </a:r>
          </a:p>
          <a:p>
            <a:pPr marL="0" lvl="0" indent="0">
              <a:buNone/>
            </a:pPr>
            <a:r>
              <a:rPr lang="en-AU" sz="1000" dirty="0"/>
              <a:t>When you complete your USS survey (</a:t>
            </a:r>
            <a:r>
              <a:rPr lang="en-AU" sz="1000" dirty="0">
                <a:hlinkClick r:id="rId3"/>
              </a:rPr>
              <a:t>https://student-surveys.sydney.edu.au</a:t>
            </a:r>
            <a:r>
              <a:rPr lang="en-AU" sz="1000" dirty="0"/>
              <a:t>), please:</a:t>
            </a:r>
          </a:p>
          <a:p>
            <a:pPr marL="0" lvl="0" indent="0">
              <a:buNone/>
            </a:pPr>
            <a:r>
              <a:rPr lang="en-AU" sz="1000" b="1" dirty="0"/>
              <a:t>Be relevant.</a:t>
            </a:r>
          </a:p>
          <a:p>
            <a:pPr marL="0" lvl="0" indent="0">
              <a:buNone/>
            </a:pPr>
            <a:r>
              <a:rPr lang="en-AU" sz="1000" dirty="0"/>
              <a:t>Imagine you are the teacher. What sort of feedback would you find most useful to help make your teaching more effective?</a:t>
            </a:r>
          </a:p>
          <a:p>
            <a:pPr marL="0" lvl="0" indent="0">
              <a:buNone/>
            </a:pPr>
            <a:r>
              <a:rPr lang="en-AU" sz="1000" b="1" dirty="0"/>
              <a:t>Be constructive.</a:t>
            </a:r>
          </a:p>
          <a:p>
            <a:pPr marL="0" lvl="0" indent="0">
              <a:buNone/>
            </a:pPr>
            <a:r>
              <a:rPr lang="en-AU" sz="1000" dirty="0"/>
              <a:t>What practical changes can you suggest to class tasks, assessments or other activities, to help the next class learn better?</a:t>
            </a:r>
          </a:p>
          <a:p>
            <a:pPr marL="0" lvl="0" indent="0">
              <a:buNone/>
            </a:pPr>
            <a:r>
              <a:rPr lang="en-AU" sz="1000" b="1" dirty="0"/>
              <a:t>Be specific.</a:t>
            </a:r>
          </a:p>
          <a:p>
            <a:pPr marL="0" lvl="0" indent="0">
              <a:buNone/>
            </a:pPr>
            <a:r>
              <a:rPr lang="en-AU" sz="1000" dirty="0"/>
              <a:t>Which class tasks, assessments or other activities helped you to learn? Why were they helpful? Which one(s) didn’t help you to learn? Why didn’t they work for you?</a:t>
            </a:r>
          </a:p>
        </p:txBody>
      </p:sp>
    </p:spTree>
    <p:extLst>
      <p:ext uri="{BB962C8B-B14F-4D97-AF65-F5344CB8AC3E}">
        <p14:creationId xmlns:p14="http://schemas.microsoft.com/office/powerpoint/2010/main" val="408820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lvl="0" indent="0">
                  <a:buNone/>
                </a:pPr>
                <a:r>
                  <a:rPr lang="en-AU" sz="1800" dirty="0"/>
                  <a:t>Consider the principal-agent problem we examined in lectures last week. Assume that an individual has a cost of effort function of the following form:</a:t>
                </a:r>
                <a:br>
                  <a:rPr lang="en-AU" sz="1800" dirty="0"/>
                </a:br>
                <a:endParaRPr lang="en-AU" sz="1800" dirty="0"/>
              </a:p>
              <a:p>
                <a:pPr marL="0" lv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𝐶</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𝑒</m:t>
                          </m:r>
                        </m:e>
                      </m:d>
                      <m:r>
                        <a:rPr lang="en-AU" sz="1800" b="0" i="1" smtClean="0">
                          <a:latin typeface="Cambria Math" panose="02040503050406030204" pitchFamily="18" charset="0"/>
                        </a:rPr>
                        <m:t>=</m:t>
                      </m:r>
                      <m:d>
                        <m:dPr>
                          <m:begChr m:val="{"/>
                          <m:endChr m:val=""/>
                          <m:ctrlPr>
                            <a:rPr lang="en-AU" sz="1800" b="0" i="1" smtClean="0">
                              <a:latin typeface="Cambria Math" panose="02040503050406030204" pitchFamily="18" charset="0"/>
                            </a:rPr>
                          </m:ctrlPr>
                        </m:dPr>
                        <m:e>
                          <m:eqArr>
                            <m:eqArrPr>
                              <m:ctrlPr>
                                <a:rPr lang="en-AU" sz="1800" b="0" i="1" smtClean="0">
                                  <a:latin typeface="Cambria Math" panose="02040503050406030204" pitchFamily="18" charset="0"/>
                                </a:rPr>
                              </m:ctrlPr>
                            </m:eqArrPr>
                            <m:e>
                              <m:r>
                                <a:rPr lang="en-AU" sz="1800" b="0" i="1" smtClean="0">
                                  <a:latin typeface="Cambria Math" panose="02040503050406030204" pitchFamily="18" charset="0"/>
                                </a:rPr>
                                <m:t>0                           </m:t>
                              </m:r>
                              <m:r>
                                <a:rPr lang="en-AU" sz="1800" b="0" i="1" smtClean="0">
                                  <a:latin typeface="Cambria Math" panose="02040503050406030204" pitchFamily="18" charset="0"/>
                                </a:rPr>
                                <m:t>𝑒</m:t>
                              </m:r>
                              <m:r>
                                <a:rPr lang="en-AU" sz="1800" b="0" i="1" smtClean="0">
                                  <a:latin typeface="Cambria Math" panose="02040503050406030204" pitchFamily="18" charset="0"/>
                                </a:rPr>
                                <m:t>&lt;40</m:t>
                              </m:r>
                            </m:e>
                            <m:e>
                              <m:sSup>
                                <m:sSupPr>
                                  <m:ctrlPr>
                                    <a:rPr lang="en-AU" sz="1800" b="0" i="1" smtClean="0">
                                      <a:latin typeface="Cambria Math" panose="02040503050406030204" pitchFamily="18" charset="0"/>
                                    </a:rPr>
                                  </m:ctrlPr>
                                </m:sSupPr>
                                <m:e>
                                  <m:d>
                                    <m:dPr>
                                      <m:ctrlPr>
                                        <a:rPr lang="en-AU" sz="1800" i="1">
                                          <a:latin typeface="Cambria Math" panose="02040503050406030204" pitchFamily="18" charset="0"/>
                                        </a:rPr>
                                      </m:ctrlPr>
                                    </m:dPr>
                                    <m:e>
                                      <m:r>
                                        <a:rPr lang="en-AU" sz="1800" i="1">
                                          <a:latin typeface="Cambria Math" panose="02040503050406030204" pitchFamily="18" charset="0"/>
                                        </a:rPr>
                                        <m:t>𝑒</m:t>
                                      </m:r>
                                      <m:r>
                                        <a:rPr lang="en-AU" sz="1800" i="1">
                                          <a:latin typeface="Cambria Math" panose="02040503050406030204" pitchFamily="18" charset="0"/>
                                        </a:rPr>
                                        <m:t>−40</m:t>
                                      </m:r>
                                    </m:e>
                                  </m:d>
                                </m:e>
                                <m:sup>
                                  <m:r>
                                    <a:rPr lang="en-AU" sz="1800" b="0" i="1" smtClean="0">
                                      <a:latin typeface="Cambria Math" panose="02040503050406030204" pitchFamily="18" charset="0"/>
                                    </a:rPr>
                                    <m:t>2</m:t>
                                  </m:r>
                                </m:sup>
                              </m:sSup>
                              <m:r>
                                <a:rPr lang="en-AU" sz="1800" b="0" i="1" smtClean="0">
                                  <a:latin typeface="Cambria Math" panose="02040503050406030204" pitchFamily="18" charset="0"/>
                                </a:rPr>
                                <m:t>           </m:t>
                              </m:r>
                              <m:r>
                                <a:rPr lang="en-AU" sz="1800" b="0" i="1" smtClean="0">
                                  <a:latin typeface="Cambria Math" panose="02040503050406030204" pitchFamily="18" charset="0"/>
                                </a:rPr>
                                <m:t>𝑒</m:t>
                              </m:r>
                              <m:r>
                                <a:rPr lang="en-AU" sz="1800" b="0" i="1" smtClean="0">
                                  <a:latin typeface="Cambria Math" panose="02040503050406030204" pitchFamily="18" charset="0"/>
                                  <a:ea typeface="Cambria Math" panose="02040503050406030204" pitchFamily="18" charset="0"/>
                                </a:rPr>
                                <m:t>≥40</m:t>
                              </m:r>
                            </m:e>
                          </m:eqArr>
                        </m:e>
                      </m:d>
                    </m:oMath>
                  </m:oMathPara>
                </a14:m>
                <a:endParaRPr lang="en-AU" sz="1800" dirty="0"/>
              </a:p>
              <a:p>
                <a:pPr marL="0" indent="0">
                  <a:buNone/>
                </a:pPr>
                <a:r>
                  <a:rPr lang="en-AU" sz="1800" dirty="0"/>
                  <a:t>Interpret.</a:t>
                </a:r>
              </a:p>
              <a:p>
                <a:pPr marL="0" indent="0">
                  <a:buNone/>
                </a:pPr>
                <a:r>
                  <a:rPr lang="en-AU" sz="1800" dirty="0"/>
                  <a:t>Why is what happens at the margin important for understanding the principal-agent problem?</a:t>
                </a:r>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8118" b="-11439"/>
                </a:stretch>
              </a:blipFill>
            </p:spPr>
            <p:txBody>
              <a:bodyPr/>
              <a:lstStyle/>
              <a:p>
                <a:r>
                  <a:rPr lang="en-US">
                    <a:noFill/>
                  </a:rPr>
                  <a:t> </a:t>
                </a:r>
              </a:p>
            </p:txBody>
          </p:sp>
        </mc:Fallback>
      </mc:AlternateContent>
    </p:spTree>
    <p:extLst>
      <p:ext uri="{BB962C8B-B14F-4D97-AF65-F5344CB8AC3E}">
        <p14:creationId xmlns:p14="http://schemas.microsoft.com/office/powerpoint/2010/main" val="8762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dirty="0"/>
          </a:p>
        </p:txBody>
      </p:sp>
      <p:pic>
        <p:nvPicPr>
          <p:cNvPr id="19" name="Picture 18">
            <a:extLst>
              <a:ext uri="{FF2B5EF4-FFF2-40B4-BE49-F238E27FC236}">
                <a16:creationId xmlns:a16="http://schemas.microsoft.com/office/drawing/2014/main" id="{427732A5-5C9D-BA41-A428-B5F459488863}"/>
              </a:ext>
            </a:extLst>
          </p:cNvPr>
          <p:cNvPicPr>
            <a:picLocks noChangeAspect="1"/>
          </p:cNvPicPr>
          <p:nvPr/>
        </p:nvPicPr>
        <p:blipFill>
          <a:blip r:embed="rId3"/>
          <a:stretch>
            <a:fillRect/>
          </a:stretch>
        </p:blipFill>
        <p:spPr>
          <a:xfrm>
            <a:off x="2580151" y="1721351"/>
            <a:ext cx="7031698" cy="4161924"/>
          </a:xfrm>
          <a:prstGeom prst="rect">
            <a:avLst/>
          </a:prstGeom>
        </p:spPr>
      </p:pic>
    </p:spTree>
    <p:extLst>
      <p:ext uri="{BB962C8B-B14F-4D97-AF65-F5344CB8AC3E}">
        <p14:creationId xmlns:p14="http://schemas.microsoft.com/office/powerpoint/2010/main" val="24930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3</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lvl="0" indent="0">
                  <a:buNone/>
                </a:pPr>
                <a:r>
                  <a:rPr lang="en-US" sz="1800" dirty="0"/>
                  <a:t>Consider a standard principal-agent problem in the context of a computer salesperson. Performance of the salesperson is measured by the number of computers they sell, </a:t>
                </a:r>
                <a:r>
                  <a:rPr lang="en-US" sz="1800" i="1" dirty="0"/>
                  <a:t>Q</a:t>
                </a:r>
                <a:r>
                  <a:rPr lang="en-US" sz="1800" dirty="0"/>
                  <a:t> where </a:t>
                </a:r>
                <a:r>
                  <a:rPr lang="en-US" sz="1800" i="1" dirty="0"/>
                  <a:t>Q</a:t>
                </a:r>
                <a:r>
                  <a:rPr lang="en-US" sz="1800" dirty="0"/>
                  <a:t> = </a:t>
                </a:r>
                <a:r>
                  <a:rPr lang="en-US" sz="1800" i="1" dirty="0"/>
                  <a:t>e</a:t>
                </a:r>
                <a:r>
                  <a:rPr lang="en-US" sz="1800" dirty="0"/>
                  <a:t> (for the moment we will ignore any measurement error associated with the relationship between output and effort).  </a:t>
                </a:r>
                <a:endParaRPr lang="en-AU" sz="1800" dirty="0"/>
              </a:p>
              <a:p>
                <a:pPr marL="0" indent="0">
                  <a:buNone/>
                </a:pPr>
                <a:r>
                  <a:rPr lang="en-US" sz="1800" dirty="0"/>
                  <a:t>Assume that the disutility or cost of effort (</a:t>
                </a:r>
                <a:r>
                  <a:rPr lang="en-US" sz="1800" i="1" dirty="0"/>
                  <a:t>e</a:t>
                </a:r>
                <a:r>
                  <a:rPr lang="en-US" sz="1800" dirty="0"/>
                  <a:t>) is given by the following:</a:t>
                </a:r>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𝐶</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𝑒</m:t>
                          </m:r>
                        </m:e>
                      </m:d>
                      <m:r>
                        <a:rPr lang="en-AU" sz="1800" b="0" i="1" smtClean="0">
                          <a:latin typeface="Cambria Math" panose="02040503050406030204" pitchFamily="18" charset="0"/>
                        </a:rPr>
                        <m:t>=2</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𝑒</m:t>
                          </m:r>
                        </m:e>
                        <m:sup>
                          <m:r>
                            <a:rPr lang="en-AU" sz="1800" b="0" i="1" smtClean="0">
                              <a:latin typeface="Cambria Math" panose="02040503050406030204" pitchFamily="18" charset="0"/>
                            </a:rPr>
                            <m:t>2</m:t>
                          </m:r>
                        </m:sup>
                      </m:sSup>
                    </m:oMath>
                  </m:oMathPara>
                </a14:m>
                <a:endParaRPr lang="en-AU" sz="1800" dirty="0"/>
              </a:p>
              <a:p>
                <a:pPr marL="0" indent="0">
                  <a:buNone/>
                </a:pPr>
                <a:r>
                  <a:rPr lang="en-AU" sz="1800" dirty="0"/>
                  <a:t>You should assume that the salesperson is risk neutral and so only cares about the expected values of his or her remuneration.</a:t>
                </a:r>
              </a:p>
              <a:p>
                <a:pPr marL="0" indent="0">
                  <a:buNone/>
                </a:pPr>
                <a:endParaRPr lang="en-AU" sz="1800" dirty="0"/>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612" t="-369" r="-490"/>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5</a:t>
            </a:fld>
            <a:endParaRPr lang="en-AU" dirty="0"/>
          </a:p>
        </p:txBody>
      </p:sp>
    </p:spTree>
    <p:extLst>
      <p:ext uri="{BB962C8B-B14F-4D97-AF65-F5344CB8AC3E}">
        <p14:creationId xmlns:p14="http://schemas.microsoft.com/office/powerpoint/2010/main" val="227971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3</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indent="0">
                  <a:buNone/>
                </a:pPr>
                <a:r>
                  <a:rPr lang="en-AU" sz="1800" dirty="0"/>
                  <a:t>If the firm is to offer a linear payment contract of the following form to the salesperson:</a:t>
                </a:r>
                <a:br>
                  <a:rPr lang="en-AU" sz="1800" dirty="0"/>
                </a:br>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𝑃𝑎𝑦</m:t>
                      </m:r>
                      <m:r>
                        <a:rPr lang="en-AU" sz="1800" b="0" i="1" smtClean="0">
                          <a:latin typeface="Cambria Math" panose="02040503050406030204" pitchFamily="18" charset="0"/>
                        </a:rPr>
                        <m:t>=</m:t>
                      </m:r>
                      <m:r>
                        <a:rPr lang="en-AU" sz="1800" b="0" i="1" smtClean="0">
                          <a:latin typeface="Cambria Math" panose="02040503050406030204" pitchFamily="18" charset="0"/>
                        </a:rPr>
                        <m:t>𝑎</m:t>
                      </m:r>
                      <m:r>
                        <a:rPr lang="en-AU" sz="1800" b="0" i="1" smtClean="0">
                          <a:latin typeface="Cambria Math" panose="02040503050406030204" pitchFamily="18" charset="0"/>
                        </a:rPr>
                        <m:t>+</m:t>
                      </m:r>
                      <m:r>
                        <a:rPr lang="en-AU" sz="1800" b="0" i="1" smtClean="0">
                          <a:latin typeface="Cambria Math" panose="02040503050406030204" pitchFamily="18" charset="0"/>
                        </a:rPr>
                        <m:t>𝑏𝑄</m:t>
                      </m:r>
                    </m:oMath>
                  </m:oMathPara>
                </a14:m>
                <a:endParaRPr lang="en-AU" sz="1800" dirty="0"/>
              </a:p>
              <a:p>
                <a:pPr marL="0" indent="0">
                  <a:buNone/>
                </a:pPr>
                <a:r>
                  <a:rPr lang="en-AU" sz="1800" dirty="0"/>
                  <a:t>What is the value of </a:t>
                </a:r>
                <a:r>
                  <a:rPr lang="en-AU" sz="1800" i="1" dirty="0"/>
                  <a:t>b, e </a:t>
                </a:r>
                <a:r>
                  <a:rPr lang="en-AU" sz="1800" dirty="0"/>
                  <a:t>and </a:t>
                </a:r>
                <a:r>
                  <a:rPr lang="en-AU" sz="1800" i="1" dirty="0"/>
                  <a:t>a</a:t>
                </a:r>
                <a:r>
                  <a:rPr lang="en-AU" sz="1800" dirty="0"/>
                  <a:t>? Note, for the purpose of this question assume that each unit of effort produces an extra $1 in profit – that is, net revenue from each extra unit of effort equals $1. </a:t>
                </a:r>
              </a:p>
              <a:p>
                <a:pPr marL="0" indent="0">
                  <a:buNone/>
                </a:pPr>
                <a:r>
                  <a:rPr lang="en-AU" sz="1800" dirty="0"/>
                  <a:t>Interpret your answer.</a:t>
                </a:r>
              </a:p>
              <a:p>
                <a:pPr marL="0" indent="0">
                  <a:buNone/>
                </a:pPr>
                <a:endParaRPr lang="en-AU" sz="1800" dirty="0"/>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612" t="-369" r="-734"/>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6</a:t>
            </a:fld>
            <a:endParaRPr lang="en-AU" dirty="0"/>
          </a:p>
        </p:txBody>
      </p:sp>
    </p:spTree>
    <p:extLst>
      <p:ext uri="{BB962C8B-B14F-4D97-AF65-F5344CB8AC3E}">
        <p14:creationId xmlns:p14="http://schemas.microsoft.com/office/powerpoint/2010/main" val="8772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3</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indent="0">
                  <a:buNone/>
                </a:pPr>
                <a:r>
                  <a:rPr lang="en-AU" sz="1800" dirty="0"/>
                  <a:t>For the worker they face the following problem of maximising their net payoff:</a:t>
                </a:r>
                <a:br>
                  <a:rPr lang="en-AU" sz="1800" dirty="0"/>
                </a:br>
                <a:endParaRPr lang="en-AU" sz="1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800" i="1" smtClean="0">
                              <a:latin typeface="Cambria Math" panose="02040503050406030204" pitchFamily="18" charset="0"/>
                            </a:rPr>
                          </m:ctrlPr>
                        </m:mPr>
                        <m:mr>
                          <m:e>
                            <m:r>
                              <m:rPr>
                                <m:brk m:alnAt="7"/>
                              </m:rPr>
                              <a:rPr lang="en-AU" sz="1800" b="0" i="1" smtClean="0">
                                <a:latin typeface="Cambria Math" panose="02040503050406030204" pitchFamily="18" charset="0"/>
                              </a:rPr>
                              <m:t>𝑚</m:t>
                            </m:r>
                            <m:r>
                              <a:rPr lang="en-AU" sz="1800" b="0" i="1" smtClean="0">
                                <a:latin typeface="Cambria Math" panose="02040503050406030204" pitchFamily="18" charset="0"/>
                              </a:rPr>
                              <m:t>𝑎𝑥</m:t>
                            </m:r>
                          </m:e>
                        </m:mr>
                        <m:mr>
                          <m:e>
                            <m:r>
                              <a:rPr lang="en-AU" sz="1800" b="0" i="1" smtClean="0">
                                <a:latin typeface="Cambria Math" panose="02040503050406030204" pitchFamily="18" charset="0"/>
                              </a:rPr>
                              <m:t>𝑒</m:t>
                            </m:r>
                          </m:e>
                        </m:mr>
                      </m:m>
                      <m:r>
                        <a:rPr lang="en-AU" sz="1800" b="0" i="1" smtClean="0">
                          <a:latin typeface="Cambria Math" panose="02040503050406030204" pitchFamily="18" charset="0"/>
                        </a:rPr>
                        <m:t> </m:t>
                      </m:r>
                      <m:r>
                        <a:rPr lang="en-AU" sz="1800" b="0" i="1" smtClean="0">
                          <a:latin typeface="Cambria Math" panose="02040503050406030204" pitchFamily="18" charset="0"/>
                        </a:rPr>
                        <m:t>𝑎</m:t>
                      </m:r>
                      <m:r>
                        <a:rPr lang="en-AU" sz="1800" b="0" i="1" smtClean="0">
                          <a:latin typeface="Cambria Math" panose="02040503050406030204" pitchFamily="18" charset="0"/>
                        </a:rPr>
                        <m:t>+</m:t>
                      </m:r>
                      <m:r>
                        <a:rPr lang="en-AU" sz="1800" b="0" i="1" smtClean="0">
                          <a:latin typeface="Cambria Math" panose="02040503050406030204" pitchFamily="18" charset="0"/>
                        </a:rPr>
                        <m:t>𝑏𝑄</m:t>
                      </m:r>
                      <m:r>
                        <a:rPr lang="en-AU" sz="1800" b="0" i="1" smtClean="0">
                          <a:latin typeface="Cambria Math" panose="02040503050406030204" pitchFamily="18" charset="0"/>
                        </a:rPr>
                        <m:t>−</m:t>
                      </m:r>
                      <m:r>
                        <a:rPr lang="en-AU" sz="1800" b="0" i="1" smtClean="0">
                          <a:latin typeface="Cambria Math" panose="02040503050406030204" pitchFamily="18" charset="0"/>
                        </a:rPr>
                        <m:t>𝐶</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𝑒</m:t>
                          </m:r>
                        </m:e>
                      </m:d>
                      <m:r>
                        <a:rPr lang="en-AU" sz="1800" b="0" i="1" smtClean="0">
                          <a:latin typeface="Cambria Math" panose="02040503050406030204" pitchFamily="18" charset="0"/>
                        </a:rPr>
                        <m:t>     </m:t>
                      </m:r>
                      <m:r>
                        <a:rPr lang="en-AU" sz="1800" b="0" i="1" smtClean="0">
                          <a:latin typeface="Cambria Math" panose="02040503050406030204" pitchFamily="18" charset="0"/>
                        </a:rPr>
                        <m:t>𝑠</m:t>
                      </m:r>
                      <m:r>
                        <a:rPr lang="en-AU" sz="1800" b="0" i="1" smtClean="0">
                          <a:latin typeface="Cambria Math" panose="02040503050406030204" pitchFamily="18" charset="0"/>
                        </a:rPr>
                        <m:t>.</m:t>
                      </m:r>
                      <m:r>
                        <a:rPr lang="en-AU" sz="1800" b="0" i="1" smtClean="0">
                          <a:latin typeface="Cambria Math" panose="02040503050406030204" pitchFamily="18" charset="0"/>
                        </a:rPr>
                        <m:t>𝑡</m:t>
                      </m:r>
                      <m:r>
                        <a:rPr lang="en-AU" sz="1800" b="0" i="1" smtClean="0">
                          <a:latin typeface="Cambria Math" panose="02040503050406030204" pitchFamily="18" charset="0"/>
                        </a:rPr>
                        <m:t>.      </m:t>
                      </m:r>
                      <m:r>
                        <a:rPr lang="en-AU" sz="1800" b="0" i="1" smtClean="0">
                          <a:latin typeface="Cambria Math" panose="02040503050406030204" pitchFamily="18" charset="0"/>
                        </a:rPr>
                        <m:t>𝐶</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𝑒</m:t>
                          </m:r>
                        </m:e>
                      </m:d>
                      <m:r>
                        <a:rPr lang="en-AU" sz="1800" b="0" i="1" smtClean="0">
                          <a:latin typeface="Cambria Math" panose="02040503050406030204" pitchFamily="18" charset="0"/>
                        </a:rPr>
                        <m:t>=2</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𝑒</m:t>
                          </m:r>
                        </m:e>
                        <m:sup>
                          <m:r>
                            <a:rPr lang="en-AU" sz="1800" b="0" i="1" smtClean="0">
                              <a:latin typeface="Cambria Math" panose="02040503050406030204" pitchFamily="18" charset="0"/>
                            </a:rPr>
                            <m:t>2</m:t>
                          </m:r>
                        </m:sup>
                      </m:sSup>
                      <m:r>
                        <a:rPr lang="en-AU" sz="1800" b="0" i="1" smtClean="0">
                          <a:latin typeface="Cambria Math" panose="02040503050406030204" pitchFamily="18" charset="0"/>
                        </a:rPr>
                        <m:t> </m:t>
                      </m:r>
                    </m:oMath>
                  </m:oMathPara>
                </a14:m>
                <a:endParaRPr lang="en-AU" sz="1800" b="0" dirty="0"/>
              </a:p>
              <a:p>
                <a:pPr marL="0" indent="0">
                  <a:buNone/>
                </a:pPr>
                <a:endParaRPr lang="en-AU" sz="1800" b="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800" i="1">
                              <a:latin typeface="Cambria Math" panose="02040503050406030204" pitchFamily="18" charset="0"/>
                            </a:rPr>
                          </m:ctrlPr>
                        </m:mPr>
                        <m:mr>
                          <m:e>
                            <m:r>
                              <m:rPr>
                                <m:brk m:alnAt="7"/>
                              </m:rPr>
                              <a:rPr lang="en-AU" sz="1800" i="1">
                                <a:latin typeface="Cambria Math" panose="02040503050406030204" pitchFamily="18" charset="0"/>
                              </a:rPr>
                              <m:t>𝑚</m:t>
                            </m:r>
                            <m:r>
                              <a:rPr lang="en-AU" sz="1800" i="1">
                                <a:latin typeface="Cambria Math" panose="02040503050406030204" pitchFamily="18" charset="0"/>
                              </a:rPr>
                              <m:t>𝑎𝑥</m:t>
                            </m:r>
                          </m:e>
                        </m:mr>
                        <m:mr>
                          <m:e>
                            <m:r>
                              <a:rPr lang="en-AU" sz="1800" i="1">
                                <a:latin typeface="Cambria Math" panose="02040503050406030204" pitchFamily="18" charset="0"/>
                              </a:rPr>
                              <m:t>𝑒</m:t>
                            </m:r>
                          </m:e>
                        </m:mr>
                      </m:m>
                      <m:r>
                        <a:rPr lang="en-AU" sz="1800" i="1">
                          <a:latin typeface="Cambria Math" panose="02040503050406030204" pitchFamily="18" charset="0"/>
                        </a:rPr>
                        <m:t> </m:t>
                      </m:r>
                      <m:r>
                        <a:rPr lang="en-AU" sz="1800" i="1">
                          <a:latin typeface="Cambria Math" panose="02040503050406030204" pitchFamily="18" charset="0"/>
                        </a:rPr>
                        <m:t>𝑎</m:t>
                      </m:r>
                      <m:r>
                        <a:rPr lang="en-AU" sz="1800" i="1">
                          <a:latin typeface="Cambria Math" panose="02040503050406030204" pitchFamily="18" charset="0"/>
                        </a:rPr>
                        <m:t>+</m:t>
                      </m:r>
                      <m:r>
                        <a:rPr lang="en-AU" sz="1800" i="1">
                          <a:latin typeface="Cambria Math" panose="02040503050406030204" pitchFamily="18" charset="0"/>
                        </a:rPr>
                        <m:t>𝑏𝑄</m:t>
                      </m:r>
                      <m:r>
                        <a:rPr lang="en-AU" sz="1800" i="1">
                          <a:latin typeface="Cambria Math" panose="02040503050406030204" pitchFamily="18" charset="0"/>
                        </a:rPr>
                        <m:t>−2</m:t>
                      </m:r>
                      <m:sSup>
                        <m:sSupPr>
                          <m:ctrlPr>
                            <a:rPr lang="en-AU" sz="1800" i="1">
                              <a:latin typeface="Cambria Math" panose="02040503050406030204" pitchFamily="18" charset="0"/>
                            </a:rPr>
                          </m:ctrlPr>
                        </m:sSupPr>
                        <m:e>
                          <m:r>
                            <a:rPr lang="en-AU" sz="1800" i="1">
                              <a:latin typeface="Cambria Math" panose="02040503050406030204" pitchFamily="18" charset="0"/>
                            </a:rPr>
                            <m:t>𝑒</m:t>
                          </m:r>
                        </m:e>
                        <m:sup>
                          <m:r>
                            <a:rPr lang="en-AU" sz="1800" i="1">
                              <a:latin typeface="Cambria Math" panose="02040503050406030204" pitchFamily="18" charset="0"/>
                            </a:rPr>
                            <m:t>2</m:t>
                          </m:r>
                        </m:sup>
                      </m:sSup>
                      <m:r>
                        <a:rPr lang="en-AU" sz="1800" i="1">
                          <a:latin typeface="Cambria Math" panose="02040503050406030204" pitchFamily="18" charset="0"/>
                        </a:rPr>
                        <m:t> </m:t>
                      </m:r>
                    </m:oMath>
                  </m:oMathPara>
                </a14:m>
                <a:endParaRPr lang="en-AU" sz="1800" dirty="0"/>
              </a:p>
              <a:p>
                <a:pPr marL="0" indent="0">
                  <a:buNone/>
                </a:pPr>
                <a:r>
                  <a:rPr lang="en-AU" sz="1800" dirty="0"/>
                  <a:t>FOC:</a:t>
                </a:r>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𝑏</m:t>
                      </m:r>
                      <m:r>
                        <a:rPr lang="en-AU" sz="1800" b="0" i="1" smtClean="0">
                          <a:latin typeface="Cambria Math" panose="02040503050406030204" pitchFamily="18" charset="0"/>
                        </a:rPr>
                        <m:t>−4</m:t>
                      </m:r>
                      <m:r>
                        <a:rPr lang="en-AU" sz="1800" b="0" i="1" smtClean="0">
                          <a:latin typeface="Cambria Math" panose="02040503050406030204" pitchFamily="18" charset="0"/>
                        </a:rPr>
                        <m:t>𝑒</m:t>
                      </m:r>
                      <m:r>
                        <a:rPr lang="en-AU" sz="1800" b="0" i="1" smtClean="0">
                          <a:latin typeface="Cambria Math" panose="02040503050406030204" pitchFamily="18" charset="0"/>
                        </a:rPr>
                        <m:t>=0</m:t>
                      </m:r>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𝑒</m:t>
                      </m:r>
                      <m:r>
                        <a:rPr lang="en-AU" sz="1800" b="0" i="1" smtClean="0">
                          <a:latin typeface="Cambria Math" panose="02040503050406030204" pitchFamily="18" charset="0"/>
                        </a:rPr>
                        <m:t>=</m:t>
                      </m:r>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𝑏</m:t>
                          </m:r>
                        </m:num>
                        <m:den>
                          <m:r>
                            <a:rPr lang="en-AU" sz="1800" b="0" i="1" smtClean="0">
                              <a:latin typeface="Cambria Math" panose="02040503050406030204" pitchFamily="18" charset="0"/>
                            </a:rPr>
                            <m:t>4</m:t>
                          </m:r>
                        </m:den>
                      </m:f>
                    </m:oMath>
                  </m:oMathPara>
                </a14:m>
                <a:endParaRPr lang="en-AU" sz="1800" dirty="0"/>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612" t="-369" b="-5166"/>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7</a:t>
            </a:fld>
            <a:endParaRPr lang="en-AU" dirty="0"/>
          </a:p>
        </p:txBody>
      </p:sp>
    </p:spTree>
    <p:extLst>
      <p:ext uri="{BB962C8B-B14F-4D97-AF65-F5344CB8AC3E}">
        <p14:creationId xmlns:p14="http://schemas.microsoft.com/office/powerpoint/2010/main" val="147509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3</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indent="0">
                  <a:buNone/>
                </a:pPr>
                <a:r>
                  <a:rPr lang="en-AU" sz="1400" dirty="0"/>
                  <a:t>For the firm, they will try to maximise profits by choosing parameters of the compensation scheme: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400" i="1" smtClean="0">
                              <a:latin typeface="Cambria Math" panose="02040503050406030204" pitchFamily="18" charset="0"/>
                            </a:rPr>
                          </m:ctrlPr>
                        </m:mPr>
                        <m:mr>
                          <m:e>
                            <m:r>
                              <m:rPr>
                                <m:brk m:alnAt="7"/>
                              </m:rPr>
                              <a:rPr lang="en-AU" sz="1400" b="0" i="1" smtClean="0">
                                <a:latin typeface="Cambria Math" panose="02040503050406030204" pitchFamily="18" charset="0"/>
                              </a:rPr>
                              <m:t>𝑚</m:t>
                            </m:r>
                            <m:r>
                              <a:rPr lang="en-AU" sz="1400" b="0" i="1" smtClean="0">
                                <a:latin typeface="Cambria Math" panose="02040503050406030204" pitchFamily="18" charset="0"/>
                              </a:rPr>
                              <m:t>𝑎𝑥</m:t>
                            </m:r>
                          </m:e>
                        </m:mr>
                        <m:mr>
                          <m:e>
                            <m:r>
                              <a:rPr lang="en-AU" sz="1400" b="0" i="1" smtClean="0">
                                <a:latin typeface="Cambria Math" panose="02040503050406030204" pitchFamily="18" charset="0"/>
                              </a:rPr>
                              <m:t>𝑎</m:t>
                            </m:r>
                            <m:r>
                              <a:rPr lang="en-AU" sz="1400" b="0" i="1" smtClean="0">
                                <a:latin typeface="Cambria Math" panose="02040503050406030204" pitchFamily="18" charset="0"/>
                              </a:rPr>
                              <m:t>,</m:t>
                            </m:r>
                            <m:r>
                              <a:rPr lang="en-AU" sz="1400" b="0" i="1" smtClean="0">
                                <a:latin typeface="Cambria Math" panose="02040503050406030204" pitchFamily="18" charset="0"/>
                              </a:rPr>
                              <m:t>𝑏</m:t>
                            </m:r>
                          </m:e>
                        </m:mr>
                      </m:m>
                      <m:r>
                        <a:rPr lang="en-AU" sz="1400" b="0" i="1" smtClean="0">
                          <a:latin typeface="Cambria Math" panose="02040503050406030204" pitchFamily="18" charset="0"/>
                        </a:rPr>
                        <m:t> </m:t>
                      </m:r>
                      <m:r>
                        <a:rPr lang="en-AU" sz="1400" b="0" i="1" smtClean="0">
                          <a:latin typeface="Cambria Math" panose="02040503050406030204" pitchFamily="18" charset="0"/>
                          <a:ea typeface="Cambria Math" panose="02040503050406030204" pitchFamily="18" charset="0"/>
                        </a:rPr>
                        <m:t>𝜋</m:t>
                      </m:r>
                      <m:r>
                        <a:rPr lang="en-AU" sz="1400" b="0" i="1" smtClean="0">
                          <a:latin typeface="Cambria Math" panose="02040503050406030204" pitchFamily="18" charset="0"/>
                          <a:ea typeface="Cambria Math" panose="02040503050406030204" pitchFamily="18" charset="0"/>
                        </a:rPr>
                        <m:t>=</m:t>
                      </m:r>
                      <m:r>
                        <a:rPr lang="en-AU" sz="1400" b="0" i="1" smtClean="0">
                          <a:latin typeface="Cambria Math" panose="02040503050406030204" pitchFamily="18" charset="0"/>
                          <a:ea typeface="Cambria Math" panose="02040503050406030204" pitchFamily="18" charset="0"/>
                        </a:rPr>
                        <m:t>𝑄</m:t>
                      </m:r>
                      <m:r>
                        <a:rPr lang="en-AU" sz="1400" b="0" i="1" smtClean="0">
                          <a:latin typeface="Cambria Math" panose="02040503050406030204" pitchFamily="18" charset="0"/>
                          <a:ea typeface="Cambria Math" panose="02040503050406030204" pitchFamily="18" charset="0"/>
                        </a:rPr>
                        <m:t>−</m:t>
                      </m:r>
                      <m:r>
                        <a:rPr lang="en-AU" sz="1400" b="0" i="1" smtClean="0">
                          <a:latin typeface="Cambria Math" panose="02040503050406030204" pitchFamily="18" charset="0"/>
                          <a:ea typeface="Cambria Math" panose="02040503050406030204" pitchFamily="18" charset="0"/>
                        </a:rPr>
                        <m:t>𝑐𝑜𝑚𝑝𝑒𝑛𝑠𝑎𝑡𝑖𝑜𝑛</m:t>
                      </m:r>
                      <m:r>
                        <a:rPr lang="en-AU" sz="1400" b="0" i="1" smtClean="0">
                          <a:latin typeface="Cambria Math" panose="02040503050406030204" pitchFamily="18" charset="0"/>
                          <a:ea typeface="Cambria Math" panose="02040503050406030204" pitchFamily="18" charset="0"/>
                        </a:rPr>
                        <m:t>            </m:t>
                      </m:r>
                      <m:r>
                        <a:rPr lang="en-AU" sz="1400" b="0" i="1" smtClean="0">
                          <a:latin typeface="Cambria Math" panose="02040503050406030204" pitchFamily="18" charset="0"/>
                          <a:ea typeface="Cambria Math" panose="02040503050406030204" pitchFamily="18" charset="0"/>
                        </a:rPr>
                        <m:t>𝑠</m:t>
                      </m:r>
                      <m:r>
                        <a:rPr lang="en-AU" sz="1400" b="0" i="1" smtClean="0">
                          <a:latin typeface="Cambria Math" panose="02040503050406030204" pitchFamily="18" charset="0"/>
                          <a:ea typeface="Cambria Math" panose="02040503050406030204" pitchFamily="18" charset="0"/>
                        </a:rPr>
                        <m:t>.</m:t>
                      </m:r>
                      <m:r>
                        <a:rPr lang="en-AU" sz="1400" b="0" i="1" smtClean="0">
                          <a:latin typeface="Cambria Math" panose="02040503050406030204" pitchFamily="18" charset="0"/>
                          <a:ea typeface="Cambria Math" panose="02040503050406030204" pitchFamily="18" charset="0"/>
                        </a:rPr>
                        <m:t>𝑡</m:t>
                      </m:r>
                      <m:r>
                        <a:rPr lang="en-AU" sz="1400" b="0" i="1" smtClean="0">
                          <a:latin typeface="Cambria Math" panose="02040503050406030204" pitchFamily="18" charset="0"/>
                          <a:ea typeface="Cambria Math" panose="02040503050406030204" pitchFamily="18" charset="0"/>
                        </a:rPr>
                        <m:t>.        </m:t>
                      </m:r>
                      <m:r>
                        <a:rPr lang="en-AU" sz="1400" b="0" i="1" smtClean="0">
                          <a:latin typeface="Cambria Math" panose="02040503050406030204" pitchFamily="18" charset="0"/>
                          <a:ea typeface="Cambria Math" panose="02040503050406030204" pitchFamily="18" charset="0"/>
                        </a:rPr>
                        <m:t>𝑎</m:t>
                      </m:r>
                      <m:r>
                        <a:rPr lang="en-AU" sz="1400" b="0" i="1" smtClean="0">
                          <a:latin typeface="Cambria Math" panose="02040503050406030204" pitchFamily="18" charset="0"/>
                          <a:ea typeface="Cambria Math" panose="02040503050406030204" pitchFamily="18" charset="0"/>
                        </a:rPr>
                        <m:t>+</m:t>
                      </m:r>
                      <m:r>
                        <a:rPr lang="en-AU" sz="1400" b="0" i="1" smtClean="0">
                          <a:latin typeface="Cambria Math" panose="02040503050406030204" pitchFamily="18" charset="0"/>
                          <a:ea typeface="Cambria Math" panose="02040503050406030204" pitchFamily="18" charset="0"/>
                        </a:rPr>
                        <m:t>𝑏𝑄</m:t>
                      </m:r>
                      <m:r>
                        <a:rPr lang="en-AU" sz="1400" b="0" i="1" smtClean="0">
                          <a:latin typeface="Cambria Math" panose="02040503050406030204" pitchFamily="18" charset="0"/>
                          <a:ea typeface="Cambria Math" panose="02040503050406030204" pitchFamily="18" charset="0"/>
                        </a:rPr>
                        <m:t>≥</m:t>
                      </m:r>
                      <m:r>
                        <a:rPr lang="en-AU" sz="1400" b="0" i="1" smtClean="0">
                          <a:latin typeface="Cambria Math" panose="02040503050406030204" pitchFamily="18" charset="0"/>
                          <a:ea typeface="Cambria Math" panose="02040503050406030204" pitchFamily="18" charset="0"/>
                        </a:rPr>
                        <m:t>𝐶</m:t>
                      </m:r>
                      <m:d>
                        <m:dPr>
                          <m:ctrlPr>
                            <a:rPr lang="en-AU" sz="1400" b="0" i="1" smtClean="0">
                              <a:latin typeface="Cambria Math" panose="02040503050406030204" pitchFamily="18" charset="0"/>
                              <a:ea typeface="Cambria Math" panose="02040503050406030204" pitchFamily="18" charset="0"/>
                            </a:rPr>
                          </m:ctrlPr>
                        </m:dPr>
                        <m:e>
                          <m:r>
                            <a:rPr lang="en-AU" sz="1400" b="0" i="1" smtClean="0">
                              <a:latin typeface="Cambria Math" panose="02040503050406030204" pitchFamily="18" charset="0"/>
                              <a:ea typeface="Cambria Math" panose="02040503050406030204" pitchFamily="18" charset="0"/>
                            </a:rPr>
                            <m:t>𝑒</m:t>
                          </m:r>
                        </m:e>
                      </m:d>
                    </m:oMath>
                  </m:oMathPara>
                </a14:m>
                <a:endParaRPr lang="en-AU" sz="1400" dirty="0"/>
              </a:p>
              <a:p>
                <a:pPr marL="0" indent="0">
                  <a:buNone/>
                </a:pPr>
                <a:r>
                  <a:rPr lang="en-AU" sz="1400" dirty="0"/>
                  <a:t>In general, we would expect the constraint requiring that they pay the worker enough to compensate him or her for their effort to be satisfied with an equality. Hence using the fact that Q = e:</a:t>
                </a:r>
              </a:p>
              <a:p>
                <a:pPr marL="0" indent="0">
                  <a:buNone/>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𝑎</m:t>
                      </m:r>
                      <m:r>
                        <a:rPr lang="en-AU" sz="1400" b="0" i="1" smtClean="0">
                          <a:latin typeface="Cambria Math" panose="02040503050406030204" pitchFamily="18" charset="0"/>
                        </a:rPr>
                        <m:t>+</m:t>
                      </m:r>
                      <m:r>
                        <a:rPr lang="en-AU" sz="1400" b="0" i="1" smtClean="0">
                          <a:latin typeface="Cambria Math" panose="02040503050406030204" pitchFamily="18" charset="0"/>
                        </a:rPr>
                        <m:t>𝑏𝑄</m:t>
                      </m:r>
                      <m:r>
                        <a:rPr lang="en-AU" sz="1400" b="0" i="1" smtClean="0">
                          <a:latin typeface="Cambria Math" panose="02040503050406030204" pitchFamily="18" charset="0"/>
                        </a:rPr>
                        <m:t>=</m:t>
                      </m:r>
                      <m:r>
                        <a:rPr lang="en-AU" sz="1400" b="0" i="1" smtClean="0">
                          <a:latin typeface="Cambria Math" panose="02040503050406030204" pitchFamily="18" charset="0"/>
                        </a:rPr>
                        <m:t>𝐶</m:t>
                      </m:r>
                      <m:d>
                        <m:dPr>
                          <m:ctrlPr>
                            <a:rPr lang="en-AU" sz="1400" b="0" i="1" smtClean="0">
                              <a:latin typeface="Cambria Math" panose="02040503050406030204" pitchFamily="18" charset="0"/>
                            </a:rPr>
                          </m:ctrlPr>
                        </m:dPr>
                        <m:e>
                          <m:r>
                            <a:rPr lang="en-AU" sz="1400" b="0" i="1" smtClean="0">
                              <a:latin typeface="Cambria Math" panose="02040503050406030204" pitchFamily="18" charset="0"/>
                            </a:rPr>
                            <m:t>𝑒</m:t>
                          </m:r>
                        </m:e>
                      </m:d>
                    </m:oMath>
                    <m:oMath xmlns:m="http://schemas.openxmlformats.org/officeDocument/2006/math">
                      <m:r>
                        <a:rPr lang="en-AU" sz="1400" b="0" i="1" smtClean="0">
                          <a:latin typeface="Cambria Math" panose="02040503050406030204" pitchFamily="18" charset="0"/>
                        </a:rPr>
                        <m:t> </m:t>
                      </m:r>
                    </m:oMath>
                  </m:oMathPara>
                </a14:m>
                <a:endParaRPr lang="en-AU" sz="1400" b="0" dirty="0"/>
              </a:p>
              <a:p>
                <a:pPr marL="0" indent="0">
                  <a:buNone/>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𝑎</m:t>
                      </m:r>
                      <m:r>
                        <a:rPr lang="en-AU" sz="1400" b="0" i="1" smtClean="0">
                          <a:latin typeface="Cambria Math" panose="02040503050406030204" pitchFamily="18" charset="0"/>
                        </a:rPr>
                        <m:t>=</m:t>
                      </m:r>
                      <m:r>
                        <a:rPr lang="en-AU" sz="1400" b="0" i="1" smtClean="0">
                          <a:latin typeface="Cambria Math" panose="02040503050406030204" pitchFamily="18" charset="0"/>
                        </a:rPr>
                        <m:t>𝐶</m:t>
                      </m:r>
                      <m:d>
                        <m:dPr>
                          <m:ctrlPr>
                            <a:rPr lang="en-AU" sz="1400" b="0" i="1" smtClean="0">
                              <a:latin typeface="Cambria Math" panose="02040503050406030204" pitchFamily="18" charset="0"/>
                            </a:rPr>
                          </m:ctrlPr>
                        </m:dPr>
                        <m:e>
                          <m:r>
                            <a:rPr lang="en-AU" sz="1400" b="0" i="1" smtClean="0">
                              <a:latin typeface="Cambria Math" panose="02040503050406030204" pitchFamily="18" charset="0"/>
                            </a:rPr>
                            <m:t>𝑒</m:t>
                          </m:r>
                        </m:e>
                      </m:d>
                      <m:r>
                        <a:rPr lang="en-AU" sz="1400" b="0" i="1" smtClean="0">
                          <a:latin typeface="Cambria Math" panose="02040503050406030204" pitchFamily="18" charset="0"/>
                        </a:rPr>
                        <m:t>−</m:t>
                      </m:r>
                      <m:r>
                        <a:rPr lang="en-AU" sz="1400" b="0" i="1" smtClean="0">
                          <a:latin typeface="Cambria Math" panose="02040503050406030204" pitchFamily="18" charset="0"/>
                        </a:rPr>
                        <m:t>𝑏𝑄</m:t>
                      </m:r>
                    </m:oMath>
                    <m:oMath xmlns:m="http://schemas.openxmlformats.org/officeDocument/2006/math">
                      <m:r>
                        <a:rPr lang="en-AU" sz="1400" b="0" i="1" smtClean="0">
                          <a:latin typeface="Cambria Math" panose="02040503050406030204" pitchFamily="18" charset="0"/>
                        </a:rPr>
                        <m:t> </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𝑎</m:t>
                      </m:r>
                      <m:r>
                        <a:rPr lang="en-AU" sz="1400" b="0" i="1" smtClean="0">
                          <a:latin typeface="Cambria Math" panose="02040503050406030204" pitchFamily="18" charset="0"/>
                        </a:rPr>
                        <m:t>=2</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𝑒</m:t>
                          </m:r>
                        </m:e>
                        <m:sup>
                          <m:r>
                            <a:rPr lang="en-AU" sz="1400" b="0" i="1" smtClean="0">
                              <a:latin typeface="Cambria Math" panose="02040503050406030204" pitchFamily="18" charset="0"/>
                            </a:rPr>
                            <m:t>2</m:t>
                          </m:r>
                        </m:sup>
                      </m:sSup>
                      <m:r>
                        <a:rPr lang="en-AU" sz="1400" b="0" i="1" smtClean="0">
                          <a:latin typeface="Cambria Math" panose="02040503050406030204" pitchFamily="18" charset="0"/>
                        </a:rPr>
                        <m:t>−</m:t>
                      </m:r>
                      <m:r>
                        <a:rPr lang="en-AU" sz="1400" b="0" i="1" smtClean="0">
                          <a:latin typeface="Cambria Math" panose="02040503050406030204" pitchFamily="18" charset="0"/>
                        </a:rPr>
                        <m:t>𝑏𝑒</m:t>
                      </m:r>
                    </m:oMath>
                    <m:oMath xmlns:m="http://schemas.openxmlformats.org/officeDocument/2006/math">
                      <m:r>
                        <a:rPr lang="en-AU" sz="1400" b="0" i="1" smtClean="0">
                          <a:latin typeface="Cambria Math" panose="02040503050406030204" pitchFamily="18" charset="0"/>
                        </a:rPr>
                        <m:t> </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𝑎</m:t>
                      </m:r>
                      <m:r>
                        <a:rPr lang="en-AU" sz="1400" b="0" i="1" smtClean="0">
                          <a:latin typeface="Cambria Math" panose="02040503050406030204" pitchFamily="18" charset="0"/>
                        </a:rPr>
                        <m:t>=2</m:t>
                      </m:r>
                      <m:sSup>
                        <m:sSupPr>
                          <m:ctrlPr>
                            <a:rPr lang="en-AU" sz="1400" b="0" i="1" smtClean="0">
                              <a:latin typeface="Cambria Math" panose="02040503050406030204" pitchFamily="18" charset="0"/>
                            </a:rPr>
                          </m:ctrlPr>
                        </m:sSupPr>
                        <m:e>
                          <m:d>
                            <m:dPr>
                              <m:ctrlPr>
                                <a:rPr lang="en-AU" sz="1400" b="0" i="1" smtClean="0">
                                  <a:latin typeface="Cambria Math" panose="02040503050406030204" pitchFamily="18" charset="0"/>
                                </a:rPr>
                              </m:ctrlPr>
                            </m:dPr>
                            <m:e>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𝑏</m:t>
                                  </m:r>
                                </m:num>
                                <m:den>
                                  <m:r>
                                    <a:rPr lang="en-AU" sz="1400" b="0" i="1" smtClean="0">
                                      <a:latin typeface="Cambria Math" panose="02040503050406030204" pitchFamily="18" charset="0"/>
                                    </a:rPr>
                                    <m:t>4</m:t>
                                  </m:r>
                                </m:den>
                              </m:f>
                            </m:e>
                          </m:d>
                        </m:e>
                        <m:sup>
                          <m:r>
                            <a:rPr lang="en-AU" sz="1400" b="0" i="1" smtClean="0">
                              <a:latin typeface="Cambria Math" panose="02040503050406030204" pitchFamily="18" charset="0"/>
                            </a:rPr>
                            <m:t>2</m:t>
                          </m:r>
                        </m:sup>
                      </m:sSup>
                      <m:r>
                        <a:rPr lang="en-AU" sz="1400" b="0" i="1" smtClean="0">
                          <a:latin typeface="Cambria Math" panose="02040503050406030204" pitchFamily="18" charset="0"/>
                        </a:rPr>
                        <m:t>−</m:t>
                      </m:r>
                      <m:r>
                        <a:rPr lang="en-AU" sz="1400" b="0" i="1" smtClean="0">
                          <a:latin typeface="Cambria Math" panose="02040503050406030204" pitchFamily="18" charset="0"/>
                        </a:rPr>
                        <m:t>𝑏</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𝑏</m:t>
                          </m:r>
                        </m:num>
                        <m:den>
                          <m:r>
                            <a:rPr lang="en-AU" sz="1400" b="0" i="1" smtClean="0">
                              <a:latin typeface="Cambria Math" panose="02040503050406030204" pitchFamily="18" charset="0"/>
                            </a:rPr>
                            <m:t>4</m:t>
                          </m:r>
                        </m:den>
                      </m:f>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sSup>
                            <m:sSupPr>
                              <m:ctrlPr>
                                <a:rPr lang="en-AU" sz="1400" i="1">
                                  <a:latin typeface="Cambria Math" panose="02040503050406030204" pitchFamily="18" charset="0"/>
                                </a:rPr>
                              </m:ctrlPr>
                            </m:sSupPr>
                            <m:e>
                              <m:r>
                                <a:rPr lang="en-AU" sz="1400" i="1">
                                  <a:latin typeface="Cambria Math" panose="02040503050406030204" pitchFamily="18" charset="0"/>
                                </a:rPr>
                                <m:t>𝑏</m:t>
                              </m:r>
                            </m:e>
                            <m:sup>
                              <m:r>
                                <a:rPr lang="en-AU" sz="1400" i="1">
                                  <a:latin typeface="Cambria Math" panose="02040503050406030204" pitchFamily="18" charset="0"/>
                                </a:rPr>
                                <m:t>2</m:t>
                              </m:r>
                            </m:sup>
                          </m:sSup>
                        </m:num>
                        <m:den>
                          <m:r>
                            <a:rPr lang="en-AU" sz="1400" b="0" i="1" smtClean="0">
                              <a:latin typeface="Cambria Math" panose="02040503050406030204" pitchFamily="18" charset="0"/>
                            </a:rPr>
                            <m:t>8</m:t>
                          </m:r>
                        </m:den>
                      </m:f>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𝑏</m:t>
                              </m:r>
                            </m:e>
                            <m:sup>
                              <m:r>
                                <a:rPr lang="en-AU" sz="1400" b="0" i="1" smtClean="0">
                                  <a:latin typeface="Cambria Math" panose="02040503050406030204" pitchFamily="18" charset="0"/>
                                </a:rPr>
                                <m:t>2</m:t>
                              </m:r>
                            </m:sup>
                          </m:sSup>
                        </m:num>
                        <m:den>
                          <m:r>
                            <a:rPr lang="en-AU" sz="1400" b="0" i="1" smtClean="0">
                              <a:latin typeface="Cambria Math" panose="02040503050406030204" pitchFamily="18" charset="0"/>
                            </a:rPr>
                            <m:t>4</m:t>
                          </m:r>
                        </m:den>
                      </m:f>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𝑏</m:t>
                              </m:r>
                            </m:e>
                            <m:sup>
                              <m:r>
                                <a:rPr lang="en-AU" sz="1400" b="0" i="1" smtClean="0">
                                  <a:latin typeface="Cambria Math" panose="02040503050406030204" pitchFamily="18" charset="0"/>
                                </a:rPr>
                                <m:t>2</m:t>
                              </m:r>
                            </m:sup>
                          </m:sSup>
                        </m:num>
                        <m:den>
                          <m:r>
                            <a:rPr lang="en-AU" sz="1400" b="0" i="1" smtClean="0">
                              <a:latin typeface="Cambria Math" panose="02040503050406030204" pitchFamily="18" charset="0"/>
                            </a:rPr>
                            <m:t>8</m:t>
                          </m:r>
                        </m:den>
                      </m:f>
                    </m:oMath>
                  </m:oMathPara>
                </a14:m>
                <a:endParaRPr lang="en-AU" sz="1400" dirty="0"/>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245" b="-1107"/>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8</a:t>
            </a:fld>
            <a:endParaRPr lang="en-AU" dirty="0"/>
          </a:p>
        </p:txBody>
      </p:sp>
    </p:spTree>
    <p:extLst>
      <p:ext uri="{BB962C8B-B14F-4D97-AF65-F5344CB8AC3E}">
        <p14:creationId xmlns:p14="http://schemas.microsoft.com/office/powerpoint/2010/main" val="105323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QUESTION 3</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1454B7-5B4A-6346-B29F-1015B4412295}"/>
                  </a:ext>
                </a:extLst>
              </p:cNvPr>
              <p:cNvSpPr>
                <a:spLocks noGrp="1"/>
              </p:cNvSpPr>
              <p:nvPr>
                <p:ph sz="quarter" idx="13"/>
              </p:nvPr>
            </p:nvSpPr>
            <p:spPr/>
            <p:txBody>
              <a:bodyPr/>
              <a:lstStyle/>
              <a:p>
                <a:pPr marL="0" indent="0">
                  <a:buNone/>
                </a:pPr>
                <a:r>
                  <a:rPr lang="en-AU" sz="1400" dirty="0"/>
                  <a:t>We can rewrite the firm’s problem as: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400" i="1">
                              <a:latin typeface="Cambria Math" panose="02040503050406030204" pitchFamily="18" charset="0"/>
                            </a:rPr>
                          </m:ctrlPr>
                        </m:mPr>
                        <m:mr>
                          <m:e>
                            <m:r>
                              <m:rPr>
                                <m:brk m:alnAt="7"/>
                              </m:rPr>
                              <a:rPr lang="en-AU" sz="1400" i="1">
                                <a:latin typeface="Cambria Math" panose="02040503050406030204" pitchFamily="18" charset="0"/>
                              </a:rPr>
                              <m:t>𝑚</m:t>
                            </m:r>
                            <m:r>
                              <a:rPr lang="en-AU" sz="1400" i="1">
                                <a:latin typeface="Cambria Math" panose="02040503050406030204" pitchFamily="18" charset="0"/>
                              </a:rPr>
                              <m:t>𝑎𝑥</m:t>
                            </m:r>
                          </m:e>
                        </m:mr>
                        <m:mr>
                          <m:e>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m:t>
                            </m:r>
                          </m:e>
                        </m:mr>
                      </m:m>
                      <m:r>
                        <a:rPr lang="en-AU" sz="1400" i="1">
                          <a:latin typeface="Cambria Math" panose="02040503050406030204" pitchFamily="18" charset="0"/>
                        </a:rPr>
                        <m:t> </m:t>
                      </m:r>
                      <m:r>
                        <a:rPr lang="en-AU" sz="1400" i="1">
                          <a:latin typeface="Cambria Math" panose="02040503050406030204" pitchFamily="18" charset="0"/>
                          <a:ea typeface="Cambria Math" panose="02040503050406030204" pitchFamily="18" charset="0"/>
                        </a:rPr>
                        <m:t>𝜋</m:t>
                      </m:r>
                      <m:r>
                        <a:rPr lang="en-AU" sz="1400" i="1">
                          <a:latin typeface="Cambria Math" panose="02040503050406030204" pitchFamily="18" charset="0"/>
                          <a:ea typeface="Cambria Math" panose="02040503050406030204" pitchFamily="18" charset="0"/>
                        </a:rPr>
                        <m:t>=</m:t>
                      </m:r>
                      <m:r>
                        <a:rPr lang="en-AU" sz="1400" i="1">
                          <a:latin typeface="Cambria Math" panose="02040503050406030204" pitchFamily="18" charset="0"/>
                          <a:ea typeface="Cambria Math" panose="02040503050406030204" pitchFamily="18" charset="0"/>
                        </a:rPr>
                        <m:t>𝑄</m:t>
                      </m:r>
                      <m:r>
                        <a:rPr lang="en-AU" sz="1400" i="1">
                          <a:latin typeface="Cambria Math" panose="02040503050406030204" pitchFamily="18" charset="0"/>
                          <a:ea typeface="Cambria Math" panose="02040503050406030204" pitchFamily="18" charset="0"/>
                        </a:rPr>
                        <m:t>−</m:t>
                      </m:r>
                      <m:r>
                        <a:rPr lang="en-AU" sz="1400" i="1">
                          <a:latin typeface="Cambria Math" panose="02040503050406030204" pitchFamily="18" charset="0"/>
                          <a:ea typeface="Cambria Math" panose="02040503050406030204" pitchFamily="18" charset="0"/>
                        </a:rPr>
                        <m:t>𝑐𝑜𝑚𝑝𝑒𝑛𝑠𝑎𝑡𝑖𝑜𝑛</m:t>
                      </m:r>
                      <m:r>
                        <a:rPr lang="en-AU" sz="1400" i="1">
                          <a:latin typeface="Cambria Math" panose="02040503050406030204" pitchFamily="18" charset="0"/>
                          <a:ea typeface="Cambria Math" panose="02040503050406030204" pitchFamily="18" charset="0"/>
                        </a:rPr>
                        <m:t>            </m:t>
                      </m:r>
                      <m:r>
                        <a:rPr lang="en-AU" sz="1400" i="1">
                          <a:latin typeface="Cambria Math" panose="02040503050406030204" pitchFamily="18" charset="0"/>
                          <a:ea typeface="Cambria Math" panose="02040503050406030204" pitchFamily="18" charset="0"/>
                        </a:rPr>
                        <m:t>𝑠</m:t>
                      </m:r>
                      <m:r>
                        <a:rPr lang="en-AU" sz="1400" i="1">
                          <a:latin typeface="Cambria Math" panose="02040503050406030204" pitchFamily="18" charset="0"/>
                          <a:ea typeface="Cambria Math" panose="02040503050406030204" pitchFamily="18" charset="0"/>
                        </a:rPr>
                        <m:t>.</m:t>
                      </m:r>
                      <m:r>
                        <a:rPr lang="en-AU" sz="1400" i="1">
                          <a:latin typeface="Cambria Math" panose="02040503050406030204" pitchFamily="18" charset="0"/>
                          <a:ea typeface="Cambria Math" panose="02040503050406030204" pitchFamily="18" charset="0"/>
                        </a:rPr>
                        <m:t>𝑡</m:t>
                      </m:r>
                      <m:r>
                        <a:rPr lang="en-AU" sz="1400" i="1">
                          <a:latin typeface="Cambria Math" panose="02040503050406030204" pitchFamily="18" charset="0"/>
                          <a:ea typeface="Cambria Math" panose="02040503050406030204" pitchFamily="18" charset="0"/>
                        </a:rPr>
                        <m:t>.        </m:t>
                      </m:r>
                      <m:r>
                        <a:rPr lang="en-AU" sz="1400" i="1">
                          <a:latin typeface="Cambria Math" panose="02040503050406030204" pitchFamily="18" charset="0"/>
                          <a:ea typeface="Cambria Math" panose="02040503050406030204" pitchFamily="18" charset="0"/>
                        </a:rPr>
                        <m:t>𝑎</m:t>
                      </m:r>
                      <m:r>
                        <a:rPr lang="en-AU" sz="1400" i="1">
                          <a:latin typeface="Cambria Math" panose="02040503050406030204" pitchFamily="18" charset="0"/>
                          <a:ea typeface="Cambria Math" panose="02040503050406030204" pitchFamily="18" charset="0"/>
                        </a:rPr>
                        <m:t>+</m:t>
                      </m:r>
                      <m:r>
                        <a:rPr lang="en-AU" sz="1400" i="1">
                          <a:latin typeface="Cambria Math" panose="02040503050406030204" pitchFamily="18" charset="0"/>
                          <a:ea typeface="Cambria Math" panose="02040503050406030204" pitchFamily="18" charset="0"/>
                        </a:rPr>
                        <m:t>𝑏𝑄</m:t>
                      </m:r>
                      <m:r>
                        <a:rPr lang="en-AU" sz="1400" i="1">
                          <a:latin typeface="Cambria Math" panose="02040503050406030204" pitchFamily="18" charset="0"/>
                          <a:ea typeface="Cambria Math" panose="02040503050406030204" pitchFamily="18" charset="0"/>
                        </a:rPr>
                        <m:t>≥</m:t>
                      </m:r>
                      <m:r>
                        <a:rPr lang="en-AU" sz="1400" i="1">
                          <a:latin typeface="Cambria Math" panose="02040503050406030204" pitchFamily="18" charset="0"/>
                          <a:ea typeface="Cambria Math" panose="02040503050406030204" pitchFamily="18" charset="0"/>
                        </a:rPr>
                        <m:t>𝐶</m:t>
                      </m:r>
                      <m:d>
                        <m:dPr>
                          <m:ctrlPr>
                            <a:rPr lang="en-AU" sz="1400" i="1">
                              <a:latin typeface="Cambria Math" panose="02040503050406030204" pitchFamily="18" charset="0"/>
                              <a:ea typeface="Cambria Math" panose="02040503050406030204" pitchFamily="18" charset="0"/>
                            </a:rPr>
                          </m:ctrlPr>
                        </m:dPr>
                        <m:e>
                          <m:r>
                            <a:rPr lang="en-AU" sz="1400" i="1">
                              <a:latin typeface="Cambria Math" panose="02040503050406030204" pitchFamily="18" charset="0"/>
                              <a:ea typeface="Cambria Math" panose="02040503050406030204" pitchFamily="18" charset="0"/>
                            </a:rPr>
                            <m:t>𝑒</m:t>
                          </m:r>
                        </m:e>
                      </m:d>
                    </m:oMath>
                    <m:oMath xmlns:m="http://schemas.openxmlformats.org/officeDocument/2006/math">
                      <m:r>
                        <a:rPr lang="en-AU" sz="1400" b="0" i="1" smtClean="0">
                          <a:latin typeface="Cambria Math" panose="02040503050406030204" pitchFamily="18" charset="0"/>
                        </a:rPr>
                        <m:t> </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400" i="1">
                              <a:latin typeface="Cambria Math" panose="02040503050406030204" pitchFamily="18" charset="0"/>
                            </a:rPr>
                          </m:ctrlPr>
                        </m:mPr>
                        <m:mr>
                          <m:e>
                            <m:r>
                              <m:rPr>
                                <m:brk m:alnAt="7"/>
                              </m:rPr>
                              <a:rPr lang="en-AU" sz="1400" i="1">
                                <a:latin typeface="Cambria Math" panose="02040503050406030204" pitchFamily="18" charset="0"/>
                              </a:rPr>
                              <m:t>𝑚</m:t>
                            </m:r>
                            <m:r>
                              <a:rPr lang="en-AU" sz="1400" i="1">
                                <a:latin typeface="Cambria Math" panose="02040503050406030204" pitchFamily="18" charset="0"/>
                              </a:rPr>
                              <m:t>𝑎𝑥</m:t>
                            </m:r>
                          </m:e>
                        </m:mr>
                        <m:mr>
                          <m:e>
                            <m:r>
                              <a:rPr lang="en-AU" sz="1400" i="1">
                                <a:latin typeface="Cambria Math" panose="02040503050406030204" pitchFamily="18" charset="0"/>
                              </a:rPr>
                              <m:t>𝑎</m:t>
                            </m:r>
                            <m:r>
                              <a:rPr lang="en-AU" sz="1400" i="1">
                                <a:latin typeface="Cambria Math" panose="02040503050406030204" pitchFamily="18" charset="0"/>
                              </a:rPr>
                              <m:t>,</m:t>
                            </m:r>
                            <m:r>
                              <a:rPr lang="en-AU" sz="1400" i="1">
                                <a:latin typeface="Cambria Math" panose="02040503050406030204" pitchFamily="18" charset="0"/>
                              </a:rPr>
                              <m:t>𝑏</m:t>
                            </m:r>
                          </m:e>
                        </m:mr>
                      </m:m>
                      <m:r>
                        <a:rPr lang="en-AU" sz="1400" i="1">
                          <a:latin typeface="Cambria Math" panose="02040503050406030204" pitchFamily="18" charset="0"/>
                        </a:rPr>
                        <m:t> </m:t>
                      </m:r>
                      <m:r>
                        <a:rPr lang="en-AU" sz="1400" i="1">
                          <a:latin typeface="Cambria Math" panose="02040503050406030204" pitchFamily="18" charset="0"/>
                          <a:ea typeface="Cambria Math" panose="02040503050406030204" pitchFamily="18" charset="0"/>
                        </a:rPr>
                        <m:t>𝑄</m:t>
                      </m:r>
                      <m:r>
                        <a:rPr lang="en-AU" sz="1400" i="1">
                          <a:latin typeface="Cambria Math" panose="02040503050406030204" pitchFamily="18" charset="0"/>
                          <a:ea typeface="Cambria Math" panose="02040503050406030204" pitchFamily="18" charset="0"/>
                        </a:rPr>
                        <m:t>−</m:t>
                      </m:r>
                      <m:d>
                        <m:dPr>
                          <m:begChr m:val="["/>
                          <m:endChr m:val="]"/>
                          <m:ctrlPr>
                            <a:rPr lang="en-AU" sz="1400" i="1" smtClean="0">
                              <a:latin typeface="Cambria Math" panose="02040503050406030204" pitchFamily="18" charset="0"/>
                              <a:ea typeface="Cambria Math" panose="02040503050406030204" pitchFamily="18" charset="0"/>
                            </a:rPr>
                          </m:ctrlPr>
                        </m:dPr>
                        <m:e>
                          <m:r>
                            <a:rPr lang="en-AU" sz="1400" b="0" i="1" smtClean="0">
                              <a:latin typeface="Cambria Math" panose="02040503050406030204" pitchFamily="18" charset="0"/>
                              <a:ea typeface="Cambria Math" panose="02040503050406030204" pitchFamily="18" charset="0"/>
                            </a:rPr>
                            <m:t>𝑎</m:t>
                          </m:r>
                          <m:r>
                            <a:rPr lang="en-AU" sz="1400" b="0" i="1" smtClean="0">
                              <a:latin typeface="Cambria Math" panose="02040503050406030204" pitchFamily="18" charset="0"/>
                              <a:ea typeface="Cambria Math" panose="02040503050406030204" pitchFamily="18" charset="0"/>
                            </a:rPr>
                            <m:t>+</m:t>
                          </m:r>
                          <m:r>
                            <a:rPr lang="en-AU" sz="1400" b="0" i="1" smtClean="0">
                              <a:latin typeface="Cambria Math" panose="02040503050406030204" pitchFamily="18" charset="0"/>
                              <a:ea typeface="Cambria Math" panose="02040503050406030204" pitchFamily="18" charset="0"/>
                            </a:rPr>
                            <m:t>𝑏𝑄</m:t>
                          </m:r>
                        </m:e>
                      </m:d>
                      <m:r>
                        <a:rPr lang="en-AU" sz="1400" i="1">
                          <a:latin typeface="Cambria Math" panose="02040503050406030204" pitchFamily="18" charset="0"/>
                          <a:ea typeface="Cambria Math" panose="02040503050406030204" pitchFamily="18" charset="0"/>
                        </a:rPr>
                        <m:t>            </m:t>
                      </m:r>
                      <m:r>
                        <a:rPr lang="en-AU" sz="1400" i="1">
                          <a:latin typeface="Cambria Math" panose="02040503050406030204" pitchFamily="18" charset="0"/>
                          <a:ea typeface="Cambria Math" panose="02040503050406030204" pitchFamily="18" charset="0"/>
                        </a:rPr>
                        <m:t>𝑠</m:t>
                      </m:r>
                      <m:r>
                        <a:rPr lang="en-AU" sz="1400" i="1">
                          <a:latin typeface="Cambria Math" panose="02040503050406030204" pitchFamily="18" charset="0"/>
                          <a:ea typeface="Cambria Math" panose="02040503050406030204" pitchFamily="18" charset="0"/>
                        </a:rPr>
                        <m:t>.</m:t>
                      </m:r>
                      <m:r>
                        <a:rPr lang="en-AU" sz="1400" i="1">
                          <a:latin typeface="Cambria Math" panose="02040503050406030204" pitchFamily="18" charset="0"/>
                          <a:ea typeface="Cambria Math" panose="02040503050406030204" pitchFamily="18" charset="0"/>
                        </a:rPr>
                        <m:t>𝑡</m:t>
                      </m:r>
                      <m:r>
                        <a:rPr lang="en-AU" sz="1400" i="1">
                          <a:latin typeface="Cambria Math" panose="02040503050406030204" pitchFamily="18" charset="0"/>
                          <a:ea typeface="Cambria Math" panose="02040503050406030204" pitchFamily="18" charset="0"/>
                        </a:rPr>
                        <m:t>.        </m:t>
                      </m:r>
                      <m:r>
                        <a:rPr lang="en-AU" sz="1400" i="1">
                          <a:latin typeface="Cambria Math" panose="02040503050406030204" pitchFamily="18" charset="0"/>
                          <a:ea typeface="Cambria Math" panose="02040503050406030204" pitchFamily="18" charset="0"/>
                        </a:rPr>
                        <m:t>𝑎</m:t>
                      </m:r>
                      <m:r>
                        <a:rPr lang="en-AU" sz="1400" i="1">
                          <a:latin typeface="Cambria Math" panose="02040503050406030204" pitchFamily="18" charset="0"/>
                          <a:ea typeface="Cambria Math" panose="02040503050406030204" pitchFamily="18" charset="0"/>
                        </a:rPr>
                        <m:t>+</m:t>
                      </m:r>
                      <m:r>
                        <a:rPr lang="en-AU" sz="1400" i="1">
                          <a:latin typeface="Cambria Math" panose="02040503050406030204" pitchFamily="18" charset="0"/>
                          <a:ea typeface="Cambria Math" panose="02040503050406030204" pitchFamily="18" charset="0"/>
                        </a:rPr>
                        <m:t>𝑏𝑄</m:t>
                      </m:r>
                      <m:r>
                        <a:rPr lang="en-AU" sz="1400" b="0" i="1" smtClean="0">
                          <a:latin typeface="Cambria Math" panose="02040503050406030204" pitchFamily="18" charset="0"/>
                          <a:ea typeface="Cambria Math" panose="02040503050406030204" pitchFamily="18" charset="0"/>
                        </a:rPr>
                        <m:t>=2</m:t>
                      </m:r>
                      <m:sSup>
                        <m:sSupPr>
                          <m:ctrlPr>
                            <a:rPr lang="en-AU" sz="1400" b="0" i="1" smtClean="0">
                              <a:latin typeface="Cambria Math" panose="02040503050406030204" pitchFamily="18" charset="0"/>
                              <a:ea typeface="Cambria Math" panose="02040503050406030204" pitchFamily="18" charset="0"/>
                            </a:rPr>
                          </m:ctrlPr>
                        </m:sSupPr>
                        <m:e>
                          <m:r>
                            <a:rPr lang="en-AU" sz="1400" b="0" i="1" smtClean="0">
                              <a:latin typeface="Cambria Math" panose="02040503050406030204" pitchFamily="18" charset="0"/>
                              <a:ea typeface="Cambria Math" panose="02040503050406030204" pitchFamily="18" charset="0"/>
                            </a:rPr>
                            <m:t>𝑒</m:t>
                          </m:r>
                        </m:e>
                        <m:sup>
                          <m:r>
                            <a:rPr lang="en-AU" sz="1400" b="0" i="1" smtClean="0">
                              <a:latin typeface="Cambria Math" panose="02040503050406030204" pitchFamily="18" charset="0"/>
                              <a:ea typeface="Cambria Math" panose="02040503050406030204" pitchFamily="18" charset="0"/>
                            </a:rPr>
                            <m:t>2</m:t>
                          </m:r>
                        </m:sup>
                      </m:sSup>
                      <m:r>
                        <a:rPr lang="en-AU" sz="1400" b="0" i="1" smtClean="0">
                          <a:latin typeface="Cambria Math" panose="02040503050406030204" pitchFamily="18" charset="0"/>
                          <a:ea typeface="Cambria Math" panose="02040503050406030204" pitchFamily="18" charset="0"/>
                        </a:rPr>
                        <m:t>, </m:t>
                      </m:r>
                      <m:r>
                        <a:rPr lang="en-AU" sz="1400" b="0" i="1" smtClean="0">
                          <a:latin typeface="Cambria Math" panose="02040503050406030204" pitchFamily="18" charset="0"/>
                          <a:ea typeface="Cambria Math" panose="02040503050406030204" pitchFamily="18" charset="0"/>
                        </a:rPr>
                        <m:t>𝑒</m:t>
                      </m:r>
                      <m:r>
                        <a:rPr lang="en-AU" sz="1400" b="0" i="1" smtClean="0">
                          <a:latin typeface="Cambria Math" panose="02040503050406030204" pitchFamily="18" charset="0"/>
                          <a:ea typeface="Cambria Math" panose="02040503050406030204" pitchFamily="18" charset="0"/>
                        </a:rPr>
                        <m:t>=</m:t>
                      </m:r>
                      <m:f>
                        <m:fPr>
                          <m:ctrlPr>
                            <a:rPr lang="en-AU" sz="1400" b="0" i="1" smtClean="0">
                              <a:latin typeface="Cambria Math" panose="02040503050406030204" pitchFamily="18" charset="0"/>
                              <a:ea typeface="Cambria Math" panose="02040503050406030204" pitchFamily="18" charset="0"/>
                            </a:rPr>
                          </m:ctrlPr>
                        </m:fPr>
                        <m:num>
                          <m:r>
                            <a:rPr lang="en-AU" sz="1400" b="0" i="1" smtClean="0">
                              <a:latin typeface="Cambria Math" panose="02040503050406030204" pitchFamily="18" charset="0"/>
                              <a:ea typeface="Cambria Math" panose="02040503050406030204" pitchFamily="18" charset="0"/>
                            </a:rPr>
                            <m:t>𝑏</m:t>
                          </m:r>
                        </m:num>
                        <m:den>
                          <m:r>
                            <a:rPr lang="en-AU" sz="1400" b="0" i="1" smtClean="0">
                              <a:latin typeface="Cambria Math" panose="02040503050406030204" pitchFamily="18" charset="0"/>
                              <a:ea typeface="Cambria Math" panose="02040503050406030204" pitchFamily="18" charset="0"/>
                            </a:rPr>
                            <m:t>4</m:t>
                          </m:r>
                        </m:den>
                      </m:f>
                      <m:r>
                        <a:rPr lang="en-AU" sz="1400" b="0" i="1" smtClean="0">
                          <a:latin typeface="Cambria Math" panose="02040503050406030204" pitchFamily="18" charset="0"/>
                          <a:ea typeface="Cambria Math" panose="02040503050406030204" pitchFamily="18" charset="0"/>
                        </a:rPr>
                        <m:t>, </m:t>
                      </m:r>
                      <m:r>
                        <a:rPr lang="en-AU" sz="1400" b="0" i="1" smtClean="0">
                          <a:latin typeface="Cambria Math" panose="02040503050406030204" pitchFamily="18" charset="0"/>
                          <a:ea typeface="Cambria Math" panose="02040503050406030204" pitchFamily="18" charset="0"/>
                        </a:rPr>
                        <m:t>𝑎</m:t>
                      </m:r>
                      <m:r>
                        <a:rPr lang="en-AU" sz="1400" b="0" i="1" smtClean="0">
                          <a:latin typeface="Cambria Math" panose="02040503050406030204" pitchFamily="18" charset="0"/>
                          <a:ea typeface="Cambria Math" panose="02040503050406030204" pitchFamily="18" charset="0"/>
                        </a:rPr>
                        <m:t>=−</m:t>
                      </m:r>
                      <m:f>
                        <m:fPr>
                          <m:ctrlPr>
                            <a:rPr lang="en-AU" sz="1400" b="0" i="1" smtClean="0">
                              <a:latin typeface="Cambria Math" panose="02040503050406030204" pitchFamily="18" charset="0"/>
                              <a:ea typeface="Cambria Math" panose="02040503050406030204" pitchFamily="18" charset="0"/>
                            </a:rPr>
                          </m:ctrlPr>
                        </m:fPr>
                        <m:num>
                          <m:sSup>
                            <m:sSupPr>
                              <m:ctrlPr>
                                <a:rPr lang="en-AU" sz="1400" b="0" i="1" smtClean="0">
                                  <a:latin typeface="Cambria Math" panose="02040503050406030204" pitchFamily="18" charset="0"/>
                                  <a:ea typeface="Cambria Math" panose="02040503050406030204" pitchFamily="18" charset="0"/>
                                </a:rPr>
                              </m:ctrlPr>
                            </m:sSupPr>
                            <m:e>
                              <m:r>
                                <a:rPr lang="en-AU" sz="1400" b="0" i="1" smtClean="0">
                                  <a:latin typeface="Cambria Math" panose="02040503050406030204" pitchFamily="18" charset="0"/>
                                  <a:ea typeface="Cambria Math" panose="02040503050406030204" pitchFamily="18" charset="0"/>
                                </a:rPr>
                                <m:t>𝑏</m:t>
                              </m:r>
                            </m:e>
                            <m:sup>
                              <m:r>
                                <a:rPr lang="en-AU" sz="1400" b="0" i="1" smtClean="0">
                                  <a:latin typeface="Cambria Math" panose="02040503050406030204" pitchFamily="18" charset="0"/>
                                  <a:ea typeface="Cambria Math" panose="02040503050406030204" pitchFamily="18" charset="0"/>
                                </a:rPr>
                                <m:t>2</m:t>
                              </m:r>
                            </m:sup>
                          </m:sSup>
                        </m:num>
                        <m:den>
                          <m:r>
                            <a:rPr lang="en-AU" sz="1400" b="0" i="1" smtClean="0">
                              <a:latin typeface="Cambria Math" panose="02040503050406030204" pitchFamily="18" charset="0"/>
                              <a:ea typeface="Cambria Math" panose="02040503050406030204" pitchFamily="18" charset="0"/>
                            </a:rPr>
                            <m:t>8</m:t>
                          </m:r>
                        </m:den>
                      </m:f>
                      <m:r>
                        <a:rPr lang="en-AU" sz="1400" b="0" i="1" smtClean="0">
                          <a:latin typeface="Cambria Math" panose="02040503050406030204" pitchFamily="18" charset="0"/>
                          <a:ea typeface="Cambria Math" panose="02040503050406030204" pitchFamily="18" charset="0"/>
                        </a:rPr>
                        <m:t>, </m:t>
                      </m:r>
                      <m:r>
                        <a:rPr lang="en-AU" sz="1400" b="0" i="1" smtClean="0">
                          <a:latin typeface="Cambria Math" panose="02040503050406030204" pitchFamily="18" charset="0"/>
                          <a:ea typeface="Cambria Math" panose="02040503050406030204" pitchFamily="18" charset="0"/>
                        </a:rPr>
                        <m:t>𝑄</m:t>
                      </m:r>
                      <m:r>
                        <a:rPr lang="en-AU" sz="1400" b="0" i="1" smtClean="0">
                          <a:latin typeface="Cambria Math" panose="02040503050406030204" pitchFamily="18" charset="0"/>
                          <a:ea typeface="Cambria Math" panose="02040503050406030204" pitchFamily="18" charset="0"/>
                        </a:rPr>
                        <m:t>=</m:t>
                      </m:r>
                      <m:r>
                        <a:rPr lang="en-AU" sz="1400" b="0" i="1" smtClean="0">
                          <a:latin typeface="Cambria Math" panose="02040503050406030204" pitchFamily="18" charset="0"/>
                          <a:ea typeface="Cambria Math" panose="02040503050406030204" pitchFamily="18" charset="0"/>
                        </a:rPr>
                        <m:t>𝑒</m:t>
                      </m:r>
                      <m:r>
                        <a:rPr lang="en-AU" sz="1400" b="0" i="1" smtClean="0">
                          <a:latin typeface="Cambria Math" panose="02040503050406030204" pitchFamily="18" charset="0"/>
                          <a:ea typeface="Cambria Math" panose="02040503050406030204" pitchFamily="18" charset="0"/>
                        </a:rPr>
                        <m:t>=</m:t>
                      </m:r>
                      <m:f>
                        <m:fPr>
                          <m:ctrlPr>
                            <a:rPr lang="en-AU" sz="1400" b="0" i="1" smtClean="0">
                              <a:latin typeface="Cambria Math" panose="02040503050406030204" pitchFamily="18" charset="0"/>
                              <a:ea typeface="Cambria Math" panose="02040503050406030204" pitchFamily="18" charset="0"/>
                            </a:rPr>
                          </m:ctrlPr>
                        </m:fPr>
                        <m:num>
                          <m:r>
                            <a:rPr lang="en-AU" sz="1400" b="0" i="1" smtClean="0">
                              <a:latin typeface="Cambria Math" panose="02040503050406030204" pitchFamily="18" charset="0"/>
                              <a:ea typeface="Cambria Math" panose="02040503050406030204" pitchFamily="18" charset="0"/>
                            </a:rPr>
                            <m:t>𝑏</m:t>
                          </m:r>
                        </m:num>
                        <m:den>
                          <m:r>
                            <a:rPr lang="en-AU" sz="1400" b="0" i="1" smtClean="0">
                              <a:latin typeface="Cambria Math" panose="02040503050406030204" pitchFamily="18" charset="0"/>
                              <a:ea typeface="Cambria Math" panose="02040503050406030204" pitchFamily="18" charset="0"/>
                            </a:rPr>
                            <m:t>4</m:t>
                          </m:r>
                        </m:den>
                      </m:f>
                    </m:oMath>
                    <m:oMath xmlns:m="http://schemas.openxmlformats.org/officeDocument/2006/math">
                      <m:r>
                        <a:rPr lang="en-AU" sz="1400" b="0" i="1" smtClean="0">
                          <a:latin typeface="Cambria Math" panose="02040503050406030204" pitchFamily="18" charset="0"/>
                        </a:rPr>
                        <m:t> </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400" i="1">
                              <a:latin typeface="Cambria Math" panose="02040503050406030204" pitchFamily="18" charset="0"/>
                            </a:rPr>
                          </m:ctrlPr>
                        </m:mPr>
                        <m:mr>
                          <m:e>
                            <m:r>
                              <m:rPr>
                                <m:brk m:alnAt="7"/>
                              </m:rPr>
                              <a:rPr lang="en-AU" sz="1400" i="1">
                                <a:latin typeface="Cambria Math" panose="02040503050406030204" pitchFamily="18" charset="0"/>
                              </a:rPr>
                              <m:t>𝑚</m:t>
                            </m:r>
                            <m:r>
                              <a:rPr lang="en-AU" sz="1400" i="1">
                                <a:latin typeface="Cambria Math" panose="02040503050406030204" pitchFamily="18" charset="0"/>
                              </a:rPr>
                              <m:t>𝑎𝑥</m:t>
                            </m:r>
                          </m:e>
                        </m:mr>
                        <m:mr>
                          <m:e>
                            <m:r>
                              <a:rPr lang="en-AU" sz="1400" i="1">
                                <a:latin typeface="Cambria Math" panose="02040503050406030204" pitchFamily="18" charset="0"/>
                              </a:rPr>
                              <m:t>𝑏</m:t>
                            </m:r>
                          </m:e>
                        </m:mr>
                      </m:m>
                      <m:r>
                        <a:rPr lang="en-AU" sz="1400" i="1">
                          <a:latin typeface="Cambria Math" panose="02040503050406030204" pitchFamily="18" charset="0"/>
                        </a:rPr>
                        <m:t> </m:t>
                      </m:r>
                      <m:f>
                        <m:fPr>
                          <m:ctrlPr>
                            <a:rPr lang="en-AU" sz="1400" i="1" smtClean="0">
                              <a:latin typeface="Cambria Math" panose="02040503050406030204" pitchFamily="18" charset="0"/>
                            </a:rPr>
                          </m:ctrlPr>
                        </m:fPr>
                        <m:num>
                          <m:r>
                            <a:rPr lang="en-AU" sz="1400" b="0" i="1" smtClean="0">
                              <a:latin typeface="Cambria Math" panose="02040503050406030204" pitchFamily="18" charset="0"/>
                            </a:rPr>
                            <m:t>𝑏</m:t>
                          </m:r>
                        </m:num>
                        <m:den>
                          <m:r>
                            <a:rPr lang="en-AU" sz="1400" b="0" i="1" smtClean="0">
                              <a:latin typeface="Cambria Math" panose="02040503050406030204" pitchFamily="18" charset="0"/>
                            </a:rPr>
                            <m:t>4</m:t>
                          </m:r>
                        </m:den>
                      </m:f>
                      <m:r>
                        <a:rPr lang="en-AU" sz="1400" i="1">
                          <a:latin typeface="Cambria Math" panose="02040503050406030204" pitchFamily="18" charset="0"/>
                          <a:ea typeface="Cambria Math" panose="02040503050406030204" pitchFamily="18" charset="0"/>
                        </a:rPr>
                        <m:t>−</m:t>
                      </m:r>
                      <m:d>
                        <m:dPr>
                          <m:begChr m:val="["/>
                          <m:endChr m:val="]"/>
                          <m:ctrlPr>
                            <a:rPr lang="en-AU" sz="1400" i="1">
                              <a:latin typeface="Cambria Math" panose="02040503050406030204" pitchFamily="18" charset="0"/>
                              <a:ea typeface="Cambria Math" panose="02040503050406030204" pitchFamily="18" charset="0"/>
                            </a:rPr>
                          </m:ctrlPr>
                        </m:dPr>
                        <m:e>
                          <m:r>
                            <a:rPr lang="en-AU" sz="1400" b="0" i="1" smtClean="0">
                              <a:latin typeface="Cambria Math" panose="02040503050406030204" pitchFamily="18" charset="0"/>
                              <a:ea typeface="Cambria Math" panose="02040503050406030204" pitchFamily="18" charset="0"/>
                            </a:rPr>
                            <m:t>−</m:t>
                          </m:r>
                          <m:f>
                            <m:fPr>
                              <m:ctrlPr>
                                <a:rPr lang="en-AU" sz="1400" b="0" i="1" smtClean="0">
                                  <a:latin typeface="Cambria Math" panose="02040503050406030204" pitchFamily="18" charset="0"/>
                                  <a:ea typeface="Cambria Math" panose="02040503050406030204" pitchFamily="18" charset="0"/>
                                </a:rPr>
                              </m:ctrlPr>
                            </m:fPr>
                            <m:num>
                              <m:sSup>
                                <m:sSupPr>
                                  <m:ctrlPr>
                                    <a:rPr lang="en-AU" sz="1400" b="0" i="1" smtClean="0">
                                      <a:latin typeface="Cambria Math" panose="02040503050406030204" pitchFamily="18" charset="0"/>
                                      <a:ea typeface="Cambria Math" panose="02040503050406030204" pitchFamily="18" charset="0"/>
                                    </a:rPr>
                                  </m:ctrlPr>
                                </m:sSupPr>
                                <m:e>
                                  <m:r>
                                    <a:rPr lang="en-AU" sz="1400" b="0" i="1" smtClean="0">
                                      <a:latin typeface="Cambria Math" panose="02040503050406030204" pitchFamily="18" charset="0"/>
                                      <a:ea typeface="Cambria Math" panose="02040503050406030204" pitchFamily="18" charset="0"/>
                                    </a:rPr>
                                    <m:t>𝑏</m:t>
                                  </m:r>
                                </m:e>
                                <m:sup>
                                  <m:r>
                                    <a:rPr lang="en-AU" sz="1400" b="0" i="1" smtClean="0">
                                      <a:latin typeface="Cambria Math" panose="02040503050406030204" pitchFamily="18" charset="0"/>
                                      <a:ea typeface="Cambria Math" panose="02040503050406030204" pitchFamily="18" charset="0"/>
                                    </a:rPr>
                                    <m:t>2</m:t>
                                  </m:r>
                                </m:sup>
                              </m:sSup>
                            </m:num>
                            <m:den>
                              <m:r>
                                <a:rPr lang="en-AU" sz="1400" b="0" i="1" smtClean="0">
                                  <a:latin typeface="Cambria Math" panose="02040503050406030204" pitchFamily="18" charset="0"/>
                                  <a:ea typeface="Cambria Math" panose="02040503050406030204" pitchFamily="18" charset="0"/>
                                </a:rPr>
                                <m:t>8</m:t>
                              </m:r>
                            </m:den>
                          </m:f>
                          <m:r>
                            <a:rPr lang="en-AU" sz="1400" i="1">
                              <a:latin typeface="Cambria Math" panose="02040503050406030204" pitchFamily="18" charset="0"/>
                              <a:ea typeface="Cambria Math" panose="02040503050406030204" pitchFamily="18" charset="0"/>
                            </a:rPr>
                            <m:t>+</m:t>
                          </m:r>
                          <m:r>
                            <a:rPr lang="en-AU" sz="1400" i="1">
                              <a:latin typeface="Cambria Math" panose="02040503050406030204" pitchFamily="18" charset="0"/>
                              <a:ea typeface="Cambria Math" panose="02040503050406030204" pitchFamily="18" charset="0"/>
                            </a:rPr>
                            <m:t>𝑏</m:t>
                          </m:r>
                          <m:f>
                            <m:fPr>
                              <m:ctrlPr>
                                <a:rPr lang="en-AU" sz="1400" i="1" smtClean="0">
                                  <a:latin typeface="Cambria Math" panose="02040503050406030204" pitchFamily="18" charset="0"/>
                                  <a:ea typeface="Cambria Math" panose="02040503050406030204" pitchFamily="18" charset="0"/>
                                </a:rPr>
                              </m:ctrlPr>
                            </m:fPr>
                            <m:num>
                              <m:r>
                                <a:rPr lang="en-AU" sz="1400" b="0" i="1" smtClean="0">
                                  <a:latin typeface="Cambria Math" panose="02040503050406030204" pitchFamily="18" charset="0"/>
                                  <a:ea typeface="Cambria Math" panose="02040503050406030204" pitchFamily="18" charset="0"/>
                                </a:rPr>
                                <m:t>𝑏</m:t>
                              </m:r>
                            </m:num>
                            <m:den>
                              <m:r>
                                <a:rPr lang="en-AU" sz="1400" b="0" i="1" smtClean="0">
                                  <a:latin typeface="Cambria Math" panose="02040503050406030204" pitchFamily="18" charset="0"/>
                                  <a:ea typeface="Cambria Math" panose="02040503050406030204" pitchFamily="18" charset="0"/>
                                </a:rPr>
                                <m:t>4</m:t>
                              </m:r>
                            </m:den>
                          </m:f>
                        </m:e>
                      </m:d>
                    </m:oMath>
                  </m:oMathPara>
                </a14:m>
                <a:endParaRPr lang="en-AU" sz="1400" dirty="0">
                  <a:ea typeface="Cambria Math" panose="02040503050406030204" pitchFamily="18" charset="0"/>
                </a:endParaRPr>
              </a:p>
              <a:p>
                <a:pPr marL="0" indent="0">
                  <a:buNone/>
                </a:pPr>
                <a:r>
                  <a:rPr lang="en-AU" sz="1400" dirty="0"/>
                  <a:t>First order condition:</a:t>
                </a:r>
              </a:p>
              <a:p>
                <a:pPr marL="0" indent="0">
                  <a:buNone/>
                </a:pPr>
                <a14:m>
                  <m:oMathPara xmlns:m="http://schemas.openxmlformats.org/officeDocument/2006/math">
                    <m:oMathParaPr>
                      <m:jc m:val="centerGroup"/>
                    </m:oMathParaPr>
                    <m:oMath xmlns:m="http://schemas.openxmlformats.org/officeDocument/2006/math">
                      <m:f>
                        <m:fPr>
                          <m:ctrlPr>
                            <a:rPr lang="en-AU" sz="1400" i="1" smtClean="0">
                              <a:latin typeface="Cambria Math" panose="02040503050406030204" pitchFamily="18" charset="0"/>
                            </a:rPr>
                          </m:ctrlPr>
                        </m:fPr>
                        <m:num>
                          <m:r>
                            <a:rPr lang="en-AU" sz="1400" b="0" i="1" smtClean="0">
                              <a:latin typeface="Cambria Math" panose="02040503050406030204" pitchFamily="18" charset="0"/>
                            </a:rPr>
                            <m:t>1</m:t>
                          </m:r>
                        </m:num>
                        <m:den>
                          <m:r>
                            <a:rPr lang="en-AU" sz="1400" b="0" i="1" smtClean="0">
                              <a:latin typeface="Cambria Math" panose="02040503050406030204" pitchFamily="18" charset="0"/>
                            </a:rPr>
                            <m:t>4</m:t>
                          </m:r>
                        </m:den>
                      </m:f>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𝑏</m:t>
                          </m:r>
                        </m:num>
                        <m:den>
                          <m:r>
                            <a:rPr lang="en-AU" sz="1400" b="0" i="1" smtClean="0">
                              <a:latin typeface="Cambria Math" panose="02040503050406030204" pitchFamily="18" charset="0"/>
                            </a:rPr>
                            <m:t>4</m:t>
                          </m:r>
                        </m:den>
                      </m:f>
                      <m:r>
                        <a:rPr lang="en-AU" sz="1400" b="0" i="1" smtClean="0">
                          <a:latin typeface="Cambria Math" panose="02040503050406030204" pitchFamily="18" charset="0"/>
                        </a:rPr>
                        <m:t>=0</m:t>
                      </m:r>
                    </m:oMath>
                    <m:oMath xmlns:m="http://schemas.openxmlformats.org/officeDocument/2006/math">
                      <m:r>
                        <a:rPr lang="en-AU" sz="1400" b="0" i="1" smtClean="0">
                          <a:latin typeface="Cambria Math" panose="02040503050406030204" pitchFamily="18" charset="0"/>
                        </a:rPr>
                        <m:t> </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𝑏</m:t>
                      </m:r>
                      <m:r>
                        <a:rPr lang="en-AU" sz="1400" b="0" i="1" smtClean="0">
                          <a:latin typeface="Cambria Math" panose="02040503050406030204" pitchFamily="18" charset="0"/>
                        </a:rPr>
                        <m:t>=1</m:t>
                      </m:r>
                    </m:oMath>
                  </m:oMathPara>
                </a14:m>
                <a:endParaRPr lang="en-AU" sz="1400" dirty="0"/>
              </a:p>
            </p:txBody>
          </p:sp>
        </mc:Choice>
        <mc:Fallback xmlns="">
          <p:sp>
            <p:nvSpPr>
              <p:cNvPr id="8" name="Content Placeholder 7">
                <a:extLst>
                  <a:ext uri="{FF2B5EF4-FFF2-40B4-BE49-F238E27FC236}">
                    <a16:creationId xmlns:a16="http://schemas.microsoft.com/office/drawing/2014/main" id="{931454B7-5B4A-6346-B29F-1015B4412295}"/>
                  </a:ext>
                </a:extLst>
              </p:cNvPr>
              <p:cNvSpPr>
                <a:spLocks noGrp="1" noRot="1" noChangeAspect="1" noMove="1" noResize="1" noEditPoints="1" noAdjustHandles="1" noChangeArrowheads="1" noChangeShapeType="1" noTextEdit="1"/>
              </p:cNvSpPr>
              <p:nvPr>
                <p:ph sz="quarter" idx="13"/>
              </p:nvPr>
            </p:nvSpPr>
            <p:spPr>
              <a:blipFill>
                <a:blip r:embed="rId3"/>
                <a:stretch>
                  <a:fillRect l="-245" b="-7749"/>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9</a:t>
            </a:fld>
            <a:endParaRPr lang="en-AU" dirty="0"/>
          </a:p>
        </p:txBody>
      </p:sp>
    </p:spTree>
    <p:extLst>
      <p:ext uri="{BB962C8B-B14F-4D97-AF65-F5344CB8AC3E}">
        <p14:creationId xmlns:p14="http://schemas.microsoft.com/office/powerpoint/2010/main" val="37243336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10541</TotalTime>
  <Words>1252</Words>
  <Application>Microsoft Macintosh PowerPoint</Application>
  <PresentationFormat>Widescreen</PresentationFormat>
  <Paragraphs>121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Tw Cen MT</vt:lpstr>
      <vt:lpstr>Droplet</vt:lpstr>
      <vt:lpstr>Tutorial 10 Incentive compensation</vt:lpstr>
      <vt:lpstr>Unit of Study Survey (USS)</vt:lpstr>
      <vt:lpstr>QUESTION 2</vt:lpstr>
      <vt:lpstr>QUESTION 2</vt:lpstr>
      <vt:lpstr>QUESTION 3</vt:lpstr>
      <vt:lpstr>QUESTION 3</vt:lpstr>
      <vt:lpstr>QUESTION 3</vt:lpstr>
      <vt:lpstr>QUESTION 3</vt:lpstr>
      <vt:lpstr>QUESTION 3</vt:lpstr>
      <vt:lpstr>QUESTION 3</vt:lpstr>
      <vt:lpstr>QUESTION 4</vt:lpstr>
      <vt:lpstr>QUESTION 4</vt:lpstr>
      <vt:lpstr>QUESTION 4</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503</cp:revision>
  <dcterms:created xsi:type="dcterms:W3CDTF">2015-02-25T21:48:00Z</dcterms:created>
  <dcterms:modified xsi:type="dcterms:W3CDTF">2020-11-11T10:02:53Z</dcterms:modified>
</cp:coreProperties>
</file>