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596" r:id="rId3"/>
    <p:sldId id="274" r:id="rId4"/>
    <p:sldId id="273" r:id="rId5"/>
    <p:sldId id="752" r:id="rId6"/>
    <p:sldId id="753" r:id="rId7"/>
    <p:sldId id="507" r:id="rId8"/>
    <p:sldId id="508" r:id="rId9"/>
    <p:sldId id="509" r:id="rId10"/>
    <p:sldId id="510" r:id="rId11"/>
    <p:sldId id="511" r:id="rId12"/>
    <p:sldId id="512" r:id="rId13"/>
    <p:sldId id="513" r:id="rId14"/>
    <p:sldId id="515" r:id="rId15"/>
    <p:sldId id="514" r:id="rId16"/>
    <p:sldId id="516" r:id="rId17"/>
    <p:sldId id="517" r:id="rId18"/>
    <p:sldId id="518" r:id="rId19"/>
    <p:sldId id="519" r:id="rId20"/>
    <p:sldId id="520" r:id="rId21"/>
    <p:sldId id="521" r:id="rId22"/>
    <p:sldId id="522" r:id="rId23"/>
    <p:sldId id="523"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snapToGrid="0">
      <p:cViewPr varScale="1">
        <p:scale>
          <a:sx n="124" d="100"/>
          <a:sy n="124" d="100"/>
        </p:scale>
        <p:origin x="6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18/11/20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78209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dirty="0"/>
          </a:p>
        </p:txBody>
      </p:sp>
    </p:spTree>
    <p:extLst>
      <p:ext uri="{BB962C8B-B14F-4D97-AF65-F5344CB8AC3E}">
        <p14:creationId xmlns:p14="http://schemas.microsoft.com/office/powerpoint/2010/main" val="2390870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dirty="0"/>
          </a:p>
        </p:txBody>
      </p:sp>
    </p:spTree>
    <p:extLst>
      <p:ext uri="{BB962C8B-B14F-4D97-AF65-F5344CB8AC3E}">
        <p14:creationId xmlns:p14="http://schemas.microsoft.com/office/powerpoint/2010/main" val="2364667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dirty="0"/>
          </a:p>
        </p:txBody>
      </p:sp>
    </p:spTree>
    <p:extLst>
      <p:ext uri="{BB962C8B-B14F-4D97-AF65-F5344CB8AC3E}">
        <p14:creationId xmlns:p14="http://schemas.microsoft.com/office/powerpoint/2010/main" val="429441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dirty="0"/>
          </a:p>
        </p:txBody>
      </p:sp>
    </p:spTree>
    <p:extLst>
      <p:ext uri="{BB962C8B-B14F-4D97-AF65-F5344CB8AC3E}">
        <p14:creationId xmlns:p14="http://schemas.microsoft.com/office/powerpoint/2010/main" val="45143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dirty="0"/>
          </a:p>
        </p:txBody>
      </p:sp>
    </p:spTree>
    <p:extLst>
      <p:ext uri="{BB962C8B-B14F-4D97-AF65-F5344CB8AC3E}">
        <p14:creationId xmlns:p14="http://schemas.microsoft.com/office/powerpoint/2010/main" val="10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dirty="0"/>
          </a:p>
        </p:txBody>
      </p:sp>
    </p:spTree>
    <p:extLst>
      <p:ext uri="{BB962C8B-B14F-4D97-AF65-F5344CB8AC3E}">
        <p14:creationId xmlns:p14="http://schemas.microsoft.com/office/powerpoint/2010/main" val="3865931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dirty="0"/>
          </a:p>
        </p:txBody>
      </p:sp>
    </p:spTree>
    <p:extLst>
      <p:ext uri="{BB962C8B-B14F-4D97-AF65-F5344CB8AC3E}">
        <p14:creationId xmlns:p14="http://schemas.microsoft.com/office/powerpoint/2010/main" val="3157839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dirty="0"/>
          </a:p>
        </p:txBody>
      </p:sp>
    </p:spTree>
    <p:extLst>
      <p:ext uri="{BB962C8B-B14F-4D97-AF65-F5344CB8AC3E}">
        <p14:creationId xmlns:p14="http://schemas.microsoft.com/office/powerpoint/2010/main" val="336330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dirty="0"/>
          </a:p>
        </p:txBody>
      </p:sp>
    </p:spTree>
    <p:extLst>
      <p:ext uri="{BB962C8B-B14F-4D97-AF65-F5344CB8AC3E}">
        <p14:creationId xmlns:p14="http://schemas.microsoft.com/office/powerpoint/2010/main" val="3145795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dirty="0"/>
          </a:p>
        </p:txBody>
      </p:sp>
    </p:spTree>
    <p:extLst>
      <p:ext uri="{BB962C8B-B14F-4D97-AF65-F5344CB8AC3E}">
        <p14:creationId xmlns:p14="http://schemas.microsoft.com/office/powerpoint/2010/main" val="147937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3045976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dirty="0"/>
          </a:p>
        </p:txBody>
      </p:sp>
    </p:spTree>
    <p:extLst>
      <p:ext uri="{BB962C8B-B14F-4D97-AF65-F5344CB8AC3E}">
        <p14:creationId xmlns:p14="http://schemas.microsoft.com/office/powerpoint/2010/main" val="391524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2401408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dirty="0"/>
          </a:p>
        </p:txBody>
      </p:sp>
    </p:spTree>
    <p:extLst>
      <p:ext uri="{BB962C8B-B14F-4D97-AF65-F5344CB8AC3E}">
        <p14:creationId xmlns:p14="http://schemas.microsoft.com/office/powerpoint/2010/main" val="405331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dirty="0"/>
          </a:p>
        </p:txBody>
      </p:sp>
    </p:spTree>
    <p:extLst>
      <p:ext uri="{BB962C8B-B14F-4D97-AF65-F5344CB8AC3E}">
        <p14:creationId xmlns:p14="http://schemas.microsoft.com/office/powerpoint/2010/main" val="336101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dirty="0"/>
          </a:p>
        </p:txBody>
      </p:sp>
    </p:spTree>
    <p:extLst>
      <p:ext uri="{BB962C8B-B14F-4D97-AF65-F5344CB8AC3E}">
        <p14:creationId xmlns:p14="http://schemas.microsoft.com/office/powerpoint/2010/main" val="158409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dirty="0"/>
          </a:p>
        </p:txBody>
      </p:sp>
    </p:spTree>
    <p:extLst>
      <p:ext uri="{BB962C8B-B14F-4D97-AF65-F5344CB8AC3E}">
        <p14:creationId xmlns:p14="http://schemas.microsoft.com/office/powerpoint/2010/main" val="131314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dirty="0"/>
          </a:p>
        </p:txBody>
      </p:sp>
    </p:spTree>
    <p:extLst>
      <p:ext uri="{BB962C8B-B14F-4D97-AF65-F5344CB8AC3E}">
        <p14:creationId xmlns:p14="http://schemas.microsoft.com/office/powerpoint/2010/main" val="41260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dirty="0"/>
          </a:p>
        </p:txBody>
      </p:sp>
    </p:spTree>
    <p:extLst>
      <p:ext uri="{BB962C8B-B14F-4D97-AF65-F5344CB8AC3E}">
        <p14:creationId xmlns:p14="http://schemas.microsoft.com/office/powerpoint/2010/main" val="538379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18/11/20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18/11/20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18/11/20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18/11/20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Tutorial 11</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FINAL EXAM PRACTICE</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dirty="0"/>
                  <a:t>(c)  Suppose Carol and Amy write a contract before Carol invests. The contract specifies a price that depends on quality, </a:t>
                </a:r>
                <a:r>
                  <a:rPr lang="en-AU" i="1" dirty="0"/>
                  <a:t>P</a:t>
                </a:r>
                <a:r>
                  <a:rPr lang="en-AU" dirty="0"/>
                  <a:t>(</a:t>
                </a:r>
                <a:r>
                  <a:rPr lang="en-AU" i="1" dirty="0"/>
                  <a:t>q</a:t>
                </a:r>
                <a:r>
                  <a:rPr lang="en-AU" dirty="0"/>
                  <a:t>). </a:t>
                </a:r>
              </a:p>
              <a:p>
                <a:pPr marL="0" indent="0">
                  <a:buNone/>
                </a:pPr>
                <a:r>
                  <a:rPr lang="en-AU" dirty="0" err="1"/>
                  <a:t>i</a:t>
                </a:r>
                <a:r>
                  <a:rPr lang="en-AU" dirty="0"/>
                  <a:t>. If </a:t>
                </a:r>
                <a:r>
                  <a:rPr lang="en-AU" i="1" dirty="0"/>
                  <a:t>q </a:t>
                </a:r>
                <a:r>
                  <a:rPr lang="en-AU" dirty="0"/>
                  <a:t>is observable and verifiable, describe an optimal contract, </a:t>
                </a:r>
                <a:r>
                  <a:rPr lang="en-AU" i="1" dirty="0"/>
                  <a:t>P</a:t>
                </a:r>
                <a:r>
                  <a:rPr lang="en-AU" dirty="0"/>
                  <a:t>(</a:t>
                </a:r>
                <a:r>
                  <a:rPr lang="en-AU" i="1" dirty="0"/>
                  <a:t>q</a:t>
                </a:r>
                <a:r>
                  <a:rPr lang="en-AU" dirty="0"/>
                  <a:t>). How much does Carol invest?</a:t>
                </a:r>
              </a:p>
              <a:p>
                <a:pPr marL="0" indent="0">
                  <a:buNone/>
                </a:pPr>
                <a:r>
                  <a:rPr lang="en-AU" dirty="0"/>
                  <a:t>ANSWER:</a:t>
                </a:r>
              </a:p>
              <a:p>
                <a:pPr marL="0" indent="0">
                  <a:buNone/>
                </a:pPr>
                <a:r>
                  <a:rPr lang="en-AU" dirty="0"/>
                  <a:t>The optimal contract induces Carol to maximise total surplus. Total surplus is:</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𝑇𝑆</m:t>
                      </m:r>
                      <m:r>
                        <a:rPr lang="en-AU" i="1">
                          <a:latin typeface="Cambria Math" panose="02040503050406030204" pitchFamily="18" charset="0"/>
                        </a:rPr>
                        <m:t>=</m:t>
                      </m:r>
                      <m:sSub>
                        <m:sSubPr>
                          <m:ctrlPr>
                            <a:rPr lang="en-AU" i="1" smtClean="0">
                              <a:latin typeface="Cambria Math" panose="02040503050406030204" pitchFamily="18" charset="0"/>
                            </a:rPr>
                          </m:ctrlPr>
                        </m:sSubPr>
                        <m:e>
                          <m:r>
                            <a:rPr lang="en-AU" i="1" smtClean="0">
                              <a:latin typeface="Cambria Math" panose="02040503050406030204" pitchFamily="18" charset="0"/>
                              <a:ea typeface="Cambria Math" panose="02040503050406030204" pitchFamily="18" charset="0"/>
                            </a:rPr>
                            <m:t>𝜋</m:t>
                          </m:r>
                        </m:e>
                        <m:sub>
                          <m:r>
                            <a:rPr lang="en-AU" b="0" i="1" smtClean="0">
                              <a:latin typeface="Cambria Math" panose="02040503050406030204" pitchFamily="18" charset="0"/>
                            </a:rPr>
                            <m:t>𝐴</m:t>
                          </m:r>
                        </m:sub>
                      </m:sSub>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𝜋</m:t>
                          </m:r>
                        </m:e>
                        <m:sub>
                          <m:r>
                            <a:rPr lang="en-AU" b="0" i="1" smtClean="0">
                              <a:latin typeface="Cambria Math" panose="02040503050406030204" pitchFamily="18" charset="0"/>
                              <a:ea typeface="Cambria Math" panose="02040503050406030204" pitchFamily="18" charset="0"/>
                            </a:rPr>
                            <m:t>𝐶</m:t>
                          </m:r>
                        </m:sub>
                      </m:sSub>
                      <m:r>
                        <a:rPr lang="en-AU" i="1">
                          <a:latin typeface="Cambria Math" panose="02040503050406030204" pitchFamily="18" charset="0"/>
                        </a:rPr>
                        <m:t>=</m:t>
                      </m:r>
                      <m:r>
                        <a:rPr lang="en-AU" i="1">
                          <a:latin typeface="Cambria Math" panose="02040503050406030204" pitchFamily="18" charset="0"/>
                        </a:rPr>
                        <m:t>𝑉</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m:t>
                      </m:r>
                      <m:r>
                        <a:rPr lang="en-AU" i="1">
                          <a:latin typeface="Cambria Math" panose="02040503050406030204" pitchFamily="18" charset="0"/>
                        </a:rPr>
                        <m:t>𝐼</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m:t>
                      </m:r>
                    </m:oMath>
                  </m:oMathPara>
                </a14:m>
                <a:endParaRPr lang="en-AU" dirty="0"/>
              </a:p>
              <a:p>
                <a:pPr marL="0" indent="0">
                  <a:buNone/>
                </a:pPr>
                <a:r>
                  <a:rPr lang="en-AU" dirty="0"/>
                  <a:t>Therefore, Carol must receive a price </a:t>
                </a:r>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𝑃</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m:t>
                      </m:r>
                      <m:r>
                        <a:rPr lang="en-AU" i="1">
                          <a:latin typeface="Cambria Math" panose="02040503050406030204" pitchFamily="18" charset="0"/>
                        </a:rPr>
                        <m:t>𝑉</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m:t>
                      </m:r>
                      <m:r>
                        <a:rPr lang="en-AU" i="1">
                          <a:latin typeface="Cambria Math" panose="02040503050406030204" pitchFamily="18" charset="0"/>
                        </a:rPr>
                        <m:t>𝑥</m:t>
                      </m:r>
                    </m:oMath>
                  </m:oMathPara>
                </a14:m>
                <a:endParaRPr lang="en-AU" dirty="0"/>
              </a:p>
              <a:p>
                <a:pPr marL="0" indent="0">
                  <a:buNone/>
                </a:pPr>
                <a:r>
                  <a:rPr lang="en-AU" dirty="0"/>
                  <a:t>where </a:t>
                </a:r>
                <a:r>
                  <a:rPr lang="en-AU" i="1" dirty="0"/>
                  <a:t>x </a:t>
                </a:r>
                <a:r>
                  <a:rPr lang="en-AU" dirty="0"/>
                  <a:t>can be chosen to split the surplus between Carol and Amy.</a:t>
                </a:r>
              </a:p>
              <a:p>
                <a:pPr marL="0" indent="0">
                  <a:buNone/>
                </a:pPr>
                <a:endParaRPr lang="en-AU" sz="1800" dirty="0"/>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490" t="-738" b="-2214"/>
                </a:stretch>
              </a:blipFill>
            </p:spPr>
            <p:txBody>
              <a:bodyPr/>
              <a:lstStyle/>
              <a:p>
                <a:r>
                  <a:rPr lang="en-AU">
                    <a:noFill/>
                  </a:rPr>
                  <a:t> </a:t>
                </a:r>
              </a:p>
            </p:txBody>
          </p:sp>
        </mc:Fallback>
      </mc:AlternateContent>
    </p:spTree>
    <p:extLst>
      <p:ext uri="{BB962C8B-B14F-4D97-AF65-F5344CB8AC3E}">
        <p14:creationId xmlns:p14="http://schemas.microsoft.com/office/powerpoint/2010/main" val="307336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Carol therefore chooses </a:t>
                </a:r>
                <a:r>
                  <a:rPr lang="en-AU" sz="1800" i="1" dirty="0"/>
                  <a:t>q </a:t>
                </a:r>
                <a:r>
                  <a:rPr lang="en-AU" sz="1800" dirty="0"/>
                  <a:t>to maximise </a:t>
                </a:r>
              </a:p>
              <a:p>
                <a:pPr marL="0" indent="0">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i="1">
                              <a:latin typeface="Cambria Math" panose="02040503050406030204" pitchFamily="18" charset="0"/>
                            </a:rPr>
                            <m:t>𝜋</m:t>
                          </m:r>
                        </m:e>
                        <m:sub>
                          <m:r>
                            <a:rPr lang="en-AU" sz="1800" b="0" i="1" smtClean="0">
                              <a:latin typeface="Cambria Math" panose="02040503050406030204" pitchFamily="18" charset="0"/>
                            </a:rPr>
                            <m:t>𝐶</m:t>
                          </m:r>
                        </m:sub>
                      </m:sSub>
                      <m:r>
                        <a:rPr lang="en-AU" sz="1800" i="1">
                          <a:latin typeface="Cambria Math" panose="02040503050406030204" pitchFamily="18" charset="0"/>
                        </a:rPr>
                        <m:t> =</m:t>
                      </m:r>
                      <m:r>
                        <a:rPr lang="en-AU" sz="1800" i="1">
                          <a:latin typeface="Cambria Math" panose="02040503050406030204" pitchFamily="18" charset="0"/>
                        </a:rPr>
                        <m:t>𝑃</m:t>
                      </m:r>
                      <m:r>
                        <a:rPr lang="en-AU" sz="1800" i="1">
                          <a:latin typeface="Cambria Math" panose="02040503050406030204" pitchFamily="18" charset="0"/>
                        </a:rPr>
                        <m:t>−</m:t>
                      </m:r>
                      <m:r>
                        <a:rPr lang="en-AU" sz="1800" i="1">
                          <a:latin typeface="Cambria Math" panose="02040503050406030204" pitchFamily="18" charset="0"/>
                        </a:rPr>
                        <m:t>𝐼</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𝐼</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𝑥</m:t>
                      </m:r>
                    </m:oMath>
                  </m:oMathPara>
                </a14:m>
                <a:endParaRPr lang="en-AU" sz="1800" dirty="0"/>
              </a:p>
              <a:p>
                <a:pPr marL="0" indent="0">
                  <a:buNone/>
                </a:pPr>
                <a:r>
                  <a:rPr lang="en-AU" sz="1800" dirty="0"/>
                  <a:t>Solving first order conditions for Carol gives:</a:t>
                </a:r>
              </a:p>
              <a:p>
                <a:pPr marL="0" indent="0">
                  <a:buNone/>
                </a:pPr>
                <a14:m>
                  <m:oMathPara xmlns:m="http://schemas.openxmlformats.org/officeDocument/2006/math">
                    <m:oMathParaPr>
                      <m:jc m:val="centerGroup"/>
                    </m:oMathParaPr>
                    <m:oMath xmlns:m="http://schemas.openxmlformats.org/officeDocument/2006/math">
                      <m:f>
                        <m:fPr>
                          <m:ctrlPr>
                            <a:rPr lang="en-AU" sz="1800" i="1">
                              <a:latin typeface="Cambria Math" panose="02040503050406030204" pitchFamily="18" charset="0"/>
                            </a:rPr>
                          </m:ctrlPr>
                        </m:fPr>
                        <m:num>
                          <m:r>
                            <a:rPr lang="en-AU" sz="1800" i="1">
                              <a:latin typeface="Cambria Math" panose="02040503050406030204" pitchFamily="18" charset="0"/>
                            </a:rPr>
                            <m:t>𝑑𝑇𝑆</m:t>
                          </m:r>
                        </m:num>
                        <m:den>
                          <m:r>
                            <a:rPr lang="en-AU" sz="1800" i="1">
                              <a:latin typeface="Cambria Math" panose="02040503050406030204" pitchFamily="18" charset="0"/>
                            </a:rPr>
                            <m:t>𝑑𝑞</m:t>
                          </m:r>
                        </m:den>
                      </m:f>
                      <m:r>
                        <a:rPr lang="en-AU" sz="1800" i="1">
                          <a:latin typeface="Cambria Math" panose="02040503050406030204" pitchFamily="18" charset="0"/>
                        </a:rPr>
                        <m:t>=0=</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𝐼</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0=100−2</m:t>
                      </m:r>
                      <m:r>
                        <a:rPr lang="en-AU" sz="1800" i="1">
                          <a:latin typeface="Cambria Math" panose="02040503050406030204" pitchFamily="18" charset="0"/>
                        </a:rPr>
                        <m:t>𝑞</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𝑞</m:t>
                      </m:r>
                      <m:r>
                        <a:rPr lang="en-AU" sz="1800" i="1">
                          <a:latin typeface="Cambria Math" panose="02040503050406030204" pitchFamily="18" charset="0"/>
                        </a:rPr>
                        <m:t>=50</m:t>
                      </m:r>
                    </m:oMath>
                  </m:oMathPara>
                </a14:m>
                <a:endParaRPr lang="en-AU" sz="1800" dirty="0"/>
              </a:p>
              <a:p>
                <a:pPr marL="0" indent="0">
                  <a:buNone/>
                </a:pPr>
                <a:r>
                  <a:rPr lang="en-AU" sz="1800" dirty="0"/>
                  <a:t>[Notice that with </a:t>
                </a:r>
                <a:r>
                  <a:rPr lang="en-AU" sz="1800" i="1" dirty="0"/>
                  <a:t>q</a:t>
                </a:r>
                <a:r>
                  <a:rPr lang="en-AU" sz="1800" dirty="0"/>
                  <a:t>∗ = 50, total surplus is 1500. Therefore, </a:t>
                </a:r>
                <a:r>
                  <a:rPr lang="en-AU" sz="1800" i="1" dirty="0"/>
                  <a:t>x </a:t>
                </a:r>
                <a:r>
                  <a:rPr lang="en-AU" sz="1800" dirty="0"/>
                  <a:t>could be somewhere between 0 and 1500.] </a:t>
                </a:r>
              </a:p>
              <a:p>
                <a:pPr marL="0" indent="0">
                  <a:buNone/>
                </a:pPr>
                <a:endParaRPr lang="en-AU" sz="1600" dirty="0"/>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a:stretch>
              </a:blipFill>
            </p:spPr>
            <p:txBody>
              <a:bodyPr/>
              <a:lstStyle/>
              <a:p>
                <a:r>
                  <a:rPr lang="en-AU">
                    <a:noFill/>
                  </a:rPr>
                  <a:t> </a:t>
                </a:r>
              </a:p>
            </p:txBody>
          </p:sp>
        </mc:Fallback>
      </mc:AlternateContent>
    </p:spTree>
    <p:extLst>
      <p:ext uri="{BB962C8B-B14F-4D97-AF65-F5344CB8AC3E}">
        <p14:creationId xmlns:p14="http://schemas.microsoft.com/office/powerpoint/2010/main" val="4055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ii. Suppose </a:t>
            </a:r>
            <a:r>
              <a:rPr lang="en-AU" sz="1800" i="1" dirty="0"/>
              <a:t>q </a:t>
            </a:r>
            <a:r>
              <a:rPr lang="en-AU" sz="1800" dirty="0"/>
              <a:t>is imperfectly observable. How would this impact Carol’s incentive to invest? </a:t>
            </a:r>
          </a:p>
          <a:p>
            <a:pPr marL="0" indent="0">
              <a:buNone/>
            </a:pPr>
            <a:r>
              <a:rPr lang="en-AU" sz="1800" dirty="0"/>
              <a:t>Explain. </a:t>
            </a:r>
          </a:p>
          <a:p>
            <a:pPr marL="0" indent="0">
              <a:buNone/>
            </a:pPr>
            <a:r>
              <a:rPr lang="en-AU" sz="1800" dirty="0"/>
              <a:t>ANSWER:</a:t>
            </a:r>
          </a:p>
          <a:p>
            <a:pPr marL="0" indent="0">
              <a:buNone/>
            </a:pPr>
            <a:r>
              <a:rPr lang="en-AU" sz="1800" dirty="0"/>
              <a:t>If </a:t>
            </a:r>
            <a:r>
              <a:rPr lang="en-AU" sz="1800" i="1" dirty="0"/>
              <a:t>q</a:t>
            </a:r>
            <a:r>
              <a:rPr lang="en-AU" sz="1800" dirty="0"/>
              <a:t> is imperfectly observable, Carol anticipates that she may be under rewarded for her investment in quality. This gives her a reduced incentive to invest in quality. Even if Carol negotiates a contract with Amy in which she is paid for quality, she knows that she is unable to perfectly verify her quality. This will give Amy the chance to behave opportunistically by under compensating Carol for her investment. That is, the hold-up problem still applies.</a:t>
            </a:r>
          </a:p>
          <a:p>
            <a:pPr marL="0" indent="0">
              <a:buNone/>
            </a:pPr>
            <a:endParaRPr lang="en-AU" sz="1400" dirty="0"/>
          </a:p>
        </p:txBody>
      </p:sp>
    </p:spTree>
    <p:extLst>
      <p:ext uri="{BB962C8B-B14F-4D97-AF65-F5344CB8AC3E}">
        <p14:creationId xmlns:p14="http://schemas.microsoft.com/office/powerpoint/2010/main" val="317052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800" dirty="0"/>
                  <a:t>The revenue generated by a computer salesperson is given by:</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𝑄</m:t>
                      </m:r>
                      <m:r>
                        <a:rPr lang="en-AU" sz="1800" i="1">
                          <a:latin typeface="Cambria Math" panose="02040503050406030204" pitchFamily="18" charset="0"/>
                        </a:rPr>
                        <m:t> = </m:t>
                      </m:r>
                      <m:r>
                        <a:rPr lang="en-AU" sz="1800" i="1">
                          <a:latin typeface="Cambria Math" panose="02040503050406030204" pitchFamily="18" charset="0"/>
                        </a:rPr>
                        <m:t>𝑒</m:t>
                      </m:r>
                      <m:r>
                        <a:rPr lang="en-AU" sz="1800" i="1">
                          <a:latin typeface="Cambria Math" panose="02040503050406030204" pitchFamily="18" charset="0"/>
                        </a:rPr>
                        <m:t> + </m:t>
                      </m:r>
                      <m:r>
                        <a:rPr lang="en-AU" sz="1800" i="1">
                          <a:latin typeface="Cambria Math" panose="02040503050406030204" pitchFamily="18" charset="0"/>
                        </a:rPr>
                        <m:t>𝑢</m:t>
                      </m:r>
                    </m:oMath>
                  </m:oMathPara>
                </a14:m>
                <a:endParaRPr lang="en-AU" sz="1800" dirty="0"/>
              </a:p>
              <a:p>
                <a:pPr marL="0" indent="0">
                  <a:buNone/>
                </a:pPr>
                <a:r>
                  <a:rPr lang="en-AU" sz="1800" dirty="0"/>
                  <a:t>where </a:t>
                </a:r>
                <a:r>
                  <a:rPr lang="en-AU" sz="1800" i="1" dirty="0"/>
                  <a:t>e</a:t>
                </a:r>
                <a:r>
                  <a:rPr lang="en-AU" sz="1800" dirty="0"/>
                  <a:t> is their sales effort, and </a:t>
                </a:r>
                <a:r>
                  <a:rPr lang="en-AU" sz="1800" i="1" dirty="0"/>
                  <a:t>u</a:t>
                </a:r>
                <a:r>
                  <a:rPr lang="en-AU" sz="1800" dirty="0"/>
                  <a:t> is a random shock, beyond their control. The cost of effort is </a:t>
                </a:r>
                <a:r>
                  <a:rPr lang="en-AU" sz="1800" i="1" dirty="0"/>
                  <a:t>C</a:t>
                </a:r>
                <a:r>
                  <a:rPr lang="en-AU" sz="1800" dirty="0"/>
                  <a:t>(</a:t>
                </a:r>
                <a:r>
                  <a:rPr lang="en-AU" sz="1800" i="1" dirty="0"/>
                  <a:t>e</a:t>
                </a:r>
                <a:r>
                  <a:rPr lang="en-AU" sz="1800" dirty="0"/>
                  <a:t>) = 2</a:t>
                </a:r>
                <a:r>
                  <a:rPr lang="en-AU" sz="1800" i="1" dirty="0"/>
                  <a:t>e</a:t>
                </a:r>
                <a:r>
                  <a:rPr lang="en-AU" sz="1800" i="1" baseline="30000" dirty="0"/>
                  <a:t>2</a:t>
                </a:r>
                <a:r>
                  <a:rPr lang="en-AU" sz="1800" dirty="0"/>
                  <a:t>. The firm offers a linear salary contract:</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𝑆</m:t>
                      </m:r>
                      <m:r>
                        <a:rPr lang="en-AU" sz="1800" i="1">
                          <a:latin typeface="Cambria Math" panose="02040503050406030204" pitchFamily="18" charset="0"/>
                        </a:rPr>
                        <m:t> = </m:t>
                      </m:r>
                      <m:r>
                        <a:rPr lang="en-AU" sz="1800" i="1">
                          <a:latin typeface="Cambria Math" panose="02040503050406030204" pitchFamily="18" charset="0"/>
                        </a:rPr>
                        <m:t>𝑎</m:t>
                      </m:r>
                      <m:r>
                        <a:rPr lang="en-AU" sz="1800" i="1">
                          <a:latin typeface="Cambria Math" panose="02040503050406030204" pitchFamily="18" charset="0"/>
                        </a:rPr>
                        <m:t> + </m:t>
                      </m:r>
                      <m:r>
                        <a:rPr lang="en-AU" sz="1800" i="1">
                          <a:latin typeface="Cambria Math" panose="02040503050406030204" pitchFamily="18" charset="0"/>
                        </a:rPr>
                        <m:t>𝑏𝑄</m:t>
                      </m:r>
                    </m:oMath>
                  </m:oMathPara>
                </a14:m>
                <a:endParaRPr lang="en-AU" sz="1800" dirty="0"/>
              </a:p>
              <a:p>
                <a:pPr marL="0" lvl="0" indent="0">
                  <a:buNone/>
                </a:pPr>
                <a:r>
                  <a:rPr lang="en-AU" sz="1800" dirty="0"/>
                  <a:t>1. Suppose u = 0. What are the optimal values of a, b, e? Interpret.</a:t>
                </a:r>
              </a:p>
              <a:p>
                <a:pPr marL="0" indent="0">
                  <a:buNone/>
                </a:pPr>
                <a:endParaRPr lang="en-AU" sz="1200" dirty="0"/>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a:stretch>
              </a:blipFill>
            </p:spPr>
            <p:txBody>
              <a:bodyPr/>
              <a:lstStyle/>
              <a:p>
                <a:r>
                  <a:rPr lang="en-AU">
                    <a:noFill/>
                  </a:rPr>
                  <a:t> </a:t>
                </a:r>
              </a:p>
            </p:txBody>
          </p:sp>
        </mc:Fallback>
      </mc:AlternateContent>
    </p:spTree>
    <p:extLst>
      <p:ext uri="{BB962C8B-B14F-4D97-AF65-F5344CB8AC3E}">
        <p14:creationId xmlns:p14="http://schemas.microsoft.com/office/powerpoint/2010/main" val="354648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dirty="0"/>
          </a:p>
        </p:txBody>
      </p:sp>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Implicitly, the timing of the game is as follows:</a:t>
            </a:r>
          </a:p>
          <a:p>
            <a:pPr marL="457200" lvl="1" indent="0">
              <a:buNone/>
            </a:pPr>
            <a:r>
              <a:rPr lang="en-AU" dirty="0"/>
              <a:t>1. The firm chooses the salary contract.</a:t>
            </a:r>
            <a:br>
              <a:rPr lang="en-AU" dirty="0"/>
            </a:br>
            <a:r>
              <a:rPr lang="en-AU" dirty="0"/>
              <a:t>2. The worker chooses effort. </a:t>
            </a:r>
          </a:p>
          <a:p>
            <a:pPr marL="0" indent="0">
              <a:buNone/>
            </a:pPr>
            <a:r>
              <a:rPr lang="en-AU" sz="1800" dirty="0"/>
              <a:t>Therefore, we will solve the problem by backward induction. </a:t>
            </a:r>
          </a:p>
          <a:p>
            <a:r>
              <a:rPr lang="en-AU" sz="1800" dirty="0"/>
              <a:t>First, work out optimal effort for the worker, given the salary contract. </a:t>
            </a:r>
          </a:p>
          <a:p>
            <a:r>
              <a:rPr lang="en-AU" sz="1800" dirty="0"/>
              <a:t>Second, work out the optimal contract, given the reaction function of the worker. </a:t>
            </a:r>
          </a:p>
        </p:txBody>
      </p:sp>
    </p:spTree>
    <p:extLst>
      <p:ext uri="{BB962C8B-B14F-4D97-AF65-F5344CB8AC3E}">
        <p14:creationId xmlns:p14="http://schemas.microsoft.com/office/powerpoint/2010/main" val="262332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Given the contract S, the worker solves the following effort choice problem. </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m:rPr>
                                <m:nor/>
                              </m:rPr>
                              <a:rPr lang="en-AU" sz="1800" i="1"/>
                              <m:t>max</m:t>
                            </m:r>
                          </m:e>
                        </m:mr>
                        <m:mr>
                          <m:e>
                            <m:r>
                              <a:rPr lang="en-AU" sz="1800" i="1" smtClean="0">
                                <a:latin typeface="Cambria Math" panose="02040503050406030204" pitchFamily="18" charset="0"/>
                              </a:rPr>
                              <m:t>𝑒</m:t>
                            </m:r>
                          </m:e>
                        </m:mr>
                      </m:m>
                      <m:r>
                        <a:rPr lang="en-AU" sz="1800" i="1" smtClean="0">
                          <a:latin typeface="Cambria Math" panose="02040503050406030204" pitchFamily="18" charset="0"/>
                        </a:rPr>
                        <m:t>  </m:t>
                      </m:r>
                      <m:r>
                        <a:rPr lang="en-AU" sz="1800" i="1" smtClean="0">
                          <a:latin typeface="Cambria Math" panose="02040503050406030204" pitchFamily="18" charset="0"/>
                        </a:rPr>
                        <m:t>𝑆</m:t>
                      </m:r>
                      <m:r>
                        <a:rPr lang="en-AU" sz="1800" i="1" smtClean="0">
                          <a:latin typeface="Cambria Math" panose="02040503050406030204" pitchFamily="18" charset="0"/>
                        </a:rPr>
                        <m:t>−</m:t>
                      </m:r>
                      <m:r>
                        <a:rPr lang="en-AU" sz="1800" i="1" smtClean="0">
                          <a:latin typeface="Cambria Math" panose="02040503050406030204" pitchFamily="18" charset="0"/>
                        </a:rPr>
                        <m:t>𝐶</m:t>
                      </m:r>
                      <m:d>
                        <m:dPr>
                          <m:ctrlPr>
                            <a:rPr lang="en-AU" sz="1800" i="1" smtClean="0">
                              <a:latin typeface="Cambria Math" panose="02040503050406030204" pitchFamily="18" charset="0"/>
                            </a:rPr>
                          </m:ctrlPr>
                        </m:dPr>
                        <m:e>
                          <m:r>
                            <a:rPr lang="en-AU" sz="1800" i="1" smtClean="0">
                              <a:latin typeface="Cambria Math" panose="02040503050406030204" pitchFamily="18" charset="0"/>
                            </a:rPr>
                            <m:t>𝑒</m:t>
                          </m:r>
                        </m:e>
                      </m:d>
                      <m:r>
                        <a:rPr lang="en-AU" sz="1800" i="1" smtClean="0">
                          <a:latin typeface="Cambria Math" panose="02040503050406030204" pitchFamily="18" charset="0"/>
                        </a:rPr>
                        <m:t>=</m:t>
                      </m:r>
                      <m:r>
                        <a:rPr lang="en-AU" sz="1800" i="1" smtClean="0">
                          <a:latin typeface="Cambria Math" panose="02040503050406030204" pitchFamily="18" charset="0"/>
                        </a:rPr>
                        <m:t>𝑎</m:t>
                      </m:r>
                      <m:r>
                        <a:rPr lang="en-AU" sz="1800" i="1" smtClean="0">
                          <a:latin typeface="Cambria Math" panose="02040503050406030204" pitchFamily="18" charset="0"/>
                        </a:rPr>
                        <m:t>+</m:t>
                      </m:r>
                      <m:r>
                        <a:rPr lang="en-AU" sz="1800" i="1" smtClean="0">
                          <a:latin typeface="Cambria Math" panose="02040503050406030204" pitchFamily="18" charset="0"/>
                        </a:rPr>
                        <m:t>𝑏𝑄</m:t>
                      </m:r>
                      <m:r>
                        <a:rPr lang="en-AU" sz="1800" i="1" smtClean="0">
                          <a:latin typeface="Cambria Math" panose="02040503050406030204" pitchFamily="18" charset="0"/>
                        </a:rPr>
                        <m:t>−</m:t>
                      </m:r>
                      <m:r>
                        <a:rPr lang="en-AU" sz="1800" i="1" smtClean="0">
                          <a:latin typeface="Cambria Math" panose="02040503050406030204" pitchFamily="18" charset="0"/>
                        </a:rPr>
                        <m:t>𝐶</m:t>
                      </m:r>
                      <m:d>
                        <m:dPr>
                          <m:ctrlPr>
                            <a:rPr lang="en-AU" sz="1800" i="1" smtClean="0">
                              <a:latin typeface="Cambria Math" panose="02040503050406030204" pitchFamily="18" charset="0"/>
                            </a:rPr>
                          </m:ctrlPr>
                        </m:dPr>
                        <m:e>
                          <m:r>
                            <a:rPr lang="en-AU" sz="1800" i="1" smtClean="0">
                              <a:latin typeface="Cambria Math" panose="02040503050406030204" pitchFamily="18" charset="0"/>
                            </a:rPr>
                            <m:t>𝑒</m:t>
                          </m:r>
                        </m:e>
                      </m:d>
                    </m:oMath>
                    <m:oMath xmlns:m="http://schemas.openxmlformats.org/officeDocument/2006/math">
                      <m:r>
                        <a:rPr lang="en-AU" sz="1800" b="0" i="1" smtClean="0">
                          <a:latin typeface="Cambria Math" panose="02040503050406030204" pitchFamily="18" charset="0"/>
                        </a:rPr>
                        <m:t> </m:t>
                      </m:r>
                    </m:oMath>
                  </m:oMathPara>
                </a14:m>
                <a:endParaRPr lang="en-AU" sz="1800" i="1" dirty="0"/>
              </a:p>
              <a:p>
                <a:pPr marL="0" indent="0">
                  <a:buNone/>
                </a:pPr>
                <a14:m>
                  <m:oMathPara xmlns:m="http://schemas.openxmlformats.org/officeDocument/2006/math">
                    <m:oMathParaPr>
                      <m:jc m:val="centerGroup"/>
                    </m:oMathParaPr>
                    <m:oMath xmlns:m="http://schemas.openxmlformats.org/officeDocument/2006/math">
                      <m:r>
                        <a:rPr lang="en-AU" sz="1800" i="1" smtClean="0">
                          <a:latin typeface="Cambria Math" panose="02040503050406030204" pitchFamily="18" charset="0"/>
                        </a:rPr>
                        <m:t>=</m:t>
                      </m:r>
                      <m:r>
                        <a:rPr lang="en-AU" sz="1800" i="1" smtClean="0">
                          <a:latin typeface="Cambria Math" panose="02040503050406030204" pitchFamily="18" charset="0"/>
                        </a:rPr>
                        <m:t>𝑎</m:t>
                      </m:r>
                      <m:r>
                        <a:rPr lang="en-AU" sz="1800" i="1" smtClean="0">
                          <a:latin typeface="Cambria Math" panose="02040503050406030204" pitchFamily="18" charset="0"/>
                        </a:rPr>
                        <m:t>+</m:t>
                      </m:r>
                      <m:r>
                        <a:rPr lang="en-AU" sz="1800" i="1" smtClean="0">
                          <a:latin typeface="Cambria Math" panose="02040503050406030204" pitchFamily="18" charset="0"/>
                        </a:rPr>
                        <m:t>𝑏𝑒</m:t>
                      </m:r>
                      <m:r>
                        <a:rPr lang="en-AU" sz="1800" i="1" smtClean="0">
                          <a:latin typeface="Cambria Math" panose="02040503050406030204" pitchFamily="18" charset="0"/>
                        </a:rPr>
                        <m:t>−2</m:t>
                      </m:r>
                      <m:sSup>
                        <m:sSupPr>
                          <m:ctrlPr>
                            <a:rPr lang="en-AU" sz="1800" i="1">
                              <a:latin typeface="Cambria Math" panose="02040503050406030204" pitchFamily="18" charset="0"/>
                            </a:rPr>
                          </m:ctrlPr>
                        </m:sSupPr>
                        <m:e>
                          <m:r>
                            <a:rPr lang="en-AU" sz="1800" i="1" smtClean="0">
                              <a:latin typeface="Cambria Math" panose="02040503050406030204" pitchFamily="18" charset="0"/>
                            </a:rPr>
                            <m:t>𝑒</m:t>
                          </m:r>
                        </m:e>
                        <m:sup>
                          <m:r>
                            <a:rPr lang="en-AU" sz="1800" i="1" smtClean="0">
                              <a:latin typeface="Cambria Math" panose="02040503050406030204" pitchFamily="18" charset="0"/>
                            </a:rPr>
                            <m:t>2</m:t>
                          </m:r>
                        </m:sup>
                      </m:sSup>
                    </m:oMath>
                  </m:oMathPara>
                </a14:m>
                <a:endParaRPr lang="en-AU" sz="1800" i="1" dirty="0"/>
              </a:p>
              <a:p>
                <a:pPr marL="0" indent="0">
                  <a:buNone/>
                </a:pPr>
                <a:r>
                  <a:rPr lang="en-AU" sz="1800" dirty="0"/>
                  <a:t>The first order conditions for optimisation are:</a:t>
                </a:r>
                <a:br>
                  <a:rPr lang="en-AU" sz="1800" dirty="0"/>
                </a:br>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smtClean="0">
                          <a:latin typeface="Cambria Math" panose="02040503050406030204" pitchFamily="18" charset="0"/>
                        </a:rPr>
                        <m:t>𝑏</m:t>
                      </m:r>
                      <m:r>
                        <a:rPr lang="en-AU" sz="1800" i="1" smtClean="0">
                          <a:latin typeface="Cambria Math" panose="02040503050406030204" pitchFamily="18" charset="0"/>
                        </a:rPr>
                        <m:t>−4</m:t>
                      </m:r>
                      <m:r>
                        <a:rPr lang="en-AU" sz="1800" i="1" smtClean="0">
                          <a:latin typeface="Cambria Math" panose="02040503050406030204" pitchFamily="18" charset="0"/>
                        </a:rPr>
                        <m:t>𝑒</m:t>
                      </m:r>
                      <m:r>
                        <a:rPr lang="en-AU" sz="1800" i="1" smtClean="0">
                          <a:latin typeface="Cambria Math" panose="02040503050406030204" pitchFamily="18" charset="0"/>
                        </a:rPr>
                        <m:t>=0⇒</m:t>
                      </m:r>
                      <m:r>
                        <a:rPr lang="en-AU" sz="1800" i="1" smtClean="0">
                          <a:latin typeface="Cambria Math" panose="02040503050406030204" pitchFamily="18" charset="0"/>
                        </a:rPr>
                        <m:t>𝑒</m:t>
                      </m:r>
                      <m:r>
                        <a:rPr lang="en-AU" sz="1800" i="1" smtClean="0">
                          <a:latin typeface="Cambria Math" panose="02040503050406030204" pitchFamily="18" charset="0"/>
                        </a:rPr>
                        <m:t>=</m:t>
                      </m:r>
                      <m:r>
                        <a:rPr lang="en-AU" sz="1800" i="1" smtClean="0">
                          <a:latin typeface="Cambria Math" panose="02040503050406030204" pitchFamily="18" charset="0"/>
                        </a:rPr>
                        <m:t>𝑏</m:t>
                      </m:r>
                      <m:r>
                        <a:rPr lang="en-AU" sz="1800" i="1" smtClean="0">
                          <a:latin typeface="Cambria Math" panose="02040503050406030204" pitchFamily="18" charset="0"/>
                        </a:rPr>
                        <m:t>/4</m:t>
                      </m:r>
                    </m:oMath>
                  </m:oMathPara>
                </a14:m>
                <a:endParaRPr lang="en-AU" sz="1800" i="1" dirty="0"/>
              </a:p>
              <a:p>
                <a:pPr marL="0" indent="0">
                  <a:buNone/>
                </a:pPr>
                <a:r>
                  <a:rPr lang="en-AU" sz="1800" dirty="0"/>
                  <a:t>We could think of this as a reaction function for the worker. Given the details of the contract (a, b), this specifies the worker’s effort choice. </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b="-3690"/>
                </a:stretch>
              </a:blipFill>
            </p:spPr>
            <p:txBody>
              <a:bodyPr/>
              <a:lstStyle/>
              <a:p>
                <a:r>
                  <a:rPr lang="en-AU">
                    <a:noFill/>
                  </a:rPr>
                  <a:t> </a:t>
                </a:r>
              </a:p>
            </p:txBody>
          </p:sp>
        </mc:Fallback>
      </mc:AlternateContent>
    </p:spTree>
    <p:extLst>
      <p:ext uri="{BB962C8B-B14F-4D97-AF65-F5344CB8AC3E}">
        <p14:creationId xmlns:p14="http://schemas.microsoft.com/office/powerpoint/2010/main" val="344589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The firm solves the profit-maximising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m:rPr>
                                <m:nor/>
                              </m:rPr>
                              <a:rPr lang="en-AU" sz="1800"/>
                              <m:t>max</m:t>
                            </m:r>
                          </m:e>
                        </m:mr>
                        <m:mr>
                          <m:e>
                            <m:r>
                              <a:rPr lang="en-AU" sz="1800" i="1">
                                <a:latin typeface="Cambria Math" panose="02040503050406030204" pitchFamily="18" charset="0"/>
                              </a:rPr>
                              <m:t>𝑎</m:t>
                            </m:r>
                            <m:r>
                              <a:rPr lang="en-AU" sz="1800" i="1">
                                <a:latin typeface="Cambria Math" panose="02040503050406030204" pitchFamily="18" charset="0"/>
                              </a:rPr>
                              <m:t>,</m:t>
                            </m:r>
                            <m:r>
                              <a:rPr lang="en-AU" sz="1800" i="1">
                                <a:latin typeface="Cambria Math" panose="02040503050406030204" pitchFamily="18" charset="0"/>
                              </a:rPr>
                              <m:t>𝑏</m:t>
                            </m:r>
                          </m:e>
                        </m:mr>
                      </m:m>
                      <m:r>
                        <a:rPr lang="en-AU" sz="1800" i="1">
                          <a:latin typeface="Cambria Math" panose="02040503050406030204" pitchFamily="18" charset="0"/>
                        </a:rPr>
                        <m:t>   </m:t>
                      </m:r>
                      <m:r>
                        <a:rPr lang="en-AU" sz="1800" i="1">
                          <a:latin typeface="Cambria Math" panose="02040503050406030204" pitchFamily="18" charset="0"/>
                        </a:rPr>
                        <m:t>𝜋</m:t>
                      </m:r>
                      <m:r>
                        <a:rPr lang="en-AU" sz="1800" i="1">
                          <a:latin typeface="Cambria Math" panose="02040503050406030204" pitchFamily="18" charset="0"/>
                        </a:rPr>
                        <m:t>=</m:t>
                      </m:r>
                      <m:r>
                        <a:rPr lang="en-AU" sz="1800" i="1">
                          <a:latin typeface="Cambria Math" panose="02040503050406030204" pitchFamily="18" charset="0"/>
                        </a:rPr>
                        <m:t>𝑄</m:t>
                      </m:r>
                      <m:r>
                        <a:rPr lang="en-AU" sz="1800" i="1">
                          <a:latin typeface="Cambria Math" panose="02040503050406030204" pitchFamily="18" charset="0"/>
                        </a:rPr>
                        <m:t>−</m:t>
                      </m:r>
                      <m:r>
                        <a:rPr lang="en-AU" sz="1800" i="1">
                          <a:latin typeface="Cambria Math" panose="02040503050406030204" pitchFamily="18" charset="0"/>
                        </a:rPr>
                        <m:t>𝑆</m:t>
                      </m:r>
                      <m:r>
                        <a:rPr lang="en-AU" sz="1800" i="1">
                          <a:latin typeface="Cambria Math" panose="02040503050406030204" pitchFamily="18" charset="0"/>
                        </a:rPr>
                        <m:t>   </m:t>
                      </m:r>
                      <m:r>
                        <m:rPr>
                          <m:nor/>
                        </m:rPr>
                        <a:rPr lang="en-AU" sz="1800"/>
                        <m:t>subject</m:t>
                      </m:r>
                      <m:r>
                        <m:rPr>
                          <m:nor/>
                        </m:rPr>
                        <a:rPr lang="en-AU" sz="1800"/>
                        <m:t> </m:t>
                      </m:r>
                      <m:r>
                        <m:rPr>
                          <m:nor/>
                        </m:rPr>
                        <a:rPr lang="en-AU" sz="1800"/>
                        <m:t>to</m:t>
                      </m:r>
                      <m:r>
                        <a:rPr lang="en-AU" sz="1800" i="1">
                          <a:latin typeface="Cambria Math" panose="02040503050406030204" pitchFamily="18" charset="0"/>
                        </a:rPr>
                        <m:t>   </m:t>
                      </m:r>
                      <m:r>
                        <a:rPr lang="en-AU" sz="1800" i="1">
                          <a:latin typeface="Cambria Math" panose="02040503050406030204" pitchFamily="18" charset="0"/>
                        </a:rPr>
                        <m:t>𝑆</m:t>
                      </m:r>
                      <m:r>
                        <a:rPr lang="en-AU" sz="1800" i="1">
                          <a:latin typeface="Cambria Math" panose="02040503050406030204" pitchFamily="18" charset="0"/>
                        </a:rPr>
                        <m:t>≥</m:t>
                      </m:r>
                      <m:r>
                        <a:rPr lang="en-AU" sz="1800" i="1">
                          <a:latin typeface="Cambria Math" panose="02040503050406030204" pitchFamily="18" charset="0"/>
                        </a:rPr>
                        <m:t>𝐶</m:t>
                      </m:r>
                      <m:r>
                        <a:rPr lang="en-AU" sz="1800" i="1">
                          <a:latin typeface="Cambria Math" panose="02040503050406030204" pitchFamily="18" charset="0"/>
                        </a:rPr>
                        <m:t>(</m:t>
                      </m:r>
                      <m:r>
                        <a:rPr lang="en-AU" sz="1800" i="1">
                          <a:latin typeface="Cambria Math" panose="02040503050406030204" pitchFamily="18" charset="0"/>
                        </a:rPr>
                        <m:t>𝑒</m:t>
                      </m:r>
                      <m:r>
                        <a:rPr lang="en-AU" sz="1800" i="1">
                          <a:latin typeface="Cambria Math" panose="02040503050406030204" pitchFamily="18" charset="0"/>
                        </a:rPr>
                        <m:t>)</m:t>
                      </m:r>
                    </m:oMath>
                  </m:oMathPara>
                </a14:m>
                <a:endParaRPr lang="en-AU" sz="1800" dirty="0"/>
              </a:p>
              <a:p>
                <a:pPr marL="0" indent="0">
                  <a:buNone/>
                </a:pPr>
                <a:r>
                  <a:rPr lang="en-AU" sz="1800" dirty="0"/>
                  <a:t>In writing the constraint S ≥ C(e), we implicitly assume the worker has no outside employment opportunities. If the worker could obtain an alternative job offer, it would influence this constraint.</a:t>
                </a:r>
              </a:p>
              <a:p>
                <a:pPr marL="0" indent="0">
                  <a:buNone/>
                </a:pPr>
                <a:r>
                  <a:rPr lang="en-AU" sz="1800" dirty="0"/>
                  <a:t>Solving this constraint with equality gives: </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𝑆</m:t>
                      </m:r>
                      <m:r>
                        <a:rPr lang="en-AU" sz="1800" i="1">
                          <a:latin typeface="Cambria Math" panose="02040503050406030204" pitchFamily="18" charset="0"/>
                        </a:rPr>
                        <m:t> = </m:t>
                      </m:r>
                      <m:r>
                        <a:rPr lang="en-AU" sz="1800" i="1">
                          <a:latin typeface="Cambria Math" panose="02040503050406030204" pitchFamily="18" charset="0"/>
                        </a:rPr>
                        <m:t>𝐶</m:t>
                      </m:r>
                      <m:d>
                        <m:dPr>
                          <m:ctrlPr>
                            <a:rPr lang="en-AU" sz="1800" i="1">
                              <a:latin typeface="Cambria Math" panose="02040503050406030204" pitchFamily="18" charset="0"/>
                            </a:rPr>
                          </m:ctrlPr>
                        </m:dPr>
                        <m:e>
                          <m:r>
                            <a:rPr lang="en-AU" sz="1800" i="1">
                              <a:latin typeface="Cambria Math" panose="02040503050406030204" pitchFamily="18" charset="0"/>
                            </a:rPr>
                            <m:t>𝑒</m:t>
                          </m:r>
                        </m:e>
                      </m:d>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𝑎</m:t>
                      </m:r>
                      <m:r>
                        <a:rPr lang="en-AU" sz="1800" i="1">
                          <a:latin typeface="Cambria Math" panose="02040503050406030204" pitchFamily="18" charset="0"/>
                        </a:rPr>
                        <m:t> + </m:t>
                      </m:r>
                      <m:r>
                        <a:rPr lang="en-AU" sz="1800" i="1">
                          <a:latin typeface="Cambria Math" panose="02040503050406030204" pitchFamily="18" charset="0"/>
                        </a:rPr>
                        <m:t>𝑏𝑒</m:t>
                      </m:r>
                      <m:r>
                        <a:rPr lang="en-AU" sz="1800" i="1">
                          <a:latin typeface="Cambria Math" panose="02040503050406030204" pitchFamily="18" charset="0"/>
                        </a:rPr>
                        <m:t> = 2</m:t>
                      </m:r>
                      <m:sSup>
                        <m:sSupPr>
                          <m:ctrlPr>
                            <a:rPr lang="en-AU" sz="1800" i="1">
                              <a:latin typeface="Cambria Math" panose="02040503050406030204" pitchFamily="18" charset="0"/>
                            </a:rPr>
                          </m:ctrlPr>
                        </m:sSupPr>
                        <m:e>
                          <m:r>
                            <a:rPr lang="en-AU" sz="1800" i="1">
                              <a:latin typeface="Cambria Math" panose="02040503050406030204" pitchFamily="18" charset="0"/>
                            </a:rPr>
                            <m:t>𝑒</m:t>
                          </m:r>
                        </m:e>
                        <m:sup>
                          <m:r>
                            <a:rPr lang="en-AU" sz="1800" i="1">
                              <a:latin typeface="Cambria Math" panose="02040503050406030204" pitchFamily="18" charset="0"/>
                            </a:rPr>
                            <m:t>2</m:t>
                          </m:r>
                        </m:sup>
                      </m:sSup>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𝑎</m:t>
                      </m:r>
                      <m:r>
                        <a:rPr lang="en-AU" sz="1800" i="1">
                          <a:latin typeface="Cambria Math" panose="02040503050406030204" pitchFamily="18" charset="0"/>
                        </a:rPr>
                        <m:t>=</m:t>
                      </m:r>
                      <m:f>
                        <m:fPr>
                          <m:ctrlPr>
                            <a:rPr lang="en-AU" sz="1800" i="1">
                              <a:latin typeface="Cambria Math" panose="02040503050406030204" pitchFamily="18" charset="0"/>
                            </a:rPr>
                          </m:ctrlPr>
                        </m:fPr>
                        <m:num>
                          <m:r>
                            <a:rPr lang="en-AU" sz="1800" i="1">
                              <a:latin typeface="Cambria Math" panose="02040503050406030204" pitchFamily="18" charset="0"/>
                            </a:rPr>
                            <m:t>2</m:t>
                          </m:r>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16</m:t>
                          </m:r>
                        </m:den>
                      </m:f>
                      <m:r>
                        <a:rPr lang="en-AU" sz="1800" i="1">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8</m:t>
                          </m:r>
                        </m:den>
                      </m:f>
                      <m:r>
                        <a:rPr lang="en-AU" sz="1800" i="1">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8</m:t>
                          </m:r>
                        </m:den>
                      </m:f>
                    </m:oMath>
                  </m:oMathPara>
                </a14:m>
                <a:endParaRPr lang="en-AU" sz="1800" dirty="0"/>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b="-3321"/>
                </a:stretch>
              </a:blipFill>
            </p:spPr>
            <p:txBody>
              <a:bodyPr/>
              <a:lstStyle/>
              <a:p>
                <a:r>
                  <a:rPr lang="en-AU">
                    <a:noFill/>
                  </a:rPr>
                  <a:t> </a:t>
                </a:r>
              </a:p>
            </p:txBody>
          </p:sp>
        </mc:Fallback>
      </mc:AlternateContent>
    </p:spTree>
    <p:extLst>
      <p:ext uri="{BB962C8B-B14F-4D97-AF65-F5344CB8AC3E}">
        <p14:creationId xmlns:p14="http://schemas.microsoft.com/office/powerpoint/2010/main" val="293234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Rewrite the firm’s profit-maximising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a:rPr lang="en-AU" sz="1800" i="1">
                                <a:latin typeface="Cambria Math" panose="02040503050406030204" pitchFamily="18" charset="0"/>
                              </a:rPr>
                              <m:t>𝑚𝑎𝑥</m:t>
                            </m:r>
                          </m:e>
                        </m:mr>
                        <m:mr>
                          <m:e>
                            <m:r>
                              <a:rPr lang="en-AU" sz="1800" i="1">
                                <a:latin typeface="Cambria Math" panose="02040503050406030204" pitchFamily="18" charset="0"/>
                              </a:rPr>
                              <m:t>𝑎</m:t>
                            </m:r>
                            <m:r>
                              <a:rPr lang="en-AU" sz="1800" i="1">
                                <a:latin typeface="Cambria Math" panose="02040503050406030204" pitchFamily="18" charset="0"/>
                              </a:rPr>
                              <m:t>,</m:t>
                            </m:r>
                            <m:r>
                              <a:rPr lang="en-AU" sz="1800" i="1">
                                <a:latin typeface="Cambria Math" panose="02040503050406030204" pitchFamily="18" charset="0"/>
                              </a:rPr>
                              <m:t>𝑏</m:t>
                            </m:r>
                          </m:e>
                        </m:mr>
                      </m:m>
                      <m:r>
                        <a:rPr lang="en-AU" sz="1800" i="1">
                          <a:latin typeface="Cambria Math" panose="02040503050406030204" pitchFamily="18" charset="0"/>
                        </a:rPr>
                        <m:t>   </m:t>
                      </m:r>
                      <m:r>
                        <a:rPr lang="en-AU" sz="1800" i="1">
                          <a:latin typeface="Cambria Math" panose="02040503050406030204" pitchFamily="18" charset="0"/>
                        </a:rPr>
                        <m:t>𝜋</m:t>
                      </m:r>
                      <m:r>
                        <a:rPr lang="en-AU" sz="1800" i="1">
                          <a:latin typeface="Cambria Math" panose="02040503050406030204" pitchFamily="18" charset="0"/>
                        </a:rPr>
                        <m:t>=</m:t>
                      </m:r>
                      <m:r>
                        <a:rPr lang="en-AU" sz="1800" i="1">
                          <a:latin typeface="Cambria Math" panose="02040503050406030204" pitchFamily="18" charset="0"/>
                        </a:rPr>
                        <m:t>𝑄</m:t>
                      </m:r>
                      <m:r>
                        <a:rPr lang="en-AU" sz="1800" i="1">
                          <a:latin typeface="Cambria Math" panose="02040503050406030204" pitchFamily="18" charset="0"/>
                        </a:rPr>
                        <m:t>−</m:t>
                      </m:r>
                      <m:r>
                        <a:rPr lang="en-AU" sz="1800" i="1">
                          <a:latin typeface="Cambria Math" panose="02040503050406030204" pitchFamily="18" charset="0"/>
                        </a:rPr>
                        <m:t>𝑆</m:t>
                      </m:r>
                      <m:r>
                        <a:rPr lang="en-AU" sz="1800" i="1">
                          <a:latin typeface="Cambria Math" panose="02040503050406030204" pitchFamily="18" charset="0"/>
                        </a:rPr>
                        <m:t>    </m:t>
                      </m:r>
                      <m:r>
                        <m:rPr>
                          <m:nor/>
                        </m:rPr>
                        <a:rPr lang="en-AU" sz="1800"/>
                        <m:t>subject</m:t>
                      </m:r>
                      <m:r>
                        <m:rPr>
                          <m:nor/>
                        </m:rPr>
                        <a:rPr lang="en-AU" sz="1800"/>
                        <m:t> </m:t>
                      </m:r>
                      <m:r>
                        <m:rPr>
                          <m:nor/>
                        </m:rPr>
                        <a:rPr lang="en-AU" sz="1800"/>
                        <m:t>to</m:t>
                      </m:r>
                      <m:r>
                        <a:rPr lang="en-AU" sz="1800" i="1">
                          <a:latin typeface="Cambria Math" panose="02040503050406030204" pitchFamily="18" charset="0"/>
                        </a:rPr>
                        <m:t>    </m:t>
                      </m:r>
                      <m:r>
                        <a:rPr lang="en-AU" sz="1800" i="1">
                          <a:latin typeface="Cambria Math" panose="02040503050406030204" pitchFamily="18" charset="0"/>
                        </a:rPr>
                        <m:t>𝑎</m:t>
                      </m:r>
                      <m:r>
                        <a:rPr lang="en-AU" sz="1800" i="1">
                          <a:latin typeface="Cambria Math" panose="02040503050406030204" pitchFamily="18" charset="0"/>
                        </a:rPr>
                        <m:t>=−</m:t>
                      </m:r>
                      <m:sSup>
                        <m:sSupPr>
                          <m:ctrlPr>
                            <a:rPr lang="en-AU" sz="1800" i="1" smtClean="0">
                              <a:latin typeface="Cambria Math" panose="02040503050406030204" pitchFamily="18" charset="0"/>
                            </a:rPr>
                          </m:ctrlPr>
                        </m:sSupPr>
                        <m:e>
                          <m:r>
                            <a:rPr lang="en-AU" sz="1800" b="0" i="1" smtClean="0">
                              <a:latin typeface="Cambria Math" panose="02040503050406030204" pitchFamily="18" charset="0"/>
                            </a:rPr>
                            <m:t>𝑏</m:t>
                          </m:r>
                        </m:e>
                        <m:sup>
                          <m:r>
                            <a:rPr lang="en-AU" sz="1800" b="0" i="1" smtClean="0">
                              <a:latin typeface="Cambria Math" panose="02040503050406030204" pitchFamily="18" charset="0"/>
                            </a:rPr>
                            <m:t>2</m:t>
                          </m:r>
                        </m:sup>
                      </m:sSup>
                      <m:r>
                        <a:rPr lang="en-AU" sz="1800" i="1">
                          <a:latin typeface="Cambria Math" panose="02040503050406030204" pitchFamily="18" charset="0"/>
                        </a:rPr>
                        <m:t>/8</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a:rPr lang="en-AU" sz="1800" i="1">
                                <a:latin typeface="Cambria Math" panose="02040503050406030204" pitchFamily="18" charset="0"/>
                              </a:rPr>
                              <m:t>𝑚𝑎𝑥</m:t>
                            </m:r>
                          </m:e>
                        </m:mr>
                        <m:mr>
                          <m:e>
                            <m:r>
                              <a:rPr lang="en-AU" sz="1800" i="1">
                                <a:latin typeface="Cambria Math" panose="02040503050406030204" pitchFamily="18" charset="0"/>
                              </a:rPr>
                              <m:t>𝑏</m:t>
                            </m:r>
                          </m:e>
                        </m:mr>
                      </m:m>
                      <m:r>
                        <a:rPr lang="en-AU" sz="1800" i="1">
                          <a:latin typeface="Cambria Math" panose="02040503050406030204" pitchFamily="18" charset="0"/>
                        </a:rPr>
                        <m:t>   </m:t>
                      </m:r>
                      <m:r>
                        <a:rPr lang="en-AU" sz="1800" i="1">
                          <a:latin typeface="Cambria Math" panose="02040503050406030204" pitchFamily="18" charset="0"/>
                        </a:rPr>
                        <m:t>𝜋</m:t>
                      </m:r>
                      <m:r>
                        <a:rPr lang="en-AU" sz="1800" i="1">
                          <a:latin typeface="Cambria Math" panose="02040503050406030204" pitchFamily="18" charset="0"/>
                        </a:rPr>
                        <m:t>=</m:t>
                      </m:r>
                      <m:r>
                        <a:rPr lang="en-AU" sz="1800" i="1">
                          <a:latin typeface="Cambria Math" panose="02040503050406030204" pitchFamily="18" charset="0"/>
                        </a:rPr>
                        <m:t>𝑒</m:t>
                      </m:r>
                      <m:r>
                        <a:rPr lang="en-AU" sz="1800" i="1">
                          <a:latin typeface="Cambria Math" panose="02040503050406030204" pitchFamily="18" charset="0"/>
                        </a:rPr>
                        <m:t>−</m:t>
                      </m:r>
                      <m:r>
                        <a:rPr lang="en-AU" sz="1800">
                          <a:latin typeface="Cambria Math" panose="02040503050406030204" pitchFamily="18" charset="0"/>
                        </a:rPr>
                        <m:t>(</m:t>
                      </m:r>
                      <m:r>
                        <m:rPr>
                          <m:sty m:val="p"/>
                        </m:rPr>
                        <a:rPr lang="en-AU" sz="1800">
                          <a:latin typeface="Cambria Math" panose="02040503050406030204" pitchFamily="18" charset="0"/>
                        </a:rPr>
                        <m:t>a</m:t>
                      </m:r>
                      <m:r>
                        <a:rPr lang="en-AU" sz="1800">
                          <a:latin typeface="Cambria Math" panose="02040503050406030204" pitchFamily="18" charset="0"/>
                        </a:rPr>
                        <m:t> + </m:t>
                      </m:r>
                      <m:r>
                        <m:rPr>
                          <m:sty m:val="p"/>
                        </m:rPr>
                        <a:rPr lang="en-AU" sz="1800">
                          <a:latin typeface="Cambria Math" panose="02040503050406030204" pitchFamily="18" charset="0"/>
                        </a:rPr>
                        <m:t>be</m:t>
                      </m:r>
                      <m:r>
                        <a:rPr lang="en-AU" sz="1800">
                          <a:latin typeface="Cambria Math" panose="02040503050406030204" pitchFamily="18" charset="0"/>
                        </a:rPr>
                        <m:t>)</m:t>
                      </m:r>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m:t>
                      </m:r>
                      <m:f>
                        <m:fPr>
                          <m:ctrlPr>
                            <a:rPr lang="en-AU" sz="1800" i="1">
                              <a:latin typeface="Cambria Math" panose="02040503050406030204" pitchFamily="18" charset="0"/>
                            </a:rPr>
                          </m:ctrlPr>
                        </m:fPr>
                        <m:num>
                          <m:r>
                            <a:rPr lang="en-AU" sz="1800" i="1">
                              <a:latin typeface="Cambria Math" panose="02040503050406030204" pitchFamily="18" charset="0"/>
                            </a:rPr>
                            <m:t>𝑏</m:t>
                          </m:r>
                        </m:num>
                        <m:den>
                          <m:r>
                            <a:rPr lang="en-AU" sz="1800" i="1">
                              <a:latin typeface="Cambria Math" panose="02040503050406030204" pitchFamily="18" charset="0"/>
                            </a:rPr>
                            <m:t>4</m:t>
                          </m:r>
                        </m:den>
                      </m:f>
                      <m:r>
                        <a:rPr lang="en-AU" sz="1800" i="1">
                          <a:latin typeface="Cambria Math" panose="02040503050406030204" pitchFamily="18" charset="0"/>
                        </a:rPr>
                        <m:t>−</m:t>
                      </m:r>
                      <m:d>
                        <m:dPr>
                          <m:ctrlPr>
                            <a:rPr lang="en-AU" sz="1800" i="1">
                              <a:latin typeface="Cambria Math" panose="02040503050406030204" pitchFamily="18" charset="0"/>
                            </a:rPr>
                          </m:ctrlPr>
                        </m:dPr>
                        <m:e>
                          <m:r>
                            <a:rPr lang="en-AU" sz="1800" i="1">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8</m:t>
                              </m:r>
                            </m:den>
                          </m:f>
                          <m:r>
                            <a:rPr lang="en-AU" sz="1800" i="1">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4</m:t>
                              </m:r>
                            </m:den>
                          </m:f>
                        </m:e>
                      </m:d>
                    </m:oMath>
                  </m:oMathPara>
                </a14:m>
                <a:endParaRPr lang="en-AU" sz="1800" dirty="0"/>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m:t>
                      </m:r>
                      <m:f>
                        <m:fPr>
                          <m:ctrlPr>
                            <a:rPr lang="en-AU" sz="1800" i="1">
                              <a:latin typeface="Cambria Math" panose="02040503050406030204" pitchFamily="18" charset="0"/>
                            </a:rPr>
                          </m:ctrlPr>
                        </m:fPr>
                        <m:num>
                          <m:r>
                            <a:rPr lang="en-AU" sz="1800" i="1">
                              <a:latin typeface="Cambria Math" panose="02040503050406030204" pitchFamily="18" charset="0"/>
                            </a:rPr>
                            <m:t>𝑏</m:t>
                          </m:r>
                        </m:num>
                        <m:den>
                          <m:r>
                            <a:rPr lang="en-AU" sz="1800" i="1">
                              <a:latin typeface="Cambria Math" panose="02040503050406030204" pitchFamily="18" charset="0"/>
                            </a:rPr>
                            <m:t>4</m:t>
                          </m:r>
                        </m:den>
                      </m:f>
                      <m:r>
                        <a:rPr lang="en-AU" sz="1800" i="1">
                          <a:latin typeface="Cambria Math" panose="02040503050406030204" pitchFamily="18" charset="0"/>
                        </a:rPr>
                        <m:t>−</m:t>
                      </m:r>
                      <m:f>
                        <m:fPr>
                          <m:ctrlPr>
                            <a:rPr lang="en-AU" sz="1800" i="1">
                              <a:latin typeface="Cambria Math" panose="02040503050406030204" pitchFamily="18" charset="0"/>
                            </a:rPr>
                          </m:ctrlPr>
                        </m:fPr>
                        <m:num>
                          <m:sSup>
                            <m:sSupPr>
                              <m:ctrlPr>
                                <a:rPr lang="en-AU" sz="1800" i="1">
                                  <a:latin typeface="Cambria Math" panose="02040503050406030204" pitchFamily="18" charset="0"/>
                                </a:rPr>
                              </m:ctrlPr>
                            </m:sSupPr>
                            <m:e>
                              <m:r>
                                <a:rPr lang="en-AU" sz="1800" i="1">
                                  <a:latin typeface="Cambria Math" panose="02040503050406030204" pitchFamily="18" charset="0"/>
                                </a:rPr>
                                <m:t>𝑏</m:t>
                              </m:r>
                            </m:e>
                            <m:sup>
                              <m:r>
                                <a:rPr lang="en-AU" sz="1800" i="1">
                                  <a:latin typeface="Cambria Math" panose="02040503050406030204" pitchFamily="18" charset="0"/>
                                </a:rPr>
                                <m:t>2</m:t>
                              </m:r>
                            </m:sup>
                          </m:sSup>
                        </m:num>
                        <m:den>
                          <m:r>
                            <a:rPr lang="en-AU" sz="1800" i="1">
                              <a:latin typeface="Cambria Math" panose="02040503050406030204" pitchFamily="18" charset="0"/>
                            </a:rPr>
                            <m:t>8</m:t>
                          </m:r>
                        </m:den>
                      </m:f>
                    </m:oMath>
                  </m:oMathPara>
                </a14:m>
                <a:br>
                  <a:rPr lang="en-AU" sz="1800" dirty="0"/>
                </a:br>
                <a:endParaRPr lang="en-AU" sz="1600" dirty="0"/>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a:stretch>
              </a:blipFill>
            </p:spPr>
            <p:txBody>
              <a:bodyPr/>
              <a:lstStyle/>
              <a:p>
                <a:r>
                  <a:rPr lang="en-AU">
                    <a:noFill/>
                  </a:rPr>
                  <a:t> </a:t>
                </a:r>
              </a:p>
            </p:txBody>
          </p:sp>
        </mc:Fallback>
      </mc:AlternateContent>
    </p:spTree>
    <p:extLst>
      <p:ext uri="{BB962C8B-B14F-4D97-AF65-F5344CB8AC3E}">
        <p14:creationId xmlns:p14="http://schemas.microsoft.com/office/powerpoint/2010/main" val="188212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800" dirty="0"/>
                  <a:t>Solving leads to the first order conditions:</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1/4 = </m:t>
                      </m:r>
                      <m:r>
                        <a:rPr lang="en-AU" sz="1800" i="1">
                          <a:latin typeface="Cambria Math" panose="02040503050406030204" pitchFamily="18" charset="0"/>
                        </a:rPr>
                        <m:t>𝑏</m:t>
                      </m:r>
                      <m:r>
                        <a:rPr lang="en-AU" sz="1800" i="1">
                          <a:latin typeface="Cambria Math" panose="02040503050406030204" pitchFamily="18" charset="0"/>
                        </a:rPr>
                        <m:t>/4 ⇒ </m:t>
                      </m:r>
                      <m:r>
                        <a:rPr lang="en-AU" sz="1800" i="1">
                          <a:latin typeface="Cambria Math" panose="02040503050406030204" pitchFamily="18" charset="0"/>
                        </a:rPr>
                        <m:t>𝑏</m:t>
                      </m:r>
                      <m:r>
                        <a:rPr lang="en-AU" sz="1800" i="1">
                          <a:latin typeface="Cambria Math" panose="02040503050406030204" pitchFamily="18" charset="0"/>
                        </a:rPr>
                        <m:t> = 1</m:t>
                      </m:r>
                    </m:oMath>
                  </m:oMathPara>
                </a14:m>
                <a:endParaRPr lang="en-AU" sz="1800" dirty="0"/>
              </a:p>
              <a:p>
                <a:pPr marL="0" indent="0">
                  <a:buNone/>
                </a:pPr>
                <a:r>
                  <a:rPr lang="en-AU" sz="1800" dirty="0"/>
                  <a:t>Hence, </a:t>
                </a:r>
                <a:r>
                  <a:rPr lang="en-AU" sz="1800" i="1" dirty="0"/>
                  <a:t>b</a:t>
                </a:r>
                <a:r>
                  <a:rPr lang="en-AU" sz="1800" dirty="0"/>
                  <a:t> = 1, </a:t>
                </a:r>
                <a:r>
                  <a:rPr lang="en-AU" sz="1800" i="1" dirty="0"/>
                  <a:t>a</a:t>
                </a:r>
                <a:r>
                  <a:rPr lang="en-AU" sz="1800" dirty="0"/>
                  <a:t> = −1/8, </a:t>
                </a:r>
                <a:r>
                  <a:rPr lang="en-AU" sz="1800" i="1" dirty="0"/>
                  <a:t>e</a:t>
                </a:r>
                <a:r>
                  <a:rPr lang="en-AU" sz="1800" dirty="0"/>
                  <a:t> = 1/4. The firm offers the contract:</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𝑆</m:t>
                      </m:r>
                      <m:r>
                        <a:rPr lang="en-AU" sz="1800" i="1">
                          <a:latin typeface="Cambria Math" panose="02040503050406030204" pitchFamily="18" charset="0"/>
                        </a:rPr>
                        <m:t> =</m:t>
                      </m:r>
                      <m:r>
                        <a:rPr lang="en-AU" sz="1800" i="1">
                          <a:latin typeface="Cambria Math" panose="02040503050406030204" pitchFamily="18" charset="0"/>
                        </a:rPr>
                        <m:t>𝑎</m:t>
                      </m:r>
                      <m:r>
                        <a:rPr lang="en-AU" sz="1800" i="1">
                          <a:latin typeface="Cambria Math" panose="02040503050406030204" pitchFamily="18" charset="0"/>
                        </a:rPr>
                        <m:t>+</m:t>
                      </m:r>
                      <m:r>
                        <a:rPr lang="en-AU" sz="1800" i="1">
                          <a:latin typeface="Cambria Math" panose="02040503050406030204" pitchFamily="18" charset="0"/>
                        </a:rPr>
                        <m:t>𝑏𝑄</m:t>
                      </m:r>
                      <m:r>
                        <a:rPr lang="en-AU" sz="1800" i="1">
                          <a:latin typeface="Cambria Math" panose="02040503050406030204" pitchFamily="18" charset="0"/>
                        </a:rPr>
                        <m:t> =−1/8+</m:t>
                      </m:r>
                      <m:r>
                        <a:rPr lang="en-AU" sz="1800" i="1">
                          <a:latin typeface="Cambria Math" panose="02040503050406030204" pitchFamily="18" charset="0"/>
                        </a:rPr>
                        <m:t>𝑄</m:t>
                      </m:r>
                    </m:oMath>
                  </m:oMathPara>
                </a14:m>
                <a:endParaRPr lang="en-AU" sz="1800" dirty="0"/>
              </a:p>
              <a:p>
                <a:pPr marL="0" indent="0">
                  <a:buNone/>
                </a:pPr>
                <a:r>
                  <a:rPr lang="en-AU" sz="1800" dirty="0"/>
                  <a:t>Interpretation: </a:t>
                </a:r>
              </a:p>
              <a:p>
                <a:pPr lvl="0"/>
                <a:r>
                  <a:rPr lang="en-AU" sz="1800" dirty="0"/>
                  <a:t>The firm “sells” the business to the worker for a “price” of 1/8. </a:t>
                </a:r>
              </a:p>
              <a:p>
                <a:pPr lvl="0"/>
                <a:r>
                  <a:rPr lang="en-AU" sz="1800" dirty="0"/>
                  <a:t>The worker has an incentive to exert socially optimal effort: </a:t>
                </a:r>
                <a:r>
                  <a:rPr lang="en-AU" sz="1800" i="1" dirty="0"/>
                  <a:t>b</a:t>
                </a:r>
                <a:r>
                  <a:rPr lang="en-AU" sz="1800" dirty="0"/>
                  <a:t> = 1 and </a:t>
                </a:r>
                <a:r>
                  <a:rPr lang="en-AU" sz="1800" i="1" dirty="0"/>
                  <a:t>e</a:t>
                </a:r>
                <a:r>
                  <a:rPr lang="en-AU" sz="1800" dirty="0"/>
                  <a:t> = 1/4. </a:t>
                </a:r>
              </a:p>
              <a:p>
                <a:pPr lvl="0"/>
                <a:r>
                  <a:rPr lang="en-AU" sz="1800" dirty="0"/>
                  <a:t>The worker bears all of the risk (but there is no risk, </a:t>
                </a:r>
                <a:r>
                  <a:rPr lang="en-AU" sz="1800" i="1" dirty="0"/>
                  <a:t>u</a:t>
                </a:r>
                <a:r>
                  <a:rPr lang="en-AU" sz="1800" dirty="0"/>
                  <a:t> = 0).</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a:stretch>
              </a:blipFill>
            </p:spPr>
            <p:txBody>
              <a:bodyPr/>
              <a:lstStyle/>
              <a:p>
                <a:r>
                  <a:rPr lang="en-AU">
                    <a:noFill/>
                  </a:rPr>
                  <a:t> </a:t>
                </a:r>
              </a:p>
            </p:txBody>
          </p:sp>
        </mc:Fallback>
      </mc:AlternateContent>
    </p:spTree>
    <p:extLst>
      <p:ext uri="{BB962C8B-B14F-4D97-AF65-F5344CB8AC3E}">
        <p14:creationId xmlns:p14="http://schemas.microsoft.com/office/powerpoint/2010/main" val="2892043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800" dirty="0"/>
                  <a:t>Suppose </a:t>
                </a:r>
                <a14:m>
                  <m:oMath xmlns:m="http://schemas.openxmlformats.org/officeDocument/2006/math">
                    <m:r>
                      <a:rPr lang="en-AU" sz="1800" i="1">
                        <a:latin typeface="Cambria Math" panose="02040503050406030204" pitchFamily="18" charset="0"/>
                      </a:rPr>
                      <m:t>𝑢</m:t>
                    </m:r>
                    <m:r>
                      <a:rPr lang="en-AU" sz="1800" i="1">
                        <a:latin typeface="Cambria Math" panose="02040503050406030204" pitchFamily="18" charset="0"/>
                      </a:rPr>
                      <m:t>∼(0,</m:t>
                    </m:r>
                    <m:sSup>
                      <m:sSupPr>
                        <m:ctrlPr>
                          <a:rPr lang="en-AU" i="1">
                            <a:latin typeface="Cambria Math" panose="02040503050406030204" pitchFamily="18" charset="0"/>
                          </a:rPr>
                        </m:ctrlPr>
                      </m:sSupPr>
                      <m:e>
                        <m:r>
                          <a:rPr lang="en-AU" i="1">
                            <a:latin typeface="Cambria Math" panose="02040503050406030204" pitchFamily="18" charset="0"/>
                          </a:rPr>
                          <m:t>𝜎</m:t>
                        </m:r>
                      </m:e>
                      <m:sup>
                        <m:r>
                          <a:rPr lang="en-AU" i="1">
                            <a:latin typeface="Cambria Math" panose="02040503050406030204" pitchFamily="18" charset="0"/>
                          </a:rPr>
                          <m:t>2</m:t>
                        </m:r>
                      </m:sup>
                    </m:sSup>
                    <m:r>
                      <a:rPr lang="en-AU" sz="1800" i="1">
                        <a:latin typeface="Cambria Math" panose="02040503050406030204" pitchFamily="18" charset="0"/>
                      </a:rPr>
                      <m:t>)</m:t>
                    </m:r>
                  </m:oMath>
                </a14:m>
                <a:r>
                  <a:rPr lang="en-AU" sz="1800" dirty="0"/>
                  <a:t>, and the worker’s preferences are </a:t>
                </a:r>
              </a:p>
              <a:p>
                <a:pPr marL="0" indent="0">
                  <a:buNone/>
                </a:pPr>
                <a14:m>
                  <m:oMathPara xmlns:m="http://schemas.openxmlformats.org/officeDocument/2006/math">
                    <m:oMathParaPr>
                      <m:jc m:val="centerGroup"/>
                    </m:oMathParaPr>
                    <m:oMath xmlns:m="http://schemas.openxmlformats.org/officeDocument/2006/math">
                      <m:r>
                        <a:rPr lang="en-AU" sz="1800" i="1">
                          <a:latin typeface="Cambria Math" panose="02040503050406030204" pitchFamily="18" charset="0"/>
                        </a:rPr>
                        <m:t>𝑈</m:t>
                      </m:r>
                      <m:r>
                        <a:rPr lang="en-AU" sz="1800" i="1">
                          <a:latin typeface="Cambria Math" panose="02040503050406030204" pitchFamily="18" charset="0"/>
                        </a:rPr>
                        <m:t>(</m:t>
                      </m:r>
                      <m:r>
                        <a:rPr lang="en-AU" sz="1800" i="1">
                          <a:latin typeface="Cambria Math" panose="02040503050406030204" pitchFamily="18" charset="0"/>
                        </a:rPr>
                        <m:t>𝑒</m:t>
                      </m:r>
                      <m:r>
                        <a:rPr lang="en-AU" sz="1800" i="1">
                          <a:latin typeface="Cambria Math" panose="02040503050406030204" pitchFamily="18" charset="0"/>
                        </a:rPr>
                        <m:t>,</m:t>
                      </m:r>
                      <m:r>
                        <a:rPr lang="en-AU" sz="1800" i="1">
                          <a:latin typeface="Cambria Math" panose="02040503050406030204" pitchFamily="18" charset="0"/>
                        </a:rPr>
                        <m:t>𝑆</m:t>
                      </m:r>
                      <m:r>
                        <a:rPr lang="en-AU" sz="1800" i="1">
                          <a:latin typeface="Cambria Math" panose="02040503050406030204" pitchFamily="18" charset="0"/>
                        </a:rPr>
                        <m:t>) = </m:t>
                      </m:r>
                      <m:r>
                        <a:rPr lang="en-AU" sz="1800" i="1">
                          <a:latin typeface="Cambria Math" panose="02040503050406030204" pitchFamily="18" charset="0"/>
                        </a:rPr>
                        <m:t>𝐸</m:t>
                      </m:r>
                      <m:r>
                        <a:rPr lang="en-AU" sz="1800" i="1">
                          <a:latin typeface="Cambria Math" panose="02040503050406030204" pitchFamily="18" charset="0"/>
                        </a:rPr>
                        <m:t>(</m:t>
                      </m:r>
                      <m:r>
                        <a:rPr lang="en-AU" sz="1800" i="1">
                          <a:latin typeface="Cambria Math" panose="02040503050406030204" pitchFamily="18" charset="0"/>
                        </a:rPr>
                        <m:t>𝑆</m:t>
                      </m:r>
                      <m:r>
                        <a:rPr lang="en-AU" sz="1800" i="1">
                          <a:latin typeface="Cambria Math" panose="02040503050406030204" pitchFamily="18" charset="0"/>
                        </a:rPr>
                        <m:t>) − 0.5</m:t>
                      </m:r>
                      <m:r>
                        <a:rPr lang="en-AU" sz="1800" i="1">
                          <a:latin typeface="Cambria Math" panose="02040503050406030204" pitchFamily="18" charset="0"/>
                        </a:rPr>
                        <m:t>𝜃</m:t>
                      </m:r>
                      <m:r>
                        <a:rPr lang="en-AU" sz="1800" i="1">
                          <a:latin typeface="Cambria Math" panose="02040503050406030204" pitchFamily="18" charset="0"/>
                        </a:rPr>
                        <m:t>𝑉𝑎𝑟</m:t>
                      </m:r>
                      <m:r>
                        <a:rPr lang="en-AU" sz="1800" i="1">
                          <a:latin typeface="Cambria Math" panose="02040503050406030204" pitchFamily="18" charset="0"/>
                        </a:rPr>
                        <m:t>(</m:t>
                      </m:r>
                      <m:r>
                        <a:rPr lang="en-AU" sz="1800" i="1">
                          <a:latin typeface="Cambria Math" panose="02040503050406030204" pitchFamily="18" charset="0"/>
                        </a:rPr>
                        <m:t>𝑆</m:t>
                      </m:r>
                      <m:r>
                        <a:rPr lang="en-AU" sz="1800" i="1">
                          <a:latin typeface="Cambria Math" panose="02040503050406030204" pitchFamily="18" charset="0"/>
                        </a:rPr>
                        <m:t>) − </m:t>
                      </m:r>
                      <m:r>
                        <a:rPr lang="en-AU" sz="1800" i="1">
                          <a:latin typeface="Cambria Math" panose="02040503050406030204" pitchFamily="18" charset="0"/>
                        </a:rPr>
                        <m:t>𝐶</m:t>
                      </m:r>
                      <m:r>
                        <a:rPr lang="en-AU" sz="1800" i="1">
                          <a:latin typeface="Cambria Math" panose="02040503050406030204" pitchFamily="18" charset="0"/>
                        </a:rPr>
                        <m:t>(</m:t>
                      </m:r>
                      <m:r>
                        <a:rPr lang="en-AU" sz="1800" i="1">
                          <a:latin typeface="Cambria Math" panose="02040503050406030204" pitchFamily="18" charset="0"/>
                        </a:rPr>
                        <m:t>𝑒</m:t>
                      </m:r>
                      <m:r>
                        <a:rPr lang="en-AU" sz="1800" i="1">
                          <a:latin typeface="Cambria Math" panose="02040503050406030204" pitchFamily="18" charset="0"/>
                        </a:rPr>
                        <m:t>)</m:t>
                      </m:r>
                    </m:oMath>
                  </m:oMathPara>
                </a14:m>
                <a:endParaRPr lang="en-AU" sz="1800" dirty="0"/>
              </a:p>
              <a:p>
                <a:pPr marL="0" indent="0">
                  <a:buNone/>
                </a:pPr>
                <a:r>
                  <a:rPr lang="en-AU" sz="1800" dirty="0"/>
                  <a:t>where </a:t>
                </a:r>
                <a:r>
                  <a:rPr lang="en-AU" sz="1800" i="1" dirty="0"/>
                  <a:t>E</a:t>
                </a:r>
                <a:r>
                  <a:rPr lang="en-AU" sz="1800" dirty="0"/>
                  <a:t>(</a:t>
                </a:r>
                <a:r>
                  <a:rPr lang="en-AU" sz="1800" i="1" dirty="0"/>
                  <a:t>S</a:t>
                </a:r>
                <a:r>
                  <a:rPr lang="en-AU" sz="1800" dirty="0"/>
                  <a:t>) and </a:t>
                </a:r>
                <a:r>
                  <a:rPr lang="en-AU" sz="1800" i="1" dirty="0"/>
                  <a:t>Var</a:t>
                </a:r>
                <a:r>
                  <a:rPr lang="en-AU" sz="1800" dirty="0"/>
                  <a:t>(</a:t>
                </a:r>
                <a:r>
                  <a:rPr lang="en-AU" sz="1800" i="1" dirty="0"/>
                  <a:t>S</a:t>
                </a:r>
                <a:r>
                  <a:rPr lang="en-AU" sz="1800" dirty="0"/>
                  <a:t>) are the expected value and variance of salary. </a:t>
                </a:r>
              </a:p>
              <a:p>
                <a:pPr marL="0" indent="0">
                  <a:buNone/>
                </a:pPr>
                <a:r>
                  <a:rPr lang="en-AU" sz="1800" dirty="0"/>
                  <a:t>a. What is the variance of the worker’s salary, S?</a:t>
                </a:r>
              </a:p>
              <a:p>
                <a:pPr marL="0" indent="0">
                  <a:buNone/>
                </a:pPr>
                <a:r>
                  <a:rPr lang="en-AU" sz="1800" dirty="0"/>
                  <a:t>b. What is the worker’s utility maximising problem?</a:t>
                </a:r>
              </a:p>
              <a:p>
                <a:pPr marL="0" indent="0">
                  <a:buNone/>
                </a:pPr>
                <a:r>
                  <a:rPr lang="en-AU" sz="1800" dirty="0"/>
                  <a:t>c. What are the optimal values of a, b, e? Interpret. </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a:stretch>
              </a:blipFill>
            </p:spPr>
            <p:txBody>
              <a:bodyPr/>
              <a:lstStyle/>
              <a:p>
                <a:r>
                  <a:rPr lang="en-AU">
                    <a:noFill/>
                  </a:rPr>
                  <a:t> </a:t>
                </a:r>
              </a:p>
            </p:txBody>
          </p:sp>
        </mc:Fallback>
      </mc:AlternateContent>
    </p:spTree>
    <p:extLst>
      <p:ext uri="{BB962C8B-B14F-4D97-AF65-F5344CB8AC3E}">
        <p14:creationId xmlns:p14="http://schemas.microsoft.com/office/powerpoint/2010/main" val="352035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US" dirty="0"/>
              <a:t>Final Exam</a:t>
            </a:r>
            <a:endParaRPr lang="en-AU" dirty="0"/>
          </a:p>
        </p:txBody>
      </p:sp>
      <p:sp>
        <p:nvSpPr>
          <p:cNvPr id="3" name="Content Placeholder 2"/>
          <p:cNvSpPr>
            <a:spLocks noGrp="1"/>
          </p:cNvSpPr>
          <p:nvPr>
            <p:ph idx="1"/>
          </p:nvPr>
        </p:nvSpPr>
        <p:spPr>
          <a:xfrm>
            <a:off x="914400" y="2366963"/>
            <a:ext cx="10363200" cy="3424237"/>
          </a:xfrm>
        </p:spPr>
        <p:txBody>
          <a:bodyPr>
            <a:normAutofit/>
          </a:bodyPr>
          <a:lstStyle/>
          <a:p>
            <a:pPr marL="0" indent="0">
              <a:buNone/>
            </a:pPr>
            <a:r>
              <a:rPr lang="en-US" dirty="0"/>
              <a:t>Date: Friday 11 December 2020</a:t>
            </a:r>
          </a:p>
          <a:p>
            <a:pPr marL="0" indent="0">
              <a:buNone/>
            </a:pPr>
            <a:r>
              <a:rPr lang="en-US" dirty="0"/>
              <a:t>Time: 1:00pm, Sydney time (13:00)</a:t>
            </a:r>
          </a:p>
          <a:p>
            <a:pPr marL="0" indent="0">
              <a:buNone/>
            </a:pPr>
            <a:r>
              <a:rPr lang="en-US" dirty="0"/>
              <a:t>Format:	Online</a:t>
            </a:r>
          </a:p>
          <a:p>
            <a:pPr marL="0" indent="0">
              <a:buClr>
                <a:srgbClr val="0070C0"/>
              </a:buClr>
              <a:buSzPct val="50000"/>
              <a:buNone/>
            </a:pPr>
            <a:r>
              <a:rPr lang="en-AU" dirty="0">
                <a:solidFill>
                  <a:srgbClr val="002060"/>
                </a:solidFill>
              </a:rPr>
              <a:t>Duration</a:t>
            </a:r>
            <a:r>
              <a:rPr lang="en-AU" dirty="0"/>
              <a:t>: 130 minutes (2 hours plus 10 minutes reading time)</a:t>
            </a:r>
          </a:p>
          <a:p>
            <a:pPr marL="0" indent="0">
              <a:buClr>
                <a:srgbClr val="0070C0"/>
              </a:buClr>
              <a:buSzPct val="50000"/>
              <a:buNone/>
            </a:pPr>
            <a:r>
              <a:rPr lang="en-AU" dirty="0"/>
              <a:t>You are also given additional time for accessing the exam and uploading your answers. You have 15 minutes buffer time to access the exam at the beginning, and 30 minutes of upload time at the end.</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2</a:t>
            </a:fld>
            <a:endParaRPr lang="en-AU"/>
          </a:p>
        </p:txBody>
      </p:sp>
    </p:spTree>
    <p:extLst>
      <p:ext uri="{BB962C8B-B14F-4D97-AF65-F5344CB8AC3E}">
        <p14:creationId xmlns:p14="http://schemas.microsoft.com/office/powerpoint/2010/main" val="2339999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600" dirty="0"/>
                  <a:t>First, note that the variance of the contract is:</a:t>
                </a:r>
              </a:p>
              <a:p>
                <a:pPr marL="0" indent="0">
                  <a:buNone/>
                </a:pPr>
                <a14:m>
                  <m:oMathPara xmlns:m="http://schemas.openxmlformats.org/officeDocument/2006/math">
                    <m:oMathParaPr>
                      <m:jc m:val="centerGroup"/>
                    </m:oMathParaPr>
                    <m:oMath xmlns:m="http://schemas.openxmlformats.org/officeDocument/2006/math">
                      <m:r>
                        <m:rPr>
                          <m:nor/>
                        </m:rPr>
                        <a:rPr lang="en-AU" sz="1600"/>
                        <m:t>Var</m:t>
                      </m:r>
                      <m:r>
                        <a:rPr lang="en-AU" sz="1600" i="1">
                          <a:latin typeface="Cambria Math" panose="02040503050406030204" pitchFamily="18" charset="0"/>
                        </a:rPr>
                        <m:t>(</m:t>
                      </m:r>
                      <m:r>
                        <a:rPr lang="en-AU" sz="1600" i="1">
                          <a:latin typeface="Cambria Math" panose="02040503050406030204" pitchFamily="18" charset="0"/>
                        </a:rPr>
                        <m:t>𝑆</m:t>
                      </m:r>
                      <m:r>
                        <a:rPr lang="en-AU" sz="1600" i="1">
                          <a:latin typeface="Cambria Math" panose="02040503050406030204" pitchFamily="18" charset="0"/>
                        </a:rPr>
                        <m:t>)=</m:t>
                      </m:r>
                      <m:r>
                        <m:rPr>
                          <m:nor/>
                        </m:rPr>
                        <a:rPr lang="en-AU" sz="1600"/>
                        <m:t>Var</m:t>
                      </m:r>
                      <m:r>
                        <a:rPr lang="en-AU" sz="1600" i="1">
                          <a:latin typeface="Cambria Math" panose="02040503050406030204" pitchFamily="18" charset="0"/>
                        </a:rPr>
                        <m:t>(</m:t>
                      </m:r>
                      <m:r>
                        <a:rPr lang="en-AU" sz="1600" i="1">
                          <a:latin typeface="Cambria Math" panose="02040503050406030204" pitchFamily="18" charset="0"/>
                        </a:rPr>
                        <m:t>𝑎</m:t>
                      </m:r>
                      <m:r>
                        <a:rPr lang="en-AU" sz="1600" i="1">
                          <a:latin typeface="Cambria Math" panose="02040503050406030204" pitchFamily="18" charset="0"/>
                        </a:rPr>
                        <m:t>+</m:t>
                      </m:r>
                      <m:r>
                        <a:rPr lang="en-AU" sz="1600" i="1">
                          <a:latin typeface="Cambria Math" panose="02040503050406030204" pitchFamily="18" charset="0"/>
                        </a:rPr>
                        <m:t>𝑏𝑄</m:t>
                      </m:r>
                      <m:r>
                        <a:rPr lang="en-AU" sz="1600" i="1">
                          <a:latin typeface="Cambria Math" panose="02040503050406030204" pitchFamily="18" charset="0"/>
                        </a:rPr>
                        <m:t>)</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m:t>
                      </m:r>
                      <m:r>
                        <m:rPr>
                          <m:nor/>
                        </m:rPr>
                        <a:rPr lang="en-AU" sz="1600"/>
                        <m:t>Var</m:t>
                      </m:r>
                      <m:r>
                        <a:rPr lang="en-AU" sz="1600" i="1">
                          <a:latin typeface="Cambria Math" panose="02040503050406030204" pitchFamily="18" charset="0"/>
                        </a:rPr>
                        <m:t>(</m:t>
                      </m:r>
                      <m:r>
                        <a:rPr lang="en-AU" sz="1600" i="1">
                          <a:latin typeface="Cambria Math" panose="02040503050406030204" pitchFamily="18" charset="0"/>
                        </a:rPr>
                        <m:t>𝑎</m:t>
                      </m:r>
                      <m:r>
                        <a:rPr lang="en-AU" sz="1600" i="1">
                          <a:latin typeface="Cambria Math" panose="02040503050406030204" pitchFamily="18" charset="0"/>
                        </a:rPr>
                        <m:t>+</m:t>
                      </m:r>
                      <m:r>
                        <a:rPr lang="en-AU" sz="1600" i="1">
                          <a:latin typeface="Cambria Math" panose="02040503050406030204" pitchFamily="18" charset="0"/>
                        </a:rPr>
                        <m:t>𝑏</m:t>
                      </m:r>
                      <m:r>
                        <a:rPr lang="en-AU" sz="1600" i="1">
                          <a:latin typeface="Cambria Math" panose="02040503050406030204" pitchFamily="18" charset="0"/>
                        </a:rPr>
                        <m:t>(</m:t>
                      </m:r>
                      <m:r>
                        <a:rPr lang="en-AU" sz="1600" i="1">
                          <a:latin typeface="Cambria Math" panose="02040503050406030204" pitchFamily="18" charset="0"/>
                        </a:rPr>
                        <m:t>𝑒</m:t>
                      </m:r>
                      <m:r>
                        <a:rPr lang="en-AU" sz="1600" i="1">
                          <a:latin typeface="Cambria Math" panose="02040503050406030204" pitchFamily="18" charset="0"/>
                        </a:rPr>
                        <m:t>+</m:t>
                      </m:r>
                      <m:r>
                        <a:rPr lang="en-AU" sz="1600" i="1">
                          <a:latin typeface="Cambria Math" panose="02040503050406030204" pitchFamily="18" charset="0"/>
                        </a:rPr>
                        <m:t>𝑢</m:t>
                      </m:r>
                      <m:r>
                        <a:rPr lang="en-AU" sz="1600" i="1">
                          <a:latin typeface="Cambria Math" panose="02040503050406030204" pitchFamily="18" charset="0"/>
                        </a:rPr>
                        <m:t>))</m:t>
                      </m:r>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m:t>
                      </m:r>
                      <m:r>
                        <m:rPr>
                          <m:nor/>
                        </m:rPr>
                        <a:rPr lang="en-AU" sz="1600"/>
                        <m:t>Var</m:t>
                      </m:r>
                      <m:r>
                        <a:rPr lang="en-AU" sz="1600" i="1">
                          <a:latin typeface="Cambria Math" panose="02040503050406030204" pitchFamily="18" charset="0"/>
                        </a:rPr>
                        <m:t>(</m:t>
                      </m:r>
                      <m:r>
                        <a:rPr lang="en-AU" sz="1600" i="1">
                          <a:latin typeface="Cambria Math" panose="02040503050406030204" pitchFamily="18" charset="0"/>
                        </a:rPr>
                        <m:t>𝑏𝑢</m:t>
                      </m:r>
                      <m:r>
                        <a:rPr lang="en-AU" sz="1600" i="1">
                          <a:latin typeface="Cambria Math" panose="02040503050406030204" pitchFamily="18" charset="0"/>
                        </a:rPr>
                        <m:t>)=</m:t>
                      </m:r>
                      <m:sSup>
                        <m:sSupPr>
                          <m:ctrlPr>
                            <a:rPr lang="en-AU" sz="1600" i="1">
                              <a:latin typeface="Cambria Math" panose="02040503050406030204" pitchFamily="18" charset="0"/>
                            </a:rPr>
                          </m:ctrlPr>
                        </m:sSupPr>
                        <m:e>
                          <m:r>
                            <a:rPr lang="en-AU" sz="1600" i="1">
                              <a:latin typeface="Cambria Math" panose="02040503050406030204" pitchFamily="18" charset="0"/>
                            </a:rPr>
                            <m:t>𝑏</m:t>
                          </m:r>
                        </m:e>
                        <m:sup>
                          <m:r>
                            <a:rPr lang="en-AU" sz="1600" i="1">
                              <a:latin typeface="Cambria Math" panose="02040503050406030204" pitchFamily="18" charset="0"/>
                            </a:rPr>
                            <m:t>2</m:t>
                          </m:r>
                        </m:sup>
                      </m:sSup>
                      <m:sSup>
                        <m:sSupPr>
                          <m:ctrlPr>
                            <a:rPr lang="en-AU" sz="1600" i="1">
                              <a:latin typeface="Cambria Math" panose="02040503050406030204" pitchFamily="18" charset="0"/>
                            </a:rPr>
                          </m:ctrlPr>
                        </m:sSupPr>
                        <m:e>
                          <m:r>
                            <a:rPr lang="en-AU" sz="1600" i="1">
                              <a:latin typeface="Cambria Math" panose="02040503050406030204" pitchFamily="18" charset="0"/>
                            </a:rPr>
                            <m:t>𝜎</m:t>
                          </m:r>
                        </m:e>
                        <m:sup>
                          <m:r>
                            <a:rPr lang="en-AU" sz="1600" i="1">
                              <a:latin typeface="Cambria Math" panose="02040503050406030204" pitchFamily="18" charset="0"/>
                            </a:rPr>
                            <m:t>2</m:t>
                          </m:r>
                        </m:sup>
                      </m:sSup>
                    </m:oMath>
                  </m:oMathPara>
                </a14:m>
                <a:endParaRPr lang="en-AU" sz="1600" dirty="0"/>
              </a:p>
              <a:p>
                <a:pPr marL="0" indent="0">
                  <a:buNone/>
                </a:pPr>
                <a:r>
                  <a:rPr lang="en-AU" sz="1600" dirty="0"/>
                  <a:t>The worker solves the problem: </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600" i="1">
                              <a:latin typeface="Cambria Math" panose="02040503050406030204" pitchFamily="18" charset="0"/>
                            </a:rPr>
                          </m:ctrlPr>
                        </m:mPr>
                        <m:mr>
                          <m:e>
                            <m:r>
                              <m:rPr>
                                <m:nor/>
                              </m:rPr>
                              <a:rPr lang="en-AU" sz="1600"/>
                              <m:t>max</m:t>
                            </m:r>
                          </m:e>
                        </m:mr>
                        <m:mr>
                          <m:e>
                            <m:r>
                              <a:rPr lang="en-AU" sz="1600" i="1">
                                <a:latin typeface="Cambria Math" panose="02040503050406030204" pitchFamily="18" charset="0"/>
                              </a:rPr>
                              <m:t>𝑒</m:t>
                            </m:r>
                          </m:e>
                        </m:mr>
                      </m:m>
                      <m:r>
                        <a:rPr lang="en-AU" sz="1600" i="1">
                          <a:latin typeface="Cambria Math" panose="02040503050406030204" pitchFamily="18" charset="0"/>
                        </a:rPr>
                        <m:t>  </m:t>
                      </m:r>
                      <m:r>
                        <a:rPr lang="en-AU" sz="1600" i="1">
                          <a:latin typeface="Cambria Math" panose="02040503050406030204" pitchFamily="18" charset="0"/>
                        </a:rPr>
                        <m:t>𝑈</m:t>
                      </m:r>
                      <m:d>
                        <m:dPr>
                          <m:ctrlPr>
                            <a:rPr lang="en-AU" sz="1600" i="1">
                              <a:latin typeface="Cambria Math" panose="02040503050406030204" pitchFamily="18" charset="0"/>
                            </a:rPr>
                          </m:ctrlPr>
                        </m:dPr>
                        <m:e>
                          <m:r>
                            <a:rPr lang="en-AU" sz="1600" i="1">
                              <a:latin typeface="Cambria Math" panose="02040503050406030204" pitchFamily="18" charset="0"/>
                            </a:rPr>
                            <m:t>𝑆</m:t>
                          </m:r>
                          <m:r>
                            <a:rPr lang="en-AU" sz="1600" i="1">
                              <a:latin typeface="Cambria Math" panose="02040503050406030204" pitchFamily="18" charset="0"/>
                            </a:rPr>
                            <m:t>,</m:t>
                          </m:r>
                          <m:r>
                            <a:rPr lang="en-AU" sz="1600" i="1">
                              <a:latin typeface="Cambria Math" panose="02040503050406030204" pitchFamily="18" charset="0"/>
                            </a:rPr>
                            <m:t>𝑒</m:t>
                          </m:r>
                        </m:e>
                      </m:d>
                      <m:r>
                        <a:rPr lang="en-AU" sz="1600" i="1">
                          <a:latin typeface="Cambria Math" panose="02040503050406030204" pitchFamily="18" charset="0"/>
                        </a:rPr>
                        <m:t>−</m:t>
                      </m:r>
                      <m:r>
                        <a:rPr lang="en-AU" sz="1600" i="1">
                          <a:latin typeface="Cambria Math" panose="02040503050406030204" pitchFamily="18" charset="0"/>
                        </a:rPr>
                        <m:t>𝐶</m:t>
                      </m:r>
                      <m:d>
                        <m:dPr>
                          <m:ctrlPr>
                            <a:rPr lang="en-AU" sz="1600" i="1">
                              <a:latin typeface="Cambria Math" panose="02040503050406030204" pitchFamily="18" charset="0"/>
                            </a:rPr>
                          </m:ctrlPr>
                        </m:dPr>
                        <m:e>
                          <m:r>
                            <a:rPr lang="en-AU" sz="1600" i="1">
                              <a:latin typeface="Cambria Math" panose="02040503050406030204" pitchFamily="18" charset="0"/>
                            </a:rPr>
                            <m:t>𝑒</m:t>
                          </m:r>
                        </m:e>
                      </m:d>
                      <m:r>
                        <a:rPr lang="en-AU" sz="1600" i="1">
                          <a:latin typeface="Cambria Math" panose="02040503050406030204" pitchFamily="18" charset="0"/>
                        </a:rPr>
                        <m:t>=</m:t>
                      </m:r>
                      <m:r>
                        <a:rPr lang="en-AU" sz="1600" i="1">
                          <a:latin typeface="Cambria Math" panose="02040503050406030204" pitchFamily="18" charset="0"/>
                        </a:rPr>
                        <m:t>𝐸</m:t>
                      </m:r>
                      <m:d>
                        <m:dPr>
                          <m:ctrlPr>
                            <a:rPr lang="en-AU" sz="1600" i="1">
                              <a:latin typeface="Cambria Math" panose="02040503050406030204" pitchFamily="18" charset="0"/>
                            </a:rPr>
                          </m:ctrlPr>
                        </m:dPr>
                        <m:e>
                          <m:r>
                            <a:rPr lang="en-AU" sz="1600" i="1">
                              <a:latin typeface="Cambria Math" panose="02040503050406030204" pitchFamily="18" charset="0"/>
                            </a:rPr>
                            <m:t>𝑆</m:t>
                          </m:r>
                        </m:e>
                      </m:d>
                      <m:r>
                        <a:rPr lang="en-AU" sz="1600" i="1">
                          <a:latin typeface="Cambria Math" panose="02040503050406030204" pitchFamily="18" charset="0"/>
                        </a:rPr>
                        <m:t>−0.5</m:t>
                      </m:r>
                      <m:r>
                        <a:rPr lang="en-AU" sz="1600" i="1">
                          <a:latin typeface="Cambria Math" panose="02040503050406030204" pitchFamily="18" charset="0"/>
                        </a:rPr>
                        <m:t>𝜃</m:t>
                      </m:r>
                      <m:r>
                        <m:rPr>
                          <m:nor/>
                        </m:rPr>
                        <a:rPr lang="en-AU" sz="1600"/>
                        <m:t>Var</m:t>
                      </m:r>
                      <m:d>
                        <m:dPr>
                          <m:ctrlPr>
                            <a:rPr lang="en-AU" sz="1600" i="1">
                              <a:latin typeface="Cambria Math" panose="02040503050406030204" pitchFamily="18" charset="0"/>
                            </a:rPr>
                          </m:ctrlPr>
                        </m:dPr>
                        <m:e>
                          <m:r>
                            <a:rPr lang="en-AU" sz="1600" i="1">
                              <a:latin typeface="Cambria Math" panose="02040503050406030204" pitchFamily="18" charset="0"/>
                            </a:rPr>
                            <m:t>𝑆</m:t>
                          </m:r>
                        </m:e>
                      </m:d>
                      <m:r>
                        <a:rPr lang="en-AU" sz="1600" i="1">
                          <a:latin typeface="Cambria Math" panose="02040503050406030204" pitchFamily="18" charset="0"/>
                        </a:rPr>
                        <m:t>−</m:t>
                      </m:r>
                      <m:r>
                        <a:rPr lang="en-AU" sz="1600" i="1">
                          <a:latin typeface="Cambria Math" panose="02040503050406030204" pitchFamily="18" charset="0"/>
                        </a:rPr>
                        <m:t>𝐶</m:t>
                      </m:r>
                      <m:d>
                        <m:dPr>
                          <m:ctrlPr>
                            <a:rPr lang="en-AU" sz="1600" i="1">
                              <a:latin typeface="Cambria Math" panose="02040503050406030204" pitchFamily="18" charset="0"/>
                            </a:rPr>
                          </m:ctrlPr>
                        </m:dPr>
                        <m:e>
                          <m:r>
                            <a:rPr lang="en-AU" sz="1600" i="1">
                              <a:latin typeface="Cambria Math" panose="02040503050406030204" pitchFamily="18" charset="0"/>
                            </a:rPr>
                            <m:t>𝑒</m:t>
                          </m:r>
                        </m:e>
                      </m:d>
                    </m:oMath>
                  </m:oMathPara>
                </a14:m>
                <a:endParaRPr lang="en-AU" sz="1600" dirty="0"/>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m:t>
                      </m:r>
                      <m:r>
                        <a:rPr lang="en-AU" sz="1600" i="1">
                          <a:latin typeface="Cambria Math" panose="02040503050406030204" pitchFamily="18" charset="0"/>
                        </a:rPr>
                        <m:t>𝑎</m:t>
                      </m:r>
                      <m:r>
                        <a:rPr lang="en-AU" sz="1600" i="1">
                          <a:latin typeface="Cambria Math" panose="02040503050406030204" pitchFamily="18" charset="0"/>
                        </a:rPr>
                        <m:t>+</m:t>
                      </m:r>
                      <m:r>
                        <a:rPr lang="en-AU" sz="1600" i="1">
                          <a:latin typeface="Cambria Math" panose="02040503050406030204" pitchFamily="18" charset="0"/>
                        </a:rPr>
                        <m:t>𝑏𝑒</m:t>
                      </m:r>
                      <m:r>
                        <a:rPr lang="en-AU" sz="1600" i="1">
                          <a:latin typeface="Cambria Math" panose="02040503050406030204" pitchFamily="18" charset="0"/>
                        </a:rPr>
                        <m:t>−0.5</m:t>
                      </m:r>
                      <m:r>
                        <a:rPr lang="en-AU" sz="1600" i="1">
                          <a:latin typeface="Cambria Math" panose="02040503050406030204" pitchFamily="18" charset="0"/>
                        </a:rPr>
                        <m:t>𝜃</m:t>
                      </m:r>
                      <m:sSup>
                        <m:sSupPr>
                          <m:ctrlPr>
                            <a:rPr lang="en-AU" sz="1600" i="1">
                              <a:latin typeface="Cambria Math" panose="02040503050406030204" pitchFamily="18" charset="0"/>
                            </a:rPr>
                          </m:ctrlPr>
                        </m:sSupPr>
                        <m:e>
                          <m:r>
                            <a:rPr lang="en-AU" sz="1600" i="1">
                              <a:latin typeface="Cambria Math" panose="02040503050406030204" pitchFamily="18" charset="0"/>
                            </a:rPr>
                            <m:t>𝑏</m:t>
                          </m:r>
                        </m:e>
                        <m:sup>
                          <m:r>
                            <a:rPr lang="en-AU" sz="1600" i="1">
                              <a:latin typeface="Cambria Math" panose="02040503050406030204" pitchFamily="18" charset="0"/>
                            </a:rPr>
                            <m:t>2</m:t>
                          </m:r>
                        </m:sup>
                      </m:sSup>
                      <m:sSup>
                        <m:sSupPr>
                          <m:ctrlPr>
                            <a:rPr lang="en-AU" sz="1600" i="1">
                              <a:latin typeface="Cambria Math" panose="02040503050406030204" pitchFamily="18" charset="0"/>
                            </a:rPr>
                          </m:ctrlPr>
                        </m:sSupPr>
                        <m:e>
                          <m:r>
                            <a:rPr lang="en-AU" sz="1600" i="1">
                              <a:latin typeface="Cambria Math" panose="02040503050406030204" pitchFamily="18" charset="0"/>
                            </a:rPr>
                            <m:t>𝜎</m:t>
                          </m:r>
                        </m:e>
                        <m:sup>
                          <m:r>
                            <a:rPr lang="en-AU" sz="1600" i="1">
                              <a:latin typeface="Cambria Math" panose="02040503050406030204" pitchFamily="18" charset="0"/>
                            </a:rPr>
                            <m:t>2</m:t>
                          </m:r>
                        </m:sup>
                      </m:sSup>
                      <m:r>
                        <a:rPr lang="en-AU" sz="1600" i="1">
                          <a:latin typeface="Cambria Math" panose="02040503050406030204" pitchFamily="18" charset="0"/>
                        </a:rPr>
                        <m:t>−2</m:t>
                      </m:r>
                      <m:sSup>
                        <m:sSupPr>
                          <m:ctrlPr>
                            <a:rPr lang="en-AU" sz="1600" i="1">
                              <a:latin typeface="Cambria Math" panose="02040503050406030204" pitchFamily="18" charset="0"/>
                            </a:rPr>
                          </m:ctrlPr>
                        </m:sSupPr>
                        <m:e>
                          <m:r>
                            <a:rPr lang="en-AU" sz="1600" i="1">
                              <a:latin typeface="Cambria Math" panose="02040503050406030204" pitchFamily="18" charset="0"/>
                            </a:rPr>
                            <m:t>𝑒</m:t>
                          </m:r>
                        </m:e>
                        <m:sup>
                          <m:r>
                            <a:rPr lang="en-AU" sz="1600" i="1">
                              <a:latin typeface="Cambria Math" panose="02040503050406030204" pitchFamily="18" charset="0"/>
                            </a:rPr>
                            <m:t>2</m:t>
                          </m:r>
                        </m:sup>
                      </m:sSup>
                    </m:oMath>
                  </m:oMathPara>
                </a14:m>
                <a:endParaRPr lang="en-AU" sz="1600" dirty="0"/>
              </a:p>
              <a:p>
                <a:pPr marL="0" indent="0">
                  <a:buNone/>
                </a:pPr>
                <a:r>
                  <a:rPr lang="en-AU" sz="1600" dirty="0"/>
                  <a:t>The first order conditions are: </a:t>
                </a:r>
              </a:p>
              <a:p>
                <a:pPr marL="0" indent="0">
                  <a:buNone/>
                </a:pPr>
                <a14:m>
                  <m:oMathPara xmlns:m="http://schemas.openxmlformats.org/officeDocument/2006/math">
                    <m:oMathParaPr>
                      <m:jc m:val="centerGroup"/>
                    </m:oMathParaPr>
                    <m:oMath xmlns:m="http://schemas.openxmlformats.org/officeDocument/2006/math">
                      <m:r>
                        <a:rPr lang="en-AU" sz="1600" i="1">
                          <a:latin typeface="Cambria Math" panose="02040503050406030204" pitchFamily="18" charset="0"/>
                        </a:rPr>
                        <m:t>𝑏</m:t>
                      </m:r>
                      <m:r>
                        <a:rPr lang="en-AU" sz="1600" i="1">
                          <a:latin typeface="Cambria Math" panose="02040503050406030204" pitchFamily="18" charset="0"/>
                        </a:rPr>
                        <m:t> − 4</m:t>
                      </m:r>
                      <m:r>
                        <a:rPr lang="en-AU" sz="1600" i="1">
                          <a:latin typeface="Cambria Math" panose="02040503050406030204" pitchFamily="18" charset="0"/>
                        </a:rPr>
                        <m:t>𝑒</m:t>
                      </m:r>
                      <m:r>
                        <a:rPr lang="en-AU" sz="1600" i="1">
                          <a:latin typeface="Cambria Math" panose="02040503050406030204" pitchFamily="18" charset="0"/>
                        </a:rPr>
                        <m:t> = 0 ⇒ </m:t>
                      </m:r>
                      <m:r>
                        <a:rPr lang="en-AU" sz="1600" i="1">
                          <a:latin typeface="Cambria Math" panose="02040503050406030204" pitchFamily="18" charset="0"/>
                        </a:rPr>
                        <m:t>𝑒</m:t>
                      </m:r>
                      <m:r>
                        <a:rPr lang="en-AU" sz="1600" i="1">
                          <a:latin typeface="Cambria Math" panose="02040503050406030204" pitchFamily="18" charset="0"/>
                        </a:rPr>
                        <m:t> = </m:t>
                      </m:r>
                      <m:r>
                        <a:rPr lang="en-AU" sz="1600" i="1">
                          <a:latin typeface="Cambria Math" panose="02040503050406030204" pitchFamily="18" charset="0"/>
                        </a:rPr>
                        <m:t>𝑏</m:t>
                      </m:r>
                      <m:r>
                        <a:rPr lang="en-AU" sz="1600" i="1">
                          <a:latin typeface="Cambria Math" panose="02040503050406030204" pitchFamily="18" charset="0"/>
                        </a:rPr>
                        <m:t>/4</m:t>
                      </m:r>
                    </m:oMath>
                  </m:oMathPara>
                </a14:m>
                <a:endParaRPr lang="en-AU" sz="1600" dirty="0"/>
              </a:p>
              <a:p>
                <a:pPr marL="0" indent="0">
                  <a:buNone/>
                </a:pPr>
                <a:r>
                  <a:rPr lang="en-AU" sz="1600" dirty="0"/>
                  <a:t>Note that this is the same as before. </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367" t="-369" b="-5535"/>
                </a:stretch>
              </a:blipFill>
            </p:spPr>
            <p:txBody>
              <a:bodyPr/>
              <a:lstStyle/>
              <a:p>
                <a:r>
                  <a:rPr lang="en-AU">
                    <a:noFill/>
                  </a:rPr>
                  <a:t> </a:t>
                </a:r>
              </a:p>
            </p:txBody>
          </p:sp>
        </mc:Fallback>
      </mc:AlternateContent>
    </p:spTree>
    <p:extLst>
      <p:ext uri="{BB962C8B-B14F-4D97-AF65-F5344CB8AC3E}">
        <p14:creationId xmlns:p14="http://schemas.microsoft.com/office/powerpoint/2010/main" val="4077822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200" dirty="0"/>
                  <a:t>The firm solves the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200" i="1">
                              <a:latin typeface="Cambria Math" panose="02040503050406030204" pitchFamily="18" charset="0"/>
                            </a:rPr>
                          </m:ctrlPr>
                        </m:mPr>
                        <m:mr>
                          <m:e>
                            <m:r>
                              <m:rPr>
                                <m:nor/>
                              </m:rPr>
                              <a:rPr lang="en-AU" sz="1200"/>
                              <m:t>max</m:t>
                            </m:r>
                          </m:e>
                        </m:mr>
                        <m:mr>
                          <m:e>
                            <m:r>
                              <a:rPr lang="en-AU" sz="1200" i="1">
                                <a:latin typeface="Cambria Math" panose="02040503050406030204" pitchFamily="18" charset="0"/>
                              </a:rPr>
                              <m:t>𝑎</m:t>
                            </m:r>
                            <m:r>
                              <a:rPr lang="en-AU" sz="1200" i="1">
                                <a:latin typeface="Cambria Math" panose="02040503050406030204" pitchFamily="18" charset="0"/>
                              </a:rPr>
                              <m:t>,</m:t>
                            </m:r>
                            <m:r>
                              <a:rPr lang="en-AU" sz="1200" i="1">
                                <a:latin typeface="Cambria Math" panose="02040503050406030204" pitchFamily="18" charset="0"/>
                              </a:rPr>
                              <m:t>𝑏</m:t>
                            </m:r>
                          </m:e>
                        </m:mr>
                      </m:m>
                      <m:r>
                        <a:rPr lang="en-AU" sz="1200" i="1">
                          <a:latin typeface="Cambria Math" panose="02040503050406030204" pitchFamily="18" charset="0"/>
                        </a:rPr>
                        <m:t>   </m:t>
                      </m:r>
                      <m:r>
                        <a:rPr lang="en-AU" sz="1200" i="1">
                          <a:latin typeface="Cambria Math" panose="02040503050406030204" pitchFamily="18" charset="0"/>
                        </a:rPr>
                        <m:t>𝜋</m:t>
                      </m:r>
                      <m:r>
                        <a:rPr lang="en-AU" sz="1200" i="1">
                          <a:latin typeface="Cambria Math" panose="02040503050406030204" pitchFamily="18" charset="0"/>
                        </a:rPr>
                        <m:t>=</m:t>
                      </m:r>
                      <m:r>
                        <a:rPr lang="en-AU" sz="1200" i="1">
                          <a:latin typeface="Cambria Math" panose="02040503050406030204" pitchFamily="18" charset="0"/>
                        </a:rPr>
                        <m:t>𝑄</m:t>
                      </m:r>
                      <m:r>
                        <a:rPr lang="en-AU" sz="1200" i="1">
                          <a:latin typeface="Cambria Math" panose="02040503050406030204" pitchFamily="18" charset="0"/>
                        </a:rPr>
                        <m:t>−</m:t>
                      </m:r>
                      <m:r>
                        <a:rPr lang="en-AU" sz="1200" i="1">
                          <a:latin typeface="Cambria Math" panose="02040503050406030204" pitchFamily="18" charset="0"/>
                        </a:rPr>
                        <m:t>𝑆</m:t>
                      </m:r>
                      <m:r>
                        <a:rPr lang="en-AU" sz="1200" i="1">
                          <a:latin typeface="Cambria Math" panose="02040503050406030204" pitchFamily="18" charset="0"/>
                        </a:rPr>
                        <m:t>   </m:t>
                      </m:r>
                      <m:r>
                        <m:rPr>
                          <m:nor/>
                        </m:rPr>
                        <a:rPr lang="en-AU" sz="1200"/>
                        <m:t>subject</m:t>
                      </m:r>
                      <m:r>
                        <m:rPr>
                          <m:nor/>
                        </m:rPr>
                        <a:rPr lang="en-AU" sz="1200"/>
                        <m:t> </m:t>
                      </m:r>
                      <m:r>
                        <m:rPr>
                          <m:nor/>
                        </m:rPr>
                        <a:rPr lang="en-AU" sz="1200"/>
                        <m:t>to</m:t>
                      </m:r>
                      <m:r>
                        <a:rPr lang="en-AU" sz="1200" i="1">
                          <a:latin typeface="Cambria Math" panose="02040503050406030204" pitchFamily="18" charset="0"/>
                        </a:rPr>
                        <m:t>   </m:t>
                      </m:r>
                      <m:r>
                        <a:rPr lang="en-AU" sz="1200" i="1">
                          <a:latin typeface="Cambria Math" panose="02040503050406030204" pitchFamily="18" charset="0"/>
                        </a:rPr>
                        <m:t>𝑈</m:t>
                      </m:r>
                      <m:d>
                        <m:dPr>
                          <m:ctrlPr>
                            <a:rPr lang="en-AU" sz="1200" i="1">
                              <a:latin typeface="Cambria Math" panose="02040503050406030204" pitchFamily="18" charset="0"/>
                            </a:rPr>
                          </m:ctrlPr>
                        </m:dPr>
                        <m:e>
                          <m:r>
                            <a:rPr lang="en-AU" sz="1200" i="1">
                              <a:latin typeface="Cambria Math" panose="02040503050406030204" pitchFamily="18" charset="0"/>
                            </a:rPr>
                            <m:t>𝑆</m:t>
                          </m:r>
                          <m:r>
                            <a:rPr lang="en-AU" sz="1200" i="1">
                              <a:latin typeface="Cambria Math" panose="02040503050406030204" pitchFamily="18" charset="0"/>
                            </a:rPr>
                            <m:t>,</m:t>
                          </m:r>
                          <m:r>
                            <a:rPr lang="en-AU" sz="1200" i="1">
                              <a:latin typeface="Cambria Math" panose="02040503050406030204" pitchFamily="18" charset="0"/>
                            </a:rPr>
                            <m:t>𝑒</m:t>
                          </m:r>
                        </m:e>
                      </m:d>
                      <m:r>
                        <a:rPr lang="en-AU" sz="1200" i="1">
                          <a:latin typeface="Cambria Math" panose="02040503050406030204" pitchFamily="18" charset="0"/>
                        </a:rPr>
                        <m:t>≥</m:t>
                      </m:r>
                      <m:r>
                        <a:rPr lang="en-AU" sz="1200" i="1">
                          <a:latin typeface="Cambria Math" panose="02040503050406030204" pitchFamily="18" charset="0"/>
                        </a:rPr>
                        <m:t>𝐶</m:t>
                      </m:r>
                      <m:r>
                        <a:rPr lang="en-AU" sz="1200" i="1">
                          <a:latin typeface="Cambria Math" panose="02040503050406030204" pitchFamily="18" charset="0"/>
                        </a:rPr>
                        <m:t>(</m:t>
                      </m:r>
                      <m:r>
                        <a:rPr lang="en-AU" sz="1200" i="1">
                          <a:latin typeface="Cambria Math" panose="02040503050406030204" pitchFamily="18" charset="0"/>
                        </a:rPr>
                        <m:t>𝑒</m:t>
                      </m:r>
                      <m:r>
                        <a:rPr lang="en-AU" sz="1200" i="1">
                          <a:latin typeface="Cambria Math" panose="02040503050406030204" pitchFamily="18" charset="0"/>
                        </a:rPr>
                        <m:t>)</m:t>
                      </m:r>
                    </m:oMath>
                  </m:oMathPara>
                </a14:m>
                <a:endParaRPr lang="en-AU" sz="1200" dirty="0"/>
              </a:p>
              <a:p>
                <a:pPr marL="0" indent="0">
                  <a:buNone/>
                </a:pPr>
                <a:r>
                  <a:rPr lang="en-AU" sz="1200" dirty="0"/>
                  <a:t>Solving the constraint with equality gives: </a:t>
                </a:r>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𝑈</m:t>
                      </m:r>
                      <m:d>
                        <m:dPr>
                          <m:ctrlPr>
                            <a:rPr lang="en-AU" sz="1200" i="1">
                              <a:latin typeface="Cambria Math" panose="02040503050406030204" pitchFamily="18" charset="0"/>
                            </a:rPr>
                          </m:ctrlPr>
                        </m:dPr>
                        <m:e>
                          <m:r>
                            <a:rPr lang="en-AU" sz="1200" i="1">
                              <a:latin typeface="Cambria Math" panose="02040503050406030204" pitchFamily="18" charset="0"/>
                            </a:rPr>
                            <m:t>𝑆</m:t>
                          </m:r>
                          <m:r>
                            <a:rPr lang="en-AU" sz="1200" i="1">
                              <a:latin typeface="Cambria Math" panose="02040503050406030204" pitchFamily="18" charset="0"/>
                            </a:rPr>
                            <m:t>,</m:t>
                          </m:r>
                          <m:r>
                            <a:rPr lang="en-AU" sz="1200" i="1">
                              <a:latin typeface="Cambria Math" panose="02040503050406030204" pitchFamily="18" charset="0"/>
                            </a:rPr>
                            <m:t>𝑒</m:t>
                          </m:r>
                        </m:e>
                      </m:d>
                      <m:r>
                        <a:rPr lang="en-AU" sz="1200" b="0" i="1" smtClean="0">
                          <a:latin typeface="Cambria Math" panose="02040503050406030204" pitchFamily="18" charset="0"/>
                        </a:rPr>
                        <m:t>−</m:t>
                      </m:r>
                      <m:r>
                        <a:rPr lang="en-AU" sz="1200" i="1">
                          <a:latin typeface="Cambria Math" panose="02040503050406030204" pitchFamily="18" charset="0"/>
                        </a:rPr>
                        <m:t>𝐶</m:t>
                      </m:r>
                      <m:r>
                        <a:rPr lang="en-AU" sz="1200" i="1">
                          <a:latin typeface="Cambria Math" panose="02040503050406030204" pitchFamily="18" charset="0"/>
                        </a:rPr>
                        <m:t>(</m:t>
                      </m:r>
                      <m:r>
                        <a:rPr lang="en-AU" sz="1200" i="1">
                          <a:latin typeface="Cambria Math" panose="02040503050406030204" pitchFamily="18" charset="0"/>
                        </a:rPr>
                        <m:t>𝑒</m:t>
                      </m:r>
                      <m:r>
                        <a:rPr lang="en-AU" sz="1200" i="1">
                          <a:latin typeface="Cambria Math" panose="02040503050406030204" pitchFamily="18" charset="0"/>
                        </a:rPr>
                        <m:t>)=0</m:t>
                      </m:r>
                    </m:oMath>
                    <m:oMath xmlns:m="http://schemas.openxmlformats.org/officeDocument/2006/math">
                      <m:r>
                        <a:rPr lang="en-AU" sz="1200" b="0" i="1" smtClean="0">
                          <a:latin typeface="Cambria Math" panose="02040503050406030204" pitchFamily="18" charset="0"/>
                        </a:rPr>
                        <m:t> </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𝑎</m:t>
                      </m:r>
                      <m:r>
                        <a:rPr lang="en-AU" sz="1200" i="1">
                          <a:latin typeface="Cambria Math" panose="02040503050406030204" pitchFamily="18" charset="0"/>
                        </a:rPr>
                        <m:t> +</m:t>
                      </m:r>
                      <m:r>
                        <a:rPr lang="en-AU" sz="1200" i="1">
                          <a:latin typeface="Cambria Math" panose="02040503050406030204" pitchFamily="18" charset="0"/>
                        </a:rPr>
                        <m:t>𝑏𝑒</m:t>
                      </m:r>
                      <m:r>
                        <a:rPr lang="en-AU" sz="1200" i="1">
                          <a:latin typeface="Cambria Math" panose="02040503050406030204" pitchFamily="18" charset="0"/>
                        </a:rPr>
                        <m:t>−0.5</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r>
                        <a:rPr lang="en-AU" sz="1200" i="1">
                          <a:latin typeface="Cambria Math" panose="02040503050406030204" pitchFamily="18" charset="0"/>
                        </a:rPr>
                        <m:t>−2</m:t>
                      </m:r>
                      <m:sSup>
                        <m:sSupPr>
                          <m:ctrlPr>
                            <a:rPr lang="en-AU" sz="1200" i="1">
                              <a:latin typeface="Cambria Math" panose="02040503050406030204" pitchFamily="18" charset="0"/>
                            </a:rPr>
                          </m:ctrlPr>
                        </m:sSupPr>
                        <m:e>
                          <m:r>
                            <a:rPr lang="en-AU" sz="1200" i="1">
                              <a:latin typeface="Cambria Math" panose="02040503050406030204" pitchFamily="18" charset="0"/>
                            </a:rPr>
                            <m:t>𝑒</m:t>
                          </m:r>
                        </m:e>
                        <m:sup>
                          <m:r>
                            <a:rPr lang="en-AU" sz="1200" i="1">
                              <a:latin typeface="Cambria Math" panose="02040503050406030204" pitchFamily="18" charset="0"/>
                            </a:rPr>
                            <m:t>2</m:t>
                          </m:r>
                        </m:sup>
                      </m:sSup>
                      <m:r>
                        <a:rPr lang="en-AU" sz="1200" i="1">
                          <a:latin typeface="Cambria Math" panose="02040503050406030204" pitchFamily="18" charset="0"/>
                        </a:rPr>
                        <m:t>= 0 </m:t>
                      </m:r>
                    </m:oMath>
                    <m:oMath xmlns:m="http://schemas.openxmlformats.org/officeDocument/2006/math">
                      <m:r>
                        <a:rPr lang="en-AU" sz="1200" b="0" i="1" smtClean="0">
                          <a:latin typeface="Cambria Math" panose="02040503050406030204" pitchFamily="18" charset="0"/>
                        </a:rPr>
                        <m:t> </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𝑎</m:t>
                      </m:r>
                      <m:r>
                        <a:rPr lang="en-AU" sz="1200" i="1">
                          <a:latin typeface="Cambria Math" panose="02040503050406030204" pitchFamily="18" charset="0"/>
                        </a:rPr>
                        <m:t>+ </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4</m:t>
                          </m:r>
                        </m:den>
                      </m:f>
                      <m:r>
                        <a:rPr lang="en-AU" sz="1200" i="1">
                          <a:latin typeface="Cambria Math" panose="02040503050406030204" pitchFamily="18" charset="0"/>
                        </a:rPr>
                        <m:t>−0.5</m:t>
                      </m:r>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r>
                        <a:rPr lang="en-AU" sz="1200" i="1">
                          <a:latin typeface="Cambria Math" panose="02040503050406030204" pitchFamily="18" charset="0"/>
                        </a:rPr>
                        <m:t> −2</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16</m:t>
                          </m:r>
                        </m:den>
                      </m:f>
                      <m:r>
                        <a:rPr lang="en-AU" sz="1200" i="1">
                          <a:latin typeface="Cambria Math" panose="02040503050406030204" pitchFamily="18" charset="0"/>
                        </a:rPr>
                        <m:t> =0 </m:t>
                      </m:r>
                    </m:oMath>
                    <m:oMath xmlns:m="http://schemas.openxmlformats.org/officeDocument/2006/math">
                      <m:r>
                        <a:rPr lang="en-AU" sz="1200" b="0" i="1" smtClean="0">
                          <a:latin typeface="Cambria Math" panose="02040503050406030204" pitchFamily="18" charset="0"/>
                        </a:rPr>
                        <m:t> </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𝑎</m:t>
                      </m:r>
                      <m:r>
                        <a:rPr lang="en-AU" sz="1200" i="1">
                          <a:latin typeface="Cambria Math" panose="02040503050406030204" pitchFamily="18" charset="0"/>
                        </a:rPr>
                        <m:t>= −</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8</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num>
                        <m:den>
                          <m:r>
                            <a:rPr lang="en-AU" sz="1200" i="1">
                              <a:latin typeface="Cambria Math" panose="02040503050406030204" pitchFamily="18" charset="0"/>
                            </a:rPr>
                            <m:t>2</m:t>
                          </m:r>
                        </m:den>
                      </m:f>
                    </m:oMath>
                  </m:oMathPara>
                </a14:m>
                <a:endParaRPr lang="en-AU" sz="1200" dirty="0"/>
              </a:p>
              <a:p>
                <a:pPr marL="0" indent="0">
                  <a:buNone/>
                </a:pPr>
                <a:r>
                  <a:rPr lang="en-AU" sz="1200" dirty="0"/>
                  <a:t>The second term is new. This is the compensation that the worker must be paid for the risk she incurs. This increases if she dislikes risk more (</a:t>
                </a:r>
                <a:r>
                  <a:rPr lang="en-AU" sz="1200" dirty="0" err="1"/>
                  <a:t>θ</a:t>
                </a:r>
                <a:r>
                  <a:rPr lang="en-AU" sz="1200" dirty="0"/>
                  <a:t>) or she faces greater variance (</a:t>
                </a:r>
                <a14:m>
                  <m:oMath xmlns:m="http://schemas.openxmlformats.org/officeDocument/2006/math">
                    <m:sSup>
                      <m:sSupPr>
                        <m:ctrlPr>
                          <a:rPr lang="en-AU" sz="1200" i="1">
                            <a:latin typeface="Cambria Math" panose="02040503050406030204" pitchFamily="18" charset="0"/>
                          </a:rPr>
                        </m:ctrlPr>
                      </m:sSupPr>
                      <m:e>
                        <m:r>
                          <m:rPr>
                            <m:sty m:val="p"/>
                          </m:rPr>
                          <a:rPr lang="en-AU" sz="1200" i="0">
                            <a:latin typeface="Cambria Math" panose="02040503050406030204" pitchFamily="18" charset="0"/>
                          </a:rPr>
                          <m:t>b</m:t>
                        </m:r>
                      </m:e>
                      <m:sup>
                        <m:r>
                          <a:rPr lang="en-AU" sz="1200" i="0">
                            <a:latin typeface="Cambria Math" panose="02040503050406030204" pitchFamily="18" charset="0"/>
                          </a:rPr>
                          <m:t>2</m:t>
                        </m:r>
                      </m:sup>
                    </m:sSup>
                    <m:sSup>
                      <m:sSupPr>
                        <m:ctrlPr>
                          <a:rPr lang="en-AU" sz="1200" i="1">
                            <a:latin typeface="Cambria Math" panose="02040503050406030204" pitchFamily="18" charset="0"/>
                          </a:rPr>
                        </m:ctrlPr>
                      </m:sSupPr>
                      <m:e>
                        <m:r>
                          <m:rPr>
                            <m:sty m:val="p"/>
                          </m:rPr>
                          <a:rPr lang="en-AU" sz="1200" i="0">
                            <a:latin typeface="Cambria Math" panose="02040503050406030204" pitchFamily="18" charset="0"/>
                          </a:rPr>
                          <m:t>σ</m:t>
                        </m:r>
                      </m:e>
                      <m:sup>
                        <m:r>
                          <a:rPr lang="en-AU" sz="1200" i="0">
                            <a:latin typeface="Cambria Math" panose="02040503050406030204" pitchFamily="18" charset="0"/>
                          </a:rPr>
                          <m:t>2</m:t>
                        </m:r>
                      </m:sup>
                    </m:sSup>
                  </m:oMath>
                </a14:m>
                <a:r>
                  <a:rPr lang="en-AU" sz="1200" dirty="0"/>
                  <a:t>).</a:t>
                </a:r>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b="-4797"/>
                </a:stretch>
              </a:blipFill>
            </p:spPr>
            <p:txBody>
              <a:bodyPr/>
              <a:lstStyle/>
              <a:p>
                <a:r>
                  <a:rPr lang="en-AU">
                    <a:noFill/>
                  </a:rPr>
                  <a:t> </a:t>
                </a:r>
              </a:p>
            </p:txBody>
          </p:sp>
        </mc:Fallback>
      </mc:AlternateContent>
    </p:spTree>
    <p:extLst>
      <p:ext uri="{BB962C8B-B14F-4D97-AF65-F5344CB8AC3E}">
        <p14:creationId xmlns:p14="http://schemas.microsoft.com/office/powerpoint/2010/main" val="2585957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200" dirty="0"/>
                  <a:t>Rewrite the firm’s profit-maximising problem:</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200" i="1">
                              <a:latin typeface="Cambria Math" panose="02040503050406030204" pitchFamily="18" charset="0"/>
                            </a:rPr>
                          </m:ctrlPr>
                        </m:mPr>
                        <m:mr>
                          <m:e>
                            <m:r>
                              <m:rPr>
                                <m:nor/>
                              </m:rPr>
                              <a:rPr lang="en-AU" sz="1200"/>
                              <m:t>max</m:t>
                            </m:r>
                          </m:e>
                        </m:mr>
                        <m:mr>
                          <m:e>
                            <m:r>
                              <a:rPr lang="en-AU" sz="1200" i="1">
                                <a:latin typeface="Cambria Math" panose="02040503050406030204" pitchFamily="18" charset="0"/>
                              </a:rPr>
                              <m:t>𝑎</m:t>
                            </m:r>
                            <m:r>
                              <a:rPr lang="en-AU" sz="1200" i="1">
                                <a:latin typeface="Cambria Math" panose="02040503050406030204" pitchFamily="18" charset="0"/>
                              </a:rPr>
                              <m:t>,</m:t>
                            </m:r>
                            <m:r>
                              <a:rPr lang="en-AU" sz="1200" i="1">
                                <a:latin typeface="Cambria Math" panose="02040503050406030204" pitchFamily="18" charset="0"/>
                              </a:rPr>
                              <m:t>𝑏</m:t>
                            </m:r>
                          </m:e>
                        </m:mr>
                      </m:m>
                      <m:r>
                        <a:rPr lang="en-AU" sz="1200" i="1">
                          <a:latin typeface="Cambria Math" panose="02040503050406030204" pitchFamily="18" charset="0"/>
                        </a:rPr>
                        <m:t>   </m:t>
                      </m:r>
                      <m:r>
                        <a:rPr lang="en-AU" sz="1200" i="1">
                          <a:latin typeface="Cambria Math" panose="02040503050406030204" pitchFamily="18" charset="0"/>
                        </a:rPr>
                        <m:t>𝜋</m:t>
                      </m:r>
                      <m:r>
                        <a:rPr lang="en-AU" sz="1200" i="1">
                          <a:latin typeface="Cambria Math" panose="02040503050406030204" pitchFamily="18" charset="0"/>
                        </a:rPr>
                        <m:t>=</m:t>
                      </m:r>
                      <m:r>
                        <a:rPr lang="en-AU" sz="1200" i="1">
                          <a:latin typeface="Cambria Math" panose="02040503050406030204" pitchFamily="18" charset="0"/>
                        </a:rPr>
                        <m:t>𝑄</m:t>
                      </m:r>
                      <m:r>
                        <a:rPr lang="en-AU" sz="1200" i="1">
                          <a:latin typeface="Cambria Math" panose="02040503050406030204" pitchFamily="18" charset="0"/>
                        </a:rPr>
                        <m:t>−</m:t>
                      </m:r>
                      <m:r>
                        <a:rPr lang="en-AU" sz="1200" i="1">
                          <a:latin typeface="Cambria Math" panose="02040503050406030204" pitchFamily="18" charset="0"/>
                        </a:rPr>
                        <m:t>𝑆</m:t>
                      </m:r>
                      <m:r>
                        <a:rPr lang="en-AU" sz="1200" i="1">
                          <a:latin typeface="Cambria Math" panose="02040503050406030204" pitchFamily="18" charset="0"/>
                        </a:rPr>
                        <m:t>   </m:t>
                      </m:r>
                      <m:r>
                        <m:rPr>
                          <m:nor/>
                        </m:rPr>
                        <a:rPr lang="en-AU" sz="1200"/>
                        <m:t>subject</m:t>
                      </m:r>
                      <m:r>
                        <m:rPr>
                          <m:nor/>
                        </m:rPr>
                        <a:rPr lang="en-AU" sz="1200"/>
                        <m:t> </m:t>
                      </m:r>
                      <m:r>
                        <m:rPr>
                          <m:nor/>
                        </m:rPr>
                        <a:rPr lang="en-AU" sz="1200"/>
                        <m:t>to</m:t>
                      </m:r>
                      <m:r>
                        <a:rPr lang="en-AU" sz="1200" i="1">
                          <a:latin typeface="Cambria Math" panose="02040503050406030204" pitchFamily="18" charset="0"/>
                        </a:rPr>
                        <m:t>   </m:t>
                      </m:r>
                      <m:r>
                        <a:rPr lang="en-AU" sz="1200" i="1">
                          <a:latin typeface="Cambria Math" panose="02040503050406030204" pitchFamily="18" charset="0"/>
                        </a:rPr>
                        <m:t>𝑎</m:t>
                      </m:r>
                      <m:r>
                        <a:rPr lang="en-AU" sz="1200" i="1">
                          <a:latin typeface="Cambria Math" panose="02040503050406030204" pitchFamily="18" charset="0"/>
                        </a:rPr>
                        <m:t>= −</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8</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num>
                        <m:den>
                          <m:r>
                            <a:rPr lang="en-AU" sz="1200" i="1">
                              <a:latin typeface="Cambria Math" panose="02040503050406030204" pitchFamily="18" charset="0"/>
                            </a:rPr>
                            <m:t>2</m:t>
                          </m:r>
                        </m:den>
                      </m:f>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200" i="1">
                              <a:latin typeface="Cambria Math" panose="02040503050406030204" pitchFamily="18" charset="0"/>
                            </a:rPr>
                          </m:ctrlPr>
                        </m:mPr>
                        <m:mr>
                          <m:e>
                            <m:r>
                              <m:rPr>
                                <m:nor/>
                              </m:rPr>
                              <a:rPr lang="en-AU" sz="1200"/>
                              <m:t>max</m:t>
                            </m:r>
                          </m:e>
                        </m:mr>
                        <m:mr>
                          <m:e>
                            <m:r>
                              <a:rPr lang="en-AU" sz="1200" i="1">
                                <a:latin typeface="Cambria Math" panose="02040503050406030204" pitchFamily="18" charset="0"/>
                              </a:rPr>
                              <m:t>𝑏</m:t>
                            </m:r>
                          </m:e>
                        </m:mr>
                      </m:m>
                      <m:r>
                        <a:rPr lang="en-AU" sz="1200" i="1">
                          <a:latin typeface="Cambria Math" panose="02040503050406030204" pitchFamily="18" charset="0"/>
                        </a:rPr>
                        <m:t>   </m:t>
                      </m:r>
                      <m:r>
                        <a:rPr lang="en-AU" sz="1200" i="1">
                          <a:latin typeface="Cambria Math" panose="02040503050406030204" pitchFamily="18" charset="0"/>
                        </a:rPr>
                        <m:t>𝜋</m:t>
                      </m:r>
                      <m:r>
                        <a:rPr lang="en-AU" sz="1200" i="1">
                          <a:latin typeface="Cambria Math" panose="02040503050406030204" pitchFamily="18" charset="0"/>
                        </a:rPr>
                        <m:t>=</m:t>
                      </m:r>
                      <m:r>
                        <a:rPr lang="en-AU" sz="1200" i="1">
                          <a:latin typeface="Cambria Math" panose="02040503050406030204" pitchFamily="18" charset="0"/>
                        </a:rPr>
                        <m:t>𝑒</m:t>
                      </m:r>
                      <m:r>
                        <a:rPr lang="en-AU" sz="1200" i="1">
                          <a:latin typeface="Cambria Math" panose="02040503050406030204" pitchFamily="18" charset="0"/>
                        </a:rPr>
                        <m:t>−</m:t>
                      </m:r>
                      <m:d>
                        <m:dPr>
                          <m:ctrlPr>
                            <a:rPr lang="en-AU" sz="1200" i="1">
                              <a:latin typeface="Cambria Math" panose="02040503050406030204" pitchFamily="18" charset="0"/>
                            </a:rPr>
                          </m:ctrlPr>
                        </m:dPr>
                        <m:e>
                          <m:r>
                            <a:rPr lang="en-AU" sz="1200" i="1">
                              <a:latin typeface="Cambria Math" panose="02040503050406030204" pitchFamily="18" charset="0"/>
                            </a:rPr>
                            <m:t>𝑎</m:t>
                          </m:r>
                          <m:r>
                            <a:rPr lang="en-AU" sz="1200" i="1">
                              <a:latin typeface="Cambria Math" panose="02040503050406030204" pitchFamily="18" charset="0"/>
                            </a:rPr>
                            <m:t>+</m:t>
                          </m:r>
                          <m:r>
                            <a:rPr lang="en-AU" sz="1200" i="1">
                              <a:latin typeface="Cambria Math" panose="02040503050406030204" pitchFamily="18" charset="0"/>
                            </a:rPr>
                            <m:t>𝑏𝑒</m:t>
                          </m:r>
                        </m:e>
                      </m:d>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𝑏</m:t>
                          </m:r>
                        </m:num>
                        <m:den>
                          <m:r>
                            <a:rPr lang="en-AU" sz="1200" i="1">
                              <a:latin typeface="Cambria Math" panose="02040503050406030204" pitchFamily="18" charset="0"/>
                            </a:rPr>
                            <m:t>4</m:t>
                          </m:r>
                        </m:den>
                      </m:f>
                      <m:r>
                        <a:rPr lang="en-AU" sz="1200" i="1">
                          <a:latin typeface="Cambria Math" panose="02040503050406030204" pitchFamily="18" charset="0"/>
                        </a:rPr>
                        <m:t>−</m:t>
                      </m:r>
                      <m:d>
                        <m:dPr>
                          <m:ctrlPr>
                            <a:rPr lang="en-AU" sz="1200" i="1">
                              <a:latin typeface="Cambria Math" panose="02040503050406030204" pitchFamily="18" charset="0"/>
                            </a:rPr>
                          </m:ctrlPr>
                        </m:dPr>
                        <m:e>
                          <m:r>
                            <a:rPr lang="en-AU" sz="1200" i="1">
                              <a:latin typeface="Cambria Math" panose="02040503050406030204" pitchFamily="18" charset="0"/>
                            </a:rPr>
                            <m:t>−</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8</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num>
                            <m:den>
                              <m:r>
                                <a:rPr lang="en-AU" sz="1200" i="1">
                                  <a:latin typeface="Cambria Math" panose="02040503050406030204" pitchFamily="18" charset="0"/>
                                </a:rPr>
                                <m:t>2</m:t>
                              </m:r>
                            </m:den>
                          </m:f>
                          <m:r>
                            <a:rPr lang="en-AU" sz="1200" i="1">
                              <a:latin typeface="Cambria Math" panose="02040503050406030204" pitchFamily="18" charset="0"/>
                            </a:rPr>
                            <m:t>+</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4</m:t>
                              </m:r>
                            </m:den>
                          </m:f>
                        </m:e>
                      </m:d>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𝑏</m:t>
                          </m:r>
                        </m:num>
                        <m:den>
                          <m:r>
                            <a:rPr lang="en-AU" sz="1200" i="1">
                              <a:latin typeface="Cambria Math" panose="02040503050406030204" pitchFamily="18" charset="0"/>
                            </a:rPr>
                            <m:t>4</m:t>
                          </m:r>
                        </m:den>
                      </m:f>
                      <m:r>
                        <a:rPr lang="en-AU" sz="1200" i="1">
                          <a:latin typeface="Cambria Math" panose="02040503050406030204" pitchFamily="18" charset="0"/>
                        </a:rPr>
                        <m:t>−</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8</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num>
                        <m:den>
                          <m:r>
                            <a:rPr lang="en-AU" sz="1200" i="1">
                              <a:latin typeface="Cambria Math" panose="02040503050406030204" pitchFamily="18" charset="0"/>
                            </a:rPr>
                            <m:t>2</m:t>
                          </m:r>
                        </m:den>
                      </m:f>
                    </m:oMath>
                  </m:oMathPara>
                </a14:m>
                <a:endParaRPr lang="en-AU" sz="1200" dirty="0"/>
              </a:p>
              <a:p>
                <a:pPr marL="0" indent="0">
                  <a:buNone/>
                </a:pPr>
                <a:r>
                  <a:rPr lang="en-AU" sz="1200" dirty="0"/>
                  <a:t>Solving leads to the first order conditions:</a:t>
                </a:r>
              </a:p>
              <a:p>
                <a:pPr marL="0" indent="0">
                  <a:buNone/>
                </a:pPr>
                <a14:m>
                  <m:oMathPara xmlns:m="http://schemas.openxmlformats.org/officeDocument/2006/math">
                    <m:oMathParaPr>
                      <m:jc m:val="centerGroup"/>
                    </m:oMathParaPr>
                    <m:oMath xmlns:m="http://schemas.openxmlformats.org/officeDocument/2006/math">
                      <m:f>
                        <m:fPr>
                          <m:ctrlPr>
                            <a:rPr lang="en-AU" sz="1200" i="1">
                              <a:latin typeface="Cambria Math" panose="02040503050406030204" pitchFamily="18" charset="0"/>
                            </a:rPr>
                          </m:ctrlPr>
                        </m:fPr>
                        <m:num>
                          <m:r>
                            <a:rPr lang="en-AU" sz="1200" i="1">
                              <a:latin typeface="Cambria Math" panose="02040503050406030204" pitchFamily="18" charset="0"/>
                            </a:rPr>
                            <m:t>1</m:t>
                          </m:r>
                        </m:num>
                        <m:den>
                          <m:r>
                            <a:rPr lang="en-AU" sz="1200" i="1">
                              <a:latin typeface="Cambria Math" panose="02040503050406030204" pitchFamily="18" charset="0"/>
                            </a:rPr>
                            <m:t>4</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𝑏</m:t>
                          </m:r>
                        </m:num>
                        <m:den>
                          <m:r>
                            <a:rPr lang="en-AU" sz="1200" i="1">
                              <a:latin typeface="Cambria Math" panose="02040503050406030204" pitchFamily="18" charset="0"/>
                            </a:rPr>
                            <m:t>4</m:t>
                          </m:r>
                        </m:den>
                      </m:f>
                      <m:r>
                        <a:rPr lang="en-AU" sz="1200" i="1">
                          <a:latin typeface="Cambria Math" panose="02040503050406030204" pitchFamily="18" charset="0"/>
                        </a:rPr>
                        <m:t>− </m:t>
                      </m:r>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r>
                        <a:rPr lang="en-AU" sz="1200" i="1">
                          <a:latin typeface="Cambria Math" panose="02040503050406030204" pitchFamily="18" charset="0"/>
                        </a:rPr>
                        <m:t>𝑏</m:t>
                      </m:r>
                      <m:r>
                        <a:rPr lang="en-AU" sz="1200" i="1">
                          <a:latin typeface="Cambria Math" panose="02040503050406030204" pitchFamily="18" charset="0"/>
                        </a:rPr>
                        <m:t>= 0 </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𝑏</m:t>
                      </m:r>
                      <m:d>
                        <m:dPr>
                          <m:ctrlPr>
                            <a:rPr lang="en-AU" sz="1200" i="1">
                              <a:latin typeface="Cambria Math" panose="02040503050406030204" pitchFamily="18" charset="0"/>
                            </a:rPr>
                          </m:ctrlPr>
                        </m:dPr>
                        <m:e>
                          <m:r>
                            <a:rPr lang="en-AU" sz="1200" i="1">
                              <a:latin typeface="Cambria Math" panose="02040503050406030204" pitchFamily="18" charset="0"/>
                            </a:rPr>
                            <m:t>1+4</m:t>
                          </m:r>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e>
                      </m:d>
                      <m:r>
                        <a:rPr lang="en-AU" sz="1200" i="1">
                          <a:latin typeface="Cambria Math" panose="02040503050406030204" pitchFamily="18" charset="0"/>
                        </a:rPr>
                        <m:t>=1</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𝑏</m:t>
                      </m:r>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1</m:t>
                          </m:r>
                        </m:num>
                        <m:den>
                          <m:r>
                            <a:rPr lang="en-AU" sz="1200" i="1">
                              <a:latin typeface="Cambria Math" panose="02040503050406030204" pitchFamily="18" charset="0"/>
                            </a:rPr>
                            <m:t>1+4</m:t>
                          </m:r>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den>
                      </m:f>
                    </m:oMath>
                  </m:oMathPara>
                </a14:m>
                <a:endParaRPr lang="en-AU" sz="1200" dirty="0"/>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b="-1476"/>
                </a:stretch>
              </a:blipFill>
            </p:spPr>
            <p:txBody>
              <a:bodyPr/>
              <a:lstStyle/>
              <a:p>
                <a:r>
                  <a:rPr lang="en-AU">
                    <a:noFill/>
                  </a:rPr>
                  <a:t> </a:t>
                </a:r>
              </a:p>
            </p:txBody>
          </p:sp>
        </mc:Fallback>
      </mc:AlternateContent>
    </p:spTree>
    <p:extLst>
      <p:ext uri="{BB962C8B-B14F-4D97-AF65-F5344CB8AC3E}">
        <p14:creationId xmlns:p14="http://schemas.microsoft.com/office/powerpoint/2010/main" val="331295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2</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AU" sz="1200" dirty="0"/>
                  <a:t>In the optimal contract: </a:t>
                </a:r>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𝑆</m:t>
                      </m:r>
                      <m:r>
                        <a:rPr lang="en-AU" sz="1200" i="1">
                          <a:latin typeface="Cambria Math" panose="02040503050406030204" pitchFamily="18" charset="0"/>
                        </a:rPr>
                        <m:t> = </m:t>
                      </m:r>
                      <m:r>
                        <a:rPr lang="en-AU" sz="1200" i="1">
                          <a:latin typeface="Cambria Math" panose="02040503050406030204" pitchFamily="18" charset="0"/>
                        </a:rPr>
                        <m:t>𝑎</m:t>
                      </m:r>
                      <m:r>
                        <a:rPr lang="en-AU" sz="1200" i="1">
                          <a:latin typeface="Cambria Math" panose="02040503050406030204" pitchFamily="18" charset="0"/>
                        </a:rPr>
                        <m:t> + </m:t>
                      </m:r>
                      <m:r>
                        <a:rPr lang="en-AU" sz="1200" i="1">
                          <a:latin typeface="Cambria Math" panose="02040503050406030204" pitchFamily="18" charset="0"/>
                        </a:rPr>
                        <m:t>𝑏𝑄</m:t>
                      </m:r>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𝑏</m:t>
                      </m:r>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1</m:t>
                          </m:r>
                        </m:num>
                        <m:den>
                          <m:r>
                            <a:rPr lang="en-AU" sz="1200" i="1">
                              <a:latin typeface="Cambria Math" panose="02040503050406030204" pitchFamily="18" charset="0"/>
                            </a:rPr>
                            <m:t>1+4</m:t>
                          </m:r>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den>
                      </m:f>
                    </m:oMath>
                  </m:oMathPara>
                </a14:m>
                <a:endParaRPr lang="en-AU" sz="1200" dirty="0"/>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𝑎</m:t>
                      </m:r>
                      <m:r>
                        <a:rPr lang="en-AU" sz="1200" i="1">
                          <a:latin typeface="Cambria Math" panose="02040503050406030204" pitchFamily="18" charset="0"/>
                        </a:rPr>
                        <m:t>= −</m:t>
                      </m:r>
                      <m:f>
                        <m:fPr>
                          <m:ctrlPr>
                            <a:rPr lang="en-AU" sz="1200" i="1">
                              <a:latin typeface="Cambria Math" panose="02040503050406030204" pitchFamily="18" charset="0"/>
                            </a:rPr>
                          </m:ctrlPr>
                        </m:fPr>
                        <m:num>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num>
                        <m:den>
                          <m:r>
                            <a:rPr lang="en-AU" sz="1200" i="1">
                              <a:latin typeface="Cambria Math" panose="02040503050406030204" pitchFamily="18" charset="0"/>
                            </a:rPr>
                            <m:t>8</m:t>
                          </m:r>
                        </m:den>
                      </m:f>
                      <m:r>
                        <a:rPr lang="en-AU" sz="1200" i="1">
                          <a:latin typeface="Cambria Math" panose="02040503050406030204" pitchFamily="18" charset="0"/>
                        </a:rPr>
                        <m:t>+</m:t>
                      </m:r>
                      <m:f>
                        <m:fPr>
                          <m:ctrlPr>
                            <a:rPr lang="en-AU" sz="1200" i="1">
                              <a:latin typeface="Cambria Math" panose="02040503050406030204" pitchFamily="18" charset="0"/>
                            </a:rPr>
                          </m:ctrlPr>
                        </m:fPr>
                        <m:num>
                          <m:r>
                            <a:rPr lang="en-AU" sz="1200" i="1">
                              <a:latin typeface="Cambria Math" panose="02040503050406030204" pitchFamily="18" charset="0"/>
                            </a:rPr>
                            <m:t>𝜃</m:t>
                          </m:r>
                          <m:sSup>
                            <m:sSupPr>
                              <m:ctrlPr>
                                <a:rPr lang="en-AU" sz="1200" i="1">
                                  <a:latin typeface="Cambria Math" panose="02040503050406030204" pitchFamily="18" charset="0"/>
                                </a:rPr>
                              </m:ctrlPr>
                            </m:sSupPr>
                            <m:e>
                              <m:r>
                                <a:rPr lang="en-AU" sz="1200" i="1">
                                  <a:latin typeface="Cambria Math" panose="02040503050406030204" pitchFamily="18" charset="0"/>
                                </a:rPr>
                                <m:t>𝑏</m:t>
                              </m:r>
                            </m:e>
                            <m:sup>
                              <m:r>
                                <a:rPr lang="en-AU" sz="1200" i="1">
                                  <a:latin typeface="Cambria Math" panose="02040503050406030204" pitchFamily="18" charset="0"/>
                                </a:rPr>
                                <m:t>2</m:t>
                              </m:r>
                            </m:sup>
                          </m:sSup>
                          <m:sSup>
                            <m:sSupPr>
                              <m:ctrlPr>
                                <a:rPr lang="en-AU" sz="1200" i="1">
                                  <a:latin typeface="Cambria Math" panose="02040503050406030204" pitchFamily="18" charset="0"/>
                                </a:rPr>
                              </m:ctrlPr>
                            </m:sSupPr>
                            <m:e>
                              <m:r>
                                <a:rPr lang="en-AU" sz="1200" i="1">
                                  <a:latin typeface="Cambria Math" panose="02040503050406030204" pitchFamily="18" charset="0"/>
                                </a:rPr>
                                <m:t>𝜎</m:t>
                              </m:r>
                            </m:e>
                            <m:sup>
                              <m:r>
                                <a:rPr lang="en-AU" sz="1200" i="1">
                                  <a:latin typeface="Cambria Math" panose="02040503050406030204" pitchFamily="18" charset="0"/>
                                </a:rPr>
                                <m:t>2</m:t>
                              </m:r>
                            </m:sup>
                          </m:sSup>
                        </m:num>
                        <m:den>
                          <m:r>
                            <a:rPr lang="en-AU" sz="1200" i="1">
                              <a:latin typeface="Cambria Math" panose="02040503050406030204" pitchFamily="18" charset="0"/>
                            </a:rPr>
                            <m:t>2</m:t>
                          </m:r>
                        </m:den>
                      </m:f>
                    </m:oMath>
                  </m:oMathPara>
                </a14:m>
                <a:endParaRPr lang="en-AU" sz="1200" dirty="0"/>
              </a:p>
              <a:p>
                <a:pPr marL="0" indent="0">
                  <a:buNone/>
                </a:pPr>
                <a:r>
                  <a:rPr lang="en-AU" sz="1200" dirty="0"/>
                  <a:t>and the worker chooses effort:</a:t>
                </a:r>
              </a:p>
              <a:p>
                <a:pPr marL="0" indent="0">
                  <a:buNone/>
                </a:pPr>
                <a14:m>
                  <m:oMathPara xmlns:m="http://schemas.openxmlformats.org/officeDocument/2006/math">
                    <m:oMathParaPr>
                      <m:jc m:val="centerGroup"/>
                    </m:oMathParaPr>
                    <m:oMath xmlns:m="http://schemas.openxmlformats.org/officeDocument/2006/math">
                      <m:r>
                        <a:rPr lang="en-AU" sz="1200" i="1">
                          <a:latin typeface="Cambria Math" panose="02040503050406030204" pitchFamily="18" charset="0"/>
                        </a:rPr>
                        <m:t>𝑒</m:t>
                      </m:r>
                      <m:r>
                        <a:rPr lang="en-AU" sz="1200" i="1">
                          <a:latin typeface="Cambria Math" panose="02040503050406030204" pitchFamily="18" charset="0"/>
                        </a:rPr>
                        <m:t> = </m:t>
                      </m:r>
                      <m:r>
                        <a:rPr lang="en-AU" sz="1200" i="1">
                          <a:latin typeface="Cambria Math" panose="02040503050406030204" pitchFamily="18" charset="0"/>
                        </a:rPr>
                        <m:t>𝑏</m:t>
                      </m:r>
                      <m:r>
                        <a:rPr lang="en-AU" sz="1200" i="1">
                          <a:latin typeface="Cambria Math" panose="02040503050406030204" pitchFamily="18" charset="0"/>
                        </a:rPr>
                        <m:t>/4</m:t>
                      </m:r>
                    </m:oMath>
                  </m:oMathPara>
                </a14:m>
                <a:endParaRPr lang="en-AU" sz="1200" dirty="0"/>
              </a:p>
              <a:p>
                <a:pPr marL="0" indent="0">
                  <a:buNone/>
                </a:pPr>
                <a:r>
                  <a:rPr lang="en-AU" sz="1200" dirty="0"/>
                  <a:t>Interpretation:</a:t>
                </a:r>
              </a:p>
              <a:p>
                <a:pPr lvl="0"/>
                <a:r>
                  <a:rPr lang="en-AU" sz="1200" dirty="0"/>
                  <a:t>The worker must be compensated for risk (a is higher).</a:t>
                </a:r>
              </a:p>
              <a:p>
                <a:pPr lvl="0"/>
                <a:r>
                  <a:rPr lang="en-AU" sz="1200" dirty="0"/>
                  <a:t>The worker has a reduced incentive to exert effort (b is lower). </a:t>
                </a:r>
              </a:p>
              <a:p>
                <a:pPr lvl="0"/>
                <a:r>
                  <a:rPr lang="en-AU" sz="1200" dirty="0"/>
                  <a:t>The worker is exposed to some, but not all of the risk. The more she dislikes risk (higher </a:t>
                </a:r>
                <a:r>
                  <a:rPr lang="en-AU" sz="1200" dirty="0" err="1"/>
                  <a:t>θ</a:t>
                </a:r>
                <a:r>
                  <a:rPr lang="en-AU" sz="1200" dirty="0"/>
                  <a:t>), the less risk in the contract (lower b). </a:t>
                </a:r>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9469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Format of the exam</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dirty="0"/>
              <a:t>Open book.</a:t>
            </a:r>
          </a:p>
          <a:p>
            <a:pPr marL="0" indent="0">
              <a:buClr>
                <a:srgbClr val="0070C0"/>
              </a:buClr>
              <a:buSzPct val="50000"/>
              <a:buNone/>
            </a:pPr>
            <a:r>
              <a:rPr lang="en-US" dirty="0"/>
              <a:t>Four questions.</a:t>
            </a:r>
          </a:p>
          <a:p>
            <a:pPr>
              <a:buSzPct val="100000"/>
            </a:pPr>
            <a:r>
              <a:rPr lang="en-AU" dirty="0"/>
              <a:t>All questions are short answer, requiring written or mathematical responses.</a:t>
            </a:r>
            <a:endParaRPr lang="en-AU" i="1" dirty="0"/>
          </a:p>
          <a:p>
            <a:pPr marL="0" indent="0">
              <a:buClr>
                <a:srgbClr val="0070C0"/>
              </a:buClr>
              <a:buSzPct val="50000"/>
              <a:buNone/>
            </a:pPr>
            <a:r>
              <a:rPr lang="en-AU" b="1" dirty="0"/>
              <a:t>You are required to upload your working and answers to all four questions.</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06306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What material is assessable?</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dirty="0"/>
              <a:t>All material from weeks 1 to 12</a:t>
            </a:r>
          </a:p>
          <a:p>
            <a:pPr marL="0" indent="0">
              <a:buClr>
                <a:srgbClr val="0070C0"/>
              </a:buClr>
              <a:buSzPct val="50000"/>
              <a:buNone/>
            </a:pPr>
            <a:r>
              <a:rPr lang="en-US" dirty="0"/>
              <a:t>Material covered in the lectures and tutorials is assessable.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184190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This semester</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5</a:t>
            </a:fld>
            <a:endParaRPr lang="en-AU"/>
          </a:p>
        </p:txBody>
      </p:sp>
      <p:sp>
        <p:nvSpPr>
          <p:cNvPr id="6" name="TextBox 5"/>
          <p:cNvSpPr txBox="1"/>
          <p:nvPr/>
        </p:nvSpPr>
        <p:spPr>
          <a:xfrm>
            <a:off x="2657474" y="2539932"/>
            <a:ext cx="6877051" cy="408623"/>
          </a:xfrm>
          <a:prstGeom prst="roundRect">
            <a:avLst/>
          </a:prstGeom>
          <a:noFill/>
          <a:ln>
            <a:solidFill>
              <a:schemeClr val="accent1">
                <a:shade val="50000"/>
              </a:schemeClr>
            </a:solidFill>
          </a:ln>
          <a:effectLst/>
        </p:spPr>
        <p:txBody>
          <a:bodyPr wrap="square" rtlCol="0">
            <a:spAutoFit/>
          </a:bodyPr>
          <a:lstStyle/>
          <a:p>
            <a:pPr algn="ctr"/>
            <a:r>
              <a:rPr lang="en-AU" b="1" dirty="0"/>
              <a:t>Week 2</a:t>
            </a:r>
            <a:r>
              <a:rPr lang="en-AU" dirty="0"/>
              <a:t>: </a:t>
            </a:r>
            <a:r>
              <a:rPr lang="en-AU" i="1" dirty="0"/>
              <a:t>Game Theory – an intro to strategic decision making</a:t>
            </a:r>
          </a:p>
        </p:txBody>
      </p:sp>
      <p:sp>
        <p:nvSpPr>
          <p:cNvPr id="8" name="TextBox 7"/>
          <p:cNvSpPr txBox="1"/>
          <p:nvPr/>
        </p:nvSpPr>
        <p:spPr>
          <a:xfrm>
            <a:off x="2657474" y="3273612"/>
            <a:ext cx="6877050" cy="408623"/>
          </a:xfrm>
          <a:prstGeom prst="roundRect">
            <a:avLst/>
          </a:prstGeom>
          <a:noFill/>
          <a:ln>
            <a:solidFill>
              <a:schemeClr val="accent1">
                <a:shade val="50000"/>
              </a:schemeClr>
            </a:solidFill>
          </a:ln>
          <a:effectLst/>
        </p:spPr>
        <p:txBody>
          <a:bodyPr wrap="square" rtlCol="0">
            <a:spAutoFit/>
          </a:bodyPr>
          <a:lstStyle/>
          <a:p>
            <a:pPr algn="ctr"/>
            <a:r>
              <a:rPr lang="en-AU" b="1" dirty="0"/>
              <a:t>Week 3</a:t>
            </a:r>
            <a:r>
              <a:rPr lang="en-AU" dirty="0"/>
              <a:t>: </a:t>
            </a:r>
            <a:r>
              <a:rPr lang="en-AU" i="1" dirty="0"/>
              <a:t>Market Structure – the context in which relationships occur</a:t>
            </a:r>
            <a:endParaRPr lang="en-AU" i="1" dirty="0">
              <a:effectLst/>
            </a:endParaRPr>
          </a:p>
        </p:txBody>
      </p:sp>
      <p:sp>
        <p:nvSpPr>
          <p:cNvPr id="9" name="TextBox 8"/>
          <p:cNvSpPr txBox="1"/>
          <p:nvPr/>
        </p:nvSpPr>
        <p:spPr>
          <a:xfrm>
            <a:off x="2657474" y="4007292"/>
            <a:ext cx="6877050" cy="408623"/>
          </a:xfrm>
          <a:prstGeom prst="roundRect">
            <a:avLst/>
          </a:prstGeom>
          <a:noFill/>
          <a:ln>
            <a:solidFill>
              <a:schemeClr val="accent1">
                <a:shade val="50000"/>
              </a:schemeClr>
            </a:solidFill>
          </a:ln>
          <a:effectLst/>
        </p:spPr>
        <p:txBody>
          <a:bodyPr wrap="square" rtlCol="0">
            <a:spAutoFit/>
          </a:bodyPr>
          <a:lstStyle/>
          <a:p>
            <a:pPr algn="ctr"/>
            <a:r>
              <a:rPr lang="en-AU" b="1" dirty="0">
                <a:effectLst/>
              </a:rPr>
              <a:t>Week 4</a:t>
            </a:r>
            <a:r>
              <a:rPr lang="en-AU" dirty="0">
                <a:effectLst/>
              </a:rPr>
              <a:t>: </a:t>
            </a:r>
            <a:r>
              <a:rPr lang="en-AU" i="1" dirty="0">
                <a:effectLst/>
              </a:rPr>
              <a:t>Pricing – relationship between a firms and its customers</a:t>
            </a:r>
          </a:p>
        </p:txBody>
      </p:sp>
      <p:sp>
        <p:nvSpPr>
          <p:cNvPr id="10" name="TextBox 9"/>
          <p:cNvSpPr txBox="1"/>
          <p:nvPr/>
        </p:nvSpPr>
        <p:spPr>
          <a:xfrm>
            <a:off x="2657475" y="4740972"/>
            <a:ext cx="6877049" cy="408623"/>
          </a:xfrm>
          <a:prstGeom prst="roundRect">
            <a:avLst/>
          </a:prstGeom>
          <a:noFill/>
          <a:ln>
            <a:solidFill>
              <a:schemeClr val="accent1">
                <a:shade val="50000"/>
              </a:schemeClr>
            </a:solidFill>
          </a:ln>
          <a:effectLst/>
        </p:spPr>
        <p:txBody>
          <a:bodyPr wrap="square" rtlCol="0">
            <a:spAutoFit/>
          </a:bodyPr>
          <a:lstStyle/>
          <a:p>
            <a:pPr marL="809625" indent="-809625" algn="ctr"/>
            <a:r>
              <a:rPr lang="en-AU" b="1" dirty="0">
                <a:effectLst/>
              </a:rPr>
              <a:t>Week 5</a:t>
            </a:r>
            <a:r>
              <a:rPr lang="en-AU" dirty="0">
                <a:effectLst/>
              </a:rPr>
              <a:t>: </a:t>
            </a:r>
            <a:r>
              <a:rPr lang="en-AU" i="1" dirty="0">
                <a:effectLst/>
              </a:rPr>
              <a:t>Product differentiation – relationship between a firm and its rivals</a:t>
            </a:r>
          </a:p>
        </p:txBody>
      </p:sp>
      <p:sp>
        <p:nvSpPr>
          <p:cNvPr id="15" name="TextBox 14">
            <a:extLst>
              <a:ext uri="{FF2B5EF4-FFF2-40B4-BE49-F238E27FC236}">
                <a16:creationId xmlns:a16="http://schemas.microsoft.com/office/drawing/2014/main" id="{CDE59EE3-50ED-488B-93A8-640548675599}"/>
              </a:ext>
            </a:extLst>
          </p:cNvPr>
          <p:cNvSpPr txBox="1"/>
          <p:nvPr/>
        </p:nvSpPr>
        <p:spPr>
          <a:xfrm>
            <a:off x="2657474" y="1806252"/>
            <a:ext cx="6877051" cy="408623"/>
          </a:xfrm>
          <a:prstGeom prst="roundRect">
            <a:avLst/>
          </a:prstGeom>
          <a:noFill/>
          <a:ln>
            <a:solidFill>
              <a:schemeClr val="accent1">
                <a:shade val="50000"/>
              </a:schemeClr>
            </a:solidFill>
          </a:ln>
          <a:effectLst/>
        </p:spPr>
        <p:txBody>
          <a:bodyPr wrap="square" rtlCol="0">
            <a:spAutoFit/>
          </a:bodyPr>
          <a:lstStyle/>
          <a:p>
            <a:pPr algn="ctr"/>
            <a:r>
              <a:rPr lang="en-AU" b="1" dirty="0">
                <a:effectLst/>
              </a:rPr>
              <a:t>Week 1</a:t>
            </a:r>
            <a:r>
              <a:rPr lang="en-AU" dirty="0">
                <a:effectLst/>
              </a:rPr>
              <a:t>: </a:t>
            </a:r>
            <a:r>
              <a:rPr lang="en-AU" i="1" dirty="0">
                <a:effectLst/>
              </a:rPr>
              <a:t>Introduction and How to Think Like an Economist</a:t>
            </a:r>
          </a:p>
        </p:txBody>
      </p:sp>
      <p:sp>
        <p:nvSpPr>
          <p:cNvPr id="22" name="TextBox 21">
            <a:extLst>
              <a:ext uri="{FF2B5EF4-FFF2-40B4-BE49-F238E27FC236}">
                <a16:creationId xmlns:a16="http://schemas.microsoft.com/office/drawing/2014/main" id="{D7F2B6F6-84BF-3A45-89BC-A5D703A623BA}"/>
              </a:ext>
            </a:extLst>
          </p:cNvPr>
          <p:cNvSpPr txBox="1"/>
          <p:nvPr/>
        </p:nvSpPr>
        <p:spPr>
          <a:xfrm>
            <a:off x="2657475" y="5474652"/>
            <a:ext cx="6877049" cy="408623"/>
          </a:xfrm>
          <a:prstGeom prst="roundRect">
            <a:avLst/>
          </a:prstGeom>
          <a:noFill/>
          <a:ln>
            <a:solidFill>
              <a:schemeClr val="accent1">
                <a:shade val="50000"/>
              </a:schemeClr>
            </a:solidFill>
          </a:ln>
          <a:effectLst/>
        </p:spPr>
        <p:txBody>
          <a:bodyPr wrap="square" rtlCol="0">
            <a:spAutoFit/>
          </a:bodyPr>
          <a:lstStyle/>
          <a:p>
            <a:pPr algn="ctr"/>
            <a:r>
              <a:rPr lang="en-AU" b="1" dirty="0"/>
              <a:t>Week 6</a:t>
            </a:r>
            <a:r>
              <a:rPr lang="en-AU" dirty="0"/>
              <a:t>: </a:t>
            </a:r>
            <a:r>
              <a:rPr lang="en-AU" i="1" dirty="0"/>
              <a:t>What is a firm?</a:t>
            </a:r>
          </a:p>
        </p:txBody>
      </p:sp>
      <p:sp>
        <p:nvSpPr>
          <p:cNvPr id="24" name="Down Arrow 23">
            <a:extLst>
              <a:ext uri="{FF2B5EF4-FFF2-40B4-BE49-F238E27FC236}">
                <a16:creationId xmlns:a16="http://schemas.microsoft.com/office/drawing/2014/main" id="{6654D119-EBC8-B44E-BB2F-E9FB25307A8A}"/>
              </a:ext>
            </a:extLst>
          </p:cNvPr>
          <p:cNvSpPr/>
          <p:nvPr/>
        </p:nvSpPr>
        <p:spPr>
          <a:xfrm>
            <a:off x="5867400" y="2982429"/>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Down Arrow 24">
            <a:extLst>
              <a:ext uri="{FF2B5EF4-FFF2-40B4-BE49-F238E27FC236}">
                <a16:creationId xmlns:a16="http://schemas.microsoft.com/office/drawing/2014/main" id="{4E18FAFD-C9F3-A842-B2FF-81FFA2DB1B60}"/>
              </a:ext>
            </a:extLst>
          </p:cNvPr>
          <p:cNvSpPr/>
          <p:nvPr/>
        </p:nvSpPr>
        <p:spPr>
          <a:xfrm>
            <a:off x="5867400" y="3716291"/>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a:extLst>
              <a:ext uri="{FF2B5EF4-FFF2-40B4-BE49-F238E27FC236}">
                <a16:creationId xmlns:a16="http://schemas.microsoft.com/office/drawing/2014/main" id="{0DF0E237-205B-714F-ADF1-3478CADFF3CD}"/>
              </a:ext>
            </a:extLst>
          </p:cNvPr>
          <p:cNvSpPr/>
          <p:nvPr/>
        </p:nvSpPr>
        <p:spPr>
          <a:xfrm>
            <a:off x="5867400" y="4450153"/>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Down Arrow 26">
            <a:extLst>
              <a:ext uri="{FF2B5EF4-FFF2-40B4-BE49-F238E27FC236}">
                <a16:creationId xmlns:a16="http://schemas.microsoft.com/office/drawing/2014/main" id="{9C17BB51-D602-4043-A66F-56C754FC7E92}"/>
              </a:ext>
            </a:extLst>
          </p:cNvPr>
          <p:cNvSpPr/>
          <p:nvPr/>
        </p:nvSpPr>
        <p:spPr>
          <a:xfrm>
            <a:off x="5867400" y="5184014"/>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Down Arrow 27">
            <a:extLst>
              <a:ext uri="{FF2B5EF4-FFF2-40B4-BE49-F238E27FC236}">
                <a16:creationId xmlns:a16="http://schemas.microsoft.com/office/drawing/2014/main" id="{00B6718A-F127-364C-81B6-F45C65071A06}"/>
              </a:ext>
            </a:extLst>
          </p:cNvPr>
          <p:cNvSpPr/>
          <p:nvPr/>
        </p:nvSpPr>
        <p:spPr>
          <a:xfrm>
            <a:off x="5867400" y="2248567"/>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0633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up)">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5" grpId="0" animBg="1"/>
      <p:bldP spid="22" grpId="0" animBg="1"/>
      <p:bldP spid="24" grpId="0" animBg="1"/>
      <p:bldP spid="25"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596177"/>
          </a:xfrm>
        </p:spPr>
        <p:txBody>
          <a:bodyPr/>
          <a:lstStyle/>
          <a:p>
            <a:r>
              <a:rPr lang="en-AU" dirty="0"/>
              <a:t>This semester</a:t>
            </a:r>
          </a:p>
        </p:txBody>
      </p:sp>
      <p:sp>
        <p:nvSpPr>
          <p:cNvPr id="4" name="Footer Placeholder 3"/>
          <p:cNvSpPr>
            <a:spLocks noGrp="1"/>
          </p:cNvSpPr>
          <p:nvPr>
            <p:ph type="ftr" sz="quarter" idx="11"/>
          </p:nvPr>
        </p:nvSpPr>
        <p:spPr>
          <a:xfrm>
            <a:off x="913774" y="5883275"/>
            <a:ext cx="6672887" cy="365125"/>
          </a:xfrm>
        </p:spPr>
        <p:txBody>
          <a:bodyPr/>
          <a:lstStyle/>
          <a:p>
            <a:r>
              <a:rPr lang="en-AU" dirty="0"/>
              <a:t>Econ5026 Strategic Business Relationships, S2 2020</a:t>
            </a:r>
          </a:p>
        </p:txBody>
      </p:sp>
      <p:sp>
        <p:nvSpPr>
          <p:cNvPr id="5" name="Slide Number Placeholder 4"/>
          <p:cNvSpPr>
            <a:spLocks noGrp="1"/>
          </p:cNvSpPr>
          <p:nvPr>
            <p:ph type="sldNum" sz="quarter" idx="12"/>
          </p:nvPr>
        </p:nvSpPr>
        <p:spPr>
          <a:xfrm>
            <a:off x="10514011" y="5883275"/>
            <a:ext cx="764215" cy="365125"/>
          </a:xfrm>
        </p:spPr>
        <p:txBody>
          <a:bodyPr/>
          <a:lstStyle/>
          <a:p>
            <a:fld id="{74D345F4-C147-47F7-8B61-3EFBC2119803}" type="slidenum">
              <a:rPr lang="en-AU" smtClean="0"/>
              <a:pPr/>
              <a:t>6</a:t>
            </a:fld>
            <a:endParaRPr lang="en-AU"/>
          </a:p>
        </p:txBody>
      </p:sp>
      <p:sp>
        <p:nvSpPr>
          <p:cNvPr id="6" name="TextBox 5"/>
          <p:cNvSpPr txBox="1"/>
          <p:nvPr/>
        </p:nvSpPr>
        <p:spPr>
          <a:xfrm>
            <a:off x="2658000" y="2539205"/>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8</a:t>
            </a:r>
            <a:r>
              <a:rPr lang="en-AU" dirty="0"/>
              <a:t>: </a:t>
            </a:r>
            <a:r>
              <a:rPr lang="en-AU" i="1" dirty="0"/>
              <a:t>Midterm Exam</a:t>
            </a:r>
          </a:p>
        </p:txBody>
      </p:sp>
      <p:sp>
        <p:nvSpPr>
          <p:cNvPr id="8" name="TextBox 7"/>
          <p:cNvSpPr txBox="1"/>
          <p:nvPr/>
        </p:nvSpPr>
        <p:spPr>
          <a:xfrm>
            <a:off x="2658000" y="3272947"/>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9</a:t>
            </a:r>
            <a:r>
              <a:rPr lang="en-AU" dirty="0"/>
              <a:t>: </a:t>
            </a:r>
            <a:r>
              <a:rPr lang="en-AU" i="1" dirty="0"/>
              <a:t>Hiring &amp; Retaining</a:t>
            </a:r>
          </a:p>
        </p:txBody>
      </p:sp>
      <p:sp>
        <p:nvSpPr>
          <p:cNvPr id="9" name="TextBox 8"/>
          <p:cNvSpPr txBox="1"/>
          <p:nvPr/>
        </p:nvSpPr>
        <p:spPr>
          <a:xfrm>
            <a:off x="2658000" y="4006689"/>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10</a:t>
            </a:r>
            <a:r>
              <a:rPr lang="en-AU" dirty="0"/>
              <a:t>: </a:t>
            </a:r>
            <a:r>
              <a:rPr lang="en-AU" i="1" dirty="0"/>
              <a:t>Incentivising Employees</a:t>
            </a:r>
          </a:p>
        </p:txBody>
      </p:sp>
      <p:sp>
        <p:nvSpPr>
          <p:cNvPr id="11" name="Down Arrow 10"/>
          <p:cNvSpPr/>
          <p:nvPr/>
        </p:nvSpPr>
        <p:spPr>
          <a:xfrm>
            <a:off x="5867400" y="2982429"/>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Down Arrow 11"/>
          <p:cNvSpPr/>
          <p:nvPr/>
        </p:nvSpPr>
        <p:spPr>
          <a:xfrm>
            <a:off x="5867400" y="3716291"/>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Down Arrow 12"/>
          <p:cNvSpPr/>
          <p:nvPr/>
        </p:nvSpPr>
        <p:spPr>
          <a:xfrm>
            <a:off x="5867400" y="4450153"/>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Down Arrow 15"/>
          <p:cNvSpPr/>
          <p:nvPr/>
        </p:nvSpPr>
        <p:spPr>
          <a:xfrm>
            <a:off x="5867400" y="5184014"/>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658000" y="1805463"/>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7</a:t>
            </a:r>
            <a:r>
              <a:rPr lang="en-AU" dirty="0"/>
              <a:t>: </a:t>
            </a:r>
            <a:r>
              <a:rPr lang="en-AU" i="1" dirty="0"/>
              <a:t>Organisational Architecture</a:t>
            </a:r>
          </a:p>
        </p:txBody>
      </p:sp>
      <p:sp>
        <p:nvSpPr>
          <p:cNvPr id="20" name="Down Arrow 19"/>
          <p:cNvSpPr/>
          <p:nvPr/>
        </p:nvSpPr>
        <p:spPr>
          <a:xfrm>
            <a:off x="5867400" y="2248567"/>
            <a:ext cx="457200" cy="277177"/>
          </a:xfrm>
          <a:prstGeom prst="downArrow">
            <a:avLst/>
          </a:prstGeom>
          <a:solidFill>
            <a:schemeClr val="accent6">
              <a:lumMod val="5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2658000" y="4740431"/>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11</a:t>
            </a:r>
            <a:r>
              <a:rPr lang="en-AU" dirty="0"/>
              <a:t>: </a:t>
            </a:r>
            <a:r>
              <a:rPr lang="en-AU" i="1" dirty="0"/>
              <a:t>Performance Evaluation</a:t>
            </a:r>
          </a:p>
        </p:txBody>
      </p:sp>
      <p:sp>
        <p:nvSpPr>
          <p:cNvPr id="24" name="TextBox 23"/>
          <p:cNvSpPr txBox="1"/>
          <p:nvPr/>
        </p:nvSpPr>
        <p:spPr>
          <a:xfrm>
            <a:off x="2658000" y="5474175"/>
            <a:ext cx="6876000" cy="408623"/>
          </a:xfrm>
          <a:prstGeom prst="roundRect">
            <a:avLst/>
          </a:prstGeom>
          <a:noFill/>
          <a:ln>
            <a:solidFill>
              <a:schemeClr val="accent1">
                <a:shade val="50000"/>
              </a:schemeClr>
            </a:solidFill>
          </a:ln>
          <a:effectLst/>
        </p:spPr>
        <p:txBody>
          <a:bodyPr wrap="square" rtlCol="0">
            <a:spAutoFit/>
          </a:bodyPr>
          <a:lstStyle/>
          <a:p>
            <a:pPr algn="ctr"/>
            <a:r>
              <a:rPr lang="en-AU" b="1" dirty="0"/>
              <a:t>Week 12</a:t>
            </a:r>
            <a:r>
              <a:rPr lang="en-AU" dirty="0"/>
              <a:t>: </a:t>
            </a:r>
            <a:r>
              <a:rPr lang="en-AU" i="1" dirty="0"/>
              <a:t>Vertical Boundaries of the Firm</a:t>
            </a:r>
          </a:p>
        </p:txBody>
      </p:sp>
    </p:spTree>
    <p:extLst>
      <p:ext uri="{BB962C8B-B14F-4D97-AF65-F5344CB8AC3E}">
        <p14:creationId xmlns:p14="http://schemas.microsoft.com/office/powerpoint/2010/main" val="11218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6" grpId="0" animBg="1"/>
      <p:bldP spid="19" grpId="0" animBg="1"/>
      <p:bldP spid="20"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dirty="0"/>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fontScale="7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dirty="0"/>
                  <a:t>Carol makes specialised components for Amy. The value of these components to Amy depends on their quality, summarised by the number </a:t>
                </a:r>
                <a:r>
                  <a:rPr lang="en-AU" i="1" dirty="0"/>
                  <a:t>q</a:t>
                </a:r>
                <a:r>
                  <a:rPr lang="en-AU" dirty="0"/>
                  <a:t>. In particular, Amy earns profits:</a:t>
                </a:r>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𝜋</m:t>
                      </m:r>
                      <m:r>
                        <a:rPr lang="en-AU" i="1">
                          <a:latin typeface="Cambria Math" panose="02040503050406030204" pitchFamily="18" charset="0"/>
                        </a:rPr>
                        <m:t>𝐴</m:t>
                      </m:r>
                      <m:d>
                        <m:dPr>
                          <m:ctrlPr>
                            <a:rPr lang="en-AU" i="1">
                              <a:latin typeface="Cambria Math" panose="02040503050406030204" pitchFamily="18" charset="0"/>
                            </a:rPr>
                          </m:ctrlPr>
                        </m:dPr>
                        <m:e>
                          <m:r>
                            <a:rPr lang="en-AU" i="1">
                              <a:latin typeface="Cambria Math" panose="02040503050406030204" pitchFamily="18" charset="0"/>
                            </a:rPr>
                            <m:t>𝑞</m:t>
                          </m:r>
                        </m:e>
                      </m:d>
                      <m:r>
                        <a:rPr lang="en-AU" i="1">
                          <a:latin typeface="Cambria Math" panose="02040503050406030204" pitchFamily="18" charset="0"/>
                        </a:rPr>
                        <m:t>=</m:t>
                      </m:r>
                      <m:r>
                        <a:rPr lang="en-AU" i="1">
                          <a:latin typeface="Cambria Math" panose="02040503050406030204" pitchFamily="18" charset="0"/>
                        </a:rPr>
                        <m:t>𝑉</m:t>
                      </m:r>
                      <m:d>
                        <m:dPr>
                          <m:ctrlPr>
                            <a:rPr lang="en-AU" i="1">
                              <a:latin typeface="Cambria Math" panose="02040503050406030204" pitchFamily="18" charset="0"/>
                            </a:rPr>
                          </m:ctrlPr>
                        </m:dPr>
                        <m:e>
                          <m:r>
                            <a:rPr lang="en-AU" i="1">
                              <a:latin typeface="Cambria Math" panose="02040503050406030204" pitchFamily="18" charset="0"/>
                            </a:rPr>
                            <m:t>𝑞</m:t>
                          </m:r>
                        </m:e>
                      </m:d>
                      <m:r>
                        <a:rPr lang="en-AU" i="1">
                          <a:latin typeface="Cambria Math" panose="02040503050406030204" pitchFamily="18" charset="0"/>
                        </a:rPr>
                        <m:t>−</m:t>
                      </m:r>
                      <m:r>
                        <a:rPr lang="en-AU" i="1">
                          <a:latin typeface="Cambria Math" panose="02040503050406030204" pitchFamily="18" charset="0"/>
                        </a:rPr>
                        <m:t>𝑃</m:t>
                      </m:r>
                    </m:oMath>
                    <m:oMath xmlns:m="http://schemas.openxmlformats.org/officeDocument/2006/math">
                      <m:r>
                        <a:rPr lang="en-AU" b="0" i="1" smtClean="0">
                          <a:latin typeface="Cambria Math" panose="02040503050406030204" pitchFamily="18" charset="0"/>
                        </a:rPr>
                        <m:t> </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𝑉</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)=100</m:t>
                      </m:r>
                      <m:r>
                        <a:rPr lang="en-AU" i="1">
                          <a:latin typeface="Cambria Math" panose="02040503050406030204" pitchFamily="18" charset="0"/>
                        </a:rPr>
                        <m:t>𝑞</m:t>
                      </m:r>
                      <m:r>
                        <a:rPr lang="en-AU" i="1">
                          <a:latin typeface="Cambria Math" panose="02040503050406030204" pitchFamily="18" charset="0"/>
                        </a:rPr>
                        <m:t>−1000</m:t>
                      </m:r>
                    </m:oMath>
                  </m:oMathPara>
                </a14:m>
                <a:endParaRPr lang="en-AU" dirty="0"/>
              </a:p>
              <a:p>
                <a:pPr marL="0" indent="0">
                  <a:buNone/>
                </a:pPr>
                <a:r>
                  <a:rPr lang="en-AU" dirty="0"/>
                  <a:t>where </a:t>
                </a:r>
                <a:r>
                  <a:rPr lang="en-AU" i="1" dirty="0"/>
                  <a:t>P </a:t>
                </a:r>
                <a:r>
                  <a:rPr lang="en-AU" dirty="0"/>
                  <a:t>is the price Amy pays Carol for components. In order to supply components of quality </a:t>
                </a:r>
                <a:r>
                  <a:rPr lang="en-AU" i="1" dirty="0"/>
                  <a:t>q </a:t>
                </a:r>
                <a:r>
                  <a:rPr lang="en-AU" dirty="0"/>
                  <a:t>to Amy, Carol must first make a costly investment in quality. Carol earns profits:</a:t>
                </a:r>
                <a:br>
                  <a:rPr lang="en-AU" dirty="0"/>
                </a:br>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i="1" smtClean="0">
                              <a:latin typeface="Cambria Math" panose="02040503050406030204" pitchFamily="18" charset="0"/>
                              <a:ea typeface="Cambria Math" panose="02040503050406030204" pitchFamily="18" charset="0"/>
                            </a:rPr>
                            <m:t>𝜋</m:t>
                          </m:r>
                        </m:e>
                        <m:sub>
                          <m:r>
                            <a:rPr lang="en-AU" b="0" i="1" smtClean="0">
                              <a:latin typeface="Cambria Math" panose="02040503050406030204" pitchFamily="18" charset="0"/>
                            </a:rPr>
                            <m:t>𝐶</m:t>
                          </m:r>
                        </m:sub>
                      </m:sSub>
                      <m:r>
                        <a:rPr lang="en-AU" i="1">
                          <a:latin typeface="Cambria Math" panose="02040503050406030204" pitchFamily="18" charset="0"/>
                        </a:rPr>
                        <m:t> =</m:t>
                      </m:r>
                      <m:r>
                        <a:rPr lang="en-AU" i="1">
                          <a:latin typeface="Cambria Math" panose="02040503050406030204" pitchFamily="18" charset="0"/>
                        </a:rPr>
                        <m:t>𝑃</m:t>
                      </m:r>
                      <m:r>
                        <a:rPr lang="en-AU" i="1">
                          <a:latin typeface="Cambria Math" panose="02040503050406030204" pitchFamily="18" charset="0"/>
                        </a:rPr>
                        <m:t>−</m:t>
                      </m:r>
                      <m:r>
                        <a:rPr lang="en-AU" i="1">
                          <a:latin typeface="Cambria Math" panose="02040503050406030204" pitchFamily="18" charset="0"/>
                        </a:rPr>
                        <m:t>𝐼</m:t>
                      </m:r>
                      <m:d>
                        <m:dPr>
                          <m:ctrlPr>
                            <a:rPr lang="en-AU" i="1">
                              <a:latin typeface="Cambria Math" panose="02040503050406030204" pitchFamily="18" charset="0"/>
                            </a:rPr>
                          </m:ctrlPr>
                        </m:dPr>
                        <m:e>
                          <m:r>
                            <a:rPr lang="en-AU" i="1">
                              <a:latin typeface="Cambria Math" panose="02040503050406030204" pitchFamily="18" charset="0"/>
                            </a:rPr>
                            <m:t>𝑞</m:t>
                          </m:r>
                        </m:e>
                      </m:d>
                    </m:oMath>
                    <m:oMath xmlns:m="http://schemas.openxmlformats.org/officeDocument/2006/math">
                      <m:r>
                        <a:rPr lang="en-AU" b="0" i="1" smtClean="0">
                          <a:latin typeface="Cambria Math" panose="02040503050406030204" pitchFamily="18" charset="0"/>
                        </a:rPr>
                        <m:t> </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AU" i="1">
                          <a:latin typeface="Cambria Math" panose="02040503050406030204" pitchFamily="18" charset="0"/>
                        </a:rPr>
                        <m:t>𝐼</m:t>
                      </m:r>
                      <m:r>
                        <a:rPr lang="en-AU" i="1">
                          <a:latin typeface="Cambria Math" panose="02040503050406030204" pitchFamily="18" charset="0"/>
                        </a:rPr>
                        <m:t>(</m:t>
                      </m:r>
                      <m:r>
                        <a:rPr lang="en-AU" i="1">
                          <a:latin typeface="Cambria Math" panose="02040503050406030204" pitchFamily="18" charset="0"/>
                        </a:rPr>
                        <m:t>𝑞</m:t>
                      </m:r>
                      <m:r>
                        <a:rPr lang="en-AU" i="1">
                          <a:latin typeface="Cambria Math" panose="02040503050406030204" pitchFamily="18" charset="0"/>
                        </a:rPr>
                        <m:t>)=</m:t>
                      </m:r>
                      <m:sSup>
                        <m:sSupPr>
                          <m:ctrlPr>
                            <a:rPr lang="en-AU" i="1">
                              <a:latin typeface="Cambria Math" panose="02040503050406030204" pitchFamily="18" charset="0"/>
                            </a:rPr>
                          </m:ctrlPr>
                        </m:sSupPr>
                        <m:e>
                          <m:r>
                            <a:rPr lang="en-AU" i="1">
                              <a:latin typeface="Cambria Math" panose="02040503050406030204" pitchFamily="18" charset="0"/>
                            </a:rPr>
                            <m:t>𝑞</m:t>
                          </m:r>
                        </m:e>
                        <m:sup>
                          <m:r>
                            <a:rPr lang="en-AU" i="1">
                              <a:latin typeface="Cambria Math" panose="02040503050406030204" pitchFamily="18" charset="0"/>
                            </a:rPr>
                            <m:t>2</m:t>
                          </m:r>
                        </m:sup>
                      </m:sSup>
                    </m:oMath>
                  </m:oMathPara>
                </a14:m>
                <a:endParaRPr lang="en-AU" dirty="0"/>
              </a:p>
              <a:p>
                <a:pPr marL="0" indent="0">
                  <a:buNone/>
                </a:pPr>
                <a:r>
                  <a:rPr lang="en-AU" dirty="0"/>
                  <a:t>Carol is only able to sell the components she makes to Amy. No other firm is interested in them.</a:t>
                </a:r>
              </a:p>
            </p:txBody>
          </p:sp>
        </mc:Choice>
        <mc:Fallback>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245" t="-369"/>
                </a:stretch>
              </a:blipFill>
            </p:spPr>
            <p:txBody>
              <a:bodyPr/>
              <a:lstStyle/>
              <a:p>
                <a:r>
                  <a:rPr lang="en-AU">
                    <a:noFill/>
                  </a:rPr>
                  <a:t> </a:t>
                </a:r>
              </a:p>
            </p:txBody>
          </p:sp>
        </mc:Fallback>
      </mc:AlternateContent>
    </p:spTree>
    <p:extLst>
      <p:ext uri="{BB962C8B-B14F-4D97-AF65-F5344CB8AC3E}">
        <p14:creationId xmlns:p14="http://schemas.microsoft.com/office/powerpoint/2010/main" val="87621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800" dirty="0"/>
                  <a:t>(a) Suppose Carol has already made an investment of quality </a:t>
                </a:r>
                <a:r>
                  <a:rPr lang="en-AU" sz="1800" i="1" dirty="0"/>
                  <a:t>q </a:t>
                </a:r>
                <a:r>
                  <a:rPr lang="en-AU" sz="1800" dirty="0"/>
                  <a:t>at a cost of </a:t>
                </a:r>
                <a:r>
                  <a:rPr lang="en-AU" sz="1800" i="1" dirty="0"/>
                  <a:t>I</a:t>
                </a:r>
                <a:r>
                  <a:rPr lang="en-AU" sz="1800" dirty="0"/>
                  <a:t>(</a:t>
                </a:r>
                <a:r>
                  <a:rPr lang="en-AU" sz="1800" i="1" dirty="0"/>
                  <a:t>q</a:t>
                </a:r>
                <a:r>
                  <a:rPr lang="en-AU" sz="1800" dirty="0"/>
                  <a:t>). What possible values for </a:t>
                </a:r>
                <a:r>
                  <a:rPr lang="en-AU" sz="1800" i="1" dirty="0"/>
                  <a:t>P </a:t>
                </a:r>
                <a:r>
                  <a:rPr lang="en-AU" sz="1800" dirty="0"/>
                  <a:t>might Carol and Amy accept? Explain.</a:t>
                </a:r>
              </a:p>
              <a:p>
                <a:pPr marL="0" indent="0">
                  <a:buNone/>
                </a:pPr>
                <a:r>
                  <a:rPr lang="en-AU" sz="1800" dirty="0"/>
                  <a:t>ANSWER:</a:t>
                </a:r>
              </a:p>
              <a:p>
                <a:pPr marL="0" indent="0">
                  <a:buNone/>
                </a:pPr>
                <a:r>
                  <a:rPr lang="en-AU" sz="1800" i="1" dirty="0"/>
                  <a:t>Both Carol and Amy must receive at least some surplus from the transaction. The cost I(q) is already sunk, and Carol has no other costs, so Carol must at least receive a positive price, P ≥ 0. Amy must earn positive profits as a result of the transaction:</a:t>
                </a:r>
                <a:endParaRPr lang="en-AU" sz="1800" dirty="0"/>
              </a:p>
              <a:p>
                <a:pPr marL="0" indent="0">
                  <a:buNone/>
                </a:pPr>
                <a14:m>
                  <m:oMathPara xmlns:m="http://schemas.openxmlformats.org/officeDocument/2006/math">
                    <m:oMathParaPr>
                      <m:jc m:val="centerGroup"/>
                    </m:oMathParaPr>
                    <m:oMath xmlns:m="http://schemas.openxmlformats.org/officeDocument/2006/math">
                      <m:sSub>
                        <m:sSubPr>
                          <m:ctrlPr>
                            <a:rPr lang="en-AU" sz="1800" i="1" smtClean="0">
                              <a:latin typeface="Cambria Math" panose="02040503050406030204" pitchFamily="18" charset="0"/>
                            </a:rPr>
                          </m:ctrlPr>
                        </m:sSubPr>
                        <m:e>
                          <m:r>
                            <a:rPr lang="en-AU" sz="1800" i="1">
                              <a:latin typeface="Cambria Math" panose="02040503050406030204" pitchFamily="18" charset="0"/>
                            </a:rPr>
                            <m:t>𝜋</m:t>
                          </m:r>
                        </m:e>
                        <m:sub>
                          <m:r>
                            <a:rPr lang="en-AU" sz="1800" i="1">
                              <a:latin typeface="Cambria Math" panose="02040503050406030204" pitchFamily="18" charset="0"/>
                            </a:rPr>
                            <m:t>𝐴</m:t>
                          </m:r>
                        </m:sub>
                      </m:sSub>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r>
                        <a:rPr lang="en-AU" sz="1800" i="1">
                          <a:latin typeface="Cambria Math" panose="02040503050406030204" pitchFamily="18" charset="0"/>
                        </a:rPr>
                        <m:t>𝑃</m:t>
                      </m:r>
                      <m:r>
                        <a:rPr lang="en-AU" sz="1800" i="1">
                          <a:latin typeface="Cambria Math" panose="02040503050406030204" pitchFamily="18" charset="0"/>
                        </a:rPr>
                        <m:t>≥0⇒</m:t>
                      </m:r>
                      <m:r>
                        <a:rPr lang="en-AU" sz="1800" i="1">
                          <a:latin typeface="Cambria Math" panose="02040503050406030204" pitchFamily="18" charset="0"/>
                        </a:rPr>
                        <m:t>𝑃</m:t>
                      </m:r>
                      <m:r>
                        <a:rPr lang="en-AU" sz="1800" i="1">
                          <a:latin typeface="Cambria Math" panose="02040503050406030204" pitchFamily="18" charset="0"/>
                        </a:rPr>
                        <m:t>≤</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oMath>
                  </m:oMathPara>
                </a14:m>
                <a:endParaRPr lang="en-AU" sz="1800" dirty="0"/>
              </a:p>
              <a:p>
                <a:pPr marL="0" indent="0">
                  <a:buNone/>
                </a:pPr>
                <a:r>
                  <a:rPr lang="en-AU" sz="1800" i="1" dirty="0"/>
                  <a:t>Therefore, the transaction price must be between 0 and V (q).</a:t>
                </a:r>
                <a:endParaRPr lang="en-AU" sz="1800" dirty="0"/>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r="-734"/>
                </a:stretch>
              </a:blipFill>
            </p:spPr>
            <p:txBody>
              <a:bodyPr/>
              <a:lstStyle/>
              <a:p>
                <a:r>
                  <a:rPr lang="en-AU">
                    <a:noFill/>
                  </a:rPr>
                  <a:t> </a:t>
                </a:r>
              </a:p>
            </p:txBody>
          </p:sp>
        </mc:Fallback>
      </mc:AlternateContent>
    </p:spTree>
    <p:extLst>
      <p:ext uri="{BB962C8B-B14F-4D97-AF65-F5344CB8AC3E}">
        <p14:creationId xmlns:p14="http://schemas.microsoft.com/office/powerpoint/2010/main" val="377445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QUESTION 1</a:t>
            </a:r>
            <a:endParaRPr lang="en-AU"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8FEA614-4659-F049-B826-5F41B012E3B9}"/>
                  </a:ext>
                </a:extLst>
              </p:cNvPr>
              <p:cNvSpPr txBox="1">
                <a:spLocks/>
              </p:cNvSpPr>
              <p:nvPr/>
            </p:nvSpPr>
            <p:spPr>
              <a:xfrm>
                <a:off x="913774" y="2367092"/>
                <a:ext cx="10363826" cy="3424107"/>
              </a:xfrm>
              <a:prstGeom prst="rect">
                <a:avLst/>
              </a:prstGeom>
            </p:spPr>
            <p:txBody>
              <a:bodyPr vert="horz" lIns="9000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lvl="0" indent="0">
                  <a:buNone/>
                </a:pPr>
                <a:r>
                  <a:rPr lang="en-AU" sz="1800" dirty="0"/>
                  <a:t>(b) How does the likely price </a:t>
                </a:r>
                <a:r>
                  <a:rPr lang="en-AU" sz="1800" i="1" dirty="0"/>
                  <a:t>P </a:t>
                </a:r>
                <a:r>
                  <a:rPr lang="en-AU" sz="1800" dirty="0"/>
                  <a:t>determine Carol’s initial incentive to invest in quality? Explain.</a:t>
                </a:r>
              </a:p>
              <a:p>
                <a:pPr marL="0" indent="0">
                  <a:buNone/>
                </a:pPr>
                <a:r>
                  <a:rPr lang="en-AU" sz="1800" dirty="0"/>
                  <a:t>ANSWER:</a:t>
                </a:r>
              </a:p>
              <a:p>
                <a:pPr marL="0" indent="0">
                  <a:buNone/>
                </a:pPr>
                <a:r>
                  <a:rPr lang="en-AU" sz="1800" i="1" dirty="0"/>
                  <a:t>If Carol expects the price to depend on q, then she has an incentive to invest in quality. For example, if Carol anticipates that they will split the surplus evenly, she might expect</a:t>
                </a:r>
                <a:r>
                  <a:rPr lang="en-AU" sz="1800" dirty="0"/>
                  <a:t> </a:t>
                </a:r>
                <a:r>
                  <a:rPr lang="en-AU" sz="1800" i="1" dirty="0"/>
                  <a:t>P</a:t>
                </a:r>
                <a:r>
                  <a:rPr lang="en-AU" sz="1800" dirty="0"/>
                  <a:t> = </a:t>
                </a:r>
                <a:r>
                  <a:rPr lang="en-AU" sz="1800" i="1" dirty="0"/>
                  <a:t>V</a:t>
                </a:r>
                <a:r>
                  <a:rPr lang="en-AU" sz="1800" dirty="0"/>
                  <a:t>(</a:t>
                </a:r>
                <a:r>
                  <a:rPr lang="en-AU" sz="1800" i="1" dirty="0"/>
                  <a:t>q</a:t>
                </a:r>
                <a:r>
                  <a:rPr lang="en-AU" sz="1800" dirty="0"/>
                  <a:t>)/2. </a:t>
                </a:r>
                <a:r>
                  <a:rPr lang="en-AU" sz="1800" i="1" dirty="0"/>
                  <a:t>Carol’s incentive to invest would then depend on how responsive V is to q as well as how costly it is to invest in quality. For example, in this case, she would solve the problem:</a:t>
                </a:r>
                <a:br>
                  <a:rPr lang="en-AU" sz="1800" i="1" dirty="0"/>
                </a:br>
                <a:endParaRPr lang="en-AU" sz="1800" dirty="0"/>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AU" sz="1800" i="1">
                              <a:latin typeface="Cambria Math" panose="02040503050406030204" pitchFamily="18" charset="0"/>
                            </a:rPr>
                          </m:ctrlPr>
                        </m:mPr>
                        <m:mr>
                          <m:e>
                            <m:r>
                              <a:rPr lang="en-AU" sz="1800" i="1">
                                <a:latin typeface="Cambria Math" panose="02040503050406030204" pitchFamily="18" charset="0"/>
                              </a:rPr>
                              <m:t>𝑚𝑎𝑥</m:t>
                            </m:r>
                          </m:e>
                        </m:mr>
                        <m:mr>
                          <m:e>
                            <m:r>
                              <a:rPr lang="en-AU" sz="1800" i="1">
                                <a:latin typeface="Cambria Math" panose="02040503050406030204" pitchFamily="18" charset="0"/>
                              </a:rPr>
                              <m:t>𝑞</m:t>
                            </m:r>
                          </m:e>
                        </m:mr>
                      </m:m>
                      <m:r>
                        <a:rPr lang="en-AU" sz="1800" i="1">
                          <a:latin typeface="Cambria Math" panose="02040503050406030204" pitchFamily="18" charset="0"/>
                        </a:rPr>
                        <m:t> </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)/2 − </m:t>
                      </m:r>
                      <m:r>
                        <a:rPr lang="en-AU" sz="1800" i="1">
                          <a:latin typeface="Cambria Math" panose="02040503050406030204" pitchFamily="18" charset="0"/>
                        </a:rPr>
                        <m:t>𝐼</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 ⇒ </m:t>
                      </m:r>
                      <m:r>
                        <a:rPr lang="en-AU" sz="1800" i="1">
                          <a:latin typeface="Cambria Math" panose="02040503050406030204" pitchFamily="18" charset="0"/>
                        </a:rPr>
                        <m:t>𝑉</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)/2 = </m:t>
                      </m:r>
                      <m:r>
                        <a:rPr lang="en-AU" sz="1800" i="1">
                          <a:latin typeface="Cambria Math" panose="02040503050406030204" pitchFamily="18" charset="0"/>
                        </a:rPr>
                        <m:t>𝐼</m:t>
                      </m:r>
                      <m:r>
                        <a:rPr lang="en-AU" sz="1800" i="1">
                          <a:latin typeface="Cambria Math" panose="02040503050406030204" pitchFamily="18" charset="0"/>
                        </a:rPr>
                        <m:t>′(</m:t>
                      </m:r>
                      <m:r>
                        <a:rPr lang="en-AU" sz="1800" i="1">
                          <a:latin typeface="Cambria Math" panose="02040503050406030204" pitchFamily="18" charset="0"/>
                        </a:rPr>
                        <m:t>𝑞</m:t>
                      </m:r>
                      <m:r>
                        <a:rPr lang="en-AU" sz="1800" i="1">
                          <a:latin typeface="Cambria Math" panose="02040503050406030204" pitchFamily="18" charset="0"/>
                        </a:rPr>
                        <m:t>)</m:t>
                      </m:r>
                    </m:oMath>
                  </m:oMathPara>
                </a14:m>
                <a:endParaRPr lang="en-AU" sz="1800" dirty="0"/>
              </a:p>
              <a:p>
                <a:pPr marL="0" indent="0">
                  <a:buNone/>
                </a:pPr>
                <a:endParaRPr lang="en-AU" sz="1800" dirty="0"/>
              </a:p>
            </p:txBody>
          </p:sp>
        </mc:Choice>
        <mc:Fallback xmlns="">
          <p:sp>
            <p:nvSpPr>
              <p:cNvPr id="11" name="Content Placeholder 2">
                <a:extLst>
                  <a:ext uri="{FF2B5EF4-FFF2-40B4-BE49-F238E27FC236}">
                    <a16:creationId xmlns:a16="http://schemas.microsoft.com/office/drawing/2014/main" id="{B8FEA614-4659-F049-B826-5F41B012E3B9}"/>
                  </a:ext>
                </a:extLst>
              </p:cNvPr>
              <p:cNvSpPr txBox="1">
                <a:spLocks noRot="1" noChangeAspect="1" noMove="1" noResize="1" noEditPoints="1" noAdjustHandles="1" noChangeArrowheads="1" noChangeShapeType="1" noTextEdit="1"/>
              </p:cNvSpPr>
              <p:nvPr/>
            </p:nvSpPr>
            <p:spPr>
              <a:xfrm>
                <a:off x="913774" y="2367092"/>
                <a:ext cx="10363826" cy="3424107"/>
              </a:xfrm>
              <a:prstGeom prst="rect">
                <a:avLst/>
              </a:prstGeom>
              <a:blipFill>
                <a:blip r:embed="rId3"/>
                <a:stretch>
                  <a:fillRect l="-612" t="-369" r="-734"/>
                </a:stretch>
              </a:blipFill>
            </p:spPr>
            <p:txBody>
              <a:bodyPr/>
              <a:lstStyle/>
              <a:p>
                <a:r>
                  <a:rPr lang="en-AU">
                    <a:noFill/>
                  </a:rPr>
                  <a:t> </a:t>
                </a:r>
              </a:p>
            </p:txBody>
          </p:sp>
        </mc:Fallback>
      </mc:AlternateContent>
    </p:spTree>
    <p:extLst>
      <p:ext uri="{BB962C8B-B14F-4D97-AF65-F5344CB8AC3E}">
        <p14:creationId xmlns:p14="http://schemas.microsoft.com/office/powerpoint/2010/main" val="4215069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10690</TotalTime>
  <Words>2078</Words>
  <Application>Microsoft Macintosh PowerPoint</Application>
  <PresentationFormat>Widescreen</PresentationFormat>
  <Paragraphs>226</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Tw Cen MT</vt:lpstr>
      <vt:lpstr>Droplet</vt:lpstr>
      <vt:lpstr>Tutorial 11 FINAL EXAM PRACTICE</vt:lpstr>
      <vt:lpstr>Final Exam</vt:lpstr>
      <vt:lpstr>Format of the exam</vt:lpstr>
      <vt:lpstr>What material is assessable?</vt:lpstr>
      <vt:lpstr>This semester</vt:lpstr>
      <vt:lpstr>This semester</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511</cp:revision>
  <dcterms:created xsi:type="dcterms:W3CDTF">2015-02-25T21:48:00Z</dcterms:created>
  <dcterms:modified xsi:type="dcterms:W3CDTF">2020-11-18T09:09:40Z</dcterms:modified>
</cp:coreProperties>
</file>