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465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32" r:id="rId11"/>
    <p:sldId id="527" r:id="rId12"/>
    <p:sldId id="528" r:id="rId13"/>
    <p:sldId id="529" r:id="rId14"/>
    <p:sldId id="530" r:id="rId15"/>
    <p:sldId id="531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466" r:id="rId29"/>
    <p:sldId id="545" r:id="rId30"/>
    <p:sldId id="546" r:id="rId31"/>
    <p:sldId id="547" r:id="rId32"/>
    <p:sldId id="548" r:id="rId33"/>
    <p:sldId id="549" r:id="rId34"/>
    <p:sldId id="553" r:id="rId35"/>
    <p:sldId id="554" r:id="rId36"/>
    <p:sldId id="513" r:id="rId37"/>
    <p:sldId id="550" r:id="rId38"/>
    <p:sldId id="551" r:id="rId39"/>
    <p:sldId id="552" r:id="rId40"/>
    <p:sldId id="519" r:id="rId41"/>
    <p:sldId id="514" r:id="rId42"/>
    <p:sldId id="515" r:id="rId43"/>
    <p:sldId id="516" r:id="rId44"/>
    <p:sldId id="517" r:id="rId45"/>
    <p:sldId id="518" r:id="rId46"/>
  </p:sldIdLst>
  <p:sldSz cx="12192000" cy="6858000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6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9/9/20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9100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744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665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38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239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836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800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648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2493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8680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289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535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268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492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9473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159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439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591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829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5226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548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425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9010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5532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1445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53327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37551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6626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4663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00238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833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078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22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9214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27651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3621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91539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4693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787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1379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92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951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365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15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83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731269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07446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89429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58384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119950237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27163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64508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819327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99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13557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025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78416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886267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9/9/20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83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9/9/20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76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0475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8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4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Tutorial 2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THEORY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2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10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1907-36DF-0647-B87C-B9F7DB93A308}"/>
              </a:ext>
            </a:extLst>
          </p:cNvPr>
          <p:cNvGraphicFramePr>
            <a:graphicFrameLocks noGrp="1"/>
          </p:cNvGraphicFramePr>
          <p:nvPr/>
        </p:nvGraphicFramePr>
        <p:xfrm>
          <a:off x="1510748" y="1934562"/>
          <a:ext cx="8592930" cy="35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Union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Management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-$1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-$1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-$1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9B368452-68D8-8C46-97C3-98C398E80C5B}"/>
              </a:ext>
            </a:extLst>
          </p:cNvPr>
          <p:cNvSpPr/>
          <p:nvPr/>
        </p:nvSpPr>
        <p:spPr>
          <a:xfrm>
            <a:off x="5398907" y="5007262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88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2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11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1907-36DF-0647-B87C-B9F7DB93A308}"/>
              </a:ext>
            </a:extLst>
          </p:cNvPr>
          <p:cNvGraphicFramePr>
            <a:graphicFrameLocks noGrp="1"/>
          </p:cNvGraphicFramePr>
          <p:nvPr/>
        </p:nvGraphicFramePr>
        <p:xfrm>
          <a:off x="1510748" y="1934562"/>
          <a:ext cx="8592930" cy="35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Union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Management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-$1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-$1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-$1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9B368452-68D8-8C46-97C3-98C398E80C5B}"/>
              </a:ext>
            </a:extLst>
          </p:cNvPr>
          <p:cNvSpPr/>
          <p:nvPr/>
        </p:nvSpPr>
        <p:spPr>
          <a:xfrm>
            <a:off x="5398907" y="5007262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DBE995-F651-9E43-AB8F-F3CB77764393}"/>
              </a:ext>
            </a:extLst>
          </p:cNvPr>
          <p:cNvSpPr/>
          <p:nvPr/>
        </p:nvSpPr>
        <p:spPr>
          <a:xfrm>
            <a:off x="7069025" y="4264404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67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2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12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1907-36DF-0647-B87C-B9F7DB93A308}"/>
              </a:ext>
            </a:extLst>
          </p:cNvPr>
          <p:cNvGraphicFramePr>
            <a:graphicFrameLocks noGrp="1"/>
          </p:cNvGraphicFramePr>
          <p:nvPr/>
        </p:nvGraphicFramePr>
        <p:xfrm>
          <a:off x="1510748" y="1934562"/>
          <a:ext cx="8592930" cy="35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Union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Management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-$1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-$1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-$1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9B368452-68D8-8C46-97C3-98C398E80C5B}"/>
              </a:ext>
            </a:extLst>
          </p:cNvPr>
          <p:cNvSpPr/>
          <p:nvPr/>
        </p:nvSpPr>
        <p:spPr>
          <a:xfrm>
            <a:off x="5398907" y="5007262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DBE995-F651-9E43-AB8F-F3CB77764393}"/>
              </a:ext>
            </a:extLst>
          </p:cNvPr>
          <p:cNvSpPr/>
          <p:nvPr/>
        </p:nvSpPr>
        <p:spPr>
          <a:xfrm>
            <a:off x="7069025" y="4264404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8453B8-222E-A24B-9B92-93A8178A18B1}"/>
              </a:ext>
            </a:extLst>
          </p:cNvPr>
          <p:cNvSpPr/>
          <p:nvPr/>
        </p:nvSpPr>
        <p:spPr>
          <a:xfrm>
            <a:off x="8718576" y="3556149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96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2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13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1907-36DF-0647-B87C-B9F7DB93A308}"/>
              </a:ext>
            </a:extLst>
          </p:cNvPr>
          <p:cNvGraphicFramePr>
            <a:graphicFrameLocks noGrp="1"/>
          </p:cNvGraphicFramePr>
          <p:nvPr/>
        </p:nvGraphicFramePr>
        <p:xfrm>
          <a:off x="1510748" y="1934562"/>
          <a:ext cx="8592930" cy="35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Union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Management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-$1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-$1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-$1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9B368452-68D8-8C46-97C3-98C398E80C5B}"/>
              </a:ext>
            </a:extLst>
          </p:cNvPr>
          <p:cNvSpPr/>
          <p:nvPr/>
        </p:nvSpPr>
        <p:spPr>
          <a:xfrm>
            <a:off x="5398907" y="5007262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DBE995-F651-9E43-AB8F-F3CB77764393}"/>
              </a:ext>
            </a:extLst>
          </p:cNvPr>
          <p:cNvSpPr/>
          <p:nvPr/>
        </p:nvSpPr>
        <p:spPr>
          <a:xfrm>
            <a:off x="7069025" y="4264404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8453B8-222E-A24B-9B92-93A8178A18B1}"/>
              </a:ext>
            </a:extLst>
          </p:cNvPr>
          <p:cNvSpPr/>
          <p:nvPr/>
        </p:nvSpPr>
        <p:spPr>
          <a:xfrm>
            <a:off x="8718576" y="3556149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7A891C-BB90-2E43-94D8-2559C73C7E1B}"/>
              </a:ext>
            </a:extLst>
          </p:cNvPr>
          <p:cNvSpPr/>
          <p:nvPr/>
        </p:nvSpPr>
        <p:spPr>
          <a:xfrm>
            <a:off x="9206395" y="3539835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938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2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14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1907-36DF-0647-B87C-B9F7DB93A308}"/>
              </a:ext>
            </a:extLst>
          </p:cNvPr>
          <p:cNvGraphicFramePr>
            <a:graphicFrameLocks noGrp="1"/>
          </p:cNvGraphicFramePr>
          <p:nvPr/>
        </p:nvGraphicFramePr>
        <p:xfrm>
          <a:off x="1510748" y="1934562"/>
          <a:ext cx="8592930" cy="35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Union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Management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-$1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-$1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-$1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9B368452-68D8-8C46-97C3-98C398E80C5B}"/>
              </a:ext>
            </a:extLst>
          </p:cNvPr>
          <p:cNvSpPr/>
          <p:nvPr/>
        </p:nvSpPr>
        <p:spPr>
          <a:xfrm>
            <a:off x="5398907" y="5007262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DBE995-F651-9E43-AB8F-F3CB77764393}"/>
              </a:ext>
            </a:extLst>
          </p:cNvPr>
          <p:cNvSpPr/>
          <p:nvPr/>
        </p:nvSpPr>
        <p:spPr>
          <a:xfrm>
            <a:off x="7069025" y="4264404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8453B8-222E-A24B-9B92-93A8178A18B1}"/>
              </a:ext>
            </a:extLst>
          </p:cNvPr>
          <p:cNvSpPr/>
          <p:nvPr/>
        </p:nvSpPr>
        <p:spPr>
          <a:xfrm>
            <a:off x="8718576" y="3556149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7A891C-BB90-2E43-94D8-2559C73C7E1B}"/>
              </a:ext>
            </a:extLst>
          </p:cNvPr>
          <p:cNvSpPr/>
          <p:nvPr/>
        </p:nvSpPr>
        <p:spPr>
          <a:xfrm>
            <a:off x="9206395" y="3539835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ECDD89-1954-2B4C-9625-FC03BBA46901}"/>
              </a:ext>
            </a:extLst>
          </p:cNvPr>
          <p:cNvSpPr/>
          <p:nvPr/>
        </p:nvSpPr>
        <p:spPr>
          <a:xfrm>
            <a:off x="7486124" y="4263561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42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2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15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1907-36DF-0647-B87C-B9F7DB93A308}"/>
              </a:ext>
            </a:extLst>
          </p:cNvPr>
          <p:cNvGraphicFramePr>
            <a:graphicFrameLocks noGrp="1"/>
          </p:cNvGraphicFramePr>
          <p:nvPr/>
        </p:nvGraphicFramePr>
        <p:xfrm>
          <a:off x="1510748" y="1934562"/>
          <a:ext cx="8592930" cy="35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Union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Management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-$1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-$1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-$1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9B368452-68D8-8C46-97C3-98C398E80C5B}"/>
              </a:ext>
            </a:extLst>
          </p:cNvPr>
          <p:cNvSpPr/>
          <p:nvPr/>
        </p:nvSpPr>
        <p:spPr>
          <a:xfrm>
            <a:off x="5398907" y="5007262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DBE995-F651-9E43-AB8F-F3CB77764393}"/>
              </a:ext>
            </a:extLst>
          </p:cNvPr>
          <p:cNvSpPr/>
          <p:nvPr/>
        </p:nvSpPr>
        <p:spPr>
          <a:xfrm>
            <a:off x="7069025" y="4264404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8453B8-222E-A24B-9B92-93A8178A18B1}"/>
              </a:ext>
            </a:extLst>
          </p:cNvPr>
          <p:cNvSpPr/>
          <p:nvPr/>
        </p:nvSpPr>
        <p:spPr>
          <a:xfrm>
            <a:off x="8718576" y="3556149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7A891C-BB90-2E43-94D8-2559C73C7E1B}"/>
              </a:ext>
            </a:extLst>
          </p:cNvPr>
          <p:cNvSpPr/>
          <p:nvPr/>
        </p:nvSpPr>
        <p:spPr>
          <a:xfrm>
            <a:off x="9206395" y="3539835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ECDD89-1954-2B4C-9625-FC03BBA46901}"/>
              </a:ext>
            </a:extLst>
          </p:cNvPr>
          <p:cNvSpPr/>
          <p:nvPr/>
        </p:nvSpPr>
        <p:spPr>
          <a:xfrm>
            <a:off x="7486124" y="4263561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4F9974-73E5-524E-856C-828C57D69B87}"/>
              </a:ext>
            </a:extLst>
          </p:cNvPr>
          <p:cNvSpPr/>
          <p:nvPr/>
        </p:nvSpPr>
        <p:spPr>
          <a:xfrm>
            <a:off x="5886726" y="5007262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144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3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16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1907-36DF-0647-B87C-B9F7DB93A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92779"/>
              </p:ext>
            </p:extLst>
          </p:nvPr>
        </p:nvGraphicFramePr>
        <p:xfrm>
          <a:off x="1510748" y="1934562"/>
          <a:ext cx="8592930" cy="35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Domino’s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 ($10)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 ($8)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 ($6)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 ($10)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$1,000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$900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$1,200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Crust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 ($8)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$1,100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$800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$800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 ($6)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$1,200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86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3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17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1907-36DF-0647-B87C-B9F7DB93A308}"/>
              </a:ext>
            </a:extLst>
          </p:cNvPr>
          <p:cNvGraphicFramePr>
            <a:graphicFrameLocks noGrp="1"/>
          </p:cNvGraphicFramePr>
          <p:nvPr/>
        </p:nvGraphicFramePr>
        <p:xfrm>
          <a:off x="1510748" y="1934562"/>
          <a:ext cx="8592930" cy="35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Domino’s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 ($10)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 ($8)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 ($6)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 ($10)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$1,000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$900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$1,200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Crust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 ($8)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$1,100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$800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$800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 ($6)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$1,200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AutoShape 70">
            <a:extLst>
              <a:ext uri="{FF2B5EF4-FFF2-40B4-BE49-F238E27FC236}">
                <a16:creationId xmlns:a16="http://schemas.microsoft.com/office/drawing/2014/main" id="{C4A6918D-4641-1E47-9C4E-96C9FCCEB8A6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 flipH="1" flipV="1">
            <a:off x="5780811" y="3312430"/>
            <a:ext cx="26402" cy="2214392"/>
          </a:xfrm>
          <a:prstGeom prst="straightConnector1">
            <a:avLst/>
          </a:prstGeom>
          <a:noFill/>
          <a:ln w="635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07269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3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18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1907-36DF-0647-B87C-B9F7DB93A308}"/>
              </a:ext>
            </a:extLst>
          </p:cNvPr>
          <p:cNvGraphicFramePr>
            <a:graphicFrameLocks noGrp="1"/>
          </p:cNvGraphicFramePr>
          <p:nvPr/>
        </p:nvGraphicFramePr>
        <p:xfrm>
          <a:off x="1510748" y="1934562"/>
          <a:ext cx="8592930" cy="35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Domino’s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 ($10)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 ($8)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 ($6)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 ($10)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$1,000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$900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$1,200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Crust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 ($8)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$1,100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$800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$800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 ($6)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$1,200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AutoShape 71">
            <a:extLst>
              <a:ext uri="{FF2B5EF4-FFF2-40B4-BE49-F238E27FC236}">
                <a16:creationId xmlns:a16="http://schemas.microsoft.com/office/drawing/2014/main" id="{D222E4F3-A90F-2847-A7AF-AFCED13A865B}"/>
              </a:ext>
            </a:extLst>
          </p:cNvPr>
          <p:cNvCxnSpPr>
            <a:cxnSpLocks/>
          </p:cNvCxnSpPr>
          <p:nvPr/>
        </p:nvCxnSpPr>
        <p:spPr bwMode="auto">
          <a:xfrm>
            <a:off x="7115701" y="5171938"/>
            <a:ext cx="2445385" cy="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70">
            <a:extLst>
              <a:ext uri="{FF2B5EF4-FFF2-40B4-BE49-F238E27FC236}">
                <a16:creationId xmlns:a16="http://schemas.microsoft.com/office/drawing/2014/main" id="{192E704A-E417-F547-90D0-2A402869CF1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780811" y="3312430"/>
            <a:ext cx="26402" cy="2214392"/>
          </a:xfrm>
          <a:prstGeom prst="straightConnector1">
            <a:avLst/>
          </a:prstGeom>
          <a:noFill/>
          <a:ln w="635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68151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3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19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1907-36DF-0647-B87C-B9F7DB93A308}"/>
              </a:ext>
            </a:extLst>
          </p:cNvPr>
          <p:cNvGraphicFramePr>
            <a:graphicFrameLocks noGrp="1"/>
          </p:cNvGraphicFramePr>
          <p:nvPr/>
        </p:nvGraphicFramePr>
        <p:xfrm>
          <a:off x="1510748" y="1934562"/>
          <a:ext cx="8592930" cy="35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Domino’s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 ($10)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 ($8)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 ($6)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 ($10)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$1,000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$900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$1,200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Crust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 ($8)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$1,100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$800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$800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 ($6)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$1,200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AutoShape 71">
            <a:extLst>
              <a:ext uri="{FF2B5EF4-FFF2-40B4-BE49-F238E27FC236}">
                <a16:creationId xmlns:a16="http://schemas.microsoft.com/office/drawing/2014/main" id="{D222E4F3-A90F-2847-A7AF-AFCED13A865B}"/>
              </a:ext>
            </a:extLst>
          </p:cNvPr>
          <p:cNvCxnSpPr>
            <a:cxnSpLocks/>
          </p:cNvCxnSpPr>
          <p:nvPr/>
        </p:nvCxnSpPr>
        <p:spPr bwMode="auto">
          <a:xfrm>
            <a:off x="7115701" y="5171938"/>
            <a:ext cx="2445385" cy="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70">
            <a:extLst>
              <a:ext uri="{FF2B5EF4-FFF2-40B4-BE49-F238E27FC236}">
                <a16:creationId xmlns:a16="http://schemas.microsoft.com/office/drawing/2014/main" id="{192E704A-E417-F547-90D0-2A402869CF1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780811" y="3312430"/>
            <a:ext cx="26402" cy="2214392"/>
          </a:xfrm>
          <a:prstGeom prst="straightConnector1">
            <a:avLst/>
          </a:prstGeom>
          <a:noFill/>
          <a:ln w="635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67D4986-E396-6440-A87E-38E8E074F404}"/>
              </a:ext>
            </a:extLst>
          </p:cNvPr>
          <p:cNvSpPr/>
          <p:nvPr/>
        </p:nvSpPr>
        <p:spPr>
          <a:xfrm>
            <a:off x="6911547" y="3556149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53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1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1907-36DF-0647-B87C-B9F7DB93A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189081"/>
              </p:ext>
            </p:extLst>
          </p:nvPr>
        </p:nvGraphicFramePr>
        <p:xfrm>
          <a:off x="1510748" y="1934562"/>
          <a:ext cx="8592930" cy="35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Pepsi’s budget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$60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$57.50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$50.50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$35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Coke’s budget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$35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$65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$25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$60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$20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155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3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20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1907-36DF-0647-B87C-B9F7DB93A308}"/>
              </a:ext>
            </a:extLst>
          </p:cNvPr>
          <p:cNvGraphicFramePr>
            <a:graphicFrameLocks noGrp="1"/>
          </p:cNvGraphicFramePr>
          <p:nvPr/>
        </p:nvGraphicFramePr>
        <p:xfrm>
          <a:off x="1510748" y="1934562"/>
          <a:ext cx="8592930" cy="35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Domino’s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 ($10)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 ($8)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 ($6)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 ($10)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$1,000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$900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$1,200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Crust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 ($8)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$1,100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$800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$800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 ($6)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$1,200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AutoShape 71">
            <a:extLst>
              <a:ext uri="{FF2B5EF4-FFF2-40B4-BE49-F238E27FC236}">
                <a16:creationId xmlns:a16="http://schemas.microsoft.com/office/drawing/2014/main" id="{D222E4F3-A90F-2847-A7AF-AFCED13A865B}"/>
              </a:ext>
            </a:extLst>
          </p:cNvPr>
          <p:cNvCxnSpPr>
            <a:cxnSpLocks/>
          </p:cNvCxnSpPr>
          <p:nvPr/>
        </p:nvCxnSpPr>
        <p:spPr bwMode="auto">
          <a:xfrm>
            <a:off x="7115701" y="5171938"/>
            <a:ext cx="2445385" cy="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70">
            <a:extLst>
              <a:ext uri="{FF2B5EF4-FFF2-40B4-BE49-F238E27FC236}">
                <a16:creationId xmlns:a16="http://schemas.microsoft.com/office/drawing/2014/main" id="{192E704A-E417-F547-90D0-2A402869CF1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780811" y="3312430"/>
            <a:ext cx="26402" cy="2214392"/>
          </a:xfrm>
          <a:prstGeom prst="straightConnector1">
            <a:avLst/>
          </a:prstGeom>
          <a:noFill/>
          <a:ln w="635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67D4986-E396-6440-A87E-38E8E074F404}"/>
              </a:ext>
            </a:extLst>
          </p:cNvPr>
          <p:cNvSpPr/>
          <p:nvPr/>
        </p:nvSpPr>
        <p:spPr>
          <a:xfrm>
            <a:off x="6911547" y="3556149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0DE222-1A4F-B04F-B84E-3393B327082E}"/>
              </a:ext>
            </a:extLst>
          </p:cNvPr>
          <p:cNvSpPr/>
          <p:nvPr/>
        </p:nvSpPr>
        <p:spPr>
          <a:xfrm>
            <a:off x="8639866" y="3556149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8960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3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21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1907-36DF-0647-B87C-B9F7DB93A308}"/>
              </a:ext>
            </a:extLst>
          </p:cNvPr>
          <p:cNvGraphicFramePr>
            <a:graphicFrameLocks noGrp="1"/>
          </p:cNvGraphicFramePr>
          <p:nvPr/>
        </p:nvGraphicFramePr>
        <p:xfrm>
          <a:off x="1510748" y="1934562"/>
          <a:ext cx="8592930" cy="35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Domino’s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 ($10)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 ($8)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 ($6)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 ($10)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$1,000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$900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$1,200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Crust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 ($8)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$1,100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$800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$800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 ($6)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$1,200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AutoShape 71">
            <a:extLst>
              <a:ext uri="{FF2B5EF4-FFF2-40B4-BE49-F238E27FC236}">
                <a16:creationId xmlns:a16="http://schemas.microsoft.com/office/drawing/2014/main" id="{D222E4F3-A90F-2847-A7AF-AFCED13A865B}"/>
              </a:ext>
            </a:extLst>
          </p:cNvPr>
          <p:cNvCxnSpPr>
            <a:cxnSpLocks/>
          </p:cNvCxnSpPr>
          <p:nvPr/>
        </p:nvCxnSpPr>
        <p:spPr bwMode="auto">
          <a:xfrm>
            <a:off x="7115701" y="5171938"/>
            <a:ext cx="2445385" cy="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70">
            <a:extLst>
              <a:ext uri="{FF2B5EF4-FFF2-40B4-BE49-F238E27FC236}">
                <a16:creationId xmlns:a16="http://schemas.microsoft.com/office/drawing/2014/main" id="{192E704A-E417-F547-90D0-2A402869CF1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780811" y="3312430"/>
            <a:ext cx="26402" cy="2214392"/>
          </a:xfrm>
          <a:prstGeom prst="straightConnector1">
            <a:avLst/>
          </a:prstGeom>
          <a:noFill/>
          <a:ln w="635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67D4986-E396-6440-A87E-38E8E074F404}"/>
              </a:ext>
            </a:extLst>
          </p:cNvPr>
          <p:cNvSpPr/>
          <p:nvPr/>
        </p:nvSpPr>
        <p:spPr>
          <a:xfrm>
            <a:off x="6911547" y="3556149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0DE222-1A4F-B04F-B84E-3393B327082E}"/>
              </a:ext>
            </a:extLst>
          </p:cNvPr>
          <p:cNvSpPr/>
          <p:nvPr/>
        </p:nvSpPr>
        <p:spPr>
          <a:xfrm>
            <a:off x="8639866" y="3556149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D99325-DCC6-1846-896C-E3D3E40BDD1B}"/>
              </a:ext>
            </a:extLst>
          </p:cNvPr>
          <p:cNvSpPr/>
          <p:nvPr/>
        </p:nvSpPr>
        <p:spPr>
          <a:xfrm>
            <a:off x="9317176" y="3556149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579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3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22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1907-36DF-0647-B87C-B9F7DB93A308}"/>
              </a:ext>
            </a:extLst>
          </p:cNvPr>
          <p:cNvGraphicFramePr>
            <a:graphicFrameLocks noGrp="1"/>
          </p:cNvGraphicFramePr>
          <p:nvPr/>
        </p:nvGraphicFramePr>
        <p:xfrm>
          <a:off x="1510748" y="1934562"/>
          <a:ext cx="8592930" cy="35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Domino’s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 ($10)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 ($8)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 ($6)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 ($10)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$1000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$1,000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$900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$1,200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Crust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 ($8)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$1,100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$800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$800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 ($6)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$1,200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AutoShape 71">
            <a:extLst>
              <a:ext uri="{FF2B5EF4-FFF2-40B4-BE49-F238E27FC236}">
                <a16:creationId xmlns:a16="http://schemas.microsoft.com/office/drawing/2014/main" id="{D222E4F3-A90F-2847-A7AF-AFCED13A865B}"/>
              </a:ext>
            </a:extLst>
          </p:cNvPr>
          <p:cNvCxnSpPr>
            <a:cxnSpLocks/>
          </p:cNvCxnSpPr>
          <p:nvPr/>
        </p:nvCxnSpPr>
        <p:spPr bwMode="auto">
          <a:xfrm>
            <a:off x="7115701" y="5171938"/>
            <a:ext cx="2445385" cy="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70">
            <a:extLst>
              <a:ext uri="{FF2B5EF4-FFF2-40B4-BE49-F238E27FC236}">
                <a16:creationId xmlns:a16="http://schemas.microsoft.com/office/drawing/2014/main" id="{192E704A-E417-F547-90D0-2A402869CF1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780811" y="3312430"/>
            <a:ext cx="26402" cy="2214392"/>
          </a:xfrm>
          <a:prstGeom prst="straightConnector1">
            <a:avLst/>
          </a:prstGeom>
          <a:noFill/>
          <a:ln w="635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67D4986-E396-6440-A87E-38E8E074F404}"/>
              </a:ext>
            </a:extLst>
          </p:cNvPr>
          <p:cNvSpPr/>
          <p:nvPr/>
        </p:nvSpPr>
        <p:spPr>
          <a:xfrm>
            <a:off x="6911547" y="3556149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0DE222-1A4F-B04F-B84E-3393B327082E}"/>
              </a:ext>
            </a:extLst>
          </p:cNvPr>
          <p:cNvSpPr/>
          <p:nvPr/>
        </p:nvSpPr>
        <p:spPr>
          <a:xfrm>
            <a:off x="8639866" y="3556149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D99325-DCC6-1846-896C-E3D3E40BDD1B}"/>
              </a:ext>
            </a:extLst>
          </p:cNvPr>
          <p:cNvSpPr/>
          <p:nvPr/>
        </p:nvSpPr>
        <p:spPr>
          <a:xfrm>
            <a:off x="9317176" y="3556149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737AC3-DE66-2C43-905D-501FCAAABDF7}"/>
              </a:ext>
            </a:extLst>
          </p:cNvPr>
          <p:cNvSpPr/>
          <p:nvPr/>
        </p:nvSpPr>
        <p:spPr>
          <a:xfrm>
            <a:off x="7586661" y="4294221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576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3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23</a:t>
            </a:fld>
            <a:endParaRPr lang="en-AU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AD89206-9DDE-214D-BEFB-CE6357C8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1508831"/>
            <a:ext cx="8255000" cy="43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51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3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24</a:t>
            </a:fld>
            <a:endParaRPr lang="en-AU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AD89206-9DDE-214D-BEFB-CE6357C8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1508831"/>
            <a:ext cx="8255000" cy="437444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AA5DBCE-53DC-8242-AB05-38CAB8593555}"/>
              </a:ext>
            </a:extLst>
          </p:cNvPr>
          <p:cNvSpPr/>
          <p:nvPr/>
        </p:nvSpPr>
        <p:spPr>
          <a:xfrm>
            <a:off x="8083274" y="2755922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394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3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25</a:t>
            </a:fld>
            <a:endParaRPr lang="en-AU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AD89206-9DDE-214D-BEFB-CE6357C8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1508831"/>
            <a:ext cx="8255000" cy="437444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AA5DBCE-53DC-8242-AB05-38CAB8593555}"/>
              </a:ext>
            </a:extLst>
          </p:cNvPr>
          <p:cNvSpPr/>
          <p:nvPr/>
        </p:nvSpPr>
        <p:spPr>
          <a:xfrm>
            <a:off x="8083274" y="2755922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A43560-F086-3244-BC67-6111660F8634}"/>
              </a:ext>
            </a:extLst>
          </p:cNvPr>
          <p:cNvSpPr/>
          <p:nvPr/>
        </p:nvSpPr>
        <p:spPr>
          <a:xfrm>
            <a:off x="8083273" y="3525355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709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3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26</a:t>
            </a:fld>
            <a:endParaRPr lang="en-AU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AD89206-9DDE-214D-BEFB-CE6357C8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1508831"/>
            <a:ext cx="8255000" cy="437444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AA5DBCE-53DC-8242-AB05-38CAB8593555}"/>
              </a:ext>
            </a:extLst>
          </p:cNvPr>
          <p:cNvSpPr/>
          <p:nvPr/>
        </p:nvSpPr>
        <p:spPr>
          <a:xfrm>
            <a:off x="8083274" y="2755922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A43560-F086-3244-BC67-6111660F8634}"/>
              </a:ext>
            </a:extLst>
          </p:cNvPr>
          <p:cNvSpPr/>
          <p:nvPr/>
        </p:nvSpPr>
        <p:spPr>
          <a:xfrm>
            <a:off x="8083273" y="3525355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7B7A4A-5355-E14C-97AB-FE89230904ED}"/>
              </a:ext>
            </a:extLst>
          </p:cNvPr>
          <p:cNvSpPr/>
          <p:nvPr/>
        </p:nvSpPr>
        <p:spPr>
          <a:xfrm>
            <a:off x="8083272" y="5194198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5532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3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27</a:t>
            </a:fld>
            <a:endParaRPr lang="en-AU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AD89206-9DDE-214D-BEFB-CE6357C8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1508831"/>
            <a:ext cx="8255000" cy="437444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AA5DBCE-53DC-8242-AB05-38CAB8593555}"/>
              </a:ext>
            </a:extLst>
          </p:cNvPr>
          <p:cNvSpPr/>
          <p:nvPr/>
        </p:nvSpPr>
        <p:spPr>
          <a:xfrm>
            <a:off x="8083274" y="2755922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A43560-F086-3244-BC67-6111660F8634}"/>
              </a:ext>
            </a:extLst>
          </p:cNvPr>
          <p:cNvSpPr/>
          <p:nvPr/>
        </p:nvSpPr>
        <p:spPr>
          <a:xfrm>
            <a:off x="8083273" y="3525355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7B7A4A-5355-E14C-97AB-FE89230904ED}"/>
              </a:ext>
            </a:extLst>
          </p:cNvPr>
          <p:cNvSpPr/>
          <p:nvPr/>
        </p:nvSpPr>
        <p:spPr>
          <a:xfrm>
            <a:off x="8083272" y="5194198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5BCDCC-E8F3-3D48-9087-A241AC64AAE7}"/>
              </a:ext>
            </a:extLst>
          </p:cNvPr>
          <p:cNvSpPr/>
          <p:nvPr/>
        </p:nvSpPr>
        <p:spPr>
          <a:xfrm>
            <a:off x="7595453" y="3520808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8750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6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28</a:t>
            </a:fld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04EE39-DC74-8742-BFD7-E47E41180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29008"/>
              </p:ext>
            </p:extLst>
          </p:nvPr>
        </p:nvGraphicFramePr>
        <p:xfrm>
          <a:off x="1304094" y="2123307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Firm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 quality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 Quality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Don’t buy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-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Buy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294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6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29</a:t>
            </a:fld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04EE39-DC74-8742-BFD7-E47E41180159}"/>
              </a:ext>
            </a:extLst>
          </p:cNvPr>
          <p:cNvGraphicFramePr>
            <a:graphicFrameLocks noGrp="1"/>
          </p:cNvGraphicFramePr>
          <p:nvPr/>
        </p:nvGraphicFramePr>
        <p:xfrm>
          <a:off x="1304094" y="2123307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Firm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 quality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 Quality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Don’t buy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-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Buy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3808CF3-2A36-7F49-A5A2-93EC576BC823}"/>
              </a:ext>
            </a:extLst>
          </p:cNvPr>
          <p:cNvSpPr/>
          <p:nvPr/>
        </p:nvSpPr>
        <p:spPr>
          <a:xfrm>
            <a:off x="6213914" y="3544941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18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1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1907-36DF-0647-B87C-B9F7DB93A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71976"/>
              </p:ext>
            </p:extLst>
          </p:nvPr>
        </p:nvGraphicFramePr>
        <p:xfrm>
          <a:off x="1510748" y="1934562"/>
          <a:ext cx="8592930" cy="35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Pepsi’s budget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$60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$57.50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$50.50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$35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Coke’s budget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$35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$65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$25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$60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$20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07B502F0-C428-7F47-BF42-39BCB349AA7B}"/>
              </a:ext>
            </a:extLst>
          </p:cNvPr>
          <p:cNvSpPr/>
          <p:nvPr/>
        </p:nvSpPr>
        <p:spPr>
          <a:xfrm>
            <a:off x="5346450" y="3560556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0178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6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30</a:t>
            </a:fld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04EE39-DC74-8742-BFD7-E47E41180159}"/>
              </a:ext>
            </a:extLst>
          </p:cNvPr>
          <p:cNvGraphicFramePr>
            <a:graphicFrameLocks noGrp="1"/>
          </p:cNvGraphicFramePr>
          <p:nvPr/>
        </p:nvGraphicFramePr>
        <p:xfrm>
          <a:off x="1304094" y="2123307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Firm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 quality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 Quality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Don’t buy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-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Buy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3808CF3-2A36-7F49-A5A2-93EC576BC823}"/>
              </a:ext>
            </a:extLst>
          </p:cNvPr>
          <p:cNvSpPr/>
          <p:nvPr/>
        </p:nvSpPr>
        <p:spPr>
          <a:xfrm>
            <a:off x="6213914" y="3544941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C6219C-789C-CE4C-A06E-CBB50F8A7792}"/>
              </a:ext>
            </a:extLst>
          </p:cNvPr>
          <p:cNvSpPr/>
          <p:nvPr/>
        </p:nvSpPr>
        <p:spPr>
          <a:xfrm>
            <a:off x="8380644" y="4186730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2731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6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31</a:t>
            </a:fld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04EE39-DC74-8742-BFD7-E47E41180159}"/>
              </a:ext>
            </a:extLst>
          </p:cNvPr>
          <p:cNvGraphicFramePr>
            <a:graphicFrameLocks noGrp="1"/>
          </p:cNvGraphicFramePr>
          <p:nvPr/>
        </p:nvGraphicFramePr>
        <p:xfrm>
          <a:off x="1304094" y="2123307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Firm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 quality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 Quality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Don’t buy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-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Buy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3808CF3-2A36-7F49-A5A2-93EC576BC823}"/>
              </a:ext>
            </a:extLst>
          </p:cNvPr>
          <p:cNvSpPr/>
          <p:nvPr/>
        </p:nvSpPr>
        <p:spPr>
          <a:xfrm>
            <a:off x="6213914" y="3544941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C6219C-789C-CE4C-A06E-CBB50F8A7792}"/>
              </a:ext>
            </a:extLst>
          </p:cNvPr>
          <p:cNvSpPr/>
          <p:nvPr/>
        </p:nvSpPr>
        <p:spPr>
          <a:xfrm>
            <a:off x="8380644" y="4186730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58A10D-E13E-264B-B733-4BB02DBC97BF}"/>
              </a:ext>
            </a:extLst>
          </p:cNvPr>
          <p:cNvSpPr/>
          <p:nvPr/>
        </p:nvSpPr>
        <p:spPr>
          <a:xfrm>
            <a:off x="6604233" y="3544941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266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6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32</a:t>
            </a:fld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04EE39-DC74-8742-BFD7-E47E41180159}"/>
              </a:ext>
            </a:extLst>
          </p:cNvPr>
          <p:cNvGraphicFramePr>
            <a:graphicFrameLocks noGrp="1"/>
          </p:cNvGraphicFramePr>
          <p:nvPr/>
        </p:nvGraphicFramePr>
        <p:xfrm>
          <a:off x="1304094" y="2123307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Firm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 quality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 Quality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Don’t buy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-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Buy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3808CF3-2A36-7F49-A5A2-93EC576BC823}"/>
              </a:ext>
            </a:extLst>
          </p:cNvPr>
          <p:cNvSpPr/>
          <p:nvPr/>
        </p:nvSpPr>
        <p:spPr>
          <a:xfrm>
            <a:off x="6213914" y="3544941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C6219C-789C-CE4C-A06E-CBB50F8A7792}"/>
              </a:ext>
            </a:extLst>
          </p:cNvPr>
          <p:cNvSpPr/>
          <p:nvPr/>
        </p:nvSpPr>
        <p:spPr>
          <a:xfrm>
            <a:off x="8380644" y="4186730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58A10D-E13E-264B-B733-4BB02DBC97BF}"/>
              </a:ext>
            </a:extLst>
          </p:cNvPr>
          <p:cNvSpPr/>
          <p:nvPr/>
        </p:nvSpPr>
        <p:spPr>
          <a:xfrm>
            <a:off x="6604233" y="3544941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B4DC4B-0792-0C49-AD85-03AF2C6B264A}"/>
              </a:ext>
            </a:extLst>
          </p:cNvPr>
          <p:cNvSpPr/>
          <p:nvPr/>
        </p:nvSpPr>
        <p:spPr>
          <a:xfrm>
            <a:off x="6701733" y="4132061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386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6</a:t>
            </a:r>
            <a:endParaRPr lang="en-AU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SzPct val="10000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Payoff from selling low quality product: </a:t>
                </a:r>
              </a:p>
              <a:p>
                <a:pPr marL="0" indent="0" algn="ctr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i="1" dirty="0"/>
                  <a:t>P</a:t>
                </a:r>
                <a:r>
                  <a:rPr lang="en-US" i="1" dirty="0">
                    <a:solidFill>
                      <a:schemeClr val="tx1"/>
                    </a:solidFill>
                  </a:rPr>
                  <a:t>ayoff = </a:t>
                </a:r>
                <a:r>
                  <a:rPr lang="en-AU" i="1" dirty="0">
                    <a:solidFill>
                      <a:schemeClr val="tx1"/>
                    </a:solidFill>
                  </a:rPr>
                  <a:t>10</a:t>
                </a: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SzPct val="10000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Payoff from continually selling high-quality product.</a:t>
                </a:r>
                <a:endParaRPr lang="en-US" dirty="0"/>
              </a:p>
              <a:p>
                <a:pPr marL="0" indent="0" algn="ctr">
                  <a:buSzPct val="100000"/>
                  <a:buNone/>
                </a:pPr>
                <a:r>
                  <a:rPr lang="en-US" i="1" dirty="0"/>
                  <a:t>Payoff = </a:t>
                </a:r>
                <a:r>
                  <a:rPr lang="en-AU" i="1" dirty="0"/>
                  <a:t>1+1+1+1+….</a:t>
                </a:r>
                <a:endParaRPr lang="en-US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Net present value of selling high-quality product is: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6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7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dirty="0"/>
              <a:t>Offer: $3000</a:t>
            </a:r>
          </a:p>
          <a:p>
            <a:pPr marL="0" indent="0">
              <a:buSzPct val="100000"/>
              <a:buNone/>
            </a:pPr>
            <a:r>
              <a:rPr lang="en-US" dirty="0"/>
              <a:t>If seller accepts: value must be between $1000 and $3000.</a:t>
            </a:r>
          </a:p>
          <a:p>
            <a:pPr marL="0" indent="0">
              <a:buSzPct val="100000"/>
              <a:buNone/>
            </a:pPr>
            <a:r>
              <a:rPr lang="en-US" dirty="0"/>
              <a:t>If value evenly distributed across that interval, its average value would be $2000.</a:t>
            </a:r>
          </a:p>
          <a:p>
            <a:pPr marL="0" indent="0">
              <a:buSzPct val="100000"/>
              <a:buNone/>
            </a:pPr>
            <a:r>
              <a:rPr lang="en-US" dirty="0"/>
              <a:t>Given it is worth 1.33 times more to you, it would be worth $2,667.</a:t>
            </a:r>
          </a:p>
          <a:p>
            <a:pPr marL="0" indent="0">
              <a:buSzPct val="100000"/>
              <a:buNone/>
            </a:pPr>
            <a:r>
              <a:rPr lang="en-US" dirty="0"/>
              <a:t>You would lose, on average, $333.</a:t>
            </a:r>
          </a:p>
          <a:p>
            <a:pPr marL="0" indent="0">
              <a:buSzPct val="10000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0258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7</a:t>
            </a:r>
            <a:endParaRPr lang="en-AU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SzPct val="100000"/>
                  <a:buNone/>
                </a:pPr>
                <a:r>
                  <a:rPr lang="en-US" dirty="0"/>
                  <a:t>Offer: $</a:t>
                </a:r>
                <a:r>
                  <a:rPr lang="en-US" i="1" dirty="0"/>
                  <a:t>B</a:t>
                </a:r>
              </a:p>
              <a:p>
                <a:pPr marL="0" indent="0">
                  <a:buSzPct val="100000"/>
                  <a:buNone/>
                </a:pPr>
                <a:r>
                  <a:rPr lang="en-US" dirty="0"/>
                  <a:t>If seller accepts: value must be between $1000 and $</a:t>
                </a:r>
                <a:r>
                  <a:rPr lang="en-US" i="1" dirty="0"/>
                  <a:t>B</a:t>
                </a:r>
                <a:r>
                  <a:rPr lang="en-US" dirty="0"/>
                  <a:t> (i.e. [1000, </a:t>
                </a:r>
                <a:r>
                  <a:rPr lang="en-US" i="1" dirty="0"/>
                  <a:t>B</a:t>
                </a:r>
                <a:r>
                  <a:rPr lang="en-US" dirty="0"/>
                  <a:t>]).</a:t>
                </a:r>
              </a:p>
              <a:p>
                <a:pPr marL="0" indent="0">
                  <a:buSzPct val="100000"/>
                  <a:buNone/>
                </a:pPr>
                <a:r>
                  <a:rPr lang="en-US" dirty="0"/>
                  <a:t>If value evenly distributed across that interval, its average value would be:</a:t>
                </a:r>
              </a:p>
              <a:p>
                <a:pPr marL="0" indent="0" algn="ctr"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$1000+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−1000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=500+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SzPct val="100000"/>
                  <a:buNone/>
                </a:pPr>
                <a:r>
                  <a:rPr lang="en-US" dirty="0"/>
                  <a:t>So the expected value of the car to you will be:</a:t>
                </a:r>
              </a:p>
              <a:p>
                <a:pPr marL="0" indent="0" algn="ctr"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500+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SzPct val="100000"/>
                  <a:buNone/>
                </a:pPr>
                <a:r>
                  <a:rPr lang="en-US" dirty="0"/>
                  <a:t>To ensure you don’t lose you want:</a:t>
                </a:r>
              </a:p>
              <a:p>
                <a:pPr marL="0" indent="0"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500+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b="0" dirty="0"/>
              </a:p>
              <a:p>
                <a:pPr marL="0" indent="0">
                  <a:buSzPct val="100000"/>
                  <a:buNone/>
                </a:pPr>
                <a:r>
                  <a:rPr lang="en-US" dirty="0"/>
                  <a:t>Solve this out: </a:t>
                </a:r>
                <a:r>
                  <a:rPr lang="en-US" i="1" dirty="0"/>
                  <a:t>B&lt;$2000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245" t="-3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567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8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Consider two employees assigned to a team, Anna and Bert. Anna and Bert can work or shirk.</a:t>
            </a:r>
            <a:endParaRPr lang="en-US" sz="1800" b="1" dirty="0"/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Payoffs reflecting the utility from exerting effort, along with the disutility of effort.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36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70820" y="3426861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Bert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Shirk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Anna</a:t>
                      </a:r>
                    </a:p>
                  </a:txBody>
                  <a:tcPr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Shirk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$1000, $1000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$3000, $0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$0, $3000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$2000, $2000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364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8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Consider two employees assigned to a team, Anna and Bert. Anna and Bert can work or shirk.</a:t>
            </a:r>
            <a:endParaRPr lang="en-US" sz="1800" b="1" dirty="0"/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Payoffs reflecting the utility from exerting effort, along with the disutility of effort.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37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70820" y="3426861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Bert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Shirk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Anna</a:t>
                      </a:r>
                    </a:p>
                  </a:txBody>
                  <a:tcPr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Shirk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$1000, $1000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$3000, $0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$0, $3000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$2000, $2000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0933E65-924C-2C4F-8699-6DD6AFE595A8}"/>
              </a:ext>
            </a:extLst>
          </p:cNvPr>
          <p:cNvSpPr/>
          <p:nvPr/>
        </p:nvSpPr>
        <p:spPr>
          <a:xfrm>
            <a:off x="6313392" y="4752414"/>
            <a:ext cx="894232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110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8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Consider two employees assigned to a team, Anna and Bert. Anna and Bert can work or shirk.</a:t>
            </a:r>
            <a:endParaRPr lang="en-US" sz="1800" b="1" dirty="0"/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Payoffs reflecting the utility from exerting effort, along with the disutility of effort.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38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70820" y="3426861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Bert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Shirk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Anna</a:t>
                      </a:r>
                    </a:p>
                  </a:txBody>
                  <a:tcPr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Shirk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$1000, $1000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$3000, $0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$0, $3000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$2000, $2000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0933E65-924C-2C4F-8699-6DD6AFE595A8}"/>
              </a:ext>
            </a:extLst>
          </p:cNvPr>
          <p:cNvSpPr/>
          <p:nvPr/>
        </p:nvSpPr>
        <p:spPr>
          <a:xfrm>
            <a:off x="6313392" y="4752414"/>
            <a:ext cx="894232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8CFF6F-03F4-B640-AAED-4EEBAFD6C4CE}"/>
              </a:ext>
            </a:extLst>
          </p:cNvPr>
          <p:cNvSpPr/>
          <p:nvPr/>
        </p:nvSpPr>
        <p:spPr>
          <a:xfrm>
            <a:off x="8751792" y="4752414"/>
            <a:ext cx="894232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089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8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Consider two employees assigned to a team, Anna and Bert. Anna and Bert can work or shirk.</a:t>
            </a:r>
            <a:endParaRPr lang="en-US" sz="1800" b="1" dirty="0"/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Payoffs reflecting the utility from exerting effort, along with the disutility of effort.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39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70820" y="3426861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Bert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Shirk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Anna</a:t>
                      </a:r>
                    </a:p>
                  </a:txBody>
                  <a:tcPr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Shirk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$1000, $1000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$3000, $0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$0, $3000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$2000, $2000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0933E65-924C-2C4F-8699-6DD6AFE595A8}"/>
              </a:ext>
            </a:extLst>
          </p:cNvPr>
          <p:cNvSpPr/>
          <p:nvPr/>
        </p:nvSpPr>
        <p:spPr>
          <a:xfrm>
            <a:off x="6313392" y="4752414"/>
            <a:ext cx="894232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8CFF6F-03F4-B640-AAED-4EEBAFD6C4CE}"/>
              </a:ext>
            </a:extLst>
          </p:cNvPr>
          <p:cNvSpPr/>
          <p:nvPr/>
        </p:nvSpPr>
        <p:spPr>
          <a:xfrm>
            <a:off x="8751792" y="4752414"/>
            <a:ext cx="894232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750568-C155-6643-9F31-F971486DFAC4}"/>
              </a:ext>
            </a:extLst>
          </p:cNvPr>
          <p:cNvSpPr/>
          <p:nvPr/>
        </p:nvSpPr>
        <p:spPr>
          <a:xfrm>
            <a:off x="7270438" y="4752414"/>
            <a:ext cx="894232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12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1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1907-36DF-0647-B87C-B9F7DB93A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5235"/>
              </p:ext>
            </p:extLst>
          </p:nvPr>
        </p:nvGraphicFramePr>
        <p:xfrm>
          <a:off x="1510748" y="1934562"/>
          <a:ext cx="8592930" cy="35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Pepsi’s budget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$60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$57.50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$50.50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$35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Coke’s budget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$35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$65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$25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$60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$20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07B502F0-C428-7F47-BF42-39BCB349AA7B}"/>
              </a:ext>
            </a:extLst>
          </p:cNvPr>
          <p:cNvSpPr/>
          <p:nvPr/>
        </p:nvSpPr>
        <p:spPr>
          <a:xfrm>
            <a:off x="5346450" y="3560556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493F8-47F2-E346-98D3-39319945DD5D}"/>
              </a:ext>
            </a:extLst>
          </p:cNvPr>
          <p:cNvSpPr/>
          <p:nvPr/>
        </p:nvSpPr>
        <p:spPr>
          <a:xfrm>
            <a:off x="7059085" y="4294221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52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8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Anna and Bert can work or shirk. Solution is that they both shirk. This is another version of the prisoner’s dilemma.</a:t>
            </a:r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40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70820" y="3426861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Bert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Shirk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Anna</a:t>
                      </a:r>
                    </a:p>
                  </a:txBody>
                  <a:tcPr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Shirk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$1000, $1000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$3000, $0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$0, $3000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$2000, $2000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207624" y="4752414"/>
            <a:ext cx="1036544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6979024" y="5373592"/>
            <a:ext cx="986117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8685682" y="4752414"/>
            <a:ext cx="905435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6313392" y="4752414"/>
            <a:ext cx="894232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575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8</a:t>
            </a:r>
            <a:endParaRPr lang="en-AU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Now suppose you expect to continue to work together into the future.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To </a:t>
                </a:r>
                <a:r>
                  <a:rPr lang="en-US" dirty="0" err="1"/>
                  <a:t>formalise</a:t>
                </a:r>
                <a:r>
                  <a:rPr lang="en-US" dirty="0"/>
                  <a:t> this, suppose you expect to work on the same team again with probability p, so probability working together for n periods is p</a:t>
                </a:r>
                <a:r>
                  <a:rPr lang="en-US" baseline="30000" dirty="0"/>
                  <a:t>(n-1)</a:t>
                </a:r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To keep life easy we will consider that Anna and Bert have only two strategies available to them: </a:t>
                </a:r>
              </a:p>
              <a:p>
                <a:pPr>
                  <a:buSzPct val="100000"/>
                </a:pPr>
                <a:r>
                  <a:rPr lang="en-US" dirty="0">
                    <a:solidFill>
                      <a:schemeClr val="tx1"/>
                    </a:solidFill>
                  </a:rPr>
                  <a:t>Always shirk in which case the payoff is: </a:t>
                </a:r>
              </a:p>
              <a:p>
                <a:pPr marL="0" indent="0" algn="ctr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i="1" dirty="0">
                    <a:solidFill>
                      <a:schemeClr val="tx1"/>
                    </a:solidFill>
                  </a:rPr>
                  <a:t>E(future earnings) = $1,000 + $1,000p + $1,000p</a:t>
                </a:r>
                <a:r>
                  <a:rPr lang="en-US" i="1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</a:rPr>
                  <a:t> +…=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1000</m:t>
                        </m:r>
                      </m:num>
                      <m:den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>
                  <a:buSzPct val="100000"/>
                </a:pPr>
                <a:r>
                  <a:rPr lang="en-US" dirty="0">
                    <a:solidFill>
                      <a:schemeClr val="tx1"/>
                    </a:solidFill>
                  </a:rPr>
                  <a:t>Work hard first period then if they ever shirk, punish them forever by always shirking in the future (grim trigger strategy).</a:t>
                </a:r>
                <a:endParaRPr lang="en-US" dirty="0"/>
              </a:p>
              <a:p>
                <a:pPr marL="711200" indent="0"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endParaRPr lang="en-US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90" t="-7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875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8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2000" dirty="0"/>
              <a:t>Anna and Bert can work or shirk. What if they each think the other will play grim trigger?</a:t>
            </a:r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42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6772" y="2800552"/>
          <a:ext cx="10985426" cy="32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Bert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Always Shirk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Work then grim trigger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Anna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Always Shirk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0" dirty="0">
                          <a:solidFill>
                            <a:schemeClr val="tx1"/>
                          </a:solidFill>
                        </a:rPr>
                        <a:t>$1000/(1-p), $1000/(1-p)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0" dirty="0">
                          <a:solidFill>
                            <a:schemeClr val="tx1"/>
                          </a:solidFill>
                        </a:rPr>
                        <a:t>$2000+$1000/(1-p), </a:t>
                      </a:r>
                    </a:p>
                    <a:p>
                      <a:pPr algn="ctr"/>
                      <a:r>
                        <a:rPr lang="en-AU" sz="2000" b="0" dirty="0">
                          <a:solidFill>
                            <a:schemeClr val="tx1"/>
                          </a:solidFill>
                        </a:rPr>
                        <a:t>-$1000 +$1000/(1-p)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Work then grim trigger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0" dirty="0">
                          <a:solidFill>
                            <a:schemeClr val="tx1"/>
                          </a:solidFill>
                        </a:rPr>
                        <a:t>-$1000 +$1000/(1-p), $2000+$1000/(1-p)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0" dirty="0">
                          <a:solidFill>
                            <a:schemeClr val="tx1"/>
                          </a:solidFill>
                        </a:rPr>
                        <a:t>$2000/(1-p), $2000/(1-p)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459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8</a:t>
            </a:r>
            <a:endParaRPr lang="en-AU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But what if Anna thinks Bert will go grim trigger, may be in her interest to do so. In fact she will do so as long as p&gt;0.5. That is: </a:t>
                </a:r>
              </a:p>
              <a:p>
                <a:pPr marL="358775" indent="0" algn="ctr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AU" sz="18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000</m:t>
                          </m:r>
                        </m:num>
                        <m:den>
                          <m:r>
                            <a:rPr lang="en-AU" sz="18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AU" sz="18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  <m:r>
                        <a:rPr lang="en-AU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&gt;2000+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1000</m:t>
                          </m:r>
                        </m:num>
                        <m:den>
                          <m:r>
                            <a:rPr lang="en-AU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AU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800" i="1" dirty="0">
                  <a:solidFill>
                    <a:schemeClr val="tx1"/>
                  </a:solidFill>
                </a:endParaRPr>
              </a:p>
              <a:p>
                <a:pPr marL="358775" indent="0" algn="ctr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endParaRPr lang="en-US" sz="1800" i="1" dirty="0">
                  <a:solidFill>
                    <a:schemeClr val="tx1"/>
                  </a:solidFill>
                </a:endParaRPr>
              </a:p>
              <a:p>
                <a:pPr marL="358775" indent="0" algn="ctr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2000</m:t>
                          </m:r>
                          <m:r>
                            <a:rPr lang="en-AU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−2000+2000</m:t>
                          </m:r>
                          <m:r>
                            <a:rPr lang="en-AU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AU" sz="18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AU" sz="18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  <m:r>
                        <a:rPr lang="en-AU" sz="1800" b="0" i="1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1000</m:t>
                          </m:r>
                        </m:num>
                        <m:den>
                          <m:r>
                            <a:rPr lang="en-AU" sz="18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AU" sz="18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AU" sz="1800" dirty="0">
                  <a:solidFill>
                    <a:schemeClr val="tx1"/>
                  </a:solidFill>
                </a:endParaRPr>
              </a:p>
              <a:p>
                <a:pPr marL="358775" indent="0" algn="ctr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endParaRPr lang="en-AU" sz="1800" b="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358775" indent="0" algn="ctr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AU" sz="1800" b="0" i="1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AU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0.5</m:t>
                      </m:r>
                    </m:oMath>
                  </m:oMathPara>
                </a14:m>
                <a:endParaRPr lang="en-US" sz="1800" i="1" dirty="0">
                  <a:solidFill>
                    <a:schemeClr val="tx1"/>
                  </a:solidFill>
                </a:endParaRPr>
              </a:p>
              <a:p>
                <a:pPr marL="711200" indent="0">
                  <a:buClr>
                    <a:srgbClr val="0070C0"/>
                  </a:buClr>
                  <a:buSzPct val="50000"/>
                  <a:buNone/>
                </a:pPr>
                <a:endParaRPr lang="en-US" sz="1800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endParaRPr lang="en-US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613" t="-370" r="-1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452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8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If p=1/3, shirking.</a:t>
            </a:r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44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70820" y="3228066"/>
          <a:ext cx="8578852" cy="290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Bert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Shirk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Work then grim trigger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Anna</a:t>
                      </a:r>
                    </a:p>
                  </a:txBody>
                  <a:tcPr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Shirk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$1500, $1500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$3500, $500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Work then grim trigger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$500, $3500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$3000, $3000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207624" y="4752414"/>
            <a:ext cx="1036544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7167283" y="5453002"/>
            <a:ext cx="986117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8492565" y="4752414"/>
            <a:ext cx="905435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6313392" y="4752414"/>
            <a:ext cx="894232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0307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8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If p=3/4, two Nash equilibria. Initial expectations matter. What should a firm do …?</a:t>
            </a:r>
            <a:endParaRPr lang="en-US" sz="2600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45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70820" y="3228079"/>
          <a:ext cx="8578852" cy="290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Bert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Shirk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Work then grim trigger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Anna</a:t>
                      </a:r>
                    </a:p>
                  </a:txBody>
                  <a:tcPr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Shirk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$4000, $4000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$6000, $3000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Work then grim trigger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$3000, $6000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$8000, $8000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207624" y="4752414"/>
            <a:ext cx="1036544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9354172" y="5425518"/>
            <a:ext cx="986117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8448737" y="5425518"/>
            <a:ext cx="905435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6313392" y="4752414"/>
            <a:ext cx="894232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38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1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1907-36DF-0647-B87C-B9F7DB93A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77270"/>
              </p:ext>
            </p:extLst>
          </p:nvPr>
        </p:nvGraphicFramePr>
        <p:xfrm>
          <a:off x="1510748" y="1934562"/>
          <a:ext cx="8592930" cy="35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Pepsi’s budget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$60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$57.50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$50.50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$35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Coke’s budget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$35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$65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$25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$60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$20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07B502F0-C428-7F47-BF42-39BCB349AA7B}"/>
              </a:ext>
            </a:extLst>
          </p:cNvPr>
          <p:cNvSpPr/>
          <p:nvPr/>
        </p:nvSpPr>
        <p:spPr>
          <a:xfrm>
            <a:off x="8755571" y="4991791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493F8-47F2-E346-98D3-39319945DD5D}"/>
              </a:ext>
            </a:extLst>
          </p:cNvPr>
          <p:cNvSpPr/>
          <p:nvPr/>
        </p:nvSpPr>
        <p:spPr>
          <a:xfrm>
            <a:off x="7059085" y="4294221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17DA87-CC91-0D42-A32A-B5E26D655652}"/>
              </a:ext>
            </a:extLst>
          </p:cNvPr>
          <p:cNvSpPr/>
          <p:nvPr/>
        </p:nvSpPr>
        <p:spPr>
          <a:xfrm>
            <a:off x="5349211" y="3556149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3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1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1907-36DF-0647-B87C-B9F7DB93A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38808"/>
              </p:ext>
            </p:extLst>
          </p:nvPr>
        </p:nvGraphicFramePr>
        <p:xfrm>
          <a:off x="1510748" y="1934562"/>
          <a:ext cx="8592930" cy="35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Pepsi’s budget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$60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$57.50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$50.50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$35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Coke’s budget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$35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$65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$25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$60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$20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07B502F0-C428-7F47-BF42-39BCB349AA7B}"/>
              </a:ext>
            </a:extLst>
          </p:cNvPr>
          <p:cNvSpPr/>
          <p:nvPr/>
        </p:nvSpPr>
        <p:spPr>
          <a:xfrm>
            <a:off x="8755571" y="4991791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493F8-47F2-E346-98D3-39319945DD5D}"/>
              </a:ext>
            </a:extLst>
          </p:cNvPr>
          <p:cNvSpPr/>
          <p:nvPr/>
        </p:nvSpPr>
        <p:spPr>
          <a:xfrm>
            <a:off x="7059085" y="4294221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17DA87-CC91-0D42-A32A-B5E26D655652}"/>
              </a:ext>
            </a:extLst>
          </p:cNvPr>
          <p:cNvSpPr/>
          <p:nvPr/>
        </p:nvSpPr>
        <p:spPr>
          <a:xfrm>
            <a:off x="5349211" y="3556149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6B76C3-DB52-E242-8193-4DE6AC480090}"/>
              </a:ext>
            </a:extLst>
          </p:cNvPr>
          <p:cNvSpPr/>
          <p:nvPr/>
        </p:nvSpPr>
        <p:spPr>
          <a:xfrm>
            <a:off x="7697198" y="3556149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24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1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7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1907-36DF-0647-B87C-B9F7DB93A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69736"/>
              </p:ext>
            </p:extLst>
          </p:nvPr>
        </p:nvGraphicFramePr>
        <p:xfrm>
          <a:off x="1510748" y="1934562"/>
          <a:ext cx="8592930" cy="35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Pepsi’s budget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$60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$57.50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$50.50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$35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Coke’s budget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$35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$65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$25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$60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$20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07B502F0-C428-7F47-BF42-39BCB349AA7B}"/>
              </a:ext>
            </a:extLst>
          </p:cNvPr>
          <p:cNvSpPr/>
          <p:nvPr/>
        </p:nvSpPr>
        <p:spPr>
          <a:xfrm>
            <a:off x="8755571" y="4991791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493F8-47F2-E346-98D3-39319945DD5D}"/>
              </a:ext>
            </a:extLst>
          </p:cNvPr>
          <p:cNvSpPr/>
          <p:nvPr/>
        </p:nvSpPr>
        <p:spPr>
          <a:xfrm>
            <a:off x="7059085" y="4294221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17DA87-CC91-0D42-A32A-B5E26D655652}"/>
              </a:ext>
            </a:extLst>
          </p:cNvPr>
          <p:cNvSpPr/>
          <p:nvPr/>
        </p:nvSpPr>
        <p:spPr>
          <a:xfrm>
            <a:off x="5349211" y="3556149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6B76C3-DB52-E242-8193-4DE6AC480090}"/>
              </a:ext>
            </a:extLst>
          </p:cNvPr>
          <p:cNvSpPr/>
          <p:nvPr/>
        </p:nvSpPr>
        <p:spPr>
          <a:xfrm>
            <a:off x="7697198" y="3556149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6CD81D-1EB0-9049-A28B-79C726E63D8C}"/>
              </a:ext>
            </a:extLst>
          </p:cNvPr>
          <p:cNvSpPr/>
          <p:nvPr/>
        </p:nvSpPr>
        <p:spPr>
          <a:xfrm>
            <a:off x="5807213" y="4261688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54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1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8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1907-36DF-0647-B87C-B9F7DB93A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24645"/>
              </p:ext>
            </p:extLst>
          </p:nvPr>
        </p:nvGraphicFramePr>
        <p:xfrm>
          <a:off x="1510748" y="1934562"/>
          <a:ext cx="8592930" cy="35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Pepsi’s budget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Low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$60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$57.50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$50.50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$35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Coke’s budget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Medium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$35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$65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$30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$25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High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$45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$60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$20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$40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07B502F0-C428-7F47-BF42-39BCB349AA7B}"/>
              </a:ext>
            </a:extLst>
          </p:cNvPr>
          <p:cNvSpPr/>
          <p:nvPr/>
        </p:nvSpPr>
        <p:spPr>
          <a:xfrm>
            <a:off x="8755571" y="4991791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493F8-47F2-E346-98D3-39319945DD5D}"/>
              </a:ext>
            </a:extLst>
          </p:cNvPr>
          <p:cNvSpPr/>
          <p:nvPr/>
        </p:nvSpPr>
        <p:spPr>
          <a:xfrm>
            <a:off x="7059085" y="4294221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17DA87-CC91-0D42-A32A-B5E26D655652}"/>
              </a:ext>
            </a:extLst>
          </p:cNvPr>
          <p:cNvSpPr/>
          <p:nvPr/>
        </p:nvSpPr>
        <p:spPr>
          <a:xfrm>
            <a:off x="5349211" y="3556149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6B76C3-DB52-E242-8193-4DE6AC480090}"/>
              </a:ext>
            </a:extLst>
          </p:cNvPr>
          <p:cNvSpPr/>
          <p:nvPr/>
        </p:nvSpPr>
        <p:spPr>
          <a:xfrm>
            <a:off x="7697198" y="3556149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6CD81D-1EB0-9049-A28B-79C726E63D8C}"/>
              </a:ext>
            </a:extLst>
          </p:cNvPr>
          <p:cNvSpPr/>
          <p:nvPr/>
        </p:nvSpPr>
        <p:spPr>
          <a:xfrm>
            <a:off x="5807213" y="4261688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46C774-A685-D34E-8E74-8A289424FB1D}"/>
              </a:ext>
            </a:extLst>
          </p:cNvPr>
          <p:cNvSpPr/>
          <p:nvPr/>
        </p:nvSpPr>
        <p:spPr>
          <a:xfrm>
            <a:off x="9243390" y="5010826"/>
            <a:ext cx="487819" cy="34908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27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2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9</a:t>
            </a:fld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1907-36DF-0647-B87C-B9F7DB93A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40935"/>
              </p:ext>
            </p:extLst>
          </p:nvPr>
        </p:nvGraphicFramePr>
        <p:xfrm>
          <a:off x="1510748" y="1934562"/>
          <a:ext cx="8592930" cy="35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Union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pPr algn="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Management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-$1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2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$100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-$1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-$1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en-US" sz="1600" dirty="0">
                          <a:solidFill>
                            <a:srgbClr val="17365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$1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8614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3Game Theory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8578</TotalTime>
  <Words>2726</Words>
  <Application>Microsoft Macintosh PowerPoint</Application>
  <PresentationFormat>Widescreen</PresentationFormat>
  <Paragraphs>737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 Math</vt:lpstr>
      <vt:lpstr>Times New Roman</vt:lpstr>
      <vt:lpstr>Tw Cen MT</vt:lpstr>
      <vt:lpstr>Wingdings</vt:lpstr>
      <vt:lpstr>Droplet</vt:lpstr>
      <vt:lpstr>Tutorial 2 GAME THEORY</vt:lpstr>
      <vt:lpstr>Question 1</vt:lpstr>
      <vt:lpstr>Question 1</vt:lpstr>
      <vt:lpstr>Question 1</vt:lpstr>
      <vt:lpstr>Question 1</vt:lpstr>
      <vt:lpstr>Question 1</vt:lpstr>
      <vt:lpstr>Question 1</vt:lpstr>
      <vt:lpstr>Question 1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6</vt:lpstr>
      <vt:lpstr>Question 6</vt:lpstr>
      <vt:lpstr>Question 6</vt:lpstr>
      <vt:lpstr>Question 6</vt:lpstr>
      <vt:lpstr>Question 6</vt:lpstr>
      <vt:lpstr>Question 6</vt:lpstr>
      <vt:lpstr>Question 7</vt:lpstr>
      <vt:lpstr>Question 7</vt:lpstr>
      <vt:lpstr>Question 8</vt:lpstr>
      <vt:lpstr>Question 8</vt:lpstr>
      <vt:lpstr>Question 8</vt:lpstr>
      <vt:lpstr>Question 8</vt:lpstr>
      <vt:lpstr>Question 8</vt:lpstr>
      <vt:lpstr>Question 8</vt:lpstr>
      <vt:lpstr>Question 8</vt:lpstr>
      <vt:lpstr>Question 8</vt:lpstr>
      <vt:lpstr>Question 8</vt:lpstr>
      <vt:lpstr>Question 8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450</cp:revision>
  <dcterms:created xsi:type="dcterms:W3CDTF">2015-02-25T21:48:00Z</dcterms:created>
  <dcterms:modified xsi:type="dcterms:W3CDTF">2020-09-09T07:49:51Z</dcterms:modified>
</cp:coreProperties>
</file>