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506" r:id="rId3"/>
    <p:sldId id="508" r:id="rId4"/>
    <p:sldId id="300" r:id="rId5"/>
    <p:sldId id="350"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6" r:id="rId27"/>
    <p:sldId id="487" r:id="rId28"/>
    <p:sldId id="488" r:id="rId29"/>
    <p:sldId id="489" r:id="rId30"/>
    <p:sldId id="490" r:id="rId31"/>
    <p:sldId id="491" r:id="rId32"/>
    <p:sldId id="492" r:id="rId33"/>
    <p:sldId id="485" r:id="rId34"/>
    <p:sldId id="509" r:id="rId35"/>
    <p:sldId id="493" r:id="rId36"/>
    <p:sldId id="494"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autoAdjust="0"/>
    <p:restoredTop sz="94660"/>
  </p:normalViewPr>
  <p:slideViewPr>
    <p:cSldViewPr snapToGrid="0">
      <p:cViewPr varScale="1">
        <p:scale>
          <a:sx n="135" d="100"/>
          <a:sy n="135" d="100"/>
        </p:scale>
        <p:origin x="200" y="20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23/9/20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354532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403874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96972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06686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3589526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2125464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3566077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211573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4200336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27348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390442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678139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854738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2968764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999105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86021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069374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3560330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356633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3146270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3091382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315492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3619546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66763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2381277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3598560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340696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319433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85910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272929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4837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228369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408321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20107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23/9/20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4</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Pricing</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So, solving for </a:t>
            </a:r>
            <a:r>
              <a:rPr lang="en-AU" sz="1800" i="1" dirty="0"/>
              <a:t>Q</a:t>
            </a:r>
            <a:r>
              <a:rPr lang="en-AU" sz="1800" i="1" baseline="-25000" dirty="0"/>
              <a:t>1</a:t>
            </a:r>
            <a:r>
              <a:rPr lang="en-AU" sz="1800" dirty="0"/>
              <a:t> and </a:t>
            </a:r>
            <a:r>
              <a:rPr lang="en-AU" sz="1800" i="1" dirty="0"/>
              <a:t>Q</a:t>
            </a:r>
            <a:r>
              <a:rPr lang="en-AU" sz="1800" i="1" baseline="-25000" dirty="0"/>
              <a:t>2</a:t>
            </a:r>
            <a:r>
              <a:rPr lang="en-AU" sz="1800" dirty="0"/>
              <a:t> we get </a:t>
            </a:r>
            <a:r>
              <a:rPr lang="en-AU" sz="1800" i="1" dirty="0"/>
              <a:t>Q</a:t>
            </a:r>
            <a:r>
              <a:rPr lang="en-AU" sz="1800" i="1" baseline="-25000" dirty="0"/>
              <a:t>1</a:t>
            </a:r>
            <a:r>
              <a:rPr lang="en-AU" sz="1800" dirty="0"/>
              <a:t> = 6 and </a:t>
            </a:r>
            <a:r>
              <a:rPr lang="en-AU" sz="1800" i="1" dirty="0"/>
              <a:t>Q</a:t>
            </a:r>
            <a:r>
              <a:rPr lang="en-AU" sz="1800" i="1" baseline="-25000" dirty="0"/>
              <a:t>2</a:t>
            </a:r>
            <a:r>
              <a:rPr lang="en-AU" sz="1800" dirty="0"/>
              <a:t> = 12 with corresponding prices </a:t>
            </a:r>
            <a:r>
              <a:rPr lang="en-AU" sz="1800" i="1" dirty="0"/>
              <a:t>P</a:t>
            </a:r>
            <a:r>
              <a:rPr lang="en-AU" sz="1800" i="1" baseline="-25000" dirty="0"/>
              <a:t>1</a:t>
            </a:r>
            <a:r>
              <a:rPr lang="en-AU" sz="1800" dirty="0"/>
              <a:t> = 14 and </a:t>
            </a:r>
            <a:r>
              <a:rPr lang="en-AU" sz="1800" i="1" dirty="0"/>
              <a:t>P</a:t>
            </a:r>
            <a:r>
              <a:rPr lang="en-AU" sz="1800" i="1" baseline="-25000" dirty="0"/>
              <a:t>2</a:t>
            </a:r>
            <a:r>
              <a:rPr lang="en-AU" sz="1800" dirty="0"/>
              <a:t> = 8.</a:t>
            </a:r>
          </a:p>
          <a:p>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24521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3</a:t>
            </a:r>
            <a:endParaRPr lang="en-AU" dirty="0">
              <a:solidFill>
                <a:srgbClr val="002060"/>
              </a:solidFill>
            </a:endParaRPr>
          </a:p>
        </p:txBody>
      </p:sp>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US" sz="1800" dirty="0"/>
              <a:t>Assume that a travel agency is selling holidays to Europe. Those holidays consist of an airfare and or a hotel. Assume there are three customer types with valuations given by the following: </a:t>
            </a:r>
            <a:endParaRPr lang="en-AU" sz="1800" dirty="0"/>
          </a:p>
          <a:p>
            <a:pPr marL="0" indent="0">
              <a:buNone/>
            </a:pPr>
            <a:endParaRPr lang="en-AU" sz="1800" dirty="0"/>
          </a:p>
          <a:p>
            <a:pPr marL="0" indent="0">
              <a:buNone/>
            </a:pPr>
            <a:endParaRPr lang="en-AU" sz="1800" dirty="0"/>
          </a:p>
          <a:p>
            <a:pPr marL="0" indent="0">
              <a:buNone/>
            </a:pPr>
            <a:r>
              <a:rPr lang="en-US" sz="1800" dirty="0"/>
              <a:t>Finally, assume that the marginal cost of the airfare and the hotel is $300.</a:t>
            </a:r>
            <a:endParaRPr lang="en-AU" sz="1800" dirty="0"/>
          </a:p>
          <a:p>
            <a:pPr marL="0" indent="0">
              <a:buNone/>
            </a:pPr>
            <a:r>
              <a:rPr lang="en-US" sz="1800" dirty="0"/>
              <a:t>What are the optimal prices of the air fare and the hotel if there is no bundling?</a:t>
            </a:r>
            <a:endParaRPr lang="en-AU" sz="1800" dirty="0"/>
          </a:p>
          <a:p>
            <a:pPr marL="0" indent="0">
              <a:buNone/>
            </a:pPr>
            <a:r>
              <a:rPr lang="en-US" sz="1800" dirty="0"/>
              <a:t>If the airfare and hotel are sold as a bundle, what is the optimal price of the bundle? </a:t>
            </a:r>
            <a:endParaRPr lang="en-AU" sz="1800" dirty="0"/>
          </a:p>
          <a:p>
            <a:pPr marL="0" indent="0">
              <a:buNone/>
            </a:pPr>
            <a:r>
              <a:rPr lang="en-US" sz="1800" dirty="0"/>
              <a:t>If optional bundling is used, what are the optimal prices of the airfare, the hotel and the bundle?</a:t>
            </a:r>
            <a:endParaRPr lang="en-AU" sz="1800" dirty="0"/>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graphicFrame>
        <p:nvGraphicFramePr>
          <p:cNvPr id="10" name="Table 9">
            <a:extLst>
              <a:ext uri="{FF2B5EF4-FFF2-40B4-BE49-F238E27FC236}">
                <a16:creationId xmlns:a16="http://schemas.microsoft.com/office/drawing/2014/main" id="{B271DD20-745B-784A-87EB-489E2CC85919}"/>
              </a:ext>
            </a:extLst>
          </p:cNvPr>
          <p:cNvGraphicFramePr>
            <a:graphicFrameLocks noGrp="1"/>
          </p:cNvGraphicFramePr>
          <p:nvPr>
            <p:extLst>
              <p:ext uri="{D42A27DB-BD31-4B8C-83A1-F6EECF244321}">
                <p14:modId xmlns:p14="http://schemas.microsoft.com/office/powerpoint/2010/main" val="3253721860"/>
              </p:ext>
            </p:extLst>
          </p:nvPr>
        </p:nvGraphicFramePr>
        <p:xfrm>
          <a:off x="4112344" y="3196486"/>
          <a:ext cx="3228975" cy="731520"/>
        </p:xfrm>
        <a:graphic>
          <a:graphicData uri="http://schemas.openxmlformats.org/drawingml/2006/table">
            <a:tbl>
              <a:tblPr firstRow="1" firstCol="1" bandRow="1"/>
              <a:tblGrid>
                <a:gridCol w="1076325">
                  <a:extLst>
                    <a:ext uri="{9D8B030D-6E8A-4147-A177-3AD203B41FA5}">
                      <a16:colId xmlns:a16="http://schemas.microsoft.com/office/drawing/2014/main" val="4239089700"/>
                    </a:ext>
                  </a:extLst>
                </a:gridCol>
                <a:gridCol w="1076325">
                  <a:extLst>
                    <a:ext uri="{9D8B030D-6E8A-4147-A177-3AD203B41FA5}">
                      <a16:colId xmlns:a16="http://schemas.microsoft.com/office/drawing/2014/main" val="1721481178"/>
                    </a:ext>
                  </a:extLst>
                </a:gridCol>
                <a:gridCol w="1076325">
                  <a:extLst>
                    <a:ext uri="{9D8B030D-6E8A-4147-A177-3AD203B41FA5}">
                      <a16:colId xmlns:a16="http://schemas.microsoft.com/office/drawing/2014/main" val="774897520"/>
                    </a:ext>
                  </a:extLst>
                </a:gridCol>
              </a:tblGrid>
              <a:tr h="0">
                <a:tc>
                  <a:txBody>
                    <a:bodyPr/>
                    <a:lstStyle/>
                    <a:p>
                      <a:pPr algn="ctr"/>
                      <a:r>
                        <a:rPr lang="en-US" sz="1200" i="1" dirty="0">
                          <a:solidFill>
                            <a:srgbClr val="000000"/>
                          </a:solidFill>
                          <a:effectLst/>
                          <a:latin typeface="Arial" panose="020B0604020202020204" pitchFamily="34" charset="0"/>
                          <a:ea typeface="Calibri" panose="020F0502020204030204" pitchFamily="34" charset="0"/>
                        </a:rPr>
                        <a:t>Customer</a:t>
                      </a:r>
                      <a:endParaRPr lang="en-AU"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i="1">
                          <a:solidFill>
                            <a:srgbClr val="000000"/>
                          </a:solidFill>
                          <a:effectLst/>
                          <a:latin typeface="Arial" panose="020B0604020202020204" pitchFamily="34" charset="0"/>
                          <a:ea typeface="Calibri" panose="020F0502020204030204" pitchFamily="34" charset="0"/>
                        </a:rPr>
                        <a:t>Airfare</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i="1">
                          <a:solidFill>
                            <a:srgbClr val="000000"/>
                          </a:solidFill>
                          <a:effectLst/>
                          <a:latin typeface="Arial" panose="020B0604020202020204" pitchFamily="34" charset="0"/>
                          <a:ea typeface="Calibri" panose="020F0502020204030204" pitchFamily="34" charset="0"/>
                        </a:rPr>
                        <a:t>Hotel</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737923"/>
                  </a:ext>
                </a:extLst>
              </a:tr>
              <a:tr h="0">
                <a:tc>
                  <a:txBody>
                    <a:bodyPr/>
                    <a:lstStyle/>
                    <a:p>
                      <a:pPr algn="ctr"/>
                      <a:r>
                        <a:rPr lang="en-US" sz="1200" b="1">
                          <a:solidFill>
                            <a:srgbClr val="000000"/>
                          </a:solidFill>
                          <a:effectLst/>
                          <a:latin typeface="Arial" panose="020B0604020202020204" pitchFamily="34" charset="0"/>
                          <a:ea typeface="Calibri" panose="020F0502020204030204" pitchFamily="34" charset="0"/>
                        </a:rPr>
                        <a:t>1</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dirty="0">
                          <a:solidFill>
                            <a:srgbClr val="000000"/>
                          </a:solidFill>
                          <a:effectLst/>
                          <a:latin typeface="Arial" panose="020B0604020202020204" pitchFamily="34" charset="0"/>
                          <a:ea typeface="Calibri" panose="020F0502020204030204" pitchFamily="34" charset="0"/>
                        </a:rPr>
                        <a:t>100</a:t>
                      </a:r>
                      <a:endParaRPr lang="en-AU"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a:solidFill>
                            <a:srgbClr val="000000"/>
                          </a:solidFill>
                          <a:effectLst/>
                          <a:latin typeface="Arial" panose="020B0604020202020204" pitchFamily="34" charset="0"/>
                          <a:ea typeface="Calibri" panose="020F0502020204030204" pitchFamily="34" charset="0"/>
                        </a:rPr>
                        <a:t>800</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71384344"/>
                  </a:ext>
                </a:extLst>
              </a:tr>
              <a:tr h="0">
                <a:tc>
                  <a:txBody>
                    <a:bodyPr/>
                    <a:lstStyle/>
                    <a:p>
                      <a:pPr algn="ctr"/>
                      <a:r>
                        <a:rPr lang="en-US" sz="1200" b="1">
                          <a:solidFill>
                            <a:srgbClr val="000000"/>
                          </a:solidFill>
                          <a:effectLst/>
                          <a:latin typeface="Arial" panose="020B0604020202020204" pitchFamily="34" charset="0"/>
                          <a:ea typeface="Calibri" panose="020F0502020204030204" pitchFamily="34" charset="0"/>
                        </a:rPr>
                        <a:t>2</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algn="ctr"/>
                      <a:r>
                        <a:rPr lang="en-US" sz="1200">
                          <a:solidFill>
                            <a:srgbClr val="000000"/>
                          </a:solidFill>
                          <a:effectLst/>
                          <a:latin typeface="Arial" panose="020B0604020202020204" pitchFamily="34" charset="0"/>
                          <a:ea typeface="Calibri" panose="020F0502020204030204" pitchFamily="34" charset="0"/>
                        </a:rPr>
                        <a:t>500</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algn="ctr"/>
                      <a:r>
                        <a:rPr lang="en-US" sz="1200">
                          <a:solidFill>
                            <a:srgbClr val="000000"/>
                          </a:solidFill>
                          <a:effectLst/>
                          <a:latin typeface="Arial" panose="020B0604020202020204" pitchFamily="34" charset="0"/>
                          <a:ea typeface="Calibri" panose="020F0502020204030204" pitchFamily="34" charset="0"/>
                        </a:rPr>
                        <a:t>500</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128707329"/>
                  </a:ext>
                </a:extLst>
              </a:tr>
              <a:tr h="0">
                <a:tc>
                  <a:txBody>
                    <a:bodyPr/>
                    <a:lstStyle/>
                    <a:p>
                      <a:pPr algn="ctr"/>
                      <a:r>
                        <a:rPr lang="en-US" sz="1200" b="1" dirty="0">
                          <a:solidFill>
                            <a:srgbClr val="000000"/>
                          </a:solidFill>
                          <a:effectLst/>
                          <a:latin typeface="Arial" panose="020B0604020202020204" pitchFamily="34" charset="0"/>
                          <a:ea typeface="Calibri" panose="020F0502020204030204" pitchFamily="34" charset="0"/>
                        </a:rPr>
                        <a:t>3</a:t>
                      </a:r>
                      <a:endParaRPr lang="en-AU"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Arial" panose="020B0604020202020204" pitchFamily="34" charset="0"/>
                          <a:ea typeface="Calibri" panose="020F0502020204030204" pitchFamily="34" charset="0"/>
                        </a:rPr>
                        <a:t>800</a:t>
                      </a:r>
                      <a:endParaRPr lang="en-AU" sz="120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dirty="0">
                          <a:solidFill>
                            <a:srgbClr val="000000"/>
                          </a:solidFill>
                          <a:effectLst/>
                          <a:latin typeface="Arial" panose="020B0604020202020204" pitchFamily="34" charset="0"/>
                          <a:ea typeface="Calibri" panose="020F0502020204030204" pitchFamily="34" charset="0"/>
                        </a:rPr>
                        <a:t>100</a:t>
                      </a:r>
                      <a:endParaRPr lang="en-AU"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2627892"/>
                  </a:ext>
                </a:extLst>
              </a:tr>
            </a:tbl>
          </a:graphicData>
        </a:graphic>
      </p:graphicFrame>
    </p:spTree>
    <p:extLst>
      <p:ext uri="{BB962C8B-B14F-4D97-AF65-F5344CB8AC3E}">
        <p14:creationId xmlns:p14="http://schemas.microsoft.com/office/powerpoint/2010/main" val="162089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3</a:t>
            </a:r>
            <a:endParaRPr lang="en-AU" dirty="0">
              <a:solidFill>
                <a:srgbClr val="002060"/>
              </a:solidFill>
            </a:endParaRPr>
          </a:p>
        </p:txBody>
      </p:sp>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US" sz="1600" b="1" dirty="0"/>
              <a:t>No bundling</a:t>
            </a:r>
            <a:endParaRPr lang="en-AU" sz="1600" b="1" dirty="0"/>
          </a:p>
          <a:p>
            <a:pPr marL="0" indent="0">
              <a:buNone/>
            </a:pPr>
            <a:r>
              <a:rPr lang="en-US" sz="1600" dirty="0"/>
              <a:t>P</a:t>
            </a:r>
            <a:r>
              <a:rPr lang="en-US" sz="1600" baseline="-25000" dirty="0"/>
              <a:t>A</a:t>
            </a:r>
            <a:r>
              <a:rPr lang="en-US" sz="1600" dirty="0"/>
              <a:t> = P</a:t>
            </a:r>
            <a:r>
              <a:rPr lang="en-US" sz="1600" baseline="-25000" dirty="0"/>
              <a:t>H</a:t>
            </a:r>
            <a:r>
              <a:rPr lang="en-US" sz="1600" dirty="0"/>
              <a:t> = 100</a:t>
            </a:r>
          </a:p>
          <a:p>
            <a:pPr marL="0" indent="0">
              <a:buNone/>
            </a:pPr>
            <a:r>
              <a:rPr lang="en-US" sz="1600" dirty="0"/>
              <a:t>Here the firms sells both the flight and hotel to everyone but makes a loss because the MC of each is 300</a:t>
            </a:r>
            <a:endParaRPr lang="en-AU" sz="1600" dirty="0"/>
          </a:p>
          <a:p>
            <a:pPr marL="0" indent="0">
              <a:buNone/>
            </a:pPr>
            <a:r>
              <a:rPr lang="en-US" sz="1600" dirty="0"/>
              <a:t>P</a:t>
            </a:r>
            <a:r>
              <a:rPr lang="en-US" sz="1600" baseline="-25000" dirty="0"/>
              <a:t>A</a:t>
            </a:r>
            <a:r>
              <a:rPr lang="en-US" sz="1600" dirty="0"/>
              <a:t> = P</a:t>
            </a:r>
            <a:r>
              <a:rPr lang="en-US" sz="1600" baseline="-25000" dirty="0"/>
              <a:t>H</a:t>
            </a:r>
            <a:r>
              <a:rPr lang="en-US" sz="1600" dirty="0"/>
              <a:t> = 500</a:t>
            </a:r>
          </a:p>
          <a:p>
            <a:pPr marL="0" indent="0">
              <a:buNone/>
            </a:pPr>
            <a:r>
              <a:rPr lang="en-US" sz="1600" dirty="0"/>
              <a:t>Here the firms sells two hotels and two flights (each customer buys as long as their valuation is greater than or equal to the price). Profits are $800 = 4x$500-4x$300.</a:t>
            </a:r>
            <a:endParaRPr lang="en-AU" sz="1600" dirty="0"/>
          </a:p>
          <a:p>
            <a:pPr marL="0" indent="0">
              <a:buNone/>
            </a:pPr>
            <a:r>
              <a:rPr lang="en-US" sz="1600" dirty="0"/>
              <a:t>P</a:t>
            </a:r>
            <a:r>
              <a:rPr lang="en-US" sz="1600" baseline="-25000" dirty="0"/>
              <a:t>A</a:t>
            </a:r>
            <a:r>
              <a:rPr lang="en-US" sz="1600" dirty="0"/>
              <a:t> = P</a:t>
            </a:r>
            <a:r>
              <a:rPr lang="en-US" sz="1600" baseline="-25000" dirty="0"/>
              <a:t>H</a:t>
            </a:r>
            <a:r>
              <a:rPr lang="en-US" sz="1600" dirty="0"/>
              <a:t> = 800</a:t>
            </a:r>
          </a:p>
          <a:p>
            <a:pPr marL="0" indent="0">
              <a:buNone/>
            </a:pPr>
            <a:r>
              <a:rPr lang="en-US" sz="1600" dirty="0"/>
              <a:t>Here the firms sells one hotel and one flight (each customer buys as long as their valuation is greater than or equal to the price). Profits are $1000</a:t>
            </a:r>
            <a:endParaRPr lang="en-AU" sz="1600" dirty="0"/>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pic>
        <p:nvPicPr>
          <p:cNvPr id="7" name="Picture 6">
            <a:extLst>
              <a:ext uri="{FF2B5EF4-FFF2-40B4-BE49-F238E27FC236}">
                <a16:creationId xmlns:a16="http://schemas.microsoft.com/office/drawing/2014/main" id="{6FD8FAF1-28BC-0F4A-966F-BBFE467F8BB9}"/>
              </a:ext>
            </a:extLst>
          </p:cNvPr>
          <p:cNvPicPr>
            <a:picLocks noChangeAspect="1"/>
          </p:cNvPicPr>
          <p:nvPr/>
        </p:nvPicPr>
        <p:blipFill>
          <a:blip r:embed="rId3"/>
          <a:stretch>
            <a:fillRect/>
          </a:stretch>
        </p:blipFill>
        <p:spPr>
          <a:xfrm>
            <a:off x="4581207" y="1891338"/>
            <a:ext cx="3251200" cy="876300"/>
          </a:xfrm>
          <a:prstGeom prst="rect">
            <a:avLst/>
          </a:prstGeom>
        </p:spPr>
      </p:pic>
    </p:spTree>
    <p:extLst>
      <p:ext uri="{BB962C8B-B14F-4D97-AF65-F5344CB8AC3E}">
        <p14:creationId xmlns:p14="http://schemas.microsoft.com/office/powerpoint/2010/main" val="190662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3</a:t>
            </a:r>
            <a:endParaRPr lang="en-AU" dirty="0">
              <a:solidFill>
                <a:srgbClr val="002060"/>
              </a:solidFill>
            </a:endParaRPr>
          </a:p>
        </p:txBody>
      </p:sp>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US" sz="1600" b="1" dirty="0"/>
              <a:t>Pure bundling</a:t>
            </a:r>
            <a:endParaRPr lang="en-AU" sz="1600" b="1" dirty="0"/>
          </a:p>
          <a:p>
            <a:pPr marL="0" indent="0">
              <a:buNone/>
            </a:pPr>
            <a:r>
              <a:rPr lang="en-US" sz="1600" dirty="0"/>
              <a:t>P</a:t>
            </a:r>
            <a:r>
              <a:rPr lang="en-US" sz="1600" baseline="-25000" dirty="0"/>
              <a:t>B</a:t>
            </a:r>
            <a:r>
              <a:rPr lang="en-US" sz="1600" dirty="0"/>
              <a:t> =900</a:t>
            </a:r>
          </a:p>
          <a:p>
            <a:pPr marL="0" indent="0">
              <a:buNone/>
            </a:pPr>
            <a:r>
              <a:rPr lang="en-US" sz="1600" dirty="0"/>
              <a:t>Here the firms sell the bundle to each customer. Revenues are $2700 and costs are $1800 for a profit of $900</a:t>
            </a:r>
            <a:endParaRPr lang="en-AU" sz="1600" dirty="0"/>
          </a:p>
          <a:p>
            <a:pPr marL="0" indent="0">
              <a:buNone/>
            </a:pPr>
            <a:r>
              <a:rPr lang="en-US" sz="1600" dirty="0"/>
              <a:t>P</a:t>
            </a:r>
            <a:r>
              <a:rPr lang="en-US" sz="1600" baseline="-25000" dirty="0"/>
              <a:t>B</a:t>
            </a:r>
            <a:r>
              <a:rPr lang="en-US" sz="1600" dirty="0"/>
              <a:t> =1000</a:t>
            </a:r>
          </a:p>
          <a:p>
            <a:pPr marL="0" indent="0">
              <a:buNone/>
            </a:pPr>
            <a:r>
              <a:rPr lang="en-US" sz="1600" dirty="0"/>
              <a:t>Here the firms sell only one bundle to customer 2. Revenues are $1000 and costs are $600 for a profit of $400.</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pic>
        <p:nvPicPr>
          <p:cNvPr id="6" name="Picture 5">
            <a:extLst>
              <a:ext uri="{FF2B5EF4-FFF2-40B4-BE49-F238E27FC236}">
                <a16:creationId xmlns:a16="http://schemas.microsoft.com/office/drawing/2014/main" id="{8E155CDF-4FF5-6942-8552-CE2E53363319}"/>
              </a:ext>
            </a:extLst>
          </p:cNvPr>
          <p:cNvPicPr>
            <a:picLocks noChangeAspect="1"/>
          </p:cNvPicPr>
          <p:nvPr/>
        </p:nvPicPr>
        <p:blipFill>
          <a:blip r:embed="rId3"/>
          <a:stretch>
            <a:fillRect/>
          </a:stretch>
        </p:blipFill>
        <p:spPr>
          <a:xfrm>
            <a:off x="4581207" y="1891338"/>
            <a:ext cx="3251200" cy="876300"/>
          </a:xfrm>
          <a:prstGeom prst="rect">
            <a:avLst/>
          </a:prstGeom>
        </p:spPr>
      </p:pic>
    </p:spTree>
    <p:extLst>
      <p:ext uri="{BB962C8B-B14F-4D97-AF65-F5344CB8AC3E}">
        <p14:creationId xmlns:p14="http://schemas.microsoft.com/office/powerpoint/2010/main" val="14815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3</a:t>
            </a:r>
            <a:endParaRPr lang="en-AU" dirty="0">
              <a:solidFill>
                <a:srgbClr val="002060"/>
              </a:solidFill>
            </a:endParaRPr>
          </a:p>
        </p:txBody>
      </p:sp>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US" sz="1600" b="1" dirty="0"/>
              <a:t>Mixed or optional bundling</a:t>
            </a:r>
            <a:endParaRPr lang="en-AU" sz="1600" b="1" dirty="0"/>
          </a:p>
          <a:p>
            <a:pPr marL="0" indent="0">
              <a:buNone/>
            </a:pPr>
            <a:r>
              <a:rPr lang="en-US" sz="1600" dirty="0"/>
              <a:t>Note that here that customer 1 has a valuation for the air ticket that is less than its MC, similarly customer 3 has a valuation of the hotel room that is less than its MC.</a:t>
            </a:r>
            <a:endParaRPr lang="en-AU" sz="1600" dirty="0"/>
          </a:p>
          <a:p>
            <a:pPr marL="0" indent="0">
              <a:buNone/>
            </a:pPr>
            <a:r>
              <a:rPr lang="en-US" sz="1600" dirty="0"/>
              <a:t>What to do? Adding an extra through bundling won’t increase profit for these customers because the additional costs for customers 1 and 3 doesn’t exceed the extra surplus that could be extracted. Hence, you don’t really want these customers to take the bundle. Instead, you want to sell them the individual items at the highest possible price while still encouraging the second customer to take the bundle.</a:t>
            </a:r>
            <a:endParaRPr lang="en-AU" sz="1600" dirty="0"/>
          </a:p>
          <a:p>
            <a:pPr marL="0" indent="0">
              <a:buNone/>
            </a:pPr>
            <a:r>
              <a:rPr lang="en-US" sz="1600" dirty="0"/>
              <a:t>P</a:t>
            </a:r>
            <a:r>
              <a:rPr lang="en-US" sz="1600" baseline="-25000" dirty="0"/>
              <a:t>A</a:t>
            </a:r>
            <a:r>
              <a:rPr lang="en-US" sz="1600" dirty="0"/>
              <a:t> = 800, P</a:t>
            </a:r>
            <a:r>
              <a:rPr lang="en-US" sz="1600" baseline="-25000" dirty="0"/>
              <a:t>H</a:t>
            </a:r>
            <a:r>
              <a:rPr lang="en-US" sz="1600" dirty="0"/>
              <a:t> = 800, P</a:t>
            </a:r>
            <a:r>
              <a:rPr lang="en-US" sz="1600" baseline="-25000" dirty="0"/>
              <a:t>H</a:t>
            </a:r>
            <a:r>
              <a:rPr lang="en-US" sz="1600" dirty="0"/>
              <a:t> = 1000</a:t>
            </a:r>
          </a:p>
          <a:p>
            <a:pPr marL="0" indent="0">
              <a:buNone/>
            </a:pPr>
            <a:r>
              <a:rPr lang="en-US" sz="1600" dirty="0"/>
              <a:t>In this case the firm will sell the hotel to customer 1, the ticket to customer 3 and the bundle to customer 2. Total sales are $2600, costs are $1200 and profit is $1400. This strategy maximizes profit.</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pic>
        <p:nvPicPr>
          <p:cNvPr id="6" name="Picture 5">
            <a:extLst>
              <a:ext uri="{FF2B5EF4-FFF2-40B4-BE49-F238E27FC236}">
                <a16:creationId xmlns:a16="http://schemas.microsoft.com/office/drawing/2014/main" id="{1DEA99F8-4C60-9343-A4A0-C828CE1A75BF}"/>
              </a:ext>
            </a:extLst>
          </p:cNvPr>
          <p:cNvPicPr>
            <a:picLocks noChangeAspect="1"/>
          </p:cNvPicPr>
          <p:nvPr/>
        </p:nvPicPr>
        <p:blipFill>
          <a:blip r:embed="rId3"/>
          <a:stretch>
            <a:fillRect/>
          </a:stretch>
        </p:blipFill>
        <p:spPr>
          <a:xfrm>
            <a:off x="4581207" y="1891338"/>
            <a:ext cx="3251200" cy="876300"/>
          </a:xfrm>
          <a:prstGeom prst="rect">
            <a:avLst/>
          </a:prstGeom>
        </p:spPr>
      </p:pic>
    </p:spTree>
    <p:extLst>
      <p:ext uri="{BB962C8B-B14F-4D97-AF65-F5344CB8AC3E}">
        <p14:creationId xmlns:p14="http://schemas.microsoft.com/office/powerpoint/2010/main" val="394305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4</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AU" sz="1600" dirty="0"/>
                  <a:t>Consider a newspaper that creates an online portal through which to sell stories. Assume that there are two types of buyers, students and non-students. Each has the following demand where </a:t>
                </a:r>
                <a:r>
                  <a:rPr lang="en-AU" sz="1600" i="1" dirty="0"/>
                  <a:t>q</a:t>
                </a:r>
                <a:r>
                  <a:rPr lang="en-AU" sz="1600" dirty="0"/>
                  <a:t> represents the number of stories read each month:</a:t>
                </a:r>
              </a:p>
              <a:p>
                <a:pPr marL="0" indent="0">
                  <a:buNone/>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b="0" i="1" smtClean="0">
                              <a:latin typeface="Cambria Math" panose="02040503050406030204" pitchFamily="18" charset="0"/>
                            </a:rPr>
                            <m:t>𝑃</m:t>
                          </m:r>
                        </m:e>
                        <m:sub>
                          <m:r>
                            <a:rPr lang="en-AU" sz="1600" b="0" i="1" smtClean="0">
                              <a:latin typeface="Cambria Math" panose="02040503050406030204" pitchFamily="18" charset="0"/>
                            </a:rPr>
                            <m:t>𝑁</m:t>
                          </m:r>
                        </m:sub>
                      </m:sSub>
                      <m:r>
                        <a:rPr lang="en-AU" sz="1600" b="0" i="1" smtClean="0">
                          <a:latin typeface="Cambria Math" panose="02040503050406030204" pitchFamily="18" charset="0"/>
                        </a:rPr>
                        <m:t>=100−</m:t>
                      </m:r>
                      <m:r>
                        <a:rPr lang="en-AU" sz="1600" b="0" i="1" smtClean="0">
                          <a:latin typeface="Cambria Math" panose="02040503050406030204" pitchFamily="18" charset="0"/>
                        </a:rPr>
                        <m:t>𝑞</m:t>
                      </m:r>
                    </m:oMath>
                  </m:oMathPara>
                </a14:m>
                <a:endParaRPr lang="en-AU" sz="1600" b="0" dirty="0"/>
              </a:p>
              <a:p>
                <a:pPr marL="0" indent="0">
                  <a:buNone/>
                </a:pPr>
                <a:endParaRPr lang="en-AU" sz="1600" b="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b="0" i="1" smtClean="0">
                              <a:latin typeface="Cambria Math" panose="02040503050406030204" pitchFamily="18" charset="0"/>
                            </a:rPr>
                            <m:t>𝑃</m:t>
                          </m:r>
                        </m:e>
                        <m:sub>
                          <m:r>
                            <a:rPr lang="en-AU" sz="1600" b="0" i="1" smtClean="0">
                              <a:latin typeface="Cambria Math" panose="02040503050406030204" pitchFamily="18" charset="0"/>
                            </a:rPr>
                            <m:t>𝑆</m:t>
                          </m:r>
                        </m:sub>
                      </m:sSub>
                      <m:r>
                        <a:rPr lang="en-AU" sz="1600" i="1">
                          <a:latin typeface="Cambria Math" panose="02040503050406030204" pitchFamily="18" charset="0"/>
                        </a:rPr>
                        <m:t>=</m:t>
                      </m:r>
                      <m:r>
                        <a:rPr lang="en-AU" sz="1600" b="0" i="1" smtClean="0">
                          <a:latin typeface="Cambria Math" panose="02040503050406030204" pitchFamily="18" charset="0"/>
                        </a:rPr>
                        <m:t>8</m:t>
                      </m:r>
                      <m:r>
                        <a:rPr lang="en-AU" sz="1600" i="1">
                          <a:latin typeface="Cambria Math" panose="02040503050406030204" pitchFamily="18" charset="0"/>
                        </a:rPr>
                        <m:t>0−</m:t>
                      </m:r>
                      <m:r>
                        <a:rPr lang="en-AU" sz="1600" i="1">
                          <a:latin typeface="Cambria Math" panose="02040503050406030204" pitchFamily="18" charset="0"/>
                        </a:rPr>
                        <m:t>𝑞</m:t>
                      </m:r>
                    </m:oMath>
                  </m:oMathPara>
                </a14:m>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79931C8A-E024-6D4C-93C6-D534B25DFF4D}"/>
                  </a:ext>
                </a:extLst>
              </p:cNvPr>
              <p:cNvSpPr>
                <a:spLocks noGrp="1" noRot="1" noChangeAspect="1" noMove="1" noResize="1" noEditPoints="1" noAdjustHandles="1" noChangeArrowheads="1" noChangeShapeType="1" noTextEdit="1"/>
              </p:cNvSpPr>
              <p:nvPr>
                <p:ph sz="quarter" idx="13"/>
              </p:nvPr>
            </p:nvSpPr>
            <p:spPr>
              <a:xfrm>
                <a:off x="913774" y="2344374"/>
                <a:ext cx="10363826" cy="3424107"/>
              </a:xfrm>
              <a:blipFill>
                <a:blip r:embed="rId3"/>
                <a:stretch>
                  <a:fillRect l="-367" r="-73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30067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4</a:t>
            </a:r>
            <a:endParaRPr lang="en-AU" dirty="0">
              <a:solidFill>
                <a:srgbClr val="002060"/>
              </a:solidFill>
            </a:endParaRPr>
          </a:p>
        </p:txBody>
      </p:sp>
      <p:sp>
        <p:nvSpPr>
          <p:cNvPr id="3" name="Content Placeholder 2">
            <a:extLst>
              <a:ext uri="{FF2B5EF4-FFF2-40B4-BE49-F238E27FC236}">
                <a16:creationId xmlns:a16="http://schemas.microsoft.com/office/drawing/2014/main" id="{79931C8A-E024-6D4C-93C6-D534B25DFF4D}"/>
              </a:ext>
            </a:extLst>
          </p:cNvPr>
          <p:cNvSpPr>
            <a:spLocks noGrp="1"/>
          </p:cNvSpPr>
          <p:nvPr>
            <p:ph sz="quarter" idx="13"/>
          </p:nvPr>
        </p:nvSpPr>
        <p:spPr>
          <a:xfrm>
            <a:off x="913774" y="2344374"/>
            <a:ext cx="10363826" cy="3424107"/>
          </a:xfrm>
        </p:spPr>
        <p:txBody>
          <a:bodyPr/>
          <a:lstStyle/>
          <a:p>
            <a:pPr marL="0" indent="0">
              <a:buNone/>
            </a:pPr>
            <a:r>
              <a:rPr lang="en-US" sz="1200" dirty="0"/>
              <a:t>Further, assume that the marginal cost of producing stories is zero.  </a:t>
            </a:r>
            <a:endParaRPr lang="en-AU" sz="1200" dirty="0"/>
          </a:p>
          <a:p>
            <a:pPr marL="457200" lvl="0" indent="-457200">
              <a:buFont typeface="+mj-lt"/>
              <a:buAutoNum type="alphaLcParenR"/>
            </a:pPr>
            <a:r>
              <a:rPr lang="en-US" sz="1200" dirty="0"/>
              <a:t>If the newspaper can identify different types of buyers, what price will they charge students and non-students for an all or nothing deal? That is, one in which a package of a maximum number of stories is offered at a fixed price per month?</a:t>
            </a:r>
            <a:endParaRPr lang="en-AU" sz="1200" dirty="0"/>
          </a:p>
          <a:p>
            <a:pPr marL="457200" lvl="0" indent="-457200">
              <a:buFont typeface="+mj-lt"/>
              <a:buAutoNum type="alphaLcParenR"/>
            </a:pPr>
            <a:r>
              <a:rPr lang="en-US" sz="1200" dirty="0"/>
              <a:t>What is the most that students will pay for reading 80 articles per month? How much will non-students pay to read up to 80 articles per month?</a:t>
            </a:r>
            <a:endParaRPr lang="en-AU" sz="1200" dirty="0"/>
          </a:p>
          <a:p>
            <a:pPr marL="457200" lvl="0" indent="-457200">
              <a:buFont typeface="+mj-lt"/>
              <a:buAutoNum type="alphaLcParenR"/>
            </a:pPr>
            <a:r>
              <a:rPr lang="en-US" sz="1200" dirty="0"/>
              <a:t>What is the maximum price that the newspaper could charge for the 100 articles per month if it wanted the non-students to prefer this to the 80 article per month option?</a:t>
            </a:r>
            <a:endParaRPr lang="en-AU" sz="1200" dirty="0"/>
          </a:p>
          <a:p>
            <a:pPr marL="457200" lvl="0" indent="-457200">
              <a:buFont typeface="+mj-lt"/>
              <a:buAutoNum type="alphaLcParenR"/>
            </a:pPr>
            <a:r>
              <a:rPr lang="en-US" sz="1200" dirty="0"/>
              <a:t>Suppose that only 60 articles per month are included in the student subscription, what is the maximum it could charge for this and still get students to pay? How much surplus would a non-student get from the student package?</a:t>
            </a:r>
            <a:endParaRPr lang="en-AU" sz="1200" dirty="0"/>
          </a:p>
          <a:p>
            <a:pPr marL="457200" lvl="0" indent="-457200">
              <a:buFont typeface="+mj-lt"/>
              <a:buAutoNum type="alphaLcParenR"/>
            </a:pPr>
            <a:r>
              <a:rPr lang="en-US" sz="1200" dirty="0"/>
              <a:t>How much could the newspaper charge for the 100-article package and still ensure that non-students buy it rather than the student package?</a:t>
            </a:r>
            <a:endParaRPr lang="en-AU" sz="1200" dirty="0"/>
          </a:p>
          <a:p>
            <a:pPr marL="457200" lvl="0" indent="-457200">
              <a:buFont typeface="+mj-lt"/>
              <a:buAutoNum type="alphaLcParenR"/>
            </a:pPr>
            <a:r>
              <a:rPr lang="en-US" sz="1200" dirty="0"/>
              <a:t>Which set of offers (the 60 and 100 article subscriptions, or the 80 and 100 article subscriptions) offers the highest profits?</a:t>
            </a:r>
            <a:endParaRPr lang="en-AU" sz="1200" dirty="0"/>
          </a:p>
          <a:p>
            <a:pPr marL="0" indent="0">
              <a:buNone/>
            </a:pPr>
            <a:endParaRPr lang="en-AU" sz="12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387925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4</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pic>
        <p:nvPicPr>
          <p:cNvPr id="9" name="Picture 8">
            <a:extLst>
              <a:ext uri="{FF2B5EF4-FFF2-40B4-BE49-F238E27FC236}">
                <a16:creationId xmlns:a16="http://schemas.microsoft.com/office/drawing/2014/main" id="{830E7915-A240-A243-91F6-629C1D89D59E}"/>
              </a:ext>
            </a:extLst>
          </p:cNvPr>
          <p:cNvPicPr>
            <a:picLocks noChangeAspect="1"/>
          </p:cNvPicPr>
          <p:nvPr/>
        </p:nvPicPr>
        <p:blipFill>
          <a:blip r:embed="rId3"/>
          <a:stretch>
            <a:fillRect/>
          </a:stretch>
        </p:blipFill>
        <p:spPr>
          <a:xfrm>
            <a:off x="0" y="1812925"/>
            <a:ext cx="6362700" cy="4051300"/>
          </a:xfrm>
          <a:prstGeom prst="rect">
            <a:avLst/>
          </a:prstGeom>
        </p:spPr>
      </p:pic>
      <p:pic>
        <p:nvPicPr>
          <p:cNvPr id="10" name="Picture 9">
            <a:extLst>
              <a:ext uri="{FF2B5EF4-FFF2-40B4-BE49-F238E27FC236}">
                <a16:creationId xmlns:a16="http://schemas.microsoft.com/office/drawing/2014/main" id="{7E544927-A35F-6649-A8BB-A22D48AF8DB3}"/>
              </a:ext>
            </a:extLst>
          </p:cNvPr>
          <p:cNvPicPr>
            <a:picLocks noChangeAspect="1"/>
          </p:cNvPicPr>
          <p:nvPr/>
        </p:nvPicPr>
        <p:blipFill>
          <a:blip r:embed="rId4"/>
          <a:stretch>
            <a:fillRect/>
          </a:stretch>
        </p:blipFill>
        <p:spPr>
          <a:xfrm>
            <a:off x="5416372" y="1793875"/>
            <a:ext cx="6362700" cy="4089400"/>
          </a:xfrm>
          <a:prstGeom prst="rect">
            <a:avLst/>
          </a:prstGeom>
        </p:spPr>
      </p:pic>
    </p:spTree>
    <p:extLst>
      <p:ext uri="{BB962C8B-B14F-4D97-AF65-F5344CB8AC3E}">
        <p14:creationId xmlns:p14="http://schemas.microsoft.com/office/powerpoint/2010/main" val="283234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490758-9DAD-D046-AF35-20D52405F2C6}"/>
              </a:ext>
            </a:extLst>
          </p:cNvPr>
          <p:cNvPicPr>
            <a:picLocks noChangeAspect="1"/>
          </p:cNvPicPr>
          <p:nvPr/>
        </p:nvPicPr>
        <p:blipFill>
          <a:blip r:embed="rId3"/>
          <a:stretch>
            <a:fillRect/>
          </a:stretch>
        </p:blipFill>
        <p:spPr>
          <a:xfrm>
            <a:off x="5416372" y="1793875"/>
            <a:ext cx="6362700" cy="4089400"/>
          </a:xfrm>
          <a:prstGeom prst="rect">
            <a:avLst/>
          </a:prstGeom>
        </p:spPr>
      </p:pic>
      <p:pic>
        <p:nvPicPr>
          <p:cNvPr id="3" name="Picture 2">
            <a:extLst>
              <a:ext uri="{FF2B5EF4-FFF2-40B4-BE49-F238E27FC236}">
                <a16:creationId xmlns:a16="http://schemas.microsoft.com/office/drawing/2014/main" id="{2F62716B-3281-864F-83B6-90EF9122F127}"/>
              </a:ext>
            </a:extLst>
          </p:cNvPr>
          <p:cNvPicPr>
            <a:picLocks noChangeAspect="1"/>
          </p:cNvPicPr>
          <p:nvPr/>
        </p:nvPicPr>
        <p:blipFill>
          <a:blip r:embed="rId4"/>
          <a:stretch>
            <a:fillRect/>
          </a:stretch>
        </p:blipFill>
        <p:spPr>
          <a:xfrm>
            <a:off x="0" y="1812925"/>
            <a:ext cx="6362700" cy="4089400"/>
          </a:xfrm>
          <a:prstGeom prst="rect">
            <a:avLst/>
          </a:prstGeom>
        </p:spPr>
      </p:pic>
      <p:sp>
        <p:nvSpPr>
          <p:cNvPr id="2" name="Title 1"/>
          <p:cNvSpPr>
            <a:spLocks noGrp="1"/>
          </p:cNvSpPr>
          <p:nvPr>
            <p:ph type="title"/>
          </p:nvPr>
        </p:nvSpPr>
        <p:spPr/>
        <p:txBody>
          <a:bodyPr/>
          <a:lstStyle/>
          <a:p>
            <a:r>
              <a:rPr lang="en-US" dirty="0">
                <a:solidFill>
                  <a:srgbClr val="002060"/>
                </a:solidFill>
              </a:rPr>
              <a:t>Question 4(a)</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1281598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6FBF55-64CA-2C4A-9B4B-4804D189CE9A}"/>
              </a:ext>
            </a:extLst>
          </p:cNvPr>
          <p:cNvPicPr>
            <a:picLocks noChangeAspect="1"/>
          </p:cNvPicPr>
          <p:nvPr/>
        </p:nvPicPr>
        <p:blipFill>
          <a:blip r:embed="rId3"/>
          <a:stretch>
            <a:fillRect/>
          </a:stretch>
        </p:blipFill>
        <p:spPr>
          <a:xfrm>
            <a:off x="5416372" y="1812925"/>
            <a:ext cx="6362700" cy="4279900"/>
          </a:xfrm>
          <a:prstGeom prst="rect">
            <a:avLst/>
          </a:prstGeom>
        </p:spPr>
      </p:pic>
      <p:pic>
        <p:nvPicPr>
          <p:cNvPr id="7" name="Picture 6">
            <a:extLst>
              <a:ext uri="{FF2B5EF4-FFF2-40B4-BE49-F238E27FC236}">
                <a16:creationId xmlns:a16="http://schemas.microsoft.com/office/drawing/2014/main" id="{1413E657-4983-764A-A5C4-4F93C27F6A01}"/>
              </a:ext>
            </a:extLst>
          </p:cNvPr>
          <p:cNvPicPr>
            <a:picLocks noChangeAspect="1"/>
          </p:cNvPicPr>
          <p:nvPr/>
        </p:nvPicPr>
        <p:blipFill>
          <a:blip r:embed="rId4"/>
          <a:stretch>
            <a:fillRect/>
          </a:stretch>
        </p:blipFill>
        <p:spPr>
          <a:xfrm>
            <a:off x="-16277" y="1812925"/>
            <a:ext cx="6362700" cy="4127500"/>
          </a:xfrm>
          <a:prstGeom prst="rect">
            <a:avLst/>
          </a:prstGeom>
        </p:spPr>
      </p:pic>
      <p:sp>
        <p:nvSpPr>
          <p:cNvPr id="2" name="Title 1"/>
          <p:cNvSpPr>
            <a:spLocks noGrp="1"/>
          </p:cNvSpPr>
          <p:nvPr>
            <p:ph type="title"/>
          </p:nvPr>
        </p:nvSpPr>
        <p:spPr/>
        <p:txBody>
          <a:bodyPr/>
          <a:lstStyle/>
          <a:p>
            <a:r>
              <a:rPr lang="en-US" dirty="0">
                <a:solidFill>
                  <a:srgbClr val="002060"/>
                </a:solidFill>
              </a:rPr>
              <a:t>Question 4(B)</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19541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Oligopoly – the </a:t>
            </a:r>
            <a:r>
              <a:rPr lang="en-US" dirty="0" err="1">
                <a:solidFill>
                  <a:srgbClr val="002060"/>
                </a:solidFill>
              </a:rPr>
              <a:t>Cournot</a:t>
            </a:r>
            <a:r>
              <a:rPr lang="en-US" dirty="0">
                <a:solidFill>
                  <a:srgbClr val="002060"/>
                </a:solidFill>
              </a:rPr>
              <a:t> Model</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nSpc>
                    <a:spcPct val="120000"/>
                  </a:lnSpc>
                  <a:buClr>
                    <a:srgbClr val="0070C0"/>
                  </a:buClr>
                  <a:buSzPct val="50000"/>
                  <a:buNone/>
                </a:pPr>
                <a:r>
                  <a:rPr lang="en-US" dirty="0"/>
                  <a:t>Start with a simple example in which two firms (A &amp; B) have constant marginal cost equal to zero:</a:t>
                </a:r>
                <a:br>
                  <a:rPr lang="en-US" dirty="0"/>
                </a:br>
                <a:endParaRPr lang="en-US"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𝑀𝐶</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𝑀𝑐</m:t>
                          </m:r>
                        </m:e>
                        <m:sub>
                          <m:r>
                            <a:rPr lang="en-US" i="1">
                              <a:latin typeface="Cambria Math" panose="02040503050406030204" pitchFamily="18" charset="0"/>
                            </a:rPr>
                            <m:t>𝐵</m:t>
                          </m:r>
                        </m:sub>
                      </m:sSub>
                      <m:r>
                        <a:rPr lang="en-US" i="1">
                          <a:latin typeface="Cambria Math" panose="02040503050406030204" pitchFamily="18" charset="0"/>
                        </a:rPr>
                        <m:t>=0</m:t>
                      </m:r>
                    </m:oMath>
                  </m:oMathPara>
                </a14:m>
                <a:endParaRPr lang="en-US" dirty="0"/>
              </a:p>
              <a:p>
                <a:pPr marL="0" indent="0">
                  <a:buClr>
                    <a:srgbClr val="0070C0"/>
                  </a:buClr>
                  <a:buSzPct val="50000"/>
                  <a:buNone/>
                </a:pPr>
                <a:r>
                  <a:rPr lang="en-US" dirty="0"/>
                  <a:t>The industry demand curve is given by: </a:t>
                </a:r>
                <a:br>
                  <a:rPr lang="en-US" dirty="0"/>
                </a:b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=100−</m:t>
                      </m:r>
                      <m:r>
                        <a:rPr lang="en-US" b="0" i="1" smtClean="0">
                          <a:latin typeface="Cambria Math" panose="02040503050406030204" pitchFamily="18" charset="0"/>
                        </a:rPr>
                        <m:t>𝑄</m:t>
                      </m:r>
                    </m:oMath>
                  </m:oMathPara>
                </a14:m>
                <a:endParaRPr lang="en-US" dirty="0"/>
              </a:p>
              <a:p>
                <a:pPr marL="0" indent="0">
                  <a:buClr>
                    <a:srgbClr val="0070C0"/>
                  </a:buClr>
                  <a:buSzPct val="50000"/>
                  <a:buNone/>
                </a:pPr>
                <a:r>
                  <a:rPr lang="en-US" dirty="0"/>
                  <a:t>Industry output equals the sum of each firms output so: </a:t>
                </a:r>
                <a:br>
                  <a:rPr lang="en-US" dirty="0"/>
                </a:br>
                <a:endParaRPr lang="en-US" dirty="0"/>
              </a:p>
              <a:p>
                <a:pPr marL="0" indent="0">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r>
                        <a:rPr lang="en-US" i="1">
                          <a:latin typeface="Cambria Math" panose="02040503050406030204" pitchFamily="18" charset="0"/>
                        </a:rPr>
                        <m:t>=</m:t>
                      </m:r>
                      <m:r>
                        <a:rPr lang="en-US" i="1">
                          <a:latin typeface="Cambria Math" panose="02040503050406030204" pitchFamily="18" charset="0"/>
                        </a:rPr>
                        <m:t>𝑄</m:t>
                      </m:r>
                    </m:oMath>
                  </m:oMathPara>
                </a14:m>
                <a:endParaRPr lang="en-AU" dirty="0"/>
              </a:p>
              <a:p>
                <a:pPr marL="0" indent="0">
                  <a:buClr>
                    <a:srgbClr val="0070C0"/>
                  </a:buClr>
                  <a:buSzPct val="50000"/>
                  <a:buNone/>
                </a:pPr>
                <a:r>
                  <a:rPr lang="en-US" dirty="0"/>
                  <a:t>The anticipated or residual demand curve for firm A is given by: </a:t>
                </a:r>
                <a:br>
                  <a:rPr lang="en-US" dirty="0"/>
                </a:br>
                <a:endParaRPr lang="en-US" dirty="0"/>
              </a:p>
              <a:p>
                <a:pPr marL="0" indent="0">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𝐴</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93712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960475-239A-4949-93E7-651A392CB00C}"/>
              </a:ext>
            </a:extLst>
          </p:cNvPr>
          <p:cNvPicPr>
            <a:picLocks noChangeAspect="1"/>
          </p:cNvPicPr>
          <p:nvPr/>
        </p:nvPicPr>
        <p:blipFill>
          <a:blip r:embed="rId3"/>
          <a:stretch>
            <a:fillRect/>
          </a:stretch>
        </p:blipFill>
        <p:spPr>
          <a:xfrm>
            <a:off x="5416372" y="1971675"/>
            <a:ext cx="6362700" cy="3911600"/>
          </a:xfrm>
          <a:prstGeom prst="rect">
            <a:avLst/>
          </a:prstGeom>
        </p:spPr>
      </p:pic>
      <p:pic>
        <p:nvPicPr>
          <p:cNvPr id="3" name="Picture 2">
            <a:extLst>
              <a:ext uri="{FF2B5EF4-FFF2-40B4-BE49-F238E27FC236}">
                <a16:creationId xmlns:a16="http://schemas.microsoft.com/office/drawing/2014/main" id="{7B647231-7768-634E-95DB-775C48E83892}"/>
              </a:ext>
            </a:extLst>
          </p:cNvPr>
          <p:cNvPicPr>
            <a:picLocks noChangeAspect="1"/>
          </p:cNvPicPr>
          <p:nvPr/>
        </p:nvPicPr>
        <p:blipFill>
          <a:blip r:embed="rId4"/>
          <a:stretch>
            <a:fillRect/>
          </a:stretch>
        </p:blipFill>
        <p:spPr>
          <a:xfrm>
            <a:off x="-16277" y="1812925"/>
            <a:ext cx="6362700" cy="4089400"/>
          </a:xfrm>
          <a:prstGeom prst="rect">
            <a:avLst/>
          </a:prstGeom>
        </p:spPr>
      </p:pic>
      <p:sp>
        <p:nvSpPr>
          <p:cNvPr id="2" name="Title 1"/>
          <p:cNvSpPr>
            <a:spLocks noGrp="1"/>
          </p:cNvSpPr>
          <p:nvPr>
            <p:ph type="title"/>
          </p:nvPr>
        </p:nvSpPr>
        <p:spPr/>
        <p:txBody>
          <a:bodyPr/>
          <a:lstStyle/>
          <a:p>
            <a:r>
              <a:rPr lang="en-US" dirty="0">
                <a:solidFill>
                  <a:srgbClr val="002060"/>
                </a:solidFill>
              </a:rPr>
              <a:t>Question 4(C)</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126680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82AAD2-79A9-8741-B732-18212910731F}"/>
              </a:ext>
            </a:extLst>
          </p:cNvPr>
          <p:cNvPicPr>
            <a:picLocks noChangeAspect="1"/>
          </p:cNvPicPr>
          <p:nvPr/>
        </p:nvPicPr>
        <p:blipFill>
          <a:blip r:embed="rId3"/>
          <a:stretch>
            <a:fillRect/>
          </a:stretch>
        </p:blipFill>
        <p:spPr>
          <a:xfrm>
            <a:off x="5416372" y="1971675"/>
            <a:ext cx="6362700" cy="3911600"/>
          </a:xfrm>
          <a:prstGeom prst="rect">
            <a:avLst/>
          </a:prstGeom>
        </p:spPr>
      </p:pic>
      <p:pic>
        <p:nvPicPr>
          <p:cNvPr id="9" name="Picture 8">
            <a:extLst>
              <a:ext uri="{FF2B5EF4-FFF2-40B4-BE49-F238E27FC236}">
                <a16:creationId xmlns:a16="http://schemas.microsoft.com/office/drawing/2014/main" id="{B159BFCC-F829-6D42-BE86-2C6E4FE370A4}"/>
              </a:ext>
            </a:extLst>
          </p:cNvPr>
          <p:cNvPicPr>
            <a:picLocks noChangeAspect="1"/>
          </p:cNvPicPr>
          <p:nvPr/>
        </p:nvPicPr>
        <p:blipFill>
          <a:blip r:embed="rId4"/>
          <a:stretch>
            <a:fillRect/>
          </a:stretch>
        </p:blipFill>
        <p:spPr>
          <a:xfrm>
            <a:off x="-16277" y="1803400"/>
            <a:ext cx="6362700" cy="4089400"/>
          </a:xfrm>
          <a:prstGeom prst="rect">
            <a:avLst/>
          </a:prstGeom>
        </p:spPr>
      </p:pic>
      <p:sp>
        <p:nvSpPr>
          <p:cNvPr id="2" name="Title 1"/>
          <p:cNvSpPr>
            <a:spLocks noGrp="1"/>
          </p:cNvSpPr>
          <p:nvPr>
            <p:ph type="title"/>
          </p:nvPr>
        </p:nvSpPr>
        <p:spPr/>
        <p:txBody>
          <a:bodyPr/>
          <a:lstStyle/>
          <a:p>
            <a:r>
              <a:rPr lang="en-US" dirty="0">
                <a:solidFill>
                  <a:srgbClr val="002060"/>
                </a:solidFill>
              </a:rPr>
              <a:t>Question 4(D)</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49412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85DF1-22BC-A444-BCEA-5812719A8F75}"/>
              </a:ext>
            </a:extLst>
          </p:cNvPr>
          <p:cNvPicPr>
            <a:picLocks noChangeAspect="1"/>
          </p:cNvPicPr>
          <p:nvPr/>
        </p:nvPicPr>
        <p:blipFill>
          <a:blip r:embed="rId3"/>
          <a:stretch>
            <a:fillRect/>
          </a:stretch>
        </p:blipFill>
        <p:spPr>
          <a:xfrm>
            <a:off x="-16277" y="1803400"/>
            <a:ext cx="6362700" cy="4089400"/>
          </a:xfrm>
          <a:prstGeom prst="rect">
            <a:avLst/>
          </a:prstGeom>
        </p:spPr>
      </p:pic>
      <p:pic>
        <p:nvPicPr>
          <p:cNvPr id="10" name="Picture 9">
            <a:extLst>
              <a:ext uri="{FF2B5EF4-FFF2-40B4-BE49-F238E27FC236}">
                <a16:creationId xmlns:a16="http://schemas.microsoft.com/office/drawing/2014/main" id="{7282AAD2-79A9-8741-B732-18212910731F}"/>
              </a:ext>
            </a:extLst>
          </p:cNvPr>
          <p:cNvPicPr>
            <a:picLocks noChangeAspect="1"/>
          </p:cNvPicPr>
          <p:nvPr/>
        </p:nvPicPr>
        <p:blipFill>
          <a:blip r:embed="rId4"/>
          <a:stretch>
            <a:fillRect/>
          </a:stretch>
        </p:blipFill>
        <p:spPr>
          <a:xfrm>
            <a:off x="5416372" y="1971675"/>
            <a:ext cx="6362700" cy="3911600"/>
          </a:xfrm>
          <a:prstGeom prst="rect">
            <a:avLst/>
          </a:prstGeom>
        </p:spPr>
      </p:pic>
      <p:sp>
        <p:nvSpPr>
          <p:cNvPr id="2" name="Title 1"/>
          <p:cNvSpPr>
            <a:spLocks noGrp="1"/>
          </p:cNvSpPr>
          <p:nvPr>
            <p:ph type="title"/>
          </p:nvPr>
        </p:nvSpPr>
        <p:spPr/>
        <p:txBody>
          <a:bodyPr/>
          <a:lstStyle/>
          <a:p>
            <a:r>
              <a:rPr lang="en-US" dirty="0">
                <a:solidFill>
                  <a:srgbClr val="002060"/>
                </a:solidFill>
              </a:rPr>
              <a:t>Question 4(E)</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170886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4(F)</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lvl="0" indent="0">
              <a:buNone/>
            </a:pPr>
            <a:r>
              <a:rPr lang="en-US" sz="1600" dirty="0"/>
              <a:t>Which set of offers (the 60 and 100 article subscriptions, or the 80 and 100 article subscriptions) offers the highest profits?</a:t>
            </a:r>
            <a:endParaRPr lang="en-AU" sz="1600" dirty="0"/>
          </a:p>
          <a:p>
            <a:pPr marL="0" indent="0">
              <a:buNone/>
            </a:pPr>
            <a:r>
              <a:rPr lang="en-AU" sz="1600" dirty="0"/>
              <a:t>An 80 and 100 article menu gives profit of $66. That is, they can charge a price of $32 for the 80-article subscription and $34 for the 100-article subscription. The students buy the 80-article subscription and the non-students buy the 100 article subscription. </a:t>
            </a:r>
          </a:p>
          <a:p>
            <a:pPr marL="0" indent="0">
              <a:buNone/>
            </a:pPr>
            <a:r>
              <a:rPr lang="en-AU" sz="1600" dirty="0"/>
              <a:t>A 60 and 100 article menu gives profit of $68. That is, they can charge a price of $30 for the 60-article subscription and $38 for the 100-article subscription.</a:t>
            </a:r>
          </a:p>
          <a:p>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3217399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sz="1800" dirty="0"/>
              <a:t>Bubbles and Crazy Juices are two rival bottled drink manufacturers. Both are considering launching a new carbonated guava juice drink on the Sydney University campus. There is sufficient demand to sustain only one carbonated guava drink. Bubbles and Crazy must simultaneously decide whether to launch or stay out of the market. The matrix below summarises payoffs.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507" y="4289326"/>
            <a:ext cx="4331489" cy="1501873"/>
          </a:xfrm>
          <a:prstGeom prst="rect">
            <a:avLst/>
          </a:prstGeom>
        </p:spPr>
      </p:pic>
    </p:spTree>
    <p:extLst>
      <p:ext uri="{BB962C8B-B14F-4D97-AF65-F5344CB8AC3E}">
        <p14:creationId xmlns:p14="http://schemas.microsoft.com/office/powerpoint/2010/main" val="4710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dirty="0"/>
              <a:t>(a) Identify all Nash equilibria to this game.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826" y="3187502"/>
            <a:ext cx="4331489" cy="1501873"/>
          </a:xfrm>
          <a:prstGeom prst="rect">
            <a:avLst/>
          </a:prstGeom>
        </p:spPr>
      </p:pic>
    </p:spTree>
    <p:extLst>
      <p:ext uri="{BB962C8B-B14F-4D97-AF65-F5344CB8AC3E}">
        <p14:creationId xmlns:p14="http://schemas.microsoft.com/office/powerpoint/2010/main" val="116095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dirty="0"/>
              <a:t>(a) Identify all Nash equilibria to this game.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826" y="3187502"/>
            <a:ext cx="4331489" cy="1501873"/>
          </a:xfrm>
          <a:prstGeom prst="rect">
            <a:avLst/>
          </a:prstGeom>
        </p:spPr>
      </p:pic>
      <p:sp>
        <p:nvSpPr>
          <p:cNvPr id="9" name="Oval 8">
            <a:extLst>
              <a:ext uri="{FF2B5EF4-FFF2-40B4-BE49-F238E27FC236}">
                <a16:creationId xmlns:a16="http://schemas.microsoft.com/office/drawing/2014/main" id="{27317F59-3658-B949-9B93-573717BF5A5A}"/>
              </a:ext>
            </a:extLst>
          </p:cNvPr>
          <p:cNvSpPr/>
          <p:nvPr/>
        </p:nvSpPr>
        <p:spPr>
          <a:xfrm>
            <a:off x="4982401" y="4224258"/>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9201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dirty="0"/>
              <a:t>(a) Identify all Nash equilibria to this game.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826" y="3187502"/>
            <a:ext cx="4331489" cy="1501873"/>
          </a:xfrm>
          <a:prstGeom prst="rect">
            <a:avLst/>
          </a:prstGeom>
        </p:spPr>
      </p:pic>
      <p:sp>
        <p:nvSpPr>
          <p:cNvPr id="3" name="Oval 2">
            <a:extLst>
              <a:ext uri="{FF2B5EF4-FFF2-40B4-BE49-F238E27FC236}">
                <a16:creationId xmlns:a16="http://schemas.microsoft.com/office/drawing/2014/main" id="{5EE265EA-4562-3C40-AAA9-17AB2F03058F}"/>
              </a:ext>
            </a:extLst>
          </p:cNvPr>
          <p:cNvSpPr/>
          <p:nvPr/>
        </p:nvSpPr>
        <p:spPr>
          <a:xfrm>
            <a:off x="4982401" y="4224258"/>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9B040552-0A6F-A043-8DC1-37B3CC2E46E9}"/>
              </a:ext>
            </a:extLst>
          </p:cNvPr>
          <p:cNvSpPr/>
          <p:nvPr/>
        </p:nvSpPr>
        <p:spPr>
          <a:xfrm>
            <a:off x="6236625" y="3908760"/>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0396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dirty="0"/>
              <a:t>(a) Identify all Nash equilibria to this game.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826" y="3187502"/>
            <a:ext cx="4331489" cy="1501873"/>
          </a:xfrm>
          <a:prstGeom prst="rect">
            <a:avLst/>
          </a:prstGeom>
        </p:spPr>
      </p:pic>
      <p:sp>
        <p:nvSpPr>
          <p:cNvPr id="3" name="Oval 2">
            <a:extLst>
              <a:ext uri="{FF2B5EF4-FFF2-40B4-BE49-F238E27FC236}">
                <a16:creationId xmlns:a16="http://schemas.microsoft.com/office/drawing/2014/main" id="{5EE265EA-4562-3C40-AAA9-17AB2F03058F}"/>
              </a:ext>
            </a:extLst>
          </p:cNvPr>
          <p:cNvSpPr/>
          <p:nvPr/>
        </p:nvSpPr>
        <p:spPr>
          <a:xfrm>
            <a:off x="4982401" y="4224258"/>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9B040552-0A6F-A043-8DC1-37B3CC2E46E9}"/>
              </a:ext>
            </a:extLst>
          </p:cNvPr>
          <p:cNvSpPr/>
          <p:nvPr/>
        </p:nvSpPr>
        <p:spPr>
          <a:xfrm>
            <a:off x="6236625" y="3908760"/>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40EF3A10-66EE-3342-B292-E38EA90135DD}"/>
              </a:ext>
            </a:extLst>
          </p:cNvPr>
          <p:cNvSpPr/>
          <p:nvPr/>
        </p:nvSpPr>
        <p:spPr>
          <a:xfrm>
            <a:off x="6583301" y="3900839"/>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3479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dirty="0"/>
              <a:t>(a) Identify all Nash equilibria to this game.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pic>
        <p:nvPicPr>
          <p:cNvPr id="8" name="Picture 7" descr="A screenshot of a cell phone&#10;&#10;Description automatically generated">
            <a:extLst>
              <a:ext uri="{FF2B5EF4-FFF2-40B4-BE49-F238E27FC236}">
                <a16:creationId xmlns:a16="http://schemas.microsoft.com/office/drawing/2014/main" id="{701AE583-4FBB-7B45-AB16-B413E41B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826" y="3187502"/>
            <a:ext cx="4331489" cy="1501873"/>
          </a:xfrm>
          <a:prstGeom prst="rect">
            <a:avLst/>
          </a:prstGeom>
        </p:spPr>
      </p:pic>
      <p:sp>
        <p:nvSpPr>
          <p:cNvPr id="3" name="Oval 2">
            <a:extLst>
              <a:ext uri="{FF2B5EF4-FFF2-40B4-BE49-F238E27FC236}">
                <a16:creationId xmlns:a16="http://schemas.microsoft.com/office/drawing/2014/main" id="{5EE265EA-4562-3C40-AAA9-17AB2F03058F}"/>
              </a:ext>
            </a:extLst>
          </p:cNvPr>
          <p:cNvSpPr/>
          <p:nvPr/>
        </p:nvSpPr>
        <p:spPr>
          <a:xfrm>
            <a:off x="4982401" y="4224258"/>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9B040552-0A6F-A043-8DC1-37B3CC2E46E9}"/>
              </a:ext>
            </a:extLst>
          </p:cNvPr>
          <p:cNvSpPr/>
          <p:nvPr/>
        </p:nvSpPr>
        <p:spPr>
          <a:xfrm>
            <a:off x="6236625" y="3908760"/>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40EF3A10-66EE-3342-B292-E38EA90135DD}"/>
              </a:ext>
            </a:extLst>
          </p:cNvPr>
          <p:cNvSpPr/>
          <p:nvPr/>
        </p:nvSpPr>
        <p:spPr>
          <a:xfrm>
            <a:off x="6583301" y="3900839"/>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BEBC7BED-6EA6-DF4B-BE6B-37DA831311E4}"/>
              </a:ext>
            </a:extLst>
          </p:cNvPr>
          <p:cNvSpPr/>
          <p:nvPr/>
        </p:nvSpPr>
        <p:spPr>
          <a:xfrm>
            <a:off x="5351682" y="4224258"/>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037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Oligopoly – the </a:t>
            </a:r>
            <a:r>
              <a:rPr lang="en-US" dirty="0" err="1">
                <a:solidFill>
                  <a:srgbClr val="002060"/>
                </a:solidFill>
              </a:rPr>
              <a:t>Cournot</a:t>
            </a:r>
            <a:r>
              <a:rPr lang="en-US" dirty="0">
                <a:solidFill>
                  <a:srgbClr val="002060"/>
                </a:solidFill>
              </a:rPr>
              <a:t> Model</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=100−</m:t>
                      </m:r>
                      <m:r>
                        <a:rPr lang="en-US" b="0" i="1" smtClean="0">
                          <a:latin typeface="Cambria Math" panose="02040503050406030204" pitchFamily="18" charset="0"/>
                        </a:rPr>
                        <m:t>𝑄</m:t>
                      </m:r>
                    </m:oMath>
                    <m:oMath xmlns:m="http://schemas.openxmlformats.org/officeDocument/2006/math">
                      <m:r>
                        <a:rPr lang="en-AU" b="0" i="1" smtClean="0">
                          <a:latin typeface="Cambria Math" panose="02040503050406030204" pitchFamily="18" charset="0"/>
                        </a:rPr>
                        <m:t> </m:t>
                      </m:r>
                    </m:oMath>
                  </m:oMathPara>
                </a14:m>
                <a:endParaRPr lang="en-AU" i="1" dirty="0">
                  <a:latin typeface="Cambria Math" panose="02040503050406030204" pitchFamily="18" charset="0"/>
                </a:endParaRPr>
              </a:p>
              <a:p>
                <a:pPr marL="0" indent="0">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r>
                        <a:rPr lang="en-US" i="1">
                          <a:latin typeface="Cambria Math" panose="02040503050406030204" pitchFamily="18" charset="0"/>
                        </a:rPr>
                        <m:t>=</m:t>
                      </m:r>
                      <m:r>
                        <a:rPr lang="en-US" i="1">
                          <a:latin typeface="Cambria Math" panose="02040503050406030204" pitchFamily="18" charset="0"/>
                        </a:rPr>
                        <m:t>𝑄</m:t>
                      </m:r>
                    </m:oMath>
                    <m:oMath xmlns:m="http://schemas.openxmlformats.org/officeDocument/2006/math">
                      <m:r>
                        <a:rPr lang="en-AU" b="0" i="1" smtClean="0">
                          <a:latin typeface="Cambria Math" panose="02040503050406030204" pitchFamily="18" charset="0"/>
                        </a:rPr>
                        <m:t> </m:t>
                      </m:r>
                    </m:oMath>
                  </m:oMathPara>
                </a14:m>
                <a:endParaRPr lang="en-US"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𝑃</m:t>
                      </m:r>
                      <m:r>
                        <a:rPr lang="en-AU" b="0" i="1" smtClean="0">
                          <a:latin typeface="Cambria Math" panose="02040503050406030204" pitchFamily="18" charset="0"/>
                        </a:rPr>
                        <m:t>=100−</m:t>
                      </m:r>
                      <m:d>
                        <m:dPr>
                          <m:ctrlPr>
                            <a:rPr lang="en-AU"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d>
                    </m:oMath>
                    <m:oMath xmlns:m="http://schemas.openxmlformats.org/officeDocument/2006/math">
                      <m:r>
                        <a:rPr lang="en-AU" b="0" i="1" smtClean="0">
                          <a:latin typeface="Cambria Math" panose="02040503050406030204" pitchFamily="18" charset="0"/>
                        </a:rPr>
                        <m:t> </m:t>
                      </m:r>
                    </m:oMath>
                  </m:oMathPara>
                </a14:m>
                <a:endParaRPr lang="en-AU" dirty="0"/>
              </a:p>
              <a:p>
                <a:pPr marL="0" indent="0">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𝑃</m:t>
                      </m:r>
                      <m:r>
                        <a:rPr lang="en-AU" i="1">
                          <a:latin typeface="Cambria Math" panose="02040503050406030204" pitchFamily="18" charset="0"/>
                        </a:rPr>
                        <m:t>=100−</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oMath>
                    <m:oMath xmlns:m="http://schemas.openxmlformats.org/officeDocument/2006/math">
                      <m:r>
                        <a:rPr lang="en-AU" b="0" i="1" smtClean="0">
                          <a:latin typeface="Cambria Math" panose="02040503050406030204" pitchFamily="18" charset="0"/>
                        </a:rPr>
                        <m:t> </m:t>
                      </m:r>
                    </m:oMath>
                  </m:oMathPara>
                </a14:m>
                <a:br>
                  <a:rPr lang="en-US" dirty="0"/>
                </a:br>
                <a:endParaRPr lang="en-US" dirty="0"/>
              </a:p>
              <a:p>
                <a:pPr marL="0" indent="0">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𝐴</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192903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sz="1800" dirty="0"/>
                  <a:t>(a) Identify all Nash equilibria to this game.</a:t>
                </a:r>
              </a:p>
              <a:p>
                <a:pPr marL="0" indent="0">
                  <a:buNone/>
                </a:pPr>
                <a:r>
                  <a:rPr lang="en-AU" sz="1800" dirty="0"/>
                  <a:t>What of mixed strategy Nash equilibria? </a:t>
                </a:r>
              </a:p>
              <a:p>
                <a:pPr marL="0" indent="0">
                  <a:buNone/>
                </a:pPr>
                <a:r>
                  <a:rPr lang="en-AU" sz="1800" dirty="0"/>
                  <a:t>Let </a:t>
                </a:r>
                <a:r>
                  <a:rPr lang="en-AU" sz="1800" i="1" dirty="0"/>
                  <a:t>p </a:t>
                </a:r>
                <a:r>
                  <a:rPr lang="en-AU" sz="1800" dirty="0"/>
                  <a:t>be the probability that Bubbles chooses Launch, and </a:t>
                </a:r>
                <a:r>
                  <a:rPr lang="en-AU" sz="1800" i="1" dirty="0"/>
                  <a:t>q </a:t>
                </a:r>
                <a:r>
                  <a:rPr lang="en-AU" sz="1800" dirty="0"/>
                  <a:t>be the probability that Crazy chooses Launch. Bubbles is indifferent if:</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−60</m:t>
                      </m:r>
                      <m:r>
                        <a:rPr lang="en-AU" sz="1800" b="0" i="1" smtClean="0">
                          <a:latin typeface="Cambria Math" panose="02040503050406030204" pitchFamily="18" charset="0"/>
                        </a:rPr>
                        <m:t>𝑞</m:t>
                      </m:r>
                      <m:r>
                        <a:rPr lang="en-AU" sz="1800" b="0" i="1" smtClean="0">
                          <a:latin typeface="Cambria Math" panose="02040503050406030204" pitchFamily="18" charset="0"/>
                        </a:rPr>
                        <m:t>+120</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𝑞</m:t>
                          </m:r>
                        </m:e>
                      </m:d>
                      <m:r>
                        <a:rPr lang="en-AU" sz="1800" b="0" i="1" smtClean="0">
                          <a:latin typeface="Cambria Math" panose="02040503050406030204" pitchFamily="18" charset="0"/>
                        </a:rPr>
                        <m:t>=0 </m:t>
                      </m:r>
                      <m:r>
                        <a:rPr lang="en-AU" sz="1800" b="0" i="1" smtClean="0">
                          <a:latin typeface="Cambria Math" panose="02040503050406030204" pitchFamily="18" charset="0"/>
                          <a:ea typeface="Cambria Math" panose="02040503050406030204" pitchFamily="18" charset="0"/>
                        </a:rPr>
                        <m:t>⇒</m:t>
                      </m:r>
                      <m:r>
                        <a:rPr lang="en-AU" sz="1800" b="0" i="1" smtClean="0">
                          <a:latin typeface="Cambria Math" panose="02040503050406030204" pitchFamily="18" charset="0"/>
                          <a:ea typeface="Cambria Math" panose="02040503050406030204" pitchFamily="18" charset="0"/>
                        </a:rPr>
                        <m:t>𝑞</m:t>
                      </m:r>
                      <m:r>
                        <a:rPr lang="en-AU" sz="1800" b="0" i="1" smtClean="0">
                          <a:latin typeface="Cambria Math" panose="02040503050406030204" pitchFamily="18" charset="0"/>
                          <a:ea typeface="Cambria Math" panose="02040503050406030204" pitchFamily="18" charset="0"/>
                        </a:rPr>
                        <m:t>=</m:t>
                      </m:r>
                      <m:f>
                        <m:fPr>
                          <m:type m:val="lin"/>
                          <m:ctrlPr>
                            <a:rPr lang="en-AU" sz="1800" b="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2</m:t>
                          </m:r>
                        </m:num>
                        <m:den>
                          <m:r>
                            <a:rPr lang="en-AU" sz="1800" b="0" i="1" smtClean="0">
                              <a:latin typeface="Cambria Math" panose="02040503050406030204" pitchFamily="18" charset="0"/>
                              <a:ea typeface="Cambria Math" panose="02040503050406030204" pitchFamily="18" charset="0"/>
                            </a:rPr>
                            <m:t>3</m:t>
                          </m:r>
                        </m:den>
                      </m:f>
                    </m:oMath>
                  </m:oMathPara>
                </a14:m>
                <a:endParaRPr lang="en-AU" sz="1800" dirty="0"/>
              </a:p>
            </p:txBody>
          </p:sp>
        </mc:Choice>
        <mc:Fallback>
          <p:sp>
            <p:nvSpPr>
              <p:cNvPr id="6" name="Content Placeholder 5">
                <a:extLst>
                  <a:ext uri="{FF2B5EF4-FFF2-40B4-BE49-F238E27FC236}">
                    <a16:creationId xmlns:a16="http://schemas.microsoft.com/office/drawing/2014/main" id="{D772D281-4F5E-AF43-81D8-CE823DDBEC79}"/>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pic>
        <p:nvPicPr>
          <p:cNvPr id="12" name="Picture 11" descr="A screenshot of a cell phone&#10;&#10;Description automatically generated">
            <a:extLst>
              <a:ext uri="{FF2B5EF4-FFF2-40B4-BE49-F238E27FC236}">
                <a16:creationId xmlns:a16="http://schemas.microsoft.com/office/drawing/2014/main" id="{F869F48D-96A4-8048-A373-D3DCB7009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942" y="4441724"/>
            <a:ext cx="4331489" cy="1501873"/>
          </a:xfrm>
          <a:prstGeom prst="rect">
            <a:avLst/>
          </a:prstGeom>
        </p:spPr>
      </p:pic>
    </p:spTree>
    <p:extLst>
      <p:ext uri="{BB962C8B-B14F-4D97-AF65-F5344CB8AC3E}">
        <p14:creationId xmlns:p14="http://schemas.microsoft.com/office/powerpoint/2010/main" val="767754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sz="1800" dirty="0"/>
                  <a:t>(a) Identify all Nash equilibria to this game.</a:t>
                </a:r>
              </a:p>
              <a:p>
                <a:pPr marL="0" indent="0">
                  <a:buNone/>
                </a:pPr>
                <a:r>
                  <a:rPr lang="en-AU" sz="1800" dirty="0"/>
                  <a:t>What of mixed strategy Nash equilibria? </a:t>
                </a:r>
              </a:p>
              <a:p>
                <a:pPr marL="0" indent="0">
                  <a:buNone/>
                </a:pPr>
                <a:r>
                  <a:rPr lang="en-AU" sz="1800" dirty="0"/>
                  <a:t>Let </a:t>
                </a:r>
                <a:r>
                  <a:rPr lang="en-AU" sz="1800" i="1" dirty="0"/>
                  <a:t>p </a:t>
                </a:r>
                <a:r>
                  <a:rPr lang="en-AU" sz="1800" dirty="0"/>
                  <a:t>be the probability that Bubbles chooses Launch, and </a:t>
                </a:r>
                <a:r>
                  <a:rPr lang="en-AU" sz="1800" i="1" dirty="0"/>
                  <a:t>q </a:t>
                </a:r>
                <a:r>
                  <a:rPr lang="en-AU" sz="1800" dirty="0"/>
                  <a:t>be the probability that Crazy chooses Launch. Crazy is indifferent if:</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−80</m:t>
                      </m:r>
                      <m:r>
                        <a:rPr lang="en-AU" sz="1800" b="0" i="1" smtClean="0">
                          <a:latin typeface="Cambria Math" panose="02040503050406030204" pitchFamily="18" charset="0"/>
                        </a:rPr>
                        <m:t>𝑝</m:t>
                      </m:r>
                      <m:r>
                        <a:rPr lang="en-AU" sz="1800" b="0" i="1" smtClean="0">
                          <a:latin typeface="Cambria Math" panose="02040503050406030204" pitchFamily="18" charset="0"/>
                        </a:rPr>
                        <m:t>+120</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1−</m:t>
                          </m:r>
                          <m:r>
                            <a:rPr lang="en-AU" sz="1800" b="0" i="1" smtClean="0">
                              <a:latin typeface="Cambria Math" panose="02040503050406030204" pitchFamily="18" charset="0"/>
                            </a:rPr>
                            <m:t>𝑝</m:t>
                          </m:r>
                        </m:e>
                      </m:d>
                      <m:r>
                        <a:rPr lang="en-AU" sz="1800" b="0" i="1" smtClean="0">
                          <a:latin typeface="Cambria Math" panose="02040503050406030204" pitchFamily="18" charset="0"/>
                        </a:rPr>
                        <m:t>=0 </m:t>
                      </m:r>
                      <m:r>
                        <a:rPr lang="en-AU" sz="1800" b="0" i="1" smtClean="0">
                          <a:latin typeface="Cambria Math" panose="02040503050406030204" pitchFamily="18" charset="0"/>
                          <a:ea typeface="Cambria Math" panose="02040503050406030204" pitchFamily="18" charset="0"/>
                        </a:rPr>
                        <m:t>⇒</m:t>
                      </m:r>
                      <m:r>
                        <a:rPr lang="en-AU" sz="1800" b="0" i="1" smtClean="0">
                          <a:latin typeface="Cambria Math" panose="02040503050406030204" pitchFamily="18" charset="0"/>
                          <a:ea typeface="Cambria Math" panose="02040503050406030204" pitchFamily="18" charset="0"/>
                        </a:rPr>
                        <m:t>𝑝</m:t>
                      </m:r>
                      <m:r>
                        <a:rPr lang="en-AU" sz="1800" b="0" i="1" smtClean="0">
                          <a:latin typeface="Cambria Math" panose="02040503050406030204" pitchFamily="18" charset="0"/>
                          <a:ea typeface="Cambria Math" panose="02040503050406030204" pitchFamily="18" charset="0"/>
                        </a:rPr>
                        <m:t>=</m:t>
                      </m:r>
                      <m:f>
                        <m:fPr>
                          <m:type m:val="lin"/>
                          <m:ctrlPr>
                            <a:rPr lang="en-AU" sz="1800" b="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3</m:t>
                          </m:r>
                        </m:num>
                        <m:den>
                          <m:r>
                            <a:rPr lang="en-AU" sz="1800" b="0" i="1" smtClean="0">
                              <a:latin typeface="Cambria Math" panose="02040503050406030204" pitchFamily="18" charset="0"/>
                              <a:ea typeface="Cambria Math" panose="02040503050406030204" pitchFamily="18" charset="0"/>
                            </a:rPr>
                            <m:t>5</m:t>
                          </m:r>
                        </m:den>
                      </m:f>
                    </m:oMath>
                  </m:oMathPara>
                </a14:m>
                <a:endParaRPr lang="en-AU" sz="1800" dirty="0"/>
              </a:p>
            </p:txBody>
          </p:sp>
        </mc:Choice>
        <mc:Fallback xmlns="">
          <p:sp>
            <p:nvSpPr>
              <p:cNvPr id="6" name="Content Placeholder 5">
                <a:extLst>
                  <a:ext uri="{FF2B5EF4-FFF2-40B4-BE49-F238E27FC236}">
                    <a16:creationId xmlns:a16="http://schemas.microsoft.com/office/drawing/2014/main" id="{D772D281-4F5E-AF43-81D8-CE823DDBEC79}"/>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pic>
        <p:nvPicPr>
          <p:cNvPr id="12" name="Picture 11" descr="A screenshot of a cell phone&#10;&#10;Description automatically generated">
            <a:extLst>
              <a:ext uri="{FF2B5EF4-FFF2-40B4-BE49-F238E27FC236}">
                <a16:creationId xmlns:a16="http://schemas.microsoft.com/office/drawing/2014/main" id="{F869F48D-96A4-8048-A373-D3DCB7009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942" y="4441724"/>
            <a:ext cx="4331489" cy="1501873"/>
          </a:xfrm>
          <a:prstGeom prst="rect">
            <a:avLst/>
          </a:prstGeom>
        </p:spPr>
      </p:pic>
    </p:spTree>
    <p:extLst>
      <p:ext uri="{BB962C8B-B14F-4D97-AF65-F5344CB8AC3E}">
        <p14:creationId xmlns:p14="http://schemas.microsoft.com/office/powerpoint/2010/main" val="147517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6" name="Content Placeholder 5">
            <a:extLst>
              <a:ext uri="{FF2B5EF4-FFF2-40B4-BE49-F238E27FC236}">
                <a16:creationId xmlns:a16="http://schemas.microsoft.com/office/drawing/2014/main" id="{D772D281-4F5E-AF43-81D8-CE823DDBEC79}"/>
              </a:ext>
            </a:extLst>
          </p:cNvPr>
          <p:cNvSpPr>
            <a:spLocks noGrp="1"/>
          </p:cNvSpPr>
          <p:nvPr>
            <p:ph sz="quarter" idx="13"/>
          </p:nvPr>
        </p:nvSpPr>
        <p:spPr/>
        <p:txBody>
          <a:bodyPr/>
          <a:lstStyle/>
          <a:p>
            <a:pPr marL="0" indent="0">
              <a:buNone/>
            </a:pPr>
            <a:r>
              <a:rPr lang="en-AU" sz="1800" dirty="0"/>
              <a:t>(b) The CEO at Crazy Juices thinks it would be a good idea to wait to gather information before deciding whether to launch. Consider a sequential moves game in which Bubbles makes their launch decision first. Crazy observes this decision and then chooses whether to launch. Illustrate this game with a diagram and solve for the subgame perfect Nash equilibrium to the game. Would you advise the CEO at Crazy to wait? Explain.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2089340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pic>
        <p:nvPicPr>
          <p:cNvPr id="7" name="Picture 6" descr="A close up of a map&#10;&#10;Description automatically generated">
            <a:extLst>
              <a:ext uri="{FF2B5EF4-FFF2-40B4-BE49-F238E27FC236}">
                <a16:creationId xmlns:a16="http://schemas.microsoft.com/office/drawing/2014/main" id="{C38C6015-C6AF-2541-B932-7BF09B25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495" y="2128057"/>
            <a:ext cx="5403298" cy="3360867"/>
          </a:xfrm>
          <a:prstGeom prst="rect">
            <a:avLst/>
          </a:prstGeom>
        </p:spPr>
      </p:pic>
    </p:spTree>
    <p:extLst>
      <p:ext uri="{BB962C8B-B14F-4D97-AF65-F5344CB8AC3E}">
        <p14:creationId xmlns:p14="http://schemas.microsoft.com/office/powerpoint/2010/main" val="52303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pic>
        <p:nvPicPr>
          <p:cNvPr id="7" name="Picture 6" descr="A close up of a map&#10;&#10;Description automatically generated">
            <a:extLst>
              <a:ext uri="{FF2B5EF4-FFF2-40B4-BE49-F238E27FC236}">
                <a16:creationId xmlns:a16="http://schemas.microsoft.com/office/drawing/2014/main" id="{C38C6015-C6AF-2541-B932-7BF09B25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495" y="2128057"/>
            <a:ext cx="5403298" cy="3360867"/>
          </a:xfrm>
          <a:prstGeom prst="rect">
            <a:avLst/>
          </a:prstGeom>
        </p:spPr>
      </p:pic>
      <p:sp>
        <p:nvSpPr>
          <p:cNvPr id="11" name="Oval 10">
            <a:extLst>
              <a:ext uri="{FF2B5EF4-FFF2-40B4-BE49-F238E27FC236}">
                <a16:creationId xmlns:a16="http://schemas.microsoft.com/office/drawing/2014/main" id="{E4CEF471-EF77-4D4B-81AF-3F8E8FF880A4}"/>
              </a:ext>
            </a:extLst>
          </p:cNvPr>
          <p:cNvSpPr/>
          <p:nvPr/>
        </p:nvSpPr>
        <p:spPr>
          <a:xfrm>
            <a:off x="7634729" y="3258615"/>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93677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pic>
        <p:nvPicPr>
          <p:cNvPr id="7" name="Picture 6" descr="A close up of a map&#10;&#10;Description automatically generated">
            <a:extLst>
              <a:ext uri="{FF2B5EF4-FFF2-40B4-BE49-F238E27FC236}">
                <a16:creationId xmlns:a16="http://schemas.microsoft.com/office/drawing/2014/main" id="{C38C6015-C6AF-2541-B932-7BF09B25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495" y="2128057"/>
            <a:ext cx="5403298" cy="3360867"/>
          </a:xfrm>
          <a:prstGeom prst="rect">
            <a:avLst/>
          </a:prstGeom>
        </p:spPr>
      </p:pic>
      <p:sp>
        <p:nvSpPr>
          <p:cNvPr id="11" name="Oval 10">
            <a:extLst>
              <a:ext uri="{FF2B5EF4-FFF2-40B4-BE49-F238E27FC236}">
                <a16:creationId xmlns:a16="http://schemas.microsoft.com/office/drawing/2014/main" id="{E4CEF471-EF77-4D4B-81AF-3F8E8FF880A4}"/>
              </a:ext>
            </a:extLst>
          </p:cNvPr>
          <p:cNvSpPr/>
          <p:nvPr/>
        </p:nvSpPr>
        <p:spPr>
          <a:xfrm>
            <a:off x="7634729" y="3258615"/>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FB89CF59-CBE5-5A4F-88F6-48599E6D8AE0}"/>
              </a:ext>
            </a:extLst>
          </p:cNvPr>
          <p:cNvSpPr/>
          <p:nvPr/>
        </p:nvSpPr>
        <p:spPr>
          <a:xfrm>
            <a:off x="7481383" y="4139065"/>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23990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pic>
        <p:nvPicPr>
          <p:cNvPr id="7" name="Picture 6" descr="A close up of a map&#10;&#10;Description automatically generated">
            <a:extLst>
              <a:ext uri="{FF2B5EF4-FFF2-40B4-BE49-F238E27FC236}">
                <a16:creationId xmlns:a16="http://schemas.microsoft.com/office/drawing/2014/main" id="{C38C6015-C6AF-2541-B932-7BF09B25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495" y="2128057"/>
            <a:ext cx="5403298" cy="3360867"/>
          </a:xfrm>
          <a:prstGeom prst="rect">
            <a:avLst/>
          </a:prstGeom>
        </p:spPr>
      </p:pic>
      <p:sp>
        <p:nvSpPr>
          <p:cNvPr id="11" name="Oval 10">
            <a:extLst>
              <a:ext uri="{FF2B5EF4-FFF2-40B4-BE49-F238E27FC236}">
                <a16:creationId xmlns:a16="http://schemas.microsoft.com/office/drawing/2014/main" id="{E4CEF471-EF77-4D4B-81AF-3F8E8FF880A4}"/>
              </a:ext>
            </a:extLst>
          </p:cNvPr>
          <p:cNvSpPr/>
          <p:nvPr/>
        </p:nvSpPr>
        <p:spPr>
          <a:xfrm>
            <a:off x="7634729" y="3258615"/>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FB89CF59-CBE5-5A4F-88F6-48599E6D8AE0}"/>
              </a:ext>
            </a:extLst>
          </p:cNvPr>
          <p:cNvSpPr/>
          <p:nvPr/>
        </p:nvSpPr>
        <p:spPr>
          <a:xfrm>
            <a:off x="7481383" y="4139065"/>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E0114F17-0869-3442-91FB-5546DCEF4897}"/>
              </a:ext>
            </a:extLst>
          </p:cNvPr>
          <p:cNvSpPr/>
          <p:nvPr/>
        </p:nvSpPr>
        <p:spPr>
          <a:xfrm>
            <a:off x="7305318" y="3251643"/>
            <a:ext cx="436337" cy="3407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003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34235" y="1385112"/>
            <a:ext cx="566044" cy="369332"/>
          </a:xfrm>
          <a:prstGeom prst="rect">
            <a:avLst/>
          </a:prstGeom>
          <a:noFill/>
        </p:spPr>
        <p:txBody>
          <a:bodyPr wrap="square" rtlCol="0">
            <a:spAutoFit/>
          </a:bodyPr>
          <a:lstStyle/>
          <a:p>
            <a:r>
              <a:rPr lang="en-US" dirty="0"/>
              <a:t>100</a:t>
            </a:r>
          </a:p>
        </p:txBody>
      </p: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55506" y="5749363"/>
            <a:ext cx="476421" cy="338554"/>
          </a:xfrm>
          <a:prstGeom prst="rect">
            <a:avLst/>
          </a:prstGeom>
          <a:noFill/>
        </p:spPr>
        <p:txBody>
          <a:bodyPr wrap="square" rtlCol="0">
            <a:spAutoFit/>
          </a:bodyPr>
          <a:lstStyle/>
          <a:p>
            <a:pPr algn="ctr"/>
            <a:r>
              <a:rPr lang="en-US" sz="1600" i="1" dirty="0"/>
              <a:t>Q</a:t>
            </a:r>
            <a:endParaRPr lang="en-US" sz="1600" i="1" baseline="-25000" dirty="0"/>
          </a:p>
        </p:txBody>
      </p:sp>
      <p:cxnSp>
        <p:nvCxnSpPr>
          <p:cNvPr id="20" name="Straight Connector 19"/>
          <p:cNvCxnSpPr>
            <a:cxnSpLocks/>
          </p:cNvCxnSpPr>
          <p:nvPr/>
        </p:nvCxnSpPr>
        <p:spPr>
          <a:xfrm flipH="1" flipV="1">
            <a:off x="3430627" y="1569778"/>
            <a:ext cx="4441857" cy="41282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18013" y="1061696"/>
            <a:ext cx="476421" cy="338554"/>
          </a:xfrm>
          <a:prstGeom prst="rect">
            <a:avLst/>
          </a:prstGeom>
          <a:noFill/>
        </p:spPr>
        <p:txBody>
          <a:bodyPr wrap="square" rtlCol="0">
            <a:spAutoFit/>
          </a:bodyPr>
          <a:lstStyle/>
          <a:p>
            <a:pPr algn="ctr"/>
            <a:r>
              <a:rPr lang="en-US" sz="1600" i="1" dirty="0"/>
              <a:t>P</a:t>
            </a:r>
            <a:endParaRPr lang="en-US" sz="1600" i="1" baseline="-25000" dirty="0"/>
          </a:p>
        </p:txBody>
      </p:sp>
      <p:sp>
        <p:nvSpPr>
          <p:cNvPr id="33" name="TextBox 32"/>
          <p:cNvSpPr txBox="1"/>
          <p:nvPr/>
        </p:nvSpPr>
        <p:spPr>
          <a:xfrm>
            <a:off x="7589462" y="5733974"/>
            <a:ext cx="566044" cy="369332"/>
          </a:xfrm>
          <a:prstGeom prst="rect">
            <a:avLst/>
          </a:prstGeom>
          <a:noFill/>
        </p:spPr>
        <p:txBody>
          <a:bodyPr wrap="square" rtlCol="0">
            <a:spAutoFit/>
          </a:bodyPr>
          <a:lstStyle/>
          <a:p>
            <a:r>
              <a:rPr lang="en-US" dirty="0"/>
              <a:t>100</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9C80B1-1A68-4B4F-8F58-D8CDA91FDB44}"/>
              </a:ext>
            </a:extLst>
          </p:cNvPr>
          <p:cNvCxnSpPr>
            <a:cxnSpLocks/>
          </p:cNvCxnSpPr>
          <p:nvPr/>
        </p:nvCxnSpPr>
        <p:spPr>
          <a:xfrm flipH="1" flipV="1">
            <a:off x="3439097" y="2477553"/>
            <a:ext cx="3518294" cy="3220452"/>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B877A8-8F09-E040-9A2A-07A526BF9DAC}"/>
              </a:ext>
            </a:extLst>
          </p:cNvPr>
          <p:cNvCxnSpPr>
            <a:cxnSpLocks/>
          </p:cNvCxnSpPr>
          <p:nvPr/>
        </p:nvCxnSpPr>
        <p:spPr>
          <a:xfrm flipH="1">
            <a:off x="4861655" y="3691678"/>
            <a:ext cx="77241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351A087-ADED-D44A-8B8A-39AA023B8B66}"/>
              </a:ext>
            </a:extLst>
          </p:cNvPr>
          <p:cNvSpPr txBox="1"/>
          <p:nvPr/>
        </p:nvSpPr>
        <p:spPr>
          <a:xfrm>
            <a:off x="6539909" y="5740793"/>
            <a:ext cx="905264" cy="369332"/>
          </a:xfrm>
          <a:prstGeom prst="rect">
            <a:avLst/>
          </a:prstGeom>
          <a:noFill/>
        </p:spPr>
        <p:txBody>
          <a:bodyPr wrap="square" rtlCol="0">
            <a:spAutoFit/>
          </a:bodyPr>
          <a:lstStyle/>
          <a:p>
            <a:r>
              <a:rPr lang="en-US" dirty="0"/>
              <a:t>100-</a:t>
            </a:r>
            <a:r>
              <a:rPr lang="en-US" i="1" dirty="0"/>
              <a:t>Q</a:t>
            </a:r>
            <a:r>
              <a:rPr lang="en-US" i="1" baseline="-25000" dirty="0"/>
              <a:t>B</a:t>
            </a:r>
          </a:p>
        </p:txBody>
      </p:sp>
      <p:cxnSp>
        <p:nvCxnSpPr>
          <p:cNvPr id="35" name="Straight Connector 34">
            <a:extLst>
              <a:ext uri="{FF2B5EF4-FFF2-40B4-BE49-F238E27FC236}">
                <a16:creationId xmlns:a16="http://schemas.microsoft.com/office/drawing/2014/main" id="{07689F42-51C5-C048-B843-7E4ED213530D}"/>
              </a:ext>
            </a:extLst>
          </p:cNvPr>
          <p:cNvCxnSpPr/>
          <p:nvPr/>
        </p:nvCxnSpPr>
        <p:spPr>
          <a:xfrm>
            <a:off x="6957391" y="5701806"/>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ED6A7D6-0ABD-3746-99F4-1706C9522E58}"/>
              </a:ext>
            </a:extLst>
          </p:cNvPr>
          <p:cNvSpPr txBox="1"/>
          <p:nvPr/>
        </p:nvSpPr>
        <p:spPr>
          <a:xfrm>
            <a:off x="2578253" y="2292887"/>
            <a:ext cx="905264" cy="369332"/>
          </a:xfrm>
          <a:prstGeom prst="rect">
            <a:avLst/>
          </a:prstGeom>
          <a:noFill/>
        </p:spPr>
        <p:txBody>
          <a:bodyPr wrap="square" rtlCol="0">
            <a:spAutoFit/>
          </a:bodyPr>
          <a:lstStyle/>
          <a:p>
            <a:r>
              <a:rPr lang="en-US" dirty="0"/>
              <a:t>100-</a:t>
            </a:r>
            <a:r>
              <a:rPr lang="en-US" i="1" dirty="0"/>
              <a:t>Q</a:t>
            </a:r>
            <a:r>
              <a:rPr lang="en-US" i="1" baseline="-25000" dirty="0"/>
              <a:t>B</a:t>
            </a:r>
          </a:p>
        </p:txBody>
      </p:sp>
      <p:cxnSp>
        <p:nvCxnSpPr>
          <p:cNvPr id="14" name="Straight Connector 13">
            <a:extLst>
              <a:ext uri="{FF2B5EF4-FFF2-40B4-BE49-F238E27FC236}">
                <a16:creationId xmlns:a16="http://schemas.microsoft.com/office/drawing/2014/main" id="{E985D6D6-41B8-D643-B960-66F72D26F0E4}"/>
              </a:ext>
            </a:extLst>
          </p:cNvPr>
          <p:cNvCxnSpPr>
            <a:cxnSpLocks/>
          </p:cNvCxnSpPr>
          <p:nvPr/>
        </p:nvCxnSpPr>
        <p:spPr>
          <a:xfrm>
            <a:off x="3428889" y="2549166"/>
            <a:ext cx="1977998" cy="314883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AFD1E9B-1ABF-FD45-89E6-FAF299FB2813}"/>
              </a:ext>
            </a:extLst>
          </p:cNvPr>
          <p:cNvSpPr txBox="1"/>
          <p:nvPr/>
        </p:nvSpPr>
        <p:spPr>
          <a:xfrm>
            <a:off x="6537046" y="3809020"/>
            <a:ext cx="2308004" cy="369332"/>
          </a:xfrm>
          <a:prstGeom prst="rect">
            <a:avLst/>
          </a:prstGeom>
          <a:noFill/>
        </p:spPr>
        <p:txBody>
          <a:bodyPr wrap="none" rtlCol="0">
            <a:spAutoFit/>
          </a:bodyPr>
          <a:lstStyle/>
          <a:p>
            <a:r>
              <a:rPr lang="en-AU" dirty="0"/>
              <a:t>Residual demand curve</a:t>
            </a:r>
          </a:p>
        </p:txBody>
      </p:sp>
      <p:cxnSp>
        <p:nvCxnSpPr>
          <p:cNvPr id="18" name="Straight Connector 17">
            <a:extLst>
              <a:ext uri="{FF2B5EF4-FFF2-40B4-BE49-F238E27FC236}">
                <a16:creationId xmlns:a16="http://schemas.microsoft.com/office/drawing/2014/main" id="{44EBE637-46DE-6C4E-A6F8-01B087A13B05}"/>
              </a:ext>
            </a:extLst>
          </p:cNvPr>
          <p:cNvCxnSpPr>
            <a:cxnSpLocks/>
            <a:stCxn id="16" idx="1"/>
          </p:cNvCxnSpPr>
          <p:nvPr/>
        </p:nvCxnSpPr>
        <p:spPr>
          <a:xfrm flipH="1">
            <a:off x="5406887" y="3993686"/>
            <a:ext cx="1130159" cy="22365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47B9A21-C15E-1C4B-AC48-E643314E3DEE}"/>
              </a:ext>
            </a:extLst>
          </p:cNvPr>
          <p:cNvSpPr txBox="1"/>
          <p:nvPr/>
        </p:nvSpPr>
        <p:spPr>
          <a:xfrm>
            <a:off x="3927547" y="5954284"/>
            <a:ext cx="1808700" cy="369332"/>
          </a:xfrm>
          <a:prstGeom prst="rect">
            <a:avLst/>
          </a:prstGeom>
          <a:noFill/>
        </p:spPr>
        <p:txBody>
          <a:bodyPr wrap="none" rtlCol="0">
            <a:spAutoFit/>
          </a:bodyPr>
          <a:lstStyle/>
          <a:p>
            <a:r>
              <a:rPr lang="en-AU" dirty="0"/>
              <a:t>Marginal revenue</a:t>
            </a:r>
          </a:p>
        </p:txBody>
      </p:sp>
      <p:cxnSp>
        <p:nvCxnSpPr>
          <p:cNvPr id="48" name="Straight Connector 47">
            <a:extLst>
              <a:ext uri="{FF2B5EF4-FFF2-40B4-BE49-F238E27FC236}">
                <a16:creationId xmlns:a16="http://schemas.microsoft.com/office/drawing/2014/main" id="{0E442EE7-D32A-1C40-A2D8-D13749326A4E}"/>
              </a:ext>
            </a:extLst>
          </p:cNvPr>
          <p:cNvCxnSpPr>
            <a:cxnSpLocks/>
          </p:cNvCxnSpPr>
          <p:nvPr/>
        </p:nvCxnSpPr>
        <p:spPr>
          <a:xfrm flipH="1">
            <a:off x="4606089" y="4828112"/>
            <a:ext cx="192261" cy="1169145"/>
          </a:xfrm>
          <a:prstGeom prst="line">
            <a:avLst/>
          </a:prstGeom>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EACA0A12-80ED-654C-A2DA-16955BABB147}"/>
              </a:ext>
            </a:extLst>
          </p:cNvPr>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solidFill>
                  <a:srgbClr val="002060"/>
                </a:solidFill>
              </a:rPr>
              <a:t>the Residual demand curve</a:t>
            </a:r>
            <a:endParaRPr lang="en-AU" i="1" dirty="0">
              <a:solidFill>
                <a:srgbClr val="002060"/>
              </a:solidFill>
            </a:endParaRPr>
          </a:p>
        </p:txBody>
      </p:sp>
    </p:spTree>
    <p:extLst>
      <p:ext uri="{BB962C8B-B14F-4D97-AF65-F5344CB8AC3E}">
        <p14:creationId xmlns:p14="http://schemas.microsoft.com/office/powerpoint/2010/main" val="408121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Oligopoly – the </a:t>
            </a:r>
            <a:r>
              <a:rPr lang="en-US" dirty="0" err="1">
                <a:solidFill>
                  <a:srgbClr val="002060"/>
                </a:solidFill>
              </a:rPr>
              <a:t>Cournot</a:t>
            </a:r>
            <a:r>
              <a:rPr lang="en-US" dirty="0">
                <a:solidFill>
                  <a:srgbClr val="002060"/>
                </a:solidFill>
              </a:rPr>
              <a:t> Model</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nSpc>
                    <a:spcPct val="120000"/>
                  </a:lnSpc>
                  <a:buClr>
                    <a:srgbClr val="0070C0"/>
                  </a:buClr>
                  <a:buSzPct val="50000"/>
                  <a:buNone/>
                </a:pPr>
                <a:r>
                  <a:rPr lang="en-US" dirty="0"/>
                  <a:t>The MR curve for firm A is given by: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𝑀𝑅</m:t>
                          </m:r>
                        </m:e>
                        <m:sub>
                          <m:r>
                            <a:rPr lang="en-US" b="0" i="1" smtClean="0">
                              <a:latin typeface="Cambria Math" panose="02040503050406030204" pitchFamily="18" charset="0"/>
                            </a:rPr>
                            <m:t>𝐴</m:t>
                          </m:r>
                        </m:sub>
                      </m:sSub>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100−</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𝑄</m:t>
                          </m:r>
                        </m:e>
                        <m:sub>
                          <m:r>
                            <a:rPr lang="en-US" b="0" i="1" smtClean="0">
                              <a:latin typeface="Cambria Math" panose="02040503050406030204" pitchFamily="18" charset="0"/>
                            </a:rPr>
                            <m:t>𝐴</m:t>
                          </m:r>
                        </m:sub>
                      </m:sSub>
                    </m:oMath>
                  </m:oMathPara>
                </a14:m>
                <a:endParaRPr lang="en-US" dirty="0"/>
              </a:p>
              <a:p>
                <a:pPr marL="0" indent="0">
                  <a:buClr>
                    <a:srgbClr val="0070C0"/>
                  </a:buClr>
                  <a:buSzPct val="50000"/>
                  <a:buNone/>
                </a:pPr>
                <a:r>
                  <a:rPr lang="en-US" dirty="0"/>
                  <a:t>(This is because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𝑅𝑒𝑣𝑒𝑛𝑢𝑒</m:t>
                        </m:r>
                      </m:e>
                      <m:sub>
                        <m:r>
                          <a:rPr lang="en-AU" b="0" i="1" smtClean="0">
                            <a:latin typeface="Cambria Math" panose="02040503050406030204" pitchFamily="18" charset="0"/>
                          </a:rPr>
                          <m:t>𝐴</m:t>
                        </m:r>
                      </m:sub>
                    </m:sSub>
                    <m:r>
                      <a:rPr lang="en-AU" i="1" smtClean="0">
                        <a:latin typeface="Cambria Math" panose="02040503050406030204" pitchFamily="18" charset="0"/>
                      </a:rPr>
                      <m:t>=</m:t>
                    </m:r>
                    <m:sSub>
                      <m:sSubPr>
                        <m:ctrlPr>
                          <a:rPr lang="en-AU" i="1" smtClean="0">
                            <a:latin typeface="Cambria Math" panose="02040503050406030204" pitchFamily="18" charset="0"/>
                          </a:rPr>
                        </m:ctrlPr>
                      </m:sSubPr>
                      <m:e>
                        <m:r>
                          <a:rPr lang="en-AU" b="0" i="1" smtClean="0">
                            <a:latin typeface="Cambria Math" panose="02040503050406030204" pitchFamily="18" charset="0"/>
                          </a:rPr>
                          <m:t>𝑃</m:t>
                        </m:r>
                      </m:e>
                      <m:sub>
                        <m:r>
                          <a:rPr lang="en-AU" b="0" i="1" smtClean="0">
                            <a:latin typeface="Cambria Math" panose="02040503050406030204" pitchFamily="18" charset="0"/>
                          </a:rPr>
                          <m:t>𝐴</m:t>
                        </m:r>
                      </m:sub>
                    </m:sSub>
                    <m:sSub>
                      <m:sSubPr>
                        <m:ctrlPr>
                          <a:rPr lang="en-AU" i="1" smtClean="0">
                            <a:latin typeface="Cambria Math" panose="02040503050406030204" pitchFamily="18" charset="0"/>
                          </a:rPr>
                        </m:ctrlPr>
                      </m:sSubPr>
                      <m:e>
                        <m:r>
                          <a:rPr lang="en-AU" b="0" i="1" smtClean="0">
                            <a:latin typeface="Cambria Math" panose="02040503050406030204" pitchFamily="18" charset="0"/>
                          </a:rPr>
                          <m:t>𝑄</m:t>
                        </m:r>
                      </m:e>
                      <m:sub>
                        <m:r>
                          <a:rPr lang="en-AU" b="0" i="1" smtClean="0">
                            <a:latin typeface="Cambria Math" panose="02040503050406030204" pitchFamily="18" charset="0"/>
                          </a:rPr>
                          <m:t>𝐴</m:t>
                        </m:r>
                      </m:sub>
                    </m:sSub>
                    <m:r>
                      <a:rPr lang="en-AU" b="0" i="1" smtClean="0">
                        <a:latin typeface="Cambria Math" panose="02040503050406030204" pitchFamily="18" charset="0"/>
                      </a:rPr>
                      <m:t>=</m:t>
                    </m:r>
                  </m:oMath>
                </a14:m>
                <a:r>
                  <a:rPr lang="en-US" dirty="0"/>
                  <a:t> </a:t>
                </a:r>
                <a14:m>
                  <m:oMath xmlns:m="http://schemas.openxmlformats.org/officeDocument/2006/math">
                    <m:d>
                      <m:dPr>
                        <m:ctrlPr>
                          <a:rPr lang="en-US"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100−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e>
                    </m:d>
                    <m:sSub>
                      <m:sSubPr>
                        <m:ctrlPr>
                          <a:rPr lang="en-US" i="1" smtClean="0">
                            <a:latin typeface="Cambria Math" panose="02040503050406030204" pitchFamily="18" charset="0"/>
                          </a:rPr>
                        </m:ctrlPr>
                      </m:sSubPr>
                      <m:e>
                        <m:r>
                          <a:rPr lang="en-AU" b="0" i="1" smtClean="0">
                            <a:latin typeface="Cambria Math" panose="02040503050406030204" pitchFamily="18" charset="0"/>
                          </a:rPr>
                          <m:t>𝑄</m:t>
                        </m:r>
                      </m:e>
                      <m:sub>
                        <m:r>
                          <a:rPr lang="en-AU" b="0" i="1" smtClean="0">
                            <a:latin typeface="Cambria Math" panose="02040503050406030204" pitchFamily="18" charset="0"/>
                          </a:rPr>
                          <m:t>𝐴</m:t>
                        </m:r>
                      </m:sub>
                    </m:sSub>
                  </m:oMath>
                </a14:m>
                <a:r>
                  <a:rPr lang="en-US" dirty="0"/>
                  <a:t>. Take the derivative to get marginal revenue.)</a:t>
                </a:r>
              </a:p>
              <a:p>
                <a:pPr marL="0" indent="0">
                  <a:lnSpc>
                    <a:spcPct val="120000"/>
                  </a:lnSpc>
                  <a:buClr>
                    <a:srgbClr val="0070C0"/>
                  </a:buClr>
                  <a:buSzPct val="50000"/>
                  <a:buNone/>
                </a:pPr>
                <a:r>
                  <a:rPr lang="en-US" dirty="0"/>
                  <a:t>The usual profit maximizing rule applies so we set marginal revenue equal to marginal cost to give:</a:t>
                </a:r>
                <a:br>
                  <a:rPr lang="en-US" dirty="0"/>
                </a:br>
                <a:endParaRPr lang="en-US" dirty="0"/>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𝑄</m:t>
                          </m:r>
                        </m:e>
                        <m:sub>
                          <m:r>
                            <a:rPr lang="en-US" i="1">
                              <a:latin typeface="Cambria Math" panose="02040503050406030204" pitchFamily="18" charset="0"/>
                            </a:rPr>
                            <m:t>𝐴</m:t>
                          </m:r>
                        </m:sub>
                      </m:sSub>
                    </m:oMath>
                  </m:oMathPara>
                </a14:m>
                <a:endParaRPr lang="en-US" dirty="0"/>
              </a:p>
              <a:p>
                <a:pPr marL="0" indent="358775">
                  <a:lnSpc>
                    <a:spcPct val="120000"/>
                  </a:lnSpc>
                  <a:buClr>
                    <a:srgbClr val="0070C0"/>
                  </a:buClr>
                  <a:buSzPct val="50000"/>
                  <a:buNone/>
                </a:pPr>
                <a:r>
                  <a:rPr lang="en-US" dirty="0"/>
                  <a:t>Or</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r>
                        <a:rPr lang="en-US" b="0" i="1" smtClean="0">
                          <a:latin typeface="Cambria Math" panose="02040503050406030204" pitchFamily="18" charset="0"/>
                        </a:rPr>
                        <m:t>50−0.5</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𝐵</m:t>
                          </m:r>
                        </m:sub>
                      </m:sSub>
                    </m:oMath>
                  </m:oMathPara>
                </a14:m>
                <a:endParaRPr lang="en-US" dirty="0"/>
              </a:p>
              <a:p>
                <a:pPr marL="0" indent="358775">
                  <a:lnSpc>
                    <a:spcPct val="120000"/>
                  </a:lnSpc>
                  <a:buClr>
                    <a:srgbClr val="0070C0"/>
                  </a:buClr>
                  <a:buSzPct val="50000"/>
                  <a:buNone/>
                </a:pPr>
                <a:r>
                  <a:rPr lang="en-US" dirty="0"/>
                  <a:t>Or</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a:rPr>
                            <m:t>𝐵</m:t>
                          </m:r>
                        </m:sub>
                      </m:sSub>
                      <m:r>
                        <a:rPr lang="en-US" i="1">
                          <a:latin typeface="Cambria Math" panose="02040503050406030204" pitchFamily="18" charset="0"/>
                        </a:rPr>
                        <m:t>=</m:t>
                      </m:r>
                      <m:r>
                        <a:rPr lang="en-AU" b="0" i="1" smtClean="0">
                          <a:latin typeface="Cambria Math"/>
                        </a:rPr>
                        <m:t>10</m:t>
                      </m:r>
                      <m:r>
                        <a:rPr lang="en-US" i="1">
                          <a:latin typeface="Cambria Math" panose="02040503050406030204" pitchFamily="18" charset="0"/>
                        </a:rPr>
                        <m:t>0−</m:t>
                      </m:r>
                      <m:r>
                        <a:rPr lang="en-AU" b="0" i="1" smtClean="0">
                          <a:latin typeface="Cambria Math"/>
                        </a:rPr>
                        <m:t>2</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a:rPr>
                            <m:t>𝐴</m:t>
                          </m:r>
                        </m:sub>
                      </m:sSub>
                    </m:oMath>
                  </m:oMathPara>
                </a14:m>
                <a:endParaRPr lang="en-US" dirty="0"/>
              </a:p>
              <a:p>
                <a:pPr marL="0" indent="0">
                  <a:lnSpc>
                    <a:spcPct val="120000"/>
                  </a:lnSpc>
                  <a:buClr>
                    <a:srgbClr val="0070C0"/>
                  </a:buClr>
                  <a:buSzPct val="50000"/>
                  <a:buNone/>
                </a:pPr>
                <a:r>
                  <a:rPr lang="en-US" dirty="0"/>
                  <a:t>Which represents the firm A’s </a:t>
                </a:r>
                <a:r>
                  <a:rPr lang="en-US" b="1" i="1" dirty="0"/>
                  <a:t>reaction function.</a:t>
                </a:r>
              </a:p>
              <a:p>
                <a:pPr>
                  <a:lnSpc>
                    <a:spcPct val="120000"/>
                  </a:lnSpc>
                  <a:buClr>
                    <a:srgbClr val="0070C0"/>
                  </a:buClr>
                  <a:buSzPct val="50000"/>
                  <a:buFont typeface="Wingdings" panose="05000000000000000000" pitchFamily="2" charset="2"/>
                  <a:buChar char="q"/>
                </a:pPr>
                <a:endParaRPr lang="en-US" dirty="0"/>
              </a:p>
              <a:p>
                <a:pPr>
                  <a:lnSpc>
                    <a:spcPct val="120000"/>
                  </a:lnSpc>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17889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8FA3452E-91CF-B04C-87A4-28AA5D5CFAED}"/>
              </a:ext>
            </a:extLst>
          </p:cNvPr>
          <p:cNvSpPr>
            <a:spLocks noGrp="1"/>
          </p:cNvSpPr>
          <p:nvPr>
            <p:ph sz="quarter" idx="13"/>
          </p:nvPr>
        </p:nvSpPr>
        <p:spPr/>
        <p:txBody>
          <a:bodyPr/>
          <a:lstStyle/>
          <a:p>
            <a:pPr marL="0" indent="0">
              <a:buNone/>
            </a:pPr>
            <a:r>
              <a:rPr lang="en-AU" sz="1600" dirty="0"/>
              <a:t>Read the following articles that are available on Canvas:</a:t>
            </a:r>
            <a:endParaRPr lang="en-AU" sz="1600" b="1" dirty="0"/>
          </a:p>
          <a:p>
            <a:r>
              <a:rPr lang="en-US" sz="1600" dirty="0" err="1"/>
              <a:t>Daripa</a:t>
            </a:r>
            <a:r>
              <a:rPr lang="en-US" sz="1600" dirty="0"/>
              <a:t> and </a:t>
            </a:r>
            <a:r>
              <a:rPr lang="en-US" sz="1600" dirty="0" err="1"/>
              <a:t>Kapur</a:t>
            </a:r>
            <a:r>
              <a:rPr lang="en-US" sz="1600" dirty="0"/>
              <a:t> (2001), ‘Pricing on the internet’, </a:t>
            </a:r>
            <a:r>
              <a:rPr lang="en-US" sz="1600" i="1" dirty="0"/>
              <a:t>Oxford Review of Economic Policy</a:t>
            </a:r>
            <a:r>
              <a:rPr lang="en-US" sz="1600" dirty="0"/>
              <a:t> 17(2), pp. 202-16.</a:t>
            </a:r>
            <a:endParaRPr lang="en-AU" sz="1600" dirty="0"/>
          </a:p>
          <a:p>
            <a:r>
              <a:rPr lang="en-US" sz="1600" dirty="0" err="1"/>
              <a:t>Nikas</a:t>
            </a:r>
            <a:r>
              <a:rPr lang="en-US" sz="1600" dirty="0"/>
              <a:t>, J. (2015), “</a:t>
            </a:r>
            <a:r>
              <a:rPr lang="en-AU" sz="1600" dirty="0"/>
              <a:t>Now prices can change from minute to </a:t>
            </a:r>
            <a:r>
              <a:rPr lang="en-US" sz="1600" dirty="0"/>
              <a:t>minute” from </a:t>
            </a:r>
            <a:r>
              <a:rPr lang="en-US" sz="1600" i="1" dirty="0"/>
              <a:t>Wall Street Journal.</a:t>
            </a:r>
            <a:endParaRPr lang="en-AU" sz="1600" dirty="0"/>
          </a:p>
          <a:p>
            <a:pPr marL="0" indent="0">
              <a:buNone/>
            </a:pPr>
            <a:r>
              <a:rPr lang="en-US" sz="1600" dirty="0"/>
              <a:t>Now consider the following questions: </a:t>
            </a:r>
            <a:endParaRPr lang="en-AU" sz="1600" dirty="0"/>
          </a:p>
          <a:p>
            <a:pPr lvl="0"/>
            <a:r>
              <a:rPr lang="en-US" sz="1600" dirty="0"/>
              <a:t>The article by </a:t>
            </a:r>
            <a:r>
              <a:rPr lang="en-US" sz="1600" dirty="0" err="1"/>
              <a:t>Daripa</a:t>
            </a:r>
            <a:r>
              <a:rPr lang="en-US" sz="1600" dirty="0"/>
              <a:t> and </a:t>
            </a:r>
            <a:r>
              <a:rPr lang="en-US" sz="1600" dirty="0" err="1"/>
              <a:t>Kapur</a:t>
            </a:r>
            <a:r>
              <a:rPr lang="en-US" sz="1600" dirty="0"/>
              <a:t> (2001) is somewhat dated, but nonetheless it is instructive as to how the internet might change ‘pricing’ </a:t>
            </a:r>
            <a:r>
              <a:rPr lang="en-US" sz="1600" dirty="0" err="1"/>
              <a:t>behaviour</a:t>
            </a:r>
            <a:r>
              <a:rPr lang="en-US" sz="1600" dirty="0"/>
              <a:t>. What are some of the key </a:t>
            </a:r>
            <a:r>
              <a:rPr lang="en-US" sz="1600" dirty="0" err="1"/>
              <a:t>behaviours</a:t>
            </a:r>
            <a:r>
              <a:rPr lang="en-US" sz="1600" dirty="0"/>
              <a:t> they identify? Have they come to fruition? Why or why not? </a:t>
            </a:r>
            <a:endParaRPr lang="en-AU" sz="1600" dirty="0"/>
          </a:p>
          <a:p>
            <a:pPr lvl="0"/>
            <a:r>
              <a:rPr lang="en-US" sz="1600" dirty="0"/>
              <a:t>What does the article by </a:t>
            </a:r>
            <a:r>
              <a:rPr lang="en-US" sz="1600" dirty="0" err="1"/>
              <a:t>Nikas</a:t>
            </a:r>
            <a:r>
              <a:rPr lang="en-US" sz="1600" dirty="0"/>
              <a:t> highlight has happened to pricing behavior of firms in light of the possibilities that are available from the internet? </a:t>
            </a:r>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216315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42D4CC1-F451-B346-BEF6-5EFE2725587A}"/>
                  </a:ext>
                </a:extLst>
              </p:cNvPr>
              <p:cNvSpPr>
                <a:spLocks noGrp="1"/>
              </p:cNvSpPr>
              <p:nvPr>
                <p:ph sz="quarter" idx="13"/>
              </p:nvPr>
            </p:nvSpPr>
            <p:spPr/>
            <p:txBody>
              <a:bodyPr/>
              <a:lstStyle/>
              <a:p>
                <a:pPr marL="0" indent="0">
                  <a:buNone/>
                </a:pPr>
                <a:r>
                  <a:rPr lang="en-AU" sz="1800" dirty="0"/>
                  <a:t>Suppose that the demand curve for telephone services is given by the following:  </a:t>
                </a:r>
                <a:br>
                  <a:rPr lang="en-AU" sz="1800" dirty="0"/>
                </a:br>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𝑃</m:t>
                      </m:r>
                      <m:r>
                        <a:rPr lang="en-AU" sz="1800" b="0" i="1" smtClean="0">
                          <a:latin typeface="Cambria Math" panose="02040503050406030204" pitchFamily="18" charset="0"/>
                        </a:rPr>
                        <m:t>=20−</m:t>
                      </m:r>
                      <m:r>
                        <a:rPr lang="en-AU" sz="1800" b="0" i="1" smtClean="0">
                          <a:latin typeface="Cambria Math" panose="02040503050406030204" pitchFamily="18" charset="0"/>
                        </a:rPr>
                        <m:t>𝑄</m:t>
                      </m:r>
                    </m:oMath>
                  </m:oMathPara>
                </a14:m>
                <a:endParaRPr lang="en-AU" sz="1800" dirty="0"/>
              </a:p>
              <a:p>
                <a:pPr marL="0" indent="0">
                  <a:buNone/>
                </a:pPr>
                <a:br>
                  <a:rPr lang="en-AU" sz="1800" dirty="0"/>
                </a:br>
                <a:r>
                  <a:rPr lang="en-AU" sz="1800" dirty="0"/>
                  <a:t>If a telecommunications firm uses quantity discounts to maximise profits, what is the price and quantity associated with each block? </a:t>
                </a:r>
              </a:p>
              <a:p>
                <a:pPr marL="0" indent="0">
                  <a:buNone/>
                </a:pPr>
                <a:r>
                  <a:rPr lang="en-AU" sz="1800" dirty="0"/>
                  <a:t>Hint: Assume that there are only two blocks. That is, for this question the firm charges one price for the first Q1 units and a different (lower) price for the second set of units.</a:t>
                </a:r>
              </a:p>
              <a:p>
                <a:pPr marL="0" indent="0">
                  <a:buNone/>
                </a:pPr>
                <a:endParaRPr lang="en-AU" sz="1800" dirty="0"/>
              </a:p>
              <a:p>
                <a:pPr marL="0" indent="0">
                  <a:buNone/>
                </a:pPr>
                <a:endParaRPr lang="en-AU" sz="1800" dirty="0"/>
              </a:p>
            </p:txBody>
          </p:sp>
        </mc:Choice>
        <mc:Fallback xmlns="">
          <p:sp>
            <p:nvSpPr>
              <p:cNvPr id="6" name="Content Placeholder 5">
                <a:extLst>
                  <a:ext uri="{FF2B5EF4-FFF2-40B4-BE49-F238E27FC236}">
                    <a16:creationId xmlns:a16="http://schemas.microsoft.com/office/drawing/2014/main" id="{742D4CC1-F451-B346-BEF6-5EFE2725587A}"/>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235821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pic>
        <p:nvPicPr>
          <p:cNvPr id="3" name="Picture 2">
            <a:extLst>
              <a:ext uri="{FF2B5EF4-FFF2-40B4-BE49-F238E27FC236}">
                <a16:creationId xmlns:a16="http://schemas.microsoft.com/office/drawing/2014/main" id="{8E7EB9FD-6FCE-294B-8CB4-B3500C551D8E}"/>
              </a:ext>
            </a:extLst>
          </p:cNvPr>
          <p:cNvPicPr>
            <a:picLocks noChangeAspect="1"/>
          </p:cNvPicPr>
          <p:nvPr/>
        </p:nvPicPr>
        <p:blipFill>
          <a:blip r:embed="rId3"/>
          <a:stretch>
            <a:fillRect/>
          </a:stretch>
        </p:blipFill>
        <p:spPr>
          <a:xfrm>
            <a:off x="2960086" y="1561982"/>
            <a:ext cx="6362700" cy="4381500"/>
          </a:xfrm>
          <a:prstGeom prst="rect">
            <a:avLst/>
          </a:prstGeom>
        </p:spPr>
      </p:pic>
    </p:spTree>
    <p:extLst>
      <p:ext uri="{BB962C8B-B14F-4D97-AF65-F5344CB8AC3E}">
        <p14:creationId xmlns:p14="http://schemas.microsoft.com/office/powerpoint/2010/main" val="14595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AU" sz="1800" dirty="0"/>
                  <a:t>Firm’s maximisation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a:rPr lang="en-AU" sz="1800" i="1">
                                <a:latin typeface="Cambria Math" panose="02040503050406030204" pitchFamily="18" charset="0"/>
                              </a:rPr>
                              <m:t>𝑚𝑎𝑥</m:t>
                            </m:r>
                          </m:e>
                        </m:mr>
                        <m:mr>
                          <m:e>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e>
                        </m:mr>
                      </m:m>
                      <m:r>
                        <a:rPr lang="en-AU" sz="1800" i="1">
                          <a:latin typeface="Cambria Math" panose="02040503050406030204" pitchFamily="18" charset="0"/>
                        </a:rPr>
                        <m:t>=</m:t>
                      </m:r>
                      <m:d>
                        <m:dPr>
                          <m:ctrlPr>
                            <a:rPr lang="en-AU" sz="1800" i="1">
                              <a:latin typeface="Cambria Math" panose="02040503050406030204" pitchFamily="18" charset="0"/>
                            </a:rPr>
                          </m:ctrlPr>
                        </m:dPr>
                        <m:e>
                          <m:r>
                            <a:rPr lang="en-AU" sz="1800" i="1">
                              <a:latin typeface="Cambria Math" panose="02040503050406030204" pitchFamily="18" charset="0"/>
                            </a:rPr>
                            <m:t>20−</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e>
                      </m:d>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m:t>
                      </m:r>
                      <m:d>
                        <m:dPr>
                          <m:ctrlPr>
                            <a:rPr lang="en-AU" sz="1800" i="1">
                              <a:latin typeface="Cambria Math" panose="02040503050406030204" pitchFamily="18" charset="0"/>
                            </a:rPr>
                          </m:ctrlPr>
                        </m:dPr>
                        <m:e>
                          <m:r>
                            <a:rPr lang="en-AU" sz="1800" i="1">
                              <a:latin typeface="Cambria Math" panose="02040503050406030204" pitchFamily="18" charset="0"/>
                            </a:rPr>
                            <m:t>20−</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e>
                      </m:d>
                      <m:d>
                        <m:dPr>
                          <m:ctrlPr>
                            <a:rPr lang="en-AU" sz="1800" i="1">
                              <a:latin typeface="Cambria Math" panose="02040503050406030204" pitchFamily="18" charset="0"/>
                            </a:rPr>
                          </m:ctrlPr>
                        </m:dPr>
                        <m:e>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r>
                            <a:rPr lang="en-AU" sz="1800" i="1">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e>
                      </m:d>
                      <m:r>
                        <a:rPr lang="en-AU" sz="1800" i="1">
                          <a:latin typeface="Cambria Math" panose="02040503050406030204" pitchFamily="18" charset="0"/>
                        </a:rPr>
                        <m:t>−2</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oMath>
                  </m:oMathPara>
                </a14:m>
                <a:endParaRPr lang="en-AU" sz="1800" dirty="0"/>
              </a:p>
              <a:p>
                <a:pPr marL="0" indent="0">
                  <a:buNone/>
                </a:pPr>
                <a:r>
                  <a:rPr lang="en-AU" sz="1800" dirty="0"/>
                  <a:t>The First order conditions are:</a:t>
                </a:r>
              </a:p>
              <a:p>
                <a:r>
                  <a:rPr lang="en-AU" sz="1800" dirty="0"/>
                  <a:t>FOC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oMath>
                </a14:m>
                <a:r>
                  <a:rPr lang="en-AU" sz="1800" dirty="0"/>
                  <a:t>:</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20−2</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m:t>
                      </m:r>
                      <m:d>
                        <m:dPr>
                          <m:ctrlPr>
                            <a:rPr lang="en-AU" sz="1800" i="1">
                              <a:latin typeface="Cambria Math" panose="02040503050406030204" pitchFamily="18" charset="0"/>
                            </a:rPr>
                          </m:ctrlPr>
                        </m:dPr>
                        <m:e>
                          <m:r>
                            <a:rPr lang="en-AU" sz="1800" i="1">
                              <a:latin typeface="Cambria Math" panose="02040503050406030204" pitchFamily="18" charset="0"/>
                            </a:rPr>
                            <m:t>20−</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e>
                      </m:d>
                      <m:r>
                        <a:rPr lang="en-AU" sz="1800" i="1">
                          <a:latin typeface="Cambria Math" panose="02040503050406030204" pitchFamily="18" charset="0"/>
                        </a:rPr>
                        <m:t>=0</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=0.5</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oMath>
                  </m:oMathPara>
                </a14:m>
                <a:endParaRPr lang="en-AU" sz="1800" dirty="0"/>
              </a:p>
              <a:p>
                <a:r>
                  <a:rPr lang="en-AU" sz="1800" dirty="0"/>
                  <a:t> FOC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oMath>
                </a14:m>
                <a:r>
                  <a:rPr lang="en-AU" sz="1800" dirty="0"/>
                  <a:t>:</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20−2</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r>
                        <a:rPr lang="en-AU" sz="1800" i="1">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−2=0</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1</m:t>
                          </m:r>
                        </m:sub>
                      </m:sSub>
                      <m:r>
                        <a:rPr lang="en-AU" sz="1800" i="1">
                          <a:latin typeface="Cambria Math" panose="02040503050406030204" pitchFamily="18" charset="0"/>
                        </a:rPr>
                        <m:t>=2</m:t>
                      </m:r>
                      <m:sSub>
                        <m:sSubPr>
                          <m:ctrlPr>
                            <a:rPr lang="en-AU" sz="1800" i="1">
                              <a:latin typeface="Cambria Math" panose="02040503050406030204" pitchFamily="18" charset="0"/>
                            </a:rPr>
                          </m:ctrlPr>
                        </m:sSubPr>
                        <m:e>
                          <m:r>
                            <a:rPr lang="en-AU" sz="1800" i="1">
                              <a:latin typeface="Cambria Math" panose="02040503050406030204" pitchFamily="18" charset="0"/>
                            </a:rPr>
                            <m:t>𝑄</m:t>
                          </m:r>
                        </m:e>
                        <m:sub>
                          <m:r>
                            <a:rPr lang="en-AU" sz="1800" i="1">
                              <a:latin typeface="Cambria Math" panose="02040503050406030204" pitchFamily="18" charset="0"/>
                            </a:rPr>
                            <m:t>2</m:t>
                          </m:r>
                        </m:sub>
                      </m:sSub>
                      <m:r>
                        <a:rPr lang="en-AU" sz="1800" i="1">
                          <a:latin typeface="Cambria Math" panose="02040503050406030204" pitchFamily="18" charset="0"/>
                        </a:rPr>
                        <m:t>−18</m:t>
                      </m:r>
                    </m:oMath>
                  </m:oMathPara>
                </a14:m>
                <a:endParaRPr lang="en-AU" sz="1800" dirty="0"/>
              </a:p>
              <a:p>
                <a:pPr marL="0" indent="0">
                  <a:buNone/>
                </a:pPr>
                <a:r>
                  <a:rPr lang="en-AU" sz="1800" dirty="0"/>
                  <a:t> </a:t>
                </a:r>
              </a:p>
              <a:p>
                <a:endParaRPr lang="en-AU" sz="1800" dirty="0"/>
              </a:p>
              <a:p>
                <a:pPr marL="0" indent="0">
                  <a:buNone/>
                </a:pPr>
                <a:endParaRPr lang="en-AU" sz="1800" dirty="0"/>
              </a:p>
            </p:txBody>
          </p:sp>
        </mc:Choice>
        <mc:Fallback xmlns="">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612" t="-369" b="-664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625459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8753</TotalTime>
  <Words>2099</Words>
  <Application>Microsoft Macintosh PowerPoint</Application>
  <PresentationFormat>Widescreen</PresentationFormat>
  <Paragraphs>258</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Times New Roman</vt:lpstr>
      <vt:lpstr>Tw Cen MT</vt:lpstr>
      <vt:lpstr>Wingdings</vt:lpstr>
      <vt:lpstr>Droplet</vt:lpstr>
      <vt:lpstr>Tutorial 4 Pricing</vt:lpstr>
      <vt:lpstr>Oligopoly – the Cournot Model</vt:lpstr>
      <vt:lpstr>Oligopoly – the Cournot Model</vt:lpstr>
      <vt:lpstr>PowerPoint Presentation</vt:lpstr>
      <vt:lpstr>Oligopoly – the Cournot Model</vt:lpstr>
      <vt:lpstr>Question 1</vt:lpstr>
      <vt:lpstr>Question 2</vt:lpstr>
      <vt:lpstr>Question 2</vt:lpstr>
      <vt:lpstr>Question 2</vt:lpstr>
      <vt:lpstr>Question 2</vt:lpstr>
      <vt:lpstr>Question 3</vt:lpstr>
      <vt:lpstr>Question 3</vt:lpstr>
      <vt:lpstr>Question 3</vt:lpstr>
      <vt:lpstr>Question 3</vt:lpstr>
      <vt:lpstr>Question 4</vt:lpstr>
      <vt:lpstr>Question 4</vt:lpstr>
      <vt:lpstr>Question 4</vt:lpstr>
      <vt:lpstr>Question 4(a)</vt:lpstr>
      <vt:lpstr>Question 4(B)</vt:lpstr>
      <vt:lpstr>Question 4(C)</vt:lpstr>
      <vt:lpstr>Question 4(D)</vt:lpstr>
      <vt:lpstr>Question 4(E)</vt:lpstr>
      <vt:lpstr>Question 4(F)</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lpstr>2019 Mid-semester Question 1</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466</cp:revision>
  <dcterms:created xsi:type="dcterms:W3CDTF">2015-02-25T21:48:00Z</dcterms:created>
  <dcterms:modified xsi:type="dcterms:W3CDTF">2020-09-23T09:57:19Z</dcterms:modified>
</cp:coreProperties>
</file>