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468" r:id="rId3"/>
    <p:sldId id="495" r:id="rId4"/>
    <p:sldId id="479" r:id="rId5"/>
    <p:sldId id="480" r:id="rId6"/>
    <p:sldId id="469" r:id="rId7"/>
    <p:sldId id="470" r:id="rId8"/>
    <p:sldId id="471" r:id="rId9"/>
    <p:sldId id="472" r:id="rId10"/>
    <p:sldId id="473" r:id="rId11"/>
    <p:sldId id="474" r:id="rId12"/>
    <p:sldId id="475" r:id="rId13"/>
    <p:sldId id="481" r:id="rId14"/>
    <p:sldId id="477" r:id="rId15"/>
    <p:sldId id="478" r:id="rId16"/>
    <p:sldId id="482" r:id="rId17"/>
    <p:sldId id="483" r:id="rId18"/>
    <p:sldId id="484" r:id="rId19"/>
    <p:sldId id="485" r:id="rId20"/>
    <p:sldId id="486" r:id="rId21"/>
    <p:sldId id="487" r:id="rId22"/>
    <p:sldId id="488" r:id="rId23"/>
    <p:sldId id="489" r:id="rId24"/>
    <p:sldId id="490" r:id="rId25"/>
    <p:sldId id="491" r:id="rId26"/>
    <p:sldId id="492" r:id="rId27"/>
    <p:sldId id="493" r:id="rId28"/>
    <p:sldId id="494" r:id="rId29"/>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660"/>
  </p:normalViewPr>
  <p:slideViewPr>
    <p:cSldViewPr snapToGrid="0">
      <p:cViewPr varScale="1">
        <p:scale>
          <a:sx n="124" d="100"/>
          <a:sy n="124" d="100"/>
        </p:scale>
        <p:origin x="65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30/9/20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283698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3850320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127400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67089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3628438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1745118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1688395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3306638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1625145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2776301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17572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2712115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188785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389407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1985690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60285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1313399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26</a:t>
            </a:fld>
            <a:endParaRPr lang="en-AU"/>
          </a:p>
        </p:txBody>
      </p:sp>
    </p:spTree>
    <p:extLst>
      <p:ext uri="{BB962C8B-B14F-4D97-AF65-F5344CB8AC3E}">
        <p14:creationId xmlns:p14="http://schemas.microsoft.com/office/powerpoint/2010/main" val="1271514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3801050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950982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242265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322779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408321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005522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668691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53757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22937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30/9/20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283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73126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400744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8942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235838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1995023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32716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64508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3681932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30/9/20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539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53135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30/9/20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502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1978416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1288626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30/9/20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38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30/9/20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676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30/9/20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9904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30/9/20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348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978498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Tutorial 5</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Product differentiation</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2(B)</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(b) Find the reaction function for each restaurant. </a:t>
                </a:r>
              </a:p>
              <a:p>
                <a:pPr marL="0" indent="0">
                  <a:buNone/>
                </a:pPr>
                <a:r>
                  <a:rPr lang="en-AU" sz="1600" dirty="0"/>
                  <a:t>Firm 1 solves the problem:</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600" i="1">
                              <a:latin typeface="Cambria Math" panose="02040503050406030204" pitchFamily="18" charset="0"/>
                            </a:rPr>
                          </m:ctrlPr>
                        </m:mPr>
                        <m:mr>
                          <m:e>
                            <m:func>
                              <m:funcPr>
                                <m:ctrlPr>
                                  <a:rPr lang="en-AU" sz="1600" i="1">
                                    <a:latin typeface="Cambria Math" panose="02040503050406030204" pitchFamily="18" charset="0"/>
                                  </a:rPr>
                                </m:ctrlPr>
                              </m:funcPr>
                              <m:fName>
                                <m:r>
                                  <m:rPr>
                                    <m:sty m:val="p"/>
                                  </m:rPr>
                                  <a:rPr lang="en-AU" sz="1600">
                                    <a:latin typeface="Cambria Math" panose="02040503050406030204" pitchFamily="18" charset="0"/>
                                  </a:rPr>
                                  <m:t>max</m:t>
                                </m:r>
                              </m:fName>
                              <m:e>
                                <m:sSub>
                                  <m:sSubPr>
                                    <m:ctrlPr>
                                      <a:rPr lang="en-AU" sz="1600" i="1">
                                        <a:latin typeface="Cambria Math" panose="02040503050406030204" pitchFamily="18" charset="0"/>
                                      </a:rPr>
                                    </m:ctrlPr>
                                  </m:sSubPr>
                                  <m:e>
                                    <m:r>
                                      <a:rPr lang="en-AU" sz="1600" i="1">
                                        <a:latin typeface="Cambria Math" panose="02040503050406030204" pitchFamily="18" charset="0"/>
                                      </a:rPr>
                                      <m:t>𝜋</m:t>
                                    </m:r>
                                  </m:e>
                                  <m:sub>
                                    <m:r>
                                      <a:rPr lang="en-AU" sz="1600" i="1">
                                        <a:latin typeface="Cambria Math" panose="02040503050406030204" pitchFamily="18" charset="0"/>
                                      </a:rPr>
                                      <m:t>1</m:t>
                                    </m:r>
                                  </m:sub>
                                </m:sSub>
                              </m:e>
                            </m:func>
                          </m:e>
                        </m:mr>
                        <m:mr>
                          <m:e>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e>
                        </m:mr>
                      </m:m>
                      <m:r>
                        <a:rPr lang="en-AU" sz="1600" i="1">
                          <a:latin typeface="Cambria Math" panose="02040503050406030204" pitchFamily="18" charset="0"/>
                        </a:rPr>
                        <m:t>=100</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+4</m:t>
                          </m:r>
                          <m:r>
                            <a:rPr lang="en-AU" sz="1600" i="1">
                              <a:latin typeface="Cambria Math" panose="02040503050406030204" pitchFamily="18" charset="0"/>
                            </a:rPr>
                            <m:t>𝑡</m:t>
                          </m:r>
                        </m:num>
                        <m:den>
                          <m:r>
                            <a:rPr lang="en-AU" sz="1600" i="1">
                              <a:latin typeface="Cambria Math" panose="02040503050406030204" pitchFamily="18" charset="0"/>
                            </a:rPr>
                            <m:t>2</m:t>
                          </m:r>
                          <m:r>
                            <a:rPr lang="en-AU" sz="1600" i="1">
                              <a:latin typeface="Cambria Math" panose="02040503050406030204" pitchFamily="18" charset="0"/>
                            </a:rPr>
                            <m:t>𝑡</m:t>
                          </m:r>
                        </m:den>
                      </m:f>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m:t>
                          </m:r>
                          <m:r>
                            <a:rPr lang="en-AU" sz="1600" i="1">
                              <a:latin typeface="Cambria Math" panose="02040503050406030204" pitchFamily="18" charset="0"/>
                            </a:rPr>
                            <m:t>𝑐</m:t>
                          </m:r>
                        </m:e>
                      </m:d>
                    </m:oMath>
                  </m:oMathPara>
                </a14:m>
                <a:endParaRPr lang="en-AU" sz="1600" dirty="0"/>
              </a:p>
              <a:p>
                <a:pPr marL="0" indent="0">
                  <a:buNone/>
                </a:pPr>
                <a:r>
                  <a:rPr lang="en-AU" sz="1600" dirty="0"/>
                  <a:t>yielding first order conditions: </a:t>
                </a:r>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−2</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+4</m:t>
                      </m:r>
                      <m:r>
                        <a:rPr lang="en-AU" sz="1600" i="1">
                          <a:latin typeface="Cambria Math" panose="02040503050406030204" pitchFamily="18" charset="0"/>
                        </a:rPr>
                        <m:t>𝑡</m:t>
                      </m:r>
                      <m:r>
                        <a:rPr lang="en-AU" sz="1600" i="1">
                          <a:latin typeface="Cambria Math" panose="02040503050406030204" pitchFamily="18" charset="0"/>
                        </a:rPr>
                        <m:t>+</m:t>
                      </m:r>
                      <m:r>
                        <a:rPr lang="en-AU" sz="1600" i="1">
                          <a:latin typeface="Cambria Math" panose="02040503050406030204" pitchFamily="18" charset="0"/>
                        </a:rPr>
                        <m:t>𝑐</m:t>
                      </m:r>
                      <m:r>
                        <a:rPr lang="en-AU" sz="1600" i="1">
                          <a:latin typeface="Cambria Math" panose="02040503050406030204" pitchFamily="18" charset="0"/>
                        </a:rPr>
                        <m:t>=0</m:t>
                      </m:r>
                    </m:oMath>
                  </m:oMathPara>
                </a14:m>
                <a:endParaRPr lang="en-AU" sz="1600" dirty="0"/>
              </a:p>
              <a:p>
                <a:pPr marL="0" indent="0">
                  <a:buNone/>
                </a:pPr>
                <a:r>
                  <a:rPr lang="en-AU" sz="1600" dirty="0"/>
                  <a:t>and the reaction function:</a:t>
                </a:r>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+4</m:t>
                          </m:r>
                          <m:r>
                            <a:rPr lang="en-AU" sz="1600" i="1">
                              <a:latin typeface="Cambria Math" panose="02040503050406030204" pitchFamily="18" charset="0"/>
                            </a:rPr>
                            <m:t>𝑡</m:t>
                          </m:r>
                          <m:r>
                            <a:rPr lang="en-AU" sz="1600" i="1">
                              <a:latin typeface="Cambria Math" panose="02040503050406030204" pitchFamily="18" charset="0"/>
                            </a:rPr>
                            <m:t>+</m:t>
                          </m:r>
                          <m:r>
                            <a:rPr lang="en-AU" sz="1600" i="1">
                              <a:latin typeface="Cambria Math" panose="02040503050406030204" pitchFamily="18" charset="0"/>
                            </a:rPr>
                            <m:t>𝑐</m:t>
                          </m:r>
                        </m:num>
                        <m:den>
                          <m:r>
                            <a:rPr lang="en-AU" sz="1600" i="1">
                              <a:latin typeface="Cambria Math" panose="02040503050406030204" pitchFamily="18" charset="0"/>
                            </a:rPr>
                            <m:t>2</m:t>
                          </m:r>
                        </m:den>
                      </m:f>
                    </m:oMath>
                  </m:oMathPara>
                </a14:m>
                <a:endParaRPr lang="en-AU" sz="1600" dirty="0"/>
              </a:p>
              <a:p>
                <a:pPr marL="0" indent="0">
                  <a:buNone/>
                </a:pPr>
                <a:endParaRPr lang="en-AU" sz="1600" dirty="0"/>
              </a:p>
              <a:p>
                <a:pPr marL="0" indent="0">
                  <a:buNone/>
                </a:pPr>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7640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2(B)</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Firm 2 solves the problem:</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600" i="1">
                              <a:latin typeface="Cambria Math" panose="02040503050406030204" pitchFamily="18" charset="0"/>
                            </a:rPr>
                          </m:ctrlPr>
                        </m:mPr>
                        <m:mr>
                          <m:e>
                            <m:func>
                              <m:funcPr>
                                <m:ctrlPr>
                                  <a:rPr lang="en-AU" sz="1600" i="1">
                                    <a:latin typeface="Cambria Math" panose="02040503050406030204" pitchFamily="18" charset="0"/>
                                  </a:rPr>
                                </m:ctrlPr>
                              </m:funcPr>
                              <m:fName>
                                <m:r>
                                  <m:rPr>
                                    <m:sty m:val="p"/>
                                  </m:rPr>
                                  <a:rPr lang="en-AU" sz="1600">
                                    <a:latin typeface="Cambria Math" panose="02040503050406030204" pitchFamily="18" charset="0"/>
                                  </a:rPr>
                                  <m:t>max</m:t>
                                </m:r>
                              </m:fName>
                              <m:e>
                                <m:sSub>
                                  <m:sSubPr>
                                    <m:ctrlPr>
                                      <a:rPr lang="en-AU" sz="1600" i="1">
                                        <a:latin typeface="Cambria Math" panose="02040503050406030204" pitchFamily="18" charset="0"/>
                                      </a:rPr>
                                    </m:ctrlPr>
                                  </m:sSubPr>
                                  <m:e>
                                    <m:r>
                                      <a:rPr lang="en-AU" sz="1600" i="1">
                                        <a:latin typeface="Cambria Math" panose="02040503050406030204" pitchFamily="18" charset="0"/>
                                      </a:rPr>
                                      <m:t>𝜋</m:t>
                                    </m:r>
                                  </m:e>
                                  <m:sub>
                                    <m:r>
                                      <a:rPr lang="en-AU" sz="1600" i="1">
                                        <a:latin typeface="Cambria Math" panose="02040503050406030204" pitchFamily="18" charset="0"/>
                                      </a:rPr>
                                      <m:t>2</m:t>
                                    </m:r>
                                  </m:sub>
                                </m:sSub>
                              </m:e>
                            </m:func>
                          </m:e>
                        </m:mr>
                        <m:mr>
                          <m:e>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e>
                        </m:mr>
                      </m:m>
                      <m:r>
                        <a:rPr lang="en-AU" sz="1600" i="1">
                          <a:latin typeface="Cambria Math" panose="02040503050406030204" pitchFamily="18" charset="0"/>
                        </a:rPr>
                        <m:t>=100</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+2</m:t>
                          </m:r>
                          <m:r>
                            <a:rPr lang="en-AU" sz="1600" i="1">
                              <a:latin typeface="Cambria Math" panose="02040503050406030204" pitchFamily="18" charset="0"/>
                            </a:rPr>
                            <m:t>𝑡</m:t>
                          </m:r>
                        </m:num>
                        <m:den>
                          <m:r>
                            <a:rPr lang="en-AU" sz="1600" i="1">
                              <a:latin typeface="Cambria Math" panose="02040503050406030204" pitchFamily="18" charset="0"/>
                            </a:rPr>
                            <m:t>2</m:t>
                          </m:r>
                          <m:r>
                            <a:rPr lang="en-AU" sz="1600" i="1">
                              <a:latin typeface="Cambria Math" panose="02040503050406030204" pitchFamily="18" charset="0"/>
                            </a:rPr>
                            <m:t>𝑡</m:t>
                          </m:r>
                        </m:den>
                      </m:f>
                      <m:d>
                        <m:dPr>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r>
                            <a:rPr lang="en-AU" sz="1600" i="1">
                              <a:latin typeface="Cambria Math" panose="02040503050406030204" pitchFamily="18" charset="0"/>
                            </a:rPr>
                            <m:t>𝑐</m:t>
                          </m:r>
                        </m:e>
                      </m:d>
                    </m:oMath>
                  </m:oMathPara>
                </a14:m>
                <a:endParaRPr lang="en-AU" sz="1600" dirty="0"/>
              </a:p>
              <a:p>
                <a:pPr marL="0" indent="0">
                  <a:buNone/>
                </a:pPr>
                <a:r>
                  <a:rPr lang="en-AU" sz="1600" dirty="0"/>
                  <a:t>yielding first order conditions: </a:t>
                </a:r>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−2</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+2</m:t>
                      </m:r>
                      <m:r>
                        <a:rPr lang="en-AU" sz="1600" i="1">
                          <a:latin typeface="Cambria Math" panose="02040503050406030204" pitchFamily="18" charset="0"/>
                        </a:rPr>
                        <m:t>𝑡</m:t>
                      </m:r>
                      <m:r>
                        <a:rPr lang="en-AU" sz="1600" i="1">
                          <a:latin typeface="Cambria Math" panose="02040503050406030204" pitchFamily="18" charset="0"/>
                        </a:rPr>
                        <m:t>+</m:t>
                      </m:r>
                      <m:r>
                        <a:rPr lang="en-AU" sz="1600" i="1">
                          <a:latin typeface="Cambria Math" panose="02040503050406030204" pitchFamily="18" charset="0"/>
                        </a:rPr>
                        <m:t>𝑐</m:t>
                      </m:r>
                      <m:r>
                        <a:rPr lang="en-AU" sz="1600" i="1">
                          <a:latin typeface="Cambria Math" panose="02040503050406030204" pitchFamily="18" charset="0"/>
                        </a:rPr>
                        <m:t>=0</m:t>
                      </m:r>
                    </m:oMath>
                  </m:oMathPara>
                </a14:m>
                <a:endParaRPr lang="en-AU" sz="1600" dirty="0"/>
              </a:p>
              <a:p>
                <a:pPr marL="0" indent="0">
                  <a:buNone/>
                </a:pPr>
                <a:r>
                  <a:rPr lang="en-AU" sz="1600" dirty="0"/>
                  <a:t>and the reaction function:</a:t>
                </a:r>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+2</m:t>
                          </m:r>
                          <m:r>
                            <a:rPr lang="en-AU" sz="1600" i="1">
                              <a:latin typeface="Cambria Math" panose="02040503050406030204" pitchFamily="18" charset="0"/>
                            </a:rPr>
                            <m:t>𝑡</m:t>
                          </m:r>
                          <m:r>
                            <a:rPr lang="en-AU" sz="1600" i="1">
                              <a:latin typeface="Cambria Math" panose="02040503050406030204" pitchFamily="18" charset="0"/>
                            </a:rPr>
                            <m:t>+</m:t>
                          </m:r>
                          <m:r>
                            <a:rPr lang="en-AU" sz="1600" i="1">
                              <a:latin typeface="Cambria Math" panose="02040503050406030204" pitchFamily="18" charset="0"/>
                            </a:rPr>
                            <m:t>𝑐</m:t>
                          </m:r>
                        </m:num>
                        <m:den>
                          <m:r>
                            <a:rPr lang="en-AU" sz="1600" i="1">
                              <a:latin typeface="Cambria Math" panose="02040503050406030204" pitchFamily="18" charset="0"/>
                            </a:rPr>
                            <m:t>2</m:t>
                          </m:r>
                        </m:den>
                      </m:f>
                    </m:oMath>
                  </m:oMathPara>
                </a14:m>
                <a:endParaRPr lang="en-AU" sz="1600" dirty="0"/>
              </a:p>
              <a:p>
                <a:pPr marL="0" indent="0">
                  <a:buNone/>
                </a:pPr>
                <a:endParaRPr lang="en-AU" sz="1600" dirty="0"/>
              </a:p>
              <a:p>
                <a:pPr marL="0" indent="0">
                  <a:buNone/>
                </a:pPr>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128173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2(C)</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(c) Find the Nash equilibrium prices and quantities for each restaurant.</a:t>
                </a:r>
              </a:p>
              <a:p>
                <a:pPr marL="0" indent="0">
                  <a:buNone/>
                </a:pPr>
                <a:r>
                  <a:rPr lang="en-AU" sz="1600" dirty="0"/>
                  <a:t>In a Nash equilibrium, both firms operate on their reaction function. Therefore:</a:t>
                </a:r>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+4</m:t>
                          </m:r>
                          <m:r>
                            <a:rPr lang="en-AU" sz="1600" i="1">
                              <a:latin typeface="Cambria Math" panose="02040503050406030204" pitchFamily="18" charset="0"/>
                            </a:rPr>
                            <m:t>𝑡</m:t>
                          </m:r>
                          <m:r>
                            <a:rPr lang="en-AU" sz="1600" i="1">
                              <a:latin typeface="Cambria Math" panose="02040503050406030204" pitchFamily="18" charset="0"/>
                            </a:rPr>
                            <m:t>+</m:t>
                          </m:r>
                          <m:r>
                            <a:rPr lang="en-AU" sz="1600" i="1">
                              <a:latin typeface="Cambria Math" panose="02040503050406030204" pitchFamily="18" charset="0"/>
                            </a:rPr>
                            <m:t>𝑐</m:t>
                          </m:r>
                        </m:num>
                        <m:den>
                          <m:r>
                            <a:rPr lang="en-AU" sz="1600" i="1">
                              <a:latin typeface="Cambria Math" panose="02040503050406030204" pitchFamily="18" charset="0"/>
                            </a:rPr>
                            <m:t>2</m:t>
                          </m:r>
                        </m:den>
                      </m:f>
                    </m:oMath>
                  </m:oMathPara>
                </a14:m>
                <a:endParaRPr lang="en-AU" sz="1600" i="1" dirty="0"/>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+2</m:t>
                          </m:r>
                          <m:r>
                            <a:rPr lang="en-AU" sz="1600" i="1">
                              <a:latin typeface="Cambria Math" panose="02040503050406030204" pitchFamily="18" charset="0"/>
                            </a:rPr>
                            <m:t>𝑡</m:t>
                          </m:r>
                          <m:r>
                            <a:rPr lang="en-AU" sz="1600" i="1">
                              <a:latin typeface="Cambria Math" panose="02040503050406030204" pitchFamily="18" charset="0"/>
                            </a:rPr>
                            <m:t>+</m:t>
                          </m:r>
                          <m:r>
                            <a:rPr lang="en-AU" sz="1600" i="1">
                              <a:latin typeface="Cambria Math" panose="02040503050406030204" pitchFamily="18" charset="0"/>
                            </a:rPr>
                            <m:t>𝑐</m:t>
                          </m:r>
                        </m:num>
                        <m:den>
                          <m:r>
                            <a:rPr lang="en-AU" sz="1600" i="1">
                              <a:latin typeface="Cambria Math" panose="02040503050406030204" pitchFamily="18" charset="0"/>
                            </a:rPr>
                            <m:t>4</m:t>
                          </m:r>
                        </m:den>
                      </m:f>
                      <m:r>
                        <a:rPr lang="en-AU" sz="1600" b="0" i="1" smtClean="0">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4</m:t>
                          </m:r>
                          <m:r>
                            <a:rPr lang="en-AU" sz="1600" i="1">
                              <a:latin typeface="Cambria Math" panose="02040503050406030204" pitchFamily="18" charset="0"/>
                            </a:rPr>
                            <m:t>𝑡</m:t>
                          </m:r>
                          <m:r>
                            <a:rPr lang="en-AU" sz="1600" i="1">
                              <a:latin typeface="Cambria Math" panose="02040503050406030204" pitchFamily="18" charset="0"/>
                            </a:rPr>
                            <m:t>+</m:t>
                          </m:r>
                          <m:r>
                            <a:rPr lang="en-AU" sz="1600" i="1">
                              <a:latin typeface="Cambria Math" panose="02040503050406030204" pitchFamily="18" charset="0"/>
                            </a:rPr>
                            <m:t>𝑐</m:t>
                          </m:r>
                        </m:num>
                        <m:den>
                          <m:r>
                            <a:rPr lang="en-AU" sz="1600" i="1">
                              <a:latin typeface="Cambria Math" panose="02040503050406030204" pitchFamily="18" charset="0"/>
                            </a:rPr>
                            <m:t>2</m:t>
                          </m:r>
                        </m:den>
                      </m:f>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f>
                        <m:fPr>
                          <m:ctrlPr>
                            <a:rPr lang="en-AU" sz="1600" i="1">
                              <a:latin typeface="Cambria Math" panose="02040503050406030204" pitchFamily="18" charset="0"/>
                            </a:rPr>
                          </m:ctrlPr>
                        </m:fPr>
                        <m:num>
                          <m:r>
                            <a:rPr lang="en-AU" sz="1600" i="1">
                              <a:latin typeface="Cambria Math" panose="02040503050406030204" pitchFamily="18" charset="0"/>
                            </a:rPr>
                            <m:t>3</m:t>
                          </m:r>
                        </m:num>
                        <m:den>
                          <m:r>
                            <a:rPr lang="en-AU" sz="1600" i="1">
                              <a:latin typeface="Cambria Math" panose="02040503050406030204" pitchFamily="18" charset="0"/>
                            </a:rPr>
                            <m:t>4</m:t>
                          </m:r>
                        </m:den>
                      </m:f>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10</m:t>
                          </m:r>
                          <m:r>
                            <a:rPr lang="en-AU" sz="1600" i="1">
                              <a:latin typeface="Cambria Math" panose="02040503050406030204" pitchFamily="18" charset="0"/>
                            </a:rPr>
                            <m:t>𝑡</m:t>
                          </m:r>
                          <m:r>
                            <a:rPr lang="en-AU" sz="1600" i="1">
                              <a:latin typeface="Cambria Math" panose="02040503050406030204" pitchFamily="18" charset="0"/>
                            </a:rPr>
                            <m:t>+3</m:t>
                          </m:r>
                          <m:r>
                            <a:rPr lang="en-AU" sz="1600" i="1">
                              <a:latin typeface="Cambria Math" panose="02040503050406030204" pitchFamily="18" charset="0"/>
                            </a:rPr>
                            <m:t>𝑐</m:t>
                          </m:r>
                        </m:num>
                        <m:den>
                          <m:r>
                            <a:rPr lang="en-AU" sz="1600" i="1">
                              <a:latin typeface="Cambria Math" panose="02040503050406030204" pitchFamily="18" charset="0"/>
                            </a:rPr>
                            <m:t>4</m:t>
                          </m:r>
                        </m:den>
                      </m:f>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10</m:t>
                          </m:r>
                          <m:r>
                            <a:rPr lang="en-AU" sz="1600" i="1">
                              <a:latin typeface="Cambria Math" panose="02040503050406030204" pitchFamily="18" charset="0"/>
                            </a:rPr>
                            <m:t>𝑡</m:t>
                          </m:r>
                        </m:num>
                        <m:den>
                          <m:r>
                            <a:rPr lang="en-AU" sz="1600" i="1">
                              <a:latin typeface="Cambria Math" panose="02040503050406030204" pitchFamily="18" charset="0"/>
                            </a:rPr>
                            <m:t>3</m:t>
                          </m:r>
                        </m:den>
                      </m:f>
                      <m:r>
                        <a:rPr lang="en-AU" sz="1600" i="1">
                          <a:latin typeface="Cambria Math" panose="02040503050406030204" pitchFamily="18" charset="0"/>
                        </a:rPr>
                        <m:t>+</m:t>
                      </m:r>
                      <m:r>
                        <a:rPr lang="en-AU" sz="1600" i="1">
                          <a:latin typeface="Cambria Math" panose="02040503050406030204" pitchFamily="18" charset="0"/>
                        </a:rPr>
                        <m:t>𝑐</m:t>
                      </m:r>
                    </m:oMath>
                  </m:oMathPara>
                </a14:m>
                <a:endParaRPr lang="en-AU" sz="1600" dirty="0"/>
              </a:p>
              <a:p>
                <a:pPr marL="0" indent="0">
                  <a:buNone/>
                </a:pPr>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427702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2(C)</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AU" sz="1600" i="1" smtClean="0">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+2</m:t>
                          </m:r>
                          <m:r>
                            <a:rPr lang="en-AU" sz="1600" i="1">
                              <a:latin typeface="Cambria Math" panose="02040503050406030204" pitchFamily="18" charset="0"/>
                            </a:rPr>
                            <m:t>𝑡</m:t>
                          </m:r>
                          <m:r>
                            <a:rPr lang="en-AU" sz="1600" i="1">
                              <a:latin typeface="Cambria Math" panose="02040503050406030204" pitchFamily="18" charset="0"/>
                            </a:rPr>
                            <m:t>+</m:t>
                          </m:r>
                          <m:r>
                            <a:rPr lang="en-AU" sz="1600" i="1">
                              <a:latin typeface="Cambria Math" panose="02040503050406030204" pitchFamily="18" charset="0"/>
                            </a:rPr>
                            <m:t>𝑐</m:t>
                          </m:r>
                        </m:num>
                        <m:den>
                          <m:r>
                            <a:rPr lang="en-AU" sz="1600" i="1">
                              <a:latin typeface="Cambria Math" panose="02040503050406030204" pitchFamily="18" charset="0"/>
                            </a:rPr>
                            <m:t>2</m:t>
                          </m:r>
                        </m:den>
                      </m:f>
                    </m:oMath>
                  </m:oMathPara>
                </a14:m>
                <a:endParaRPr lang="en-AU"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5</m:t>
                          </m:r>
                          <m:r>
                            <a:rPr lang="en-AU" sz="1600" i="1">
                              <a:latin typeface="Cambria Math" panose="02040503050406030204" pitchFamily="18" charset="0"/>
                            </a:rPr>
                            <m:t>𝑡</m:t>
                          </m:r>
                        </m:num>
                        <m:den>
                          <m:r>
                            <a:rPr lang="en-AU" sz="1600" i="1">
                              <a:latin typeface="Cambria Math" panose="02040503050406030204" pitchFamily="18" charset="0"/>
                            </a:rPr>
                            <m:t>3</m:t>
                          </m:r>
                        </m:den>
                      </m:f>
                      <m:r>
                        <a:rPr lang="en-AU" sz="1600" i="1">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𝑐</m:t>
                          </m:r>
                        </m:num>
                        <m:den>
                          <m:r>
                            <a:rPr lang="en-AU" sz="1600" i="1">
                              <a:latin typeface="Cambria Math" panose="02040503050406030204" pitchFamily="18" charset="0"/>
                            </a:rPr>
                            <m:t>2</m:t>
                          </m:r>
                        </m:den>
                      </m:f>
                      <m:r>
                        <a:rPr lang="en-AU" sz="1600" b="0" i="1" smtClean="0">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2</m:t>
                          </m:r>
                          <m:r>
                            <a:rPr lang="en-AU" sz="1600" i="1">
                              <a:latin typeface="Cambria Math" panose="02040503050406030204" pitchFamily="18" charset="0"/>
                            </a:rPr>
                            <m:t>𝑡</m:t>
                          </m:r>
                          <m:r>
                            <a:rPr lang="en-AU" sz="1600" i="1">
                              <a:latin typeface="Cambria Math" panose="02040503050406030204" pitchFamily="18" charset="0"/>
                            </a:rPr>
                            <m:t>+</m:t>
                          </m:r>
                          <m:r>
                            <a:rPr lang="en-AU" sz="1600" i="1">
                              <a:latin typeface="Cambria Math" panose="02040503050406030204" pitchFamily="18" charset="0"/>
                            </a:rPr>
                            <m:t>𝑐</m:t>
                          </m:r>
                        </m:num>
                        <m:den>
                          <m:r>
                            <a:rPr lang="en-AU" sz="1600" i="1">
                              <a:latin typeface="Cambria Math" panose="02040503050406030204" pitchFamily="18" charset="0"/>
                            </a:rPr>
                            <m:t>2</m:t>
                          </m:r>
                        </m:den>
                      </m:f>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8</m:t>
                          </m:r>
                          <m:r>
                            <a:rPr lang="en-AU" sz="1600" i="1">
                              <a:latin typeface="Cambria Math" panose="02040503050406030204" pitchFamily="18" charset="0"/>
                            </a:rPr>
                            <m:t>𝑡</m:t>
                          </m:r>
                        </m:num>
                        <m:den>
                          <m:r>
                            <a:rPr lang="en-AU" sz="1600" i="1">
                              <a:latin typeface="Cambria Math" panose="02040503050406030204" pitchFamily="18" charset="0"/>
                            </a:rPr>
                            <m:t>3</m:t>
                          </m:r>
                        </m:den>
                      </m:f>
                      <m:r>
                        <a:rPr lang="en-AU" sz="1600" i="1">
                          <a:latin typeface="Cambria Math" panose="02040503050406030204" pitchFamily="18" charset="0"/>
                        </a:rPr>
                        <m:t>+</m:t>
                      </m:r>
                      <m:r>
                        <a:rPr lang="en-AU" sz="1600" i="1">
                          <a:latin typeface="Cambria Math" panose="02040503050406030204" pitchFamily="18" charset="0"/>
                        </a:rPr>
                        <m:t>𝑐</m:t>
                      </m:r>
                    </m:oMath>
                  </m:oMathPara>
                </a14:m>
                <a:endParaRPr lang="en-AU" sz="1600" dirty="0"/>
              </a:p>
              <a:p>
                <a:pPr marL="0" indent="0">
                  <a:buNone/>
                </a:pPr>
                <a:endParaRPr lang="en-AU" sz="1600" dirty="0"/>
              </a:p>
              <a:p>
                <a:pPr marL="0" indent="0">
                  <a:buNone/>
                </a:pPr>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Tree>
    <p:extLst>
      <p:ext uri="{BB962C8B-B14F-4D97-AF65-F5344CB8AC3E}">
        <p14:creationId xmlns:p14="http://schemas.microsoft.com/office/powerpoint/2010/main" val="230663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2(C)</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Substitute these prices into the demand functions to obtain equilibrium quantities. Observe that </a:t>
                </a:r>
                <a:r>
                  <a:rPr lang="en-AU" sz="1600" i="1" dirty="0"/>
                  <a:t>p</a:t>
                </a:r>
                <a:r>
                  <a:rPr lang="en-AU" sz="1600" dirty="0"/>
                  <a:t>1 − </a:t>
                </a:r>
                <a:r>
                  <a:rPr lang="en-AU" sz="1600" i="1" dirty="0"/>
                  <a:t>p</a:t>
                </a:r>
                <a:r>
                  <a:rPr lang="en-AU" sz="1600" dirty="0"/>
                  <a:t>2 = 2</a:t>
                </a:r>
                <a:r>
                  <a:rPr lang="en-AU" sz="1600" i="1" dirty="0"/>
                  <a:t>t</a:t>
                </a:r>
                <a:r>
                  <a:rPr lang="en-AU" sz="1600" dirty="0"/>
                  <a:t>/3. Therefore:</a:t>
                </a:r>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𝑞</m:t>
                          </m:r>
                        </m:e>
                        <m:sub>
                          <m:r>
                            <a:rPr lang="en-AU" sz="1600" i="1">
                              <a:latin typeface="Cambria Math" panose="02040503050406030204" pitchFamily="18" charset="0"/>
                            </a:rPr>
                            <m:t>1</m:t>
                          </m:r>
                        </m:sub>
                      </m:sSub>
                      <m:r>
                        <a:rPr lang="en-AU" sz="1600" i="1">
                          <a:latin typeface="Cambria Math" panose="02040503050406030204" pitchFamily="18" charset="0"/>
                        </a:rPr>
                        <m:t>=100</m:t>
                      </m:r>
                      <m:f>
                        <m:fPr>
                          <m:ctrlPr>
                            <a:rPr lang="en-AU" sz="1600" i="1">
                              <a:latin typeface="Cambria Math" panose="02040503050406030204" pitchFamily="18" charset="0"/>
                            </a:rPr>
                          </m:ctrlPr>
                        </m:fPr>
                        <m:num>
                          <m:r>
                            <a:rPr lang="en-AU" sz="1600" i="1">
                              <a:latin typeface="Cambria Math" panose="02040503050406030204" pitchFamily="18" charset="0"/>
                            </a:rPr>
                            <m:t>4</m:t>
                          </m:r>
                          <m:r>
                            <a:rPr lang="en-AU" sz="1600" i="1">
                              <a:latin typeface="Cambria Math" panose="02040503050406030204" pitchFamily="18" charset="0"/>
                            </a:rPr>
                            <m:t>𝑡</m:t>
                          </m:r>
                          <m:r>
                            <a:rPr lang="en-AU" sz="1600" i="1">
                              <a:latin typeface="Cambria Math" panose="02040503050406030204" pitchFamily="18" charset="0"/>
                            </a:rPr>
                            <m:t>−</m:t>
                          </m:r>
                          <m:f>
                            <m:fPr>
                              <m:type m:val="lin"/>
                              <m:ctrlPr>
                                <a:rPr lang="en-AU" sz="1600" i="1">
                                  <a:latin typeface="Cambria Math" panose="02040503050406030204" pitchFamily="18" charset="0"/>
                                </a:rPr>
                              </m:ctrlPr>
                            </m:fPr>
                            <m:num>
                              <m:r>
                                <a:rPr lang="en-AU" sz="1600" i="1">
                                  <a:latin typeface="Cambria Math" panose="02040503050406030204" pitchFamily="18" charset="0"/>
                                </a:rPr>
                                <m:t>2</m:t>
                              </m:r>
                              <m:r>
                                <a:rPr lang="en-AU" sz="1600" i="1">
                                  <a:latin typeface="Cambria Math" panose="02040503050406030204" pitchFamily="18" charset="0"/>
                                </a:rPr>
                                <m:t>𝑡</m:t>
                              </m:r>
                            </m:num>
                            <m:den>
                              <m:r>
                                <a:rPr lang="en-AU" sz="1600" i="1">
                                  <a:latin typeface="Cambria Math" panose="02040503050406030204" pitchFamily="18" charset="0"/>
                                </a:rPr>
                                <m:t>3</m:t>
                              </m:r>
                            </m:den>
                          </m:f>
                        </m:num>
                        <m:den>
                          <m:r>
                            <a:rPr lang="en-AU" sz="1600" i="1">
                              <a:latin typeface="Cambria Math" panose="02040503050406030204" pitchFamily="18" charset="0"/>
                            </a:rPr>
                            <m:t>2</m:t>
                          </m:r>
                          <m:r>
                            <a:rPr lang="en-AU" sz="1600" i="1">
                              <a:latin typeface="Cambria Math" panose="02040503050406030204" pitchFamily="18" charset="0"/>
                            </a:rPr>
                            <m:t>𝑡</m:t>
                          </m:r>
                        </m:den>
                      </m:f>
                      <m:r>
                        <a:rPr lang="en-AU" sz="1600" i="1">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500</m:t>
                          </m:r>
                        </m:num>
                        <m:den>
                          <m:r>
                            <a:rPr lang="en-AU" sz="1600" i="1">
                              <a:latin typeface="Cambria Math" panose="02040503050406030204" pitchFamily="18" charset="0"/>
                            </a:rPr>
                            <m:t>3</m:t>
                          </m:r>
                        </m:den>
                      </m:f>
                    </m:oMath>
                  </m:oMathPara>
                </a14:m>
                <a:endParaRPr lang="en-AU" sz="1600" dirty="0"/>
              </a:p>
              <a:p>
                <a:pPr marL="0" indent="0">
                  <a:buNone/>
                </a:pPr>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𝑞</m:t>
                          </m:r>
                        </m:e>
                        <m:sub>
                          <m:r>
                            <a:rPr lang="en-AU" sz="1600" i="1">
                              <a:latin typeface="Cambria Math" panose="02040503050406030204" pitchFamily="18" charset="0"/>
                            </a:rPr>
                            <m:t>2</m:t>
                          </m:r>
                        </m:sub>
                      </m:sSub>
                      <m:r>
                        <a:rPr lang="en-AU" sz="1600" i="1">
                          <a:latin typeface="Cambria Math" panose="02040503050406030204" pitchFamily="18" charset="0"/>
                        </a:rPr>
                        <m:t>=100</m:t>
                      </m:r>
                      <m:f>
                        <m:fPr>
                          <m:ctrlPr>
                            <a:rPr lang="en-AU" sz="1600" i="1">
                              <a:latin typeface="Cambria Math" panose="02040503050406030204" pitchFamily="18" charset="0"/>
                            </a:rPr>
                          </m:ctrlPr>
                        </m:fPr>
                        <m:num>
                          <m:r>
                            <a:rPr lang="en-AU" sz="1600" i="1">
                              <a:latin typeface="Cambria Math" panose="02040503050406030204" pitchFamily="18" charset="0"/>
                            </a:rPr>
                            <m:t>2</m:t>
                          </m:r>
                          <m:r>
                            <a:rPr lang="en-AU" sz="1600" i="1">
                              <a:latin typeface="Cambria Math" panose="02040503050406030204" pitchFamily="18" charset="0"/>
                            </a:rPr>
                            <m:t>𝑡</m:t>
                          </m:r>
                          <m:r>
                            <a:rPr lang="en-AU" sz="1600" i="1">
                              <a:latin typeface="Cambria Math" panose="02040503050406030204" pitchFamily="18" charset="0"/>
                            </a:rPr>
                            <m:t>+</m:t>
                          </m:r>
                          <m:f>
                            <m:fPr>
                              <m:type m:val="lin"/>
                              <m:ctrlPr>
                                <a:rPr lang="en-AU" sz="1600" i="1">
                                  <a:latin typeface="Cambria Math" panose="02040503050406030204" pitchFamily="18" charset="0"/>
                                </a:rPr>
                              </m:ctrlPr>
                            </m:fPr>
                            <m:num>
                              <m:r>
                                <a:rPr lang="en-AU" sz="1600" i="1">
                                  <a:latin typeface="Cambria Math" panose="02040503050406030204" pitchFamily="18" charset="0"/>
                                </a:rPr>
                                <m:t>2</m:t>
                              </m:r>
                              <m:r>
                                <a:rPr lang="en-AU" sz="1600" i="1">
                                  <a:latin typeface="Cambria Math" panose="02040503050406030204" pitchFamily="18" charset="0"/>
                                </a:rPr>
                                <m:t>𝑡</m:t>
                              </m:r>
                            </m:num>
                            <m:den>
                              <m:r>
                                <a:rPr lang="en-AU" sz="1600" i="1">
                                  <a:latin typeface="Cambria Math" panose="02040503050406030204" pitchFamily="18" charset="0"/>
                                </a:rPr>
                                <m:t>3</m:t>
                              </m:r>
                            </m:den>
                          </m:f>
                        </m:num>
                        <m:den>
                          <m:r>
                            <a:rPr lang="en-AU" sz="1600" i="1">
                              <a:latin typeface="Cambria Math" panose="02040503050406030204" pitchFamily="18" charset="0"/>
                            </a:rPr>
                            <m:t>2</m:t>
                          </m:r>
                          <m:r>
                            <a:rPr lang="en-AU" sz="1600" i="1">
                              <a:latin typeface="Cambria Math" panose="02040503050406030204" pitchFamily="18" charset="0"/>
                            </a:rPr>
                            <m:t>𝑡</m:t>
                          </m:r>
                        </m:den>
                      </m:f>
                      <m:r>
                        <a:rPr lang="en-AU" sz="1600" i="1">
                          <a:latin typeface="Cambria Math" panose="02040503050406030204" pitchFamily="18" charset="0"/>
                        </a:rPr>
                        <m:t>=</m:t>
                      </m:r>
                      <m:f>
                        <m:fPr>
                          <m:ctrlPr>
                            <a:rPr lang="en-AU" sz="1600" i="1">
                              <a:latin typeface="Cambria Math" panose="02040503050406030204" pitchFamily="18" charset="0"/>
                            </a:rPr>
                          </m:ctrlPr>
                        </m:fPr>
                        <m:num>
                          <m:r>
                            <a:rPr lang="en-AU" sz="1600" i="1">
                              <a:latin typeface="Cambria Math" panose="02040503050406030204" pitchFamily="18" charset="0"/>
                            </a:rPr>
                            <m:t>400</m:t>
                          </m:r>
                        </m:num>
                        <m:den>
                          <m:r>
                            <a:rPr lang="en-AU" sz="1600" i="1">
                              <a:latin typeface="Cambria Math" panose="02040503050406030204" pitchFamily="18" charset="0"/>
                            </a:rPr>
                            <m:t>3</m:t>
                          </m:r>
                        </m:den>
                      </m:f>
                    </m:oMath>
                  </m:oMathPara>
                </a14:m>
                <a:endParaRPr lang="en-AU" sz="1600" dirty="0"/>
              </a:p>
              <a:p>
                <a:pPr marL="0" indent="0">
                  <a:buNone/>
                </a:pPr>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178246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2(D)</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(d) Explain why Juan sets higher prices than Therese in equilibrium.</a:t>
            </a:r>
          </a:p>
          <a:p>
            <a:pPr marL="0" indent="0">
              <a:buNone/>
            </a:pPr>
            <a:r>
              <a:rPr lang="en-AU" sz="1600" dirty="0"/>
              <a:t>Juan is at a location advantage relative to Therese, because all consumers to the left of the 2km line in the city are closer to Juan, while those to the right of the line are closer to Therese. This means that 2/3 of consumers are closer to Juan. With more local consumers, Juan has greater market power, and therefore an incentive to set higher prices to take advantage of this market power. Notice also that, despite the fact that Juan sets a higher price, he has more customers in equilibrium. </a:t>
            </a:r>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spTree>
    <p:extLst>
      <p:ext uri="{BB962C8B-B14F-4D97-AF65-F5344CB8AC3E}">
        <p14:creationId xmlns:p14="http://schemas.microsoft.com/office/powerpoint/2010/main" val="208786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Exam Q2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The demand for good </a:t>
            </a:r>
            <a:r>
              <a:rPr lang="en-AU" sz="1600" i="1" dirty="0"/>
              <a:t>X </a:t>
            </a:r>
            <a:r>
              <a:rPr lang="en-AU" sz="1600" dirty="0"/>
              <a:t>is given by </a:t>
            </a:r>
            <a:r>
              <a:rPr lang="en-AU" sz="1600" i="1" dirty="0"/>
              <a:t>P</a:t>
            </a:r>
            <a:r>
              <a:rPr lang="en-AU" sz="1600" dirty="0"/>
              <a:t>(</a:t>
            </a:r>
            <a:r>
              <a:rPr lang="en-AU" sz="1600" i="1" dirty="0"/>
              <a:t>Q</a:t>
            </a:r>
            <a:r>
              <a:rPr lang="en-AU" sz="1600" dirty="0"/>
              <a:t>) = 128 − 2</a:t>
            </a:r>
            <a:r>
              <a:rPr lang="en-AU" sz="1600" i="1" dirty="0"/>
              <a:t>Q</a:t>
            </a:r>
            <a:r>
              <a:rPr lang="en-AU" sz="1600" dirty="0"/>
              <a:t>, where </a:t>
            </a:r>
            <a:r>
              <a:rPr lang="en-AU" sz="1600" i="1" dirty="0"/>
              <a:t>Q </a:t>
            </a:r>
            <a:r>
              <a:rPr lang="en-AU" sz="1600" dirty="0"/>
              <a:t>is the market quantity, and </a:t>
            </a:r>
            <a:r>
              <a:rPr lang="en-AU" sz="1600" i="1" dirty="0"/>
              <a:t>P </a:t>
            </a:r>
            <a:r>
              <a:rPr lang="en-AU" sz="1600" dirty="0"/>
              <a:t>is the market price. Production of good </a:t>
            </a:r>
            <a:r>
              <a:rPr lang="en-AU" sz="1600" i="1" dirty="0"/>
              <a:t>X </a:t>
            </a:r>
            <a:r>
              <a:rPr lang="en-AU" sz="1600" dirty="0"/>
              <a:t>involves costs of </a:t>
            </a:r>
            <a:r>
              <a:rPr lang="en-AU" sz="1600" i="1" dirty="0"/>
              <a:t>C</a:t>
            </a:r>
            <a:r>
              <a:rPr lang="en-AU" sz="1600" dirty="0"/>
              <a:t>(</a:t>
            </a:r>
            <a:r>
              <a:rPr lang="en-AU" sz="1600" i="1" dirty="0"/>
              <a:t>q</a:t>
            </a:r>
            <a:r>
              <a:rPr lang="en-AU" sz="1600" dirty="0"/>
              <a:t>) = 200 + 8</a:t>
            </a:r>
            <a:r>
              <a:rPr lang="en-AU" sz="1600" i="1" dirty="0"/>
              <a:t>q</a:t>
            </a:r>
            <a:r>
              <a:rPr lang="en-AU" sz="1600" dirty="0"/>
              <a:t>, where </a:t>
            </a:r>
            <a:r>
              <a:rPr lang="en-AU" sz="1600" i="1" dirty="0"/>
              <a:t>q </a:t>
            </a:r>
            <a:r>
              <a:rPr lang="en-AU" sz="1600" dirty="0"/>
              <a:t>is firm output. </a:t>
            </a:r>
          </a:p>
          <a:p>
            <a:pPr marL="0" indent="0">
              <a:buNone/>
            </a:pPr>
            <a:r>
              <a:rPr lang="en-AU" sz="1600" dirty="0"/>
              <a:t>(a)  Suppose a single firm operates in the market. Find the profit-maximising price and quantity of the monopolist.</a:t>
            </a:r>
          </a:p>
          <a:p>
            <a:pPr marL="0" indent="0">
              <a:buNone/>
            </a:pPr>
            <a:r>
              <a:rPr lang="en-AU" sz="1600" dirty="0"/>
              <a:t>(b)  Suppose two firms engage in simultaneous quantity competition in a single period. </a:t>
            </a:r>
          </a:p>
          <a:p>
            <a:pPr marL="0" indent="0">
              <a:buNone/>
            </a:pPr>
            <a:r>
              <a:rPr lang="en-AU" sz="1600" dirty="0"/>
              <a:t>	</a:t>
            </a:r>
            <a:r>
              <a:rPr lang="en-AU" sz="1600" dirty="0" err="1"/>
              <a:t>i</a:t>
            </a:r>
            <a:r>
              <a:rPr lang="en-AU" sz="1600" dirty="0"/>
              <a:t>. Find the reaction function for each firm.</a:t>
            </a:r>
          </a:p>
          <a:p>
            <a:pPr marL="0" indent="0">
              <a:buNone/>
            </a:pPr>
            <a:r>
              <a:rPr lang="en-AU" sz="1600" dirty="0"/>
              <a:t>	ii. Find the Nash equilibrium outputs of both firms.</a:t>
            </a:r>
          </a:p>
          <a:p>
            <a:pPr marL="0" indent="0">
              <a:buNone/>
            </a:pPr>
            <a:r>
              <a:rPr lang="en-AU" sz="1600" dirty="0"/>
              <a:t>(c)  Suppose that two firms operate in the market. The firms engage in Stackelberg competition. Firm 1 chooses its output first, then Firm 2 chooses its output. Find the output of each firm in the subgame perfect Nash equilibrium.</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281061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Exam Q2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a) Suppose a single firm operates in the market. Find the profit-maximising price and quantity of the monopolist.</a:t>
                </a:r>
              </a:p>
              <a:p>
                <a:pPr marL="0" indent="0">
                  <a:buNone/>
                </a:pPr>
                <a:r>
                  <a:rPr lang="en-AU" sz="1600" dirty="0"/>
                  <a:t>Monopoly profits are:</a:t>
                </a:r>
              </a:p>
              <a:p>
                <a:pPr marL="0" indent="0">
                  <a:buNone/>
                </a:pPr>
                <a14:m>
                  <m:oMathPara xmlns:m="http://schemas.openxmlformats.org/officeDocument/2006/math">
                    <m:oMathParaPr>
                      <m:jc m:val="centerGroup"/>
                    </m:oMathParaPr>
                    <m:oMath xmlns:m="http://schemas.openxmlformats.org/officeDocument/2006/math">
                      <m:r>
                        <a:rPr lang="el-GR" sz="1600" i="1" dirty="0" smtClean="0">
                          <a:latin typeface="Cambria Math" panose="02040503050406030204" pitchFamily="18" charset="0"/>
                        </a:rPr>
                        <m:t>𝜋</m:t>
                      </m:r>
                      <m:r>
                        <a:rPr lang="el-GR" sz="1600" i="1" dirty="0" smtClean="0">
                          <a:latin typeface="Cambria Math" panose="02040503050406030204" pitchFamily="18" charset="0"/>
                        </a:rPr>
                        <m:t> = </m:t>
                      </m:r>
                      <m:r>
                        <a:rPr lang="en-AU" sz="1600" i="1" dirty="0">
                          <a:latin typeface="Cambria Math" panose="02040503050406030204" pitchFamily="18" charset="0"/>
                        </a:rPr>
                        <m:t>𝑄</m:t>
                      </m:r>
                      <m:r>
                        <a:rPr lang="en-AU" sz="1600" i="1" dirty="0">
                          <a:latin typeface="Cambria Math" panose="02040503050406030204" pitchFamily="18" charset="0"/>
                        </a:rPr>
                        <m:t>(128−2</m:t>
                      </m:r>
                      <m:r>
                        <a:rPr lang="en-AU" sz="1600" i="1" dirty="0">
                          <a:latin typeface="Cambria Math" panose="02040503050406030204" pitchFamily="18" charset="0"/>
                        </a:rPr>
                        <m:t>𝑄</m:t>
                      </m:r>
                      <m:r>
                        <a:rPr lang="en-AU" sz="1600" i="1" dirty="0">
                          <a:latin typeface="Cambria Math" panose="02040503050406030204" pitchFamily="18" charset="0"/>
                        </a:rPr>
                        <m:t>)−8</m:t>
                      </m:r>
                      <m:r>
                        <a:rPr lang="en-AU" sz="1600" i="1" dirty="0" smtClean="0">
                          <a:latin typeface="Cambria Math" panose="02040503050406030204" pitchFamily="18" charset="0"/>
                        </a:rPr>
                        <m:t>𝑄</m:t>
                      </m:r>
                      <m:r>
                        <a:rPr lang="en-AU" sz="1600" i="1" dirty="0">
                          <a:latin typeface="Cambria Math" panose="02040503050406030204" pitchFamily="18" charset="0"/>
                        </a:rPr>
                        <m:t>−</m:t>
                      </m:r>
                      <m:r>
                        <a:rPr lang="en-AU" sz="1600" i="1" dirty="0" smtClean="0">
                          <a:latin typeface="Cambria Math" panose="02040503050406030204" pitchFamily="18" charset="0"/>
                        </a:rPr>
                        <m:t>200</m:t>
                      </m:r>
                    </m:oMath>
                  </m:oMathPara>
                </a14:m>
                <a:endParaRPr lang="en-AU" sz="1600" dirty="0"/>
              </a:p>
              <a:p>
                <a:pPr marL="0" indent="0">
                  <a:buNone/>
                </a:pPr>
                <a:r>
                  <a:rPr lang="en-AU" sz="1600" dirty="0"/>
                  <a:t>The first order conditions for a maximum yield:</a:t>
                </a:r>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0 = 128−4</m:t>
                      </m:r>
                      <m:r>
                        <a:rPr lang="en-AU" sz="1600" i="1" dirty="0" smtClean="0">
                          <a:latin typeface="Cambria Math" panose="02040503050406030204" pitchFamily="18" charset="0"/>
                        </a:rPr>
                        <m:t>𝑄</m:t>
                      </m:r>
                      <m:r>
                        <a:rPr lang="en-AU" sz="1600" i="1" dirty="0" smtClean="0">
                          <a:latin typeface="Cambria Math" panose="02040503050406030204" pitchFamily="18" charset="0"/>
                        </a:rPr>
                        <m:t>−8</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𝑄</m:t>
                      </m:r>
                      <m:r>
                        <a:rPr lang="en-AU" sz="1600" i="1" dirty="0">
                          <a:latin typeface="Cambria Math" panose="02040503050406030204" pitchFamily="18" charset="0"/>
                        </a:rPr>
                        <m:t>=</m:t>
                      </m:r>
                      <m:r>
                        <a:rPr lang="en-AU" sz="1600" i="1" dirty="0" smtClean="0">
                          <a:latin typeface="Cambria Math" panose="02040503050406030204" pitchFamily="18" charset="0"/>
                        </a:rPr>
                        <m:t>30</m:t>
                      </m:r>
                    </m:oMath>
                  </m:oMathPara>
                </a14:m>
                <a:endParaRPr lang="en-AU" sz="1600" dirty="0"/>
              </a:p>
              <a:p>
                <a:pPr marL="0" indent="0">
                  <a:buNone/>
                </a:pPr>
                <a:r>
                  <a:rPr lang="en-AU" sz="1600" dirty="0"/>
                  <a:t>The market price is then determined by the demand curve: </a:t>
                </a:r>
                <a:r>
                  <a:rPr lang="en-AU" sz="1600" i="1" dirty="0"/>
                  <a:t>P </a:t>
                </a:r>
                <a:r>
                  <a:rPr lang="en-AU" sz="1600" dirty="0"/>
                  <a:t>= 128 − 2</a:t>
                </a:r>
                <a:r>
                  <a:rPr lang="en-AU" sz="1600" i="1" dirty="0"/>
                  <a:t>Q </a:t>
                </a:r>
                <a:r>
                  <a:rPr lang="en-AU" sz="1600" dirty="0"/>
                  <a:t>= 68. </a:t>
                </a:r>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107764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Exam Q2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(b) Suppose two firms engage in simultaneous quantity competition in a single period. </a:t>
                </a:r>
              </a:p>
              <a:p>
                <a:pPr marL="514350" indent="-514350">
                  <a:buAutoNum type="romanLcPeriod"/>
                </a:pPr>
                <a:r>
                  <a:rPr lang="en-AU" sz="1600" dirty="0"/>
                  <a:t>Find the reaction function for each firm.</a:t>
                </a:r>
              </a:p>
              <a:p>
                <a:pPr marL="0" indent="0">
                  <a:buNone/>
                </a:pPr>
                <a:r>
                  <a:rPr lang="en-AU" sz="1600" dirty="0"/>
                  <a:t>The profits of firm </a:t>
                </a:r>
                <a:r>
                  <a:rPr lang="en-AU" sz="1600" i="1" dirty="0" err="1"/>
                  <a:t>i</a:t>
                </a:r>
                <a:r>
                  <a:rPr lang="en-AU" sz="1600" i="1" dirty="0"/>
                  <a:t> </a:t>
                </a:r>
                <a:r>
                  <a:rPr lang="en-AU" sz="1600" dirty="0"/>
                  <a:t>are:</a:t>
                </a:r>
              </a:p>
              <a:p>
                <a:pPr marL="0" indent="0">
                  <a:buNone/>
                </a:pPr>
                <a14:m>
                  <m:oMathPara xmlns:m="http://schemas.openxmlformats.org/officeDocument/2006/math">
                    <m:oMathParaPr>
                      <m:jc m:val="centerGroup"/>
                    </m:oMathParaPr>
                    <m:oMath xmlns:m="http://schemas.openxmlformats.org/officeDocument/2006/math">
                      <m:sSub>
                        <m:sSubPr>
                          <m:ctrlPr>
                            <a:rPr lang="el-GR" sz="1600" i="1" dirty="0" smtClean="0">
                              <a:latin typeface="Cambria Math" panose="02040503050406030204" pitchFamily="18" charset="0"/>
                            </a:rPr>
                          </m:ctrlPr>
                        </m:sSubPr>
                        <m:e>
                          <m:r>
                            <a:rPr lang="el-GR" sz="1600" i="1" dirty="0">
                              <a:latin typeface="Cambria Math" panose="02040503050406030204" pitchFamily="18" charset="0"/>
                            </a:rPr>
                            <m:t>𝜋</m:t>
                          </m:r>
                        </m:e>
                        <m:sub>
                          <m:r>
                            <a:rPr lang="en-AU" sz="1600" b="0" i="1" dirty="0" smtClean="0">
                              <a:latin typeface="Cambria Math" panose="02040503050406030204" pitchFamily="18" charset="0"/>
                            </a:rPr>
                            <m:t>𝑖</m:t>
                          </m:r>
                        </m:sub>
                      </m:sSub>
                      <m:r>
                        <a:rPr lang="en-AU" sz="1600" i="1" dirty="0">
                          <a:latin typeface="Cambria Math" panose="02040503050406030204" pitchFamily="18" charset="0"/>
                        </a:rPr>
                        <m:t>=</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𝑖</m:t>
                          </m:r>
                        </m:sub>
                      </m:sSub>
                      <m:r>
                        <a:rPr lang="en-AU" sz="1600" i="1" dirty="0">
                          <a:latin typeface="Cambria Math" panose="02040503050406030204" pitchFamily="18" charset="0"/>
                        </a:rPr>
                        <m:t>(128−2</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𝑖</m:t>
                          </m:r>
                        </m:sub>
                      </m:sSub>
                      <m:r>
                        <a:rPr lang="en-AU" sz="1600" i="1" dirty="0">
                          <a:latin typeface="Cambria Math" panose="02040503050406030204" pitchFamily="18" charset="0"/>
                        </a:rPr>
                        <m:t>−2</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𝑗</m:t>
                          </m:r>
                        </m:sub>
                      </m:sSub>
                      <m:r>
                        <a:rPr lang="en-AU" sz="1600" i="1" dirty="0">
                          <a:latin typeface="Cambria Math" panose="02040503050406030204" pitchFamily="18" charset="0"/>
                        </a:rPr>
                        <m:t>)−200−8</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𝑖</m:t>
                          </m:r>
                        </m:sub>
                      </m:sSub>
                    </m:oMath>
                  </m:oMathPara>
                </a14:m>
                <a:endParaRPr lang="en-AU" sz="1600" dirty="0"/>
              </a:p>
              <a:p>
                <a:pPr marL="0" indent="0">
                  <a:buNone/>
                </a:pPr>
                <a:r>
                  <a:rPr lang="en-AU" sz="1600" dirty="0"/>
                  <a:t>The first order conditions for a maximum are:</a:t>
                </a:r>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0 = 128−4</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𝑖</m:t>
                          </m:r>
                        </m:sub>
                      </m:sSub>
                      <m:r>
                        <a:rPr lang="en-AU" sz="1600" i="1" dirty="0" smtClean="0">
                          <a:latin typeface="Cambria Math" panose="02040503050406030204" pitchFamily="18" charset="0"/>
                        </a:rPr>
                        <m:t>−2</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𝑗</m:t>
                          </m:r>
                        </m:sub>
                      </m:sSub>
                      <m:r>
                        <a:rPr lang="en-AU" sz="1600" i="1" dirty="0" smtClean="0">
                          <a:latin typeface="Cambria Math" panose="02040503050406030204" pitchFamily="18" charset="0"/>
                        </a:rPr>
                        <m:t>−8</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4</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𝑖</m:t>
                          </m:r>
                        </m:sub>
                      </m:sSub>
                      <m:r>
                        <a:rPr lang="en-AU" sz="1600" i="1" dirty="0">
                          <a:latin typeface="Cambria Math" panose="02040503050406030204" pitchFamily="18" charset="0"/>
                        </a:rPr>
                        <m:t>=120−2</m:t>
                      </m:r>
                      <m:sSub>
                        <m:sSubPr>
                          <m:ctrlPr>
                            <a:rPr lang="el-GR" sz="1600" i="1" dirty="0" smtClean="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𝑗</m:t>
                          </m:r>
                        </m:sub>
                      </m:sSub>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𝑖</m:t>
                          </m:r>
                        </m:sub>
                      </m:sSub>
                      <m:r>
                        <a:rPr lang="en-AU" sz="1600" i="1" dirty="0">
                          <a:latin typeface="Cambria Math" panose="02040503050406030204" pitchFamily="18" charset="0"/>
                        </a:rPr>
                        <m:t>=30−</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𝑗</m:t>
                          </m:r>
                        </m:sub>
                      </m:sSub>
                      <m:r>
                        <a:rPr lang="en-AU" sz="1600" i="1" dirty="0">
                          <a:latin typeface="Cambria Math" panose="02040503050406030204" pitchFamily="18" charset="0"/>
                        </a:rPr>
                        <m:t>/2≡</m:t>
                      </m:r>
                      <m:sSub>
                        <m:sSubPr>
                          <m:ctrlPr>
                            <a:rPr lang="en-AU" sz="1600" i="1" dirty="0" smtClean="0">
                              <a:latin typeface="Cambria Math" panose="02040503050406030204" pitchFamily="18" charset="0"/>
                            </a:rPr>
                          </m:ctrlPr>
                        </m:sSubPr>
                        <m:e>
                          <m:r>
                            <a:rPr lang="en-AU" sz="1600" b="0" i="1" dirty="0" smtClean="0">
                              <a:latin typeface="Cambria Math" panose="02040503050406030204" pitchFamily="18" charset="0"/>
                            </a:rPr>
                            <m:t>𝑅</m:t>
                          </m:r>
                        </m:e>
                        <m:sub>
                          <m:r>
                            <a:rPr lang="en-AU" sz="1600" b="0" i="1" dirty="0" smtClean="0">
                              <a:latin typeface="Cambria Math" panose="02040503050406030204" pitchFamily="18" charset="0"/>
                            </a:rPr>
                            <m:t>𝑖</m:t>
                          </m:r>
                        </m:sub>
                      </m:sSub>
                      <m:r>
                        <a:rPr lang="en-AU" sz="1600" i="1" dirty="0">
                          <a:latin typeface="Cambria Math" panose="02040503050406030204" pitchFamily="18" charset="0"/>
                        </a:rPr>
                        <m:t>(</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𝑗</m:t>
                          </m:r>
                        </m:sub>
                      </m:sSub>
                      <m:r>
                        <a:rPr lang="en-AU" sz="1600" i="1" dirty="0" smtClean="0">
                          <a:latin typeface="Cambria Math" panose="02040503050406030204" pitchFamily="18" charset="0"/>
                        </a:rPr>
                        <m:t>)</m:t>
                      </m:r>
                    </m:oMath>
                  </m:oMathPara>
                </a14:m>
                <a:endParaRPr lang="en-AU" sz="1600" dirty="0"/>
              </a:p>
              <a:p>
                <a:pPr marL="0" indent="0">
                  <a:buNone/>
                </a:pPr>
                <a:r>
                  <a:rPr lang="en-AU" sz="1600" dirty="0"/>
                  <a:t>This is the reaction function for firm </a:t>
                </a:r>
                <a:r>
                  <a:rPr lang="en-AU" sz="1600" i="1" dirty="0" err="1"/>
                  <a:t>i</a:t>
                </a:r>
                <a:r>
                  <a:rPr lang="en-AU" sz="1600" i="1" dirty="0"/>
                  <a:t> </a:t>
                </a:r>
                <a:r>
                  <a:rPr lang="en-AU" sz="1600" dirty="0"/>
                  <a:t>as a function of the output of firm </a:t>
                </a:r>
                <a:r>
                  <a:rPr lang="en-AU" sz="1600" i="1" dirty="0"/>
                  <a:t>j</a:t>
                </a:r>
                <a:r>
                  <a:rPr lang="en-AU" sz="1600" dirty="0"/>
                  <a:t>, for </a:t>
                </a:r>
                <a:r>
                  <a:rPr lang="en-AU" sz="1600" i="1" dirty="0" err="1"/>
                  <a:t>i</a:t>
                </a:r>
                <a:r>
                  <a:rPr lang="en-AU" sz="1600" i="1" dirty="0"/>
                  <a:t> </a:t>
                </a:r>
                <a:r>
                  <a:rPr lang="en-AU" sz="1600" dirty="0"/>
                  <a:t>= 1,2,and </a:t>
                </a:r>
                <a:r>
                  <a:rPr lang="en-AU" sz="1600" i="1" dirty="0"/>
                  <a:t>j ≠ </a:t>
                </a:r>
                <a:r>
                  <a:rPr lang="en-AU" sz="1600" i="1" dirty="0" err="1"/>
                  <a:t>i</a:t>
                </a:r>
                <a:r>
                  <a:rPr lang="en-AU" sz="1600" dirty="0"/>
                  <a:t>.</a:t>
                </a:r>
                <a:br>
                  <a:rPr lang="en-AU" sz="1600" dirty="0"/>
                </a:br>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1435349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Exam Q2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ii. Find the Nash equilibrium outputs of both firms.</a:t>
                </a:r>
              </a:p>
              <a:p>
                <a:pPr marL="0" indent="0">
                  <a:buNone/>
                </a:pPr>
                <a:r>
                  <a:rPr lang="en-AU" sz="1600" dirty="0"/>
                  <a:t>In the Nash equilibrium, both firms operate on their reaction functions. Thus:</a:t>
                </a:r>
              </a:p>
              <a:p>
                <a:pPr marL="0" indent="0">
                  <a:buNone/>
                </a:pPr>
                <a14:m>
                  <m:oMathPara xmlns:m="http://schemas.openxmlformats.org/officeDocument/2006/math">
                    <m:oMathParaPr>
                      <m:jc m:val="centerGroup"/>
                    </m:oMathParaPr>
                    <m:oMath xmlns:m="http://schemas.openxmlformats.org/officeDocument/2006/math">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𝑖</m:t>
                          </m:r>
                        </m:sub>
                      </m:sSub>
                      <m:r>
                        <a:rPr lang="en-AU" sz="1600" i="1" dirty="0" smtClean="0">
                          <a:latin typeface="Cambria Math" panose="02040503050406030204" pitchFamily="18" charset="0"/>
                        </a:rPr>
                        <m:t>=30−</m:t>
                      </m:r>
                      <m:f>
                        <m:fPr>
                          <m:ctrlPr>
                            <a:rPr lang="en-AU" sz="1600" i="1" dirty="0" smtClean="0">
                              <a:latin typeface="Cambria Math" panose="02040503050406030204" pitchFamily="18" charset="0"/>
                            </a:rPr>
                          </m:ctrlPr>
                        </m:fPr>
                        <m:num>
                          <m:r>
                            <a:rPr lang="en-AU" sz="1600" i="1" dirty="0" smtClean="0">
                              <a:latin typeface="Cambria Math" panose="02040503050406030204" pitchFamily="18" charset="0"/>
                            </a:rPr>
                            <m:t>30−</m:t>
                          </m:r>
                          <m:f>
                            <m:fPr>
                              <m:ctrlPr>
                                <a:rPr lang="en-AU" sz="1600" i="1" dirty="0" smtClean="0">
                                  <a:latin typeface="Cambria Math" panose="02040503050406030204" pitchFamily="18" charset="0"/>
                                </a:rPr>
                              </m:ctrlPr>
                            </m:fPr>
                            <m:num>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𝑖</m:t>
                                  </m:r>
                                </m:sub>
                              </m:sSub>
                            </m:num>
                            <m:den>
                              <m:r>
                                <a:rPr lang="en-AU" sz="1600" i="1" dirty="0" smtClean="0">
                                  <a:latin typeface="Cambria Math" panose="02040503050406030204" pitchFamily="18" charset="0"/>
                                </a:rPr>
                                <m:t>2</m:t>
                              </m:r>
                            </m:den>
                          </m:f>
                        </m:num>
                        <m:den>
                          <m:r>
                            <a:rPr lang="en-AU" sz="1600" i="1" dirty="0" smtClean="0">
                              <a:latin typeface="Cambria Math" panose="02040503050406030204" pitchFamily="18" charset="0"/>
                            </a:rPr>
                            <m:t>2</m:t>
                          </m:r>
                        </m:den>
                      </m:f>
                    </m:oMath>
                  </m:oMathPara>
                </a14:m>
                <a:endParaRPr lang="en-AU"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(3/4)</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𝑖</m:t>
                          </m:r>
                        </m:sub>
                      </m:sSub>
                      <m:r>
                        <a:rPr lang="en-AU" sz="1600" i="1" dirty="0" smtClean="0">
                          <a:latin typeface="Cambria Math" panose="02040503050406030204" pitchFamily="18" charset="0"/>
                        </a:rPr>
                        <m:t>=15</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𝑖</m:t>
                          </m:r>
                        </m:sub>
                      </m:sSub>
                      <m:r>
                        <a:rPr lang="en-AU" sz="1600" i="1" dirty="0" smtClean="0">
                          <a:latin typeface="Cambria Math" panose="02040503050406030204" pitchFamily="18" charset="0"/>
                        </a:rPr>
                        <m:t>=20</m:t>
                      </m:r>
                    </m:oMath>
                  </m:oMathPara>
                </a14:m>
                <a:endParaRPr lang="en-AU" sz="1600" dirty="0"/>
              </a:p>
              <a:p>
                <a:pPr marL="0" indent="0">
                  <a:buNone/>
                </a:pPr>
                <a:r>
                  <a:rPr lang="en-AU" sz="1600" dirty="0"/>
                  <a:t>Thus, both firms produce </a:t>
                </a:r>
                <a:r>
                  <a:rPr lang="en-AU" sz="1600" i="1" dirty="0"/>
                  <a:t>q </a:t>
                </a:r>
                <a:r>
                  <a:rPr lang="en-AU" sz="1600" dirty="0"/>
                  <a:t>= 20 in the Nash equilibrium. </a:t>
                </a:r>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358715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indent="0">
              <a:buNone/>
            </a:pPr>
            <a:r>
              <a:rPr lang="en-US" sz="1600" dirty="0"/>
              <a:t>Consider a market in which firms choose a point on product space of length 1. If the firms have fixed prices but can choose where to locate, where we would expect four firms to locate? Why?</a:t>
            </a:r>
            <a:endParaRPr lang="en-AU" sz="1600" dirty="0"/>
          </a:p>
          <a:p>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1625459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Exam Q2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(c) Suppose that two firms operate in the market. The firms engage in Stackelberg competition. Firm 1 chooses its output first, then Firm 2 chooses its output. Find the output of each firm in the subgame perfect Nash equilibrium.</a:t>
                </a:r>
              </a:p>
              <a:p>
                <a:pPr marL="0" indent="0">
                  <a:buNone/>
                </a:pPr>
                <a:r>
                  <a:rPr lang="en-AU" sz="1600" dirty="0"/>
                  <a:t>We solve by backward induction. In stage 2, Firm 2 chooses the optimal output given the output of Firm 1. This is the same as the definition of the reaction function in the Cournot problem. Hence, Firm 2 chooses the output </a:t>
                </a:r>
                <a14:m>
                  <m:oMath xmlns:m="http://schemas.openxmlformats.org/officeDocument/2006/math">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2</m:t>
                        </m:r>
                      </m:sub>
                    </m:sSub>
                  </m:oMath>
                </a14:m>
                <a:r>
                  <a:rPr lang="en-AU" sz="1600" dirty="0"/>
                  <a:t> = </a:t>
                </a:r>
                <a:r>
                  <a:rPr lang="en-AU" sz="1600" i="1" dirty="0"/>
                  <a:t>R</a:t>
                </a:r>
                <a:r>
                  <a:rPr lang="en-AU" sz="1600" dirty="0"/>
                  <a:t>2(</a:t>
                </a:r>
                <a14:m>
                  <m:oMath xmlns:m="http://schemas.openxmlformats.org/officeDocument/2006/math">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oMath>
                </a14:m>
                <a:r>
                  <a:rPr lang="en-AU" sz="1600" dirty="0"/>
                  <a:t>) = 30−</a:t>
                </a:r>
                <a:r>
                  <a:rPr lang="el-GR" sz="1600" dirty="0"/>
                  <a:t> </a:t>
                </a:r>
                <a14:m>
                  <m:oMath xmlns:m="http://schemas.openxmlformats.org/officeDocument/2006/math">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oMath>
                </a14:m>
                <a:r>
                  <a:rPr lang="en-AU" sz="1600" dirty="0"/>
                  <a:t>/2. In stage 1, Firm 1 anticipates the behaviour of Firm 2. We therefore substitute Firm 2’s reaction function into the profit function of Firm 1. </a:t>
                </a:r>
              </a:p>
              <a:p>
                <a:pPr marL="0" indent="0">
                  <a:buNone/>
                </a:pPr>
                <a14:m>
                  <m:oMathPara xmlns:m="http://schemas.openxmlformats.org/officeDocument/2006/math">
                    <m:oMathParaPr>
                      <m:jc m:val="centerGroup"/>
                    </m:oMathParaPr>
                    <m:oMath xmlns:m="http://schemas.openxmlformats.org/officeDocument/2006/math">
                      <m:sSub>
                        <m:sSubPr>
                          <m:ctrlPr>
                            <a:rPr lang="el-GR" sz="1600" i="1" dirty="0" smtClean="0">
                              <a:latin typeface="Cambria Math" panose="02040503050406030204" pitchFamily="18" charset="0"/>
                            </a:rPr>
                          </m:ctrlPr>
                        </m:sSubPr>
                        <m:e>
                          <m:r>
                            <a:rPr lang="el-GR" sz="1600" i="1" dirty="0">
                              <a:latin typeface="Cambria Math" panose="02040503050406030204" pitchFamily="18" charset="0"/>
                            </a:rPr>
                            <m:t>𝜋</m:t>
                          </m:r>
                        </m:e>
                        <m:sub>
                          <m:r>
                            <a:rPr lang="en-AU" sz="1600" b="0" i="1" dirty="0" smtClean="0">
                              <a:latin typeface="Cambria Math" panose="02040503050406030204" pitchFamily="18" charset="0"/>
                            </a:rPr>
                            <m:t>1</m:t>
                          </m:r>
                        </m:sub>
                      </m:sSub>
                      <m:r>
                        <a:rPr lang="el-GR" sz="1600" i="1" dirty="0" smtClean="0">
                          <a:latin typeface="Cambria Math" panose="02040503050406030204" pitchFamily="18" charset="0"/>
                        </a:rPr>
                        <m:t> = </m:t>
                      </m:r>
                      <m:sSub>
                        <m:sSubPr>
                          <m:ctrlPr>
                            <a:rPr lang="el-GR" sz="1600" i="1" dirty="0" smtClean="0">
                              <a:latin typeface="Cambria Math" panose="02040503050406030204" pitchFamily="18" charset="0"/>
                            </a:rPr>
                          </m:ctrlPr>
                        </m:sSubPr>
                        <m:e>
                          <m:r>
                            <a:rPr lang="en-AU" sz="1600" b="0" i="1" dirty="0" smtClean="0">
                              <a:latin typeface="Cambria Math" panose="02040503050406030204" pitchFamily="18" charset="0"/>
                            </a:rPr>
                            <m:t>𝑞</m:t>
                          </m:r>
                        </m:e>
                        <m:sub>
                          <m:r>
                            <a:rPr lang="en-AU" sz="1600" b="0" i="1" dirty="0" smtClean="0">
                              <a:latin typeface="Cambria Math" panose="02040503050406030204" pitchFamily="18" charset="0"/>
                            </a:rPr>
                            <m:t>1</m:t>
                          </m:r>
                        </m:sub>
                      </m:sSub>
                      <m:r>
                        <a:rPr lang="en-AU" sz="1600" i="1" dirty="0" smtClean="0">
                          <a:latin typeface="Cambria Math" panose="02040503050406030204" pitchFamily="18" charset="0"/>
                        </a:rPr>
                        <m:t> </m:t>
                      </m:r>
                      <m:r>
                        <a:rPr lang="en-AU" sz="1600" i="1" dirty="0">
                          <a:latin typeface="Cambria Math" panose="02040503050406030204" pitchFamily="18" charset="0"/>
                        </a:rPr>
                        <m:t>(128−2</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a:latin typeface="Cambria Math" panose="02040503050406030204" pitchFamily="18" charset="0"/>
                        </a:rPr>
                        <m:t>−2(30−</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a:latin typeface="Cambria Math" panose="02040503050406030204" pitchFamily="18" charset="0"/>
                        </a:rPr>
                        <m:t>/2))−200−8</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a:latin typeface="Cambria Math" panose="02040503050406030204" pitchFamily="18" charset="0"/>
                        </a:rPr>
                        <m:t>(120−2</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a:latin typeface="Cambria Math" panose="02040503050406030204" pitchFamily="18" charset="0"/>
                        </a:rPr>
                        <m:t>−(60−</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a:latin typeface="Cambria Math" panose="02040503050406030204" pitchFamily="18" charset="0"/>
                        </a:rPr>
                        <m:t>))−200 </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a:latin typeface="Cambria Math" panose="02040503050406030204" pitchFamily="18" charset="0"/>
                        </a:rPr>
                        <m:t>(60−</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a:latin typeface="Cambria Math" panose="02040503050406030204" pitchFamily="18" charset="0"/>
                        </a:rPr>
                        <m:t>)−200</m:t>
                      </m:r>
                      <m:r>
                        <a:rPr lang="en-AU" sz="1600" i="1" dirty="0" smtClean="0">
                          <a:latin typeface="Cambria Math" panose="02040503050406030204" pitchFamily="18" charset="0"/>
                        </a:rPr>
                        <m:t>.</m:t>
                      </m:r>
                    </m:oMath>
                  </m:oMathPara>
                </a14:m>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r="-49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3718803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Exam Q2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The first order conditions are then:</a:t>
                </a:r>
                <a:br>
                  <a:rPr lang="en-AU" sz="1600" dirty="0"/>
                </a:br>
                <a14:m>
                  <m:oMathPara xmlns:m="http://schemas.openxmlformats.org/officeDocument/2006/math">
                    <m:oMathParaPr>
                      <m:jc m:val="centerGroup"/>
                    </m:oMathParaPr>
                    <m:oMath xmlns:m="http://schemas.openxmlformats.org/officeDocument/2006/math">
                      <m:r>
                        <a:rPr lang="en-AU" sz="1600" i="1" dirty="0" smtClean="0">
                          <a:latin typeface="Cambria Math" panose="02040503050406030204" pitchFamily="18" charset="0"/>
                        </a:rPr>
                        <m:t>0 = 60−</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smtClean="0">
                          <a:latin typeface="Cambria Math" panose="02040503050406030204" pitchFamily="18" charset="0"/>
                        </a:rPr>
                        <m:t>−</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smtClean="0">
                          <a:latin typeface="Cambria Math" panose="02040503050406030204" pitchFamily="18" charset="0"/>
                        </a:rPr>
                        <m:t> = 30</m:t>
                      </m:r>
                    </m:oMath>
                  </m:oMathPara>
                </a14:m>
                <a:endParaRPr lang="en-AU" sz="1600" dirty="0"/>
              </a:p>
              <a:p>
                <a:pPr marL="0" indent="0">
                  <a:buNone/>
                </a:pPr>
                <a:r>
                  <a:rPr lang="en-AU" sz="1600" dirty="0"/>
                  <a:t>Firm 2 then chooses an output according to her reaction function:</a:t>
                </a:r>
              </a:p>
              <a:p>
                <a:pPr marL="0" indent="0">
                  <a:buNone/>
                </a:pPr>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b="0" i="1" dirty="0" smtClean="0">
                              <a:latin typeface="Cambria Math" panose="02040503050406030204" pitchFamily="18" charset="0"/>
                            </a:rPr>
                            <m:t>2</m:t>
                          </m:r>
                        </m:sub>
                      </m:sSub>
                      <m:r>
                        <a:rPr lang="en-AU" sz="1600" i="1" dirty="0" smtClean="0">
                          <a:latin typeface="Cambria Math" panose="02040503050406030204" pitchFamily="18" charset="0"/>
                        </a:rPr>
                        <m:t>= 30 − </m:t>
                      </m:r>
                      <m:sSub>
                        <m:sSubPr>
                          <m:ctrlPr>
                            <a:rPr lang="el-GR" sz="1600" i="1" dirty="0">
                              <a:latin typeface="Cambria Math" panose="02040503050406030204" pitchFamily="18" charset="0"/>
                            </a:rPr>
                          </m:ctrlPr>
                        </m:sSubPr>
                        <m:e>
                          <m:r>
                            <a:rPr lang="en-AU" sz="1600" i="1" dirty="0">
                              <a:latin typeface="Cambria Math" panose="02040503050406030204" pitchFamily="18" charset="0"/>
                            </a:rPr>
                            <m:t>𝑞</m:t>
                          </m:r>
                        </m:e>
                        <m:sub>
                          <m:r>
                            <a:rPr lang="en-AU" sz="1600" i="1" dirty="0">
                              <a:latin typeface="Cambria Math" panose="02040503050406030204" pitchFamily="18" charset="0"/>
                            </a:rPr>
                            <m:t>1</m:t>
                          </m:r>
                        </m:sub>
                      </m:sSub>
                      <m:r>
                        <a:rPr lang="en-AU" sz="1600" i="1" dirty="0" smtClean="0">
                          <a:latin typeface="Cambria Math" panose="02040503050406030204" pitchFamily="18" charset="0"/>
                        </a:rPr>
                        <m:t> /2 = 15</m:t>
                      </m:r>
                    </m:oMath>
                  </m:oMathPara>
                </a14:m>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2762545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practice Exam Q2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Wanda sells bottled water in the town of Freshwaters. Demand for bottled water is give by </a:t>
            </a:r>
            <a:r>
              <a:rPr lang="en-AU" sz="1600" i="1" dirty="0"/>
              <a:t>Q</a:t>
            </a:r>
            <a:r>
              <a:rPr lang="en-AU" sz="1600" dirty="0"/>
              <a:t>(</a:t>
            </a:r>
            <a:r>
              <a:rPr lang="en-AU" sz="1600" i="1" dirty="0"/>
              <a:t>P</a:t>
            </a:r>
            <a:r>
              <a:rPr lang="en-AU" sz="1600" dirty="0"/>
              <a:t>) = 240 − 40</a:t>
            </a:r>
            <a:r>
              <a:rPr lang="en-AU" sz="1600" i="1" dirty="0"/>
              <a:t>P </a:t>
            </a:r>
            <a:r>
              <a:rPr lang="en-AU" sz="1600" dirty="0"/>
              <a:t>per day, where </a:t>
            </a:r>
            <a:r>
              <a:rPr lang="en-AU" sz="1600" i="1" dirty="0"/>
              <a:t>Q </a:t>
            </a:r>
            <a:r>
              <a:rPr lang="en-AU" sz="1600" dirty="0"/>
              <a:t>is the market output, and </a:t>
            </a:r>
            <a:r>
              <a:rPr lang="en-AU" sz="1600" i="1" dirty="0"/>
              <a:t>P </a:t>
            </a:r>
            <a:r>
              <a:rPr lang="en-AU" sz="1600" dirty="0"/>
              <a:t>is the market price. The cost of bottling and distributing water is determined by the cost function </a:t>
            </a:r>
            <a:r>
              <a:rPr lang="en-AU" sz="1600" i="1" dirty="0"/>
              <a:t>C</a:t>
            </a:r>
            <a:r>
              <a:rPr lang="en-AU" sz="1600" dirty="0"/>
              <a:t>(</a:t>
            </a:r>
            <a:r>
              <a:rPr lang="en-AU" sz="1600" i="1" dirty="0"/>
              <a:t>q</a:t>
            </a:r>
            <a:r>
              <a:rPr lang="en-AU" sz="1600" dirty="0"/>
              <a:t>) = 2</a:t>
            </a:r>
            <a:r>
              <a:rPr lang="en-AU" sz="1600" i="1" dirty="0"/>
              <a:t>q</a:t>
            </a:r>
            <a:r>
              <a:rPr lang="en-AU" sz="1600" dirty="0"/>
              <a:t>. </a:t>
            </a:r>
          </a:p>
          <a:p>
            <a:pPr marL="0" indent="0">
              <a:buNone/>
            </a:pPr>
            <a:r>
              <a:rPr lang="en-AU" sz="1600" dirty="0"/>
              <a:t>(a)  Suppose Wanda is the only seller in Freshwater. </a:t>
            </a:r>
          </a:p>
          <a:p>
            <a:pPr marL="0" indent="0">
              <a:buNone/>
            </a:pPr>
            <a:r>
              <a:rPr lang="en-AU" sz="1600" dirty="0"/>
              <a:t>	</a:t>
            </a:r>
            <a:r>
              <a:rPr lang="en-AU" sz="1600" dirty="0" err="1"/>
              <a:t>i</a:t>
            </a:r>
            <a:r>
              <a:rPr lang="en-AU" sz="1600" dirty="0"/>
              <a:t>. What price should she charge? What profits does she earn?</a:t>
            </a:r>
          </a:p>
          <a:p>
            <a:pPr marL="0" indent="0">
              <a:buNone/>
            </a:pPr>
            <a:r>
              <a:rPr lang="en-AU" sz="1600" dirty="0"/>
              <a:t>	ii. Discuss possible barriers to entry that might sustain the profitability of Wanda’s business.  </a:t>
            </a:r>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2639004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practice Exam Q2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(b)  Suppose Frank also produces identical bottled water in the Fresh water market. Frank and Wanda simultaneously choose the price of bottled water. Consumers are perfectly informed about the prices of bottled water. </a:t>
            </a:r>
          </a:p>
          <a:p>
            <a:pPr marL="0" indent="0">
              <a:buNone/>
            </a:pPr>
            <a:r>
              <a:rPr lang="en-AU" sz="1600" dirty="0"/>
              <a:t>	</a:t>
            </a:r>
            <a:r>
              <a:rPr lang="en-AU" sz="1600" dirty="0" err="1"/>
              <a:t>i</a:t>
            </a:r>
            <a:r>
              <a:rPr lang="en-AU" sz="1600" dirty="0"/>
              <a:t>. Derive the reaction functions  for Wanda and Frank.</a:t>
            </a:r>
          </a:p>
          <a:p>
            <a:pPr marL="0" indent="0">
              <a:buNone/>
            </a:pPr>
            <a:r>
              <a:rPr lang="en-AU" sz="1600" dirty="0"/>
              <a:t>	ii. What is the Nash equilibrium in this market. Explain carefully.</a:t>
            </a:r>
          </a:p>
          <a:p>
            <a:pPr marL="0" indent="0">
              <a:buNone/>
            </a:pPr>
            <a:r>
              <a:rPr lang="en-AU" sz="1600" dirty="0"/>
              <a:t>	iii. In the Nash equilibrium you described, do Frank and Wanda play dominant strategies? Explain.</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spTree>
    <p:extLst>
      <p:ext uri="{BB962C8B-B14F-4D97-AF65-F5344CB8AC3E}">
        <p14:creationId xmlns:p14="http://schemas.microsoft.com/office/powerpoint/2010/main" val="281205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practice Exam Q2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400" dirty="0"/>
                  <a:t>(a) Suppose Wanda is the only seller in Freshwater.</a:t>
                </a:r>
              </a:p>
              <a:p>
                <a:pPr marL="0" indent="0">
                  <a:buNone/>
                </a:pPr>
                <a:r>
                  <a:rPr lang="en-AU" sz="1400" dirty="0" err="1"/>
                  <a:t>i</a:t>
                </a:r>
                <a:r>
                  <a:rPr lang="en-AU" sz="1400" dirty="0"/>
                  <a:t>. What price should she charge? What profits does she earn? </a:t>
                </a:r>
              </a:p>
              <a:p>
                <a:pPr marL="0" indent="0">
                  <a:buNone/>
                </a:pPr>
                <a:r>
                  <a:rPr lang="en-AU" sz="1400" dirty="0"/>
                  <a:t>Wanda has profits of:</a:t>
                </a:r>
                <a:br>
                  <a:rPr lang="en-AU" sz="1400" dirty="0"/>
                </a:br>
                <a14:m>
                  <m:oMathPara xmlns:m="http://schemas.openxmlformats.org/officeDocument/2006/math">
                    <m:oMathParaPr>
                      <m:jc m:val="centerGroup"/>
                    </m:oMathParaPr>
                    <m:oMath xmlns:m="http://schemas.openxmlformats.org/officeDocument/2006/math">
                      <m:r>
                        <a:rPr lang="el-GR" sz="1400" i="1" dirty="0" smtClean="0">
                          <a:latin typeface="Cambria Math" panose="02040503050406030204" pitchFamily="18" charset="0"/>
                        </a:rPr>
                        <m:t>𝜋</m:t>
                      </m:r>
                      <m:r>
                        <a:rPr lang="el-GR" sz="1400" i="1" dirty="0" smtClean="0">
                          <a:latin typeface="Cambria Math" panose="02040503050406030204" pitchFamily="18" charset="0"/>
                        </a:rPr>
                        <m:t>(</m:t>
                      </m:r>
                      <m:r>
                        <a:rPr lang="en-AU" sz="1400" i="1" dirty="0">
                          <a:latin typeface="Cambria Math" panose="02040503050406030204" pitchFamily="18" charset="0"/>
                        </a:rPr>
                        <m:t>𝑃</m:t>
                      </m:r>
                      <m:r>
                        <a:rPr lang="en-AU" sz="1400" i="1" dirty="0">
                          <a:latin typeface="Cambria Math" panose="02040503050406030204" pitchFamily="18" charset="0"/>
                        </a:rPr>
                        <m:t>) = </m:t>
                      </m:r>
                      <m:r>
                        <a:rPr lang="en-AU" sz="1400" i="1" dirty="0">
                          <a:latin typeface="Cambria Math" panose="02040503050406030204" pitchFamily="18" charset="0"/>
                        </a:rPr>
                        <m:t>𝑄</m:t>
                      </m:r>
                      <m:r>
                        <a:rPr lang="en-AU" sz="1400" i="1" dirty="0">
                          <a:latin typeface="Cambria Math" panose="02040503050406030204" pitchFamily="18" charset="0"/>
                        </a:rPr>
                        <m:t>(</m:t>
                      </m:r>
                      <m:r>
                        <a:rPr lang="en-AU" sz="1400" i="1" dirty="0">
                          <a:latin typeface="Cambria Math" panose="02040503050406030204" pitchFamily="18" charset="0"/>
                        </a:rPr>
                        <m:t>𝑃</m:t>
                      </m:r>
                      <m:r>
                        <a:rPr lang="en-AU" sz="1400" i="1" dirty="0">
                          <a:latin typeface="Cambria Math" panose="02040503050406030204" pitchFamily="18" charset="0"/>
                        </a:rPr>
                        <m:t>)×(</m:t>
                      </m:r>
                      <m:r>
                        <a:rPr lang="en-AU" sz="1400" i="1" dirty="0">
                          <a:latin typeface="Cambria Math" panose="02040503050406030204" pitchFamily="18" charset="0"/>
                        </a:rPr>
                        <m:t>𝑃</m:t>
                      </m:r>
                      <m:r>
                        <a:rPr lang="en-AU" sz="1400" i="1" dirty="0">
                          <a:latin typeface="Cambria Math" panose="02040503050406030204" pitchFamily="18" charset="0"/>
                        </a:rPr>
                        <m:t>−2) = (240−40</m:t>
                      </m:r>
                      <m:r>
                        <a:rPr lang="en-AU" sz="1400" i="1" dirty="0">
                          <a:latin typeface="Cambria Math" panose="02040503050406030204" pitchFamily="18" charset="0"/>
                        </a:rPr>
                        <m:t>𝑃</m:t>
                      </m:r>
                      <m:r>
                        <a:rPr lang="en-AU" sz="1400" i="1" dirty="0">
                          <a:latin typeface="Cambria Math" panose="02040503050406030204" pitchFamily="18" charset="0"/>
                        </a:rPr>
                        <m:t>)(</m:t>
                      </m:r>
                      <m:r>
                        <a:rPr lang="en-AU" sz="1400" i="1" dirty="0">
                          <a:latin typeface="Cambria Math" panose="02040503050406030204" pitchFamily="18" charset="0"/>
                        </a:rPr>
                        <m:t>𝑃</m:t>
                      </m:r>
                      <m:r>
                        <a:rPr lang="en-AU" sz="1400" i="1" dirty="0">
                          <a:latin typeface="Cambria Math" panose="02040503050406030204" pitchFamily="18" charset="0"/>
                        </a:rPr>
                        <m:t>−2)</m:t>
                      </m:r>
                    </m:oMath>
                  </m:oMathPara>
                </a14:m>
                <a:endParaRPr lang="en-AU" sz="1400" dirty="0"/>
              </a:p>
              <a:p>
                <a:pPr marL="0" indent="0">
                  <a:buNone/>
                </a:pPr>
                <a:r>
                  <a:rPr lang="en-AU" sz="1400" dirty="0"/>
                  <a:t>To maximise profits, she solves the first order conditions:</a:t>
                </a:r>
              </a:p>
              <a:p>
                <a:pPr marL="0" indent="0">
                  <a:buNone/>
                </a:pPr>
                <a14:m>
                  <m:oMathPara xmlns:m="http://schemas.openxmlformats.org/officeDocument/2006/math">
                    <m:oMathParaPr>
                      <m:jc m:val="centerGroup"/>
                    </m:oMathParaPr>
                    <m:oMath xmlns:m="http://schemas.openxmlformats.org/officeDocument/2006/math">
                      <m:f>
                        <m:fPr>
                          <m:ctrlPr>
                            <a:rPr lang="en-AU" sz="1400" i="1" dirty="0" smtClean="0">
                              <a:latin typeface="Cambria Math" panose="02040503050406030204" pitchFamily="18" charset="0"/>
                            </a:rPr>
                          </m:ctrlPr>
                        </m:fPr>
                        <m:num>
                          <m:r>
                            <a:rPr lang="en-AU" sz="1400" i="1" dirty="0">
                              <a:latin typeface="Cambria Math" panose="02040503050406030204" pitchFamily="18" charset="0"/>
                            </a:rPr>
                            <m:t>𝑑</m:t>
                          </m:r>
                          <m:r>
                            <a:rPr lang="el-GR" sz="1400" i="1" dirty="0">
                              <a:latin typeface="Cambria Math" panose="02040503050406030204" pitchFamily="18" charset="0"/>
                            </a:rPr>
                            <m:t>𝜋</m:t>
                          </m:r>
                        </m:num>
                        <m:den>
                          <m:r>
                            <a:rPr lang="en-AU" sz="1400" b="0" i="1" dirty="0" smtClean="0">
                              <a:latin typeface="Cambria Math" panose="02040503050406030204" pitchFamily="18" charset="0"/>
                            </a:rPr>
                            <m:t>𝑑𝑃</m:t>
                          </m:r>
                        </m:den>
                      </m:f>
                      <m:r>
                        <a:rPr lang="el-GR" sz="1400" i="1" dirty="0">
                          <a:latin typeface="Cambria Math" panose="02040503050406030204" pitchFamily="18" charset="0"/>
                        </a:rPr>
                        <m:t>= 0 = 240−40</m:t>
                      </m:r>
                      <m:r>
                        <a:rPr lang="en-AU" sz="1400" i="1" dirty="0">
                          <a:latin typeface="Cambria Math" panose="02040503050406030204" pitchFamily="18" charset="0"/>
                        </a:rPr>
                        <m:t>𝑃</m:t>
                      </m:r>
                      <m:r>
                        <a:rPr lang="en-AU" sz="1400" i="1" dirty="0">
                          <a:latin typeface="Cambria Math" panose="02040503050406030204" pitchFamily="18" charset="0"/>
                        </a:rPr>
                        <m:t>−40</m:t>
                      </m:r>
                      <m:d>
                        <m:dPr>
                          <m:ctrlPr>
                            <a:rPr lang="en-AU" sz="1400" i="1" dirty="0">
                              <a:latin typeface="Cambria Math" panose="02040503050406030204" pitchFamily="18" charset="0"/>
                            </a:rPr>
                          </m:ctrlPr>
                        </m:dPr>
                        <m:e>
                          <m:r>
                            <a:rPr lang="en-AU" sz="1400" i="1" dirty="0">
                              <a:latin typeface="Cambria Math" panose="02040503050406030204" pitchFamily="18" charset="0"/>
                            </a:rPr>
                            <m:t>𝑃</m:t>
                          </m:r>
                          <m:r>
                            <a:rPr lang="en-AU" sz="1400" i="1" dirty="0">
                              <a:latin typeface="Cambria Math" panose="02040503050406030204" pitchFamily="18" charset="0"/>
                            </a:rPr>
                            <m:t>−2</m:t>
                          </m:r>
                        </m:e>
                      </m:d>
                    </m:oMath>
                  </m:oMathPara>
                </a14:m>
                <a:endParaRPr lang="en-AU"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1400" i="1" dirty="0" smtClean="0">
                          <a:latin typeface="Cambria Math" panose="02040503050406030204" pitchFamily="18" charset="0"/>
                        </a:rPr>
                        <m:t>80</m:t>
                      </m:r>
                      <m:r>
                        <a:rPr lang="en-AU" sz="1400" i="1" dirty="0" smtClean="0">
                          <a:latin typeface="Cambria Math" panose="02040503050406030204" pitchFamily="18" charset="0"/>
                        </a:rPr>
                        <m:t>𝑃</m:t>
                      </m:r>
                      <m:r>
                        <a:rPr lang="en-AU" sz="1400" i="1" dirty="0" smtClean="0">
                          <a:latin typeface="Cambria Math" panose="02040503050406030204" pitchFamily="18" charset="0"/>
                        </a:rPr>
                        <m:t> = 320</m:t>
                      </m:r>
                    </m:oMath>
                  </m:oMathPara>
                </a14:m>
                <a:endParaRPr lang="en-AU" sz="1400" dirty="0"/>
              </a:p>
              <a:p>
                <a:pPr marL="0" indent="0">
                  <a:buNone/>
                </a:pPr>
                <a14:m>
                  <m:oMathPara xmlns:m="http://schemas.openxmlformats.org/officeDocument/2006/math">
                    <m:oMathParaPr>
                      <m:jc m:val="centerGroup"/>
                    </m:oMathParaPr>
                    <m:oMath xmlns:m="http://schemas.openxmlformats.org/officeDocument/2006/math">
                      <m:r>
                        <a:rPr lang="en-AU" sz="1400" i="1" dirty="0" smtClean="0">
                          <a:latin typeface="Cambria Math" panose="02040503050406030204" pitchFamily="18" charset="0"/>
                        </a:rPr>
                        <m:t>𝑃</m:t>
                      </m:r>
                      <m:r>
                        <a:rPr lang="en-AU" sz="1400" i="1" dirty="0" smtClean="0">
                          <a:latin typeface="Cambria Math" panose="02040503050406030204" pitchFamily="18" charset="0"/>
                        </a:rPr>
                        <m:t>=4</m:t>
                      </m:r>
                    </m:oMath>
                  </m:oMathPara>
                </a14:m>
                <a:endParaRPr lang="en-AU" sz="1400" dirty="0"/>
              </a:p>
              <a:p>
                <a:pPr marL="0" indent="0">
                  <a:buNone/>
                </a:pPr>
                <a:r>
                  <a:rPr lang="en-AU" sz="1400" dirty="0"/>
                  <a:t>Wanda’s profits are:</a:t>
                </a:r>
                <a:br>
                  <a:rPr lang="en-AU" sz="1400" dirty="0"/>
                </a:br>
                <a14:m>
                  <m:oMathPara xmlns:m="http://schemas.openxmlformats.org/officeDocument/2006/math">
                    <m:oMathParaPr>
                      <m:jc m:val="centerGroup"/>
                    </m:oMathParaPr>
                    <m:oMath xmlns:m="http://schemas.openxmlformats.org/officeDocument/2006/math">
                      <m:r>
                        <a:rPr lang="el-GR" sz="1400" i="1" dirty="0" smtClean="0">
                          <a:latin typeface="Cambria Math" panose="02040503050406030204" pitchFamily="18" charset="0"/>
                        </a:rPr>
                        <m:t>𝜋</m:t>
                      </m:r>
                      <m:r>
                        <a:rPr lang="el-GR" sz="1400" i="1" dirty="0" smtClean="0">
                          <a:latin typeface="Cambria Math" panose="02040503050406030204" pitchFamily="18" charset="0"/>
                        </a:rPr>
                        <m:t>(</m:t>
                      </m:r>
                      <m:r>
                        <a:rPr lang="en-AU" sz="1400" i="1" dirty="0">
                          <a:latin typeface="Cambria Math" panose="02040503050406030204" pitchFamily="18" charset="0"/>
                        </a:rPr>
                        <m:t>𝑃</m:t>
                      </m:r>
                      <m:r>
                        <a:rPr lang="en-AU" sz="1400" i="1" dirty="0">
                          <a:latin typeface="Cambria Math" panose="02040503050406030204" pitchFamily="18" charset="0"/>
                        </a:rPr>
                        <m:t>) = (240−40</m:t>
                      </m:r>
                      <m:r>
                        <a:rPr lang="en-AU" sz="1400" i="1" dirty="0">
                          <a:latin typeface="Cambria Math" panose="02040503050406030204" pitchFamily="18" charset="0"/>
                        </a:rPr>
                        <m:t>𝑃</m:t>
                      </m:r>
                      <m:r>
                        <a:rPr lang="en-AU" sz="1400" i="1" dirty="0">
                          <a:latin typeface="Cambria Math" panose="02040503050406030204" pitchFamily="18" charset="0"/>
                        </a:rPr>
                        <m:t>)(</m:t>
                      </m:r>
                      <m:r>
                        <a:rPr lang="en-AU" sz="1400" i="1" dirty="0">
                          <a:latin typeface="Cambria Math" panose="02040503050406030204" pitchFamily="18" charset="0"/>
                        </a:rPr>
                        <m:t>𝑃</m:t>
                      </m:r>
                      <m:r>
                        <a:rPr lang="en-AU" sz="1400" i="1" dirty="0">
                          <a:latin typeface="Cambria Math" panose="02040503050406030204" pitchFamily="18" charset="0"/>
                        </a:rPr>
                        <m:t>−2) = (240−160)×(4−2) = 160</m:t>
                      </m:r>
                    </m:oMath>
                  </m:oMathPara>
                </a14:m>
                <a:endParaRPr lang="en-AU" sz="14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245"/>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spTree>
    <p:extLst>
      <p:ext uri="{BB962C8B-B14F-4D97-AF65-F5344CB8AC3E}">
        <p14:creationId xmlns:p14="http://schemas.microsoft.com/office/powerpoint/2010/main" val="3398858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practice Exam Q2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300" dirty="0"/>
              <a:t>ii. Discuss possible barriers to entry that might sustain the profitability of Wanda’s business.</a:t>
            </a:r>
          </a:p>
          <a:p>
            <a:pPr marL="0" indent="0">
              <a:buNone/>
            </a:pPr>
            <a:r>
              <a:rPr lang="en-AU" sz="1300" dirty="0"/>
              <a:t>Possible barriers to entry include: </a:t>
            </a:r>
          </a:p>
          <a:p>
            <a:r>
              <a:rPr lang="en-AU" sz="1300" dirty="0"/>
              <a:t>large minimum efficient scale relative to industry size</a:t>
            </a:r>
          </a:p>
          <a:p>
            <a:pPr>
              <a:spcBef>
                <a:spcPts val="0"/>
              </a:spcBef>
            </a:pPr>
            <a:r>
              <a:rPr lang="en-AU" sz="1300" dirty="0"/>
              <a:t>a saturated product space</a:t>
            </a:r>
          </a:p>
          <a:p>
            <a:pPr>
              <a:spcBef>
                <a:spcPts val="0"/>
              </a:spcBef>
            </a:pPr>
            <a:r>
              <a:rPr lang="en-AU" sz="1300" dirty="0"/>
              <a:t>consumer switching costs</a:t>
            </a:r>
          </a:p>
          <a:p>
            <a:pPr>
              <a:spcBef>
                <a:spcPts val="0"/>
              </a:spcBef>
            </a:pPr>
            <a:r>
              <a:rPr lang="en-AU" sz="1300" dirty="0"/>
              <a:t>brands and reputation </a:t>
            </a:r>
          </a:p>
          <a:p>
            <a:pPr>
              <a:spcBef>
                <a:spcPts val="0"/>
              </a:spcBef>
            </a:pPr>
            <a:r>
              <a:rPr lang="en-AU" sz="1300" dirty="0"/>
              <a:t>limited access to distribution channels</a:t>
            </a:r>
          </a:p>
          <a:p>
            <a:pPr>
              <a:spcBef>
                <a:spcPts val="0"/>
              </a:spcBef>
            </a:pPr>
            <a:r>
              <a:rPr lang="en-AU" sz="1300" dirty="0"/>
              <a:t>limited access to raw materials</a:t>
            </a:r>
          </a:p>
          <a:p>
            <a:pPr>
              <a:spcBef>
                <a:spcPts val="0"/>
              </a:spcBef>
            </a:pPr>
            <a:r>
              <a:rPr lang="en-AU" sz="1300" dirty="0"/>
              <a:t>government regulation and intellectual property </a:t>
            </a:r>
          </a:p>
          <a:p>
            <a:pPr marL="0" indent="0">
              <a:buNone/>
            </a:pPr>
            <a:r>
              <a:rPr lang="en-AU" sz="1300" dirty="0"/>
              <a:t>Some of these do not seem to apply here. For example, the question specifies constant marginal costs to production and no fixed costs, so minimum efficient scale is not large relative to industry size. It is also unlikely that consumer switching costs are important in the bottled water market. Perhaps Wanda has developed a popular brand of bottled water, or has tied up the distribution channels for bottled water in Freshwater.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spTree>
    <p:extLst>
      <p:ext uri="{BB962C8B-B14F-4D97-AF65-F5344CB8AC3E}">
        <p14:creationId xmlns:p14="http://schemas.microsoft.com/office/powerpoint/2010/main" val="1823229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practice Exam Q2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(b) Suppose Frank also produces identical bottled water in the Freshwater market. Frank and Wanda simultaneously choose the price of bottled water. Consumers are perfectly informed about the prices of bottled water. </a:t>
            </a:r>
          </a:p>
          <a:p>
            <a:pPr marL="400050" indent="-400050">
              <a:buAutoNum type="romanLcPeriod"/>
            </a:pPr>
            <a:r>
              <a:rPr lang="en-AU" sz="1600" dirty="0"/>
              <a:t>Derive the reaction functions for Wanda and Frank.</a:t>
            </a:r>
          </a:p>
          <a:p>
            <a:pPr marL="0" indent="0">
              <a:buNone/>
            </a:pPr>
            <a:r>
              <a:rPr lang="en-AU" sz="1600" dirty="0"/>
              <a:t>With two firms producing identical products and competing by price, we have the Bertrand model. Because the products are identical, both Wanda and Frank have an incentive to marginally undercut the price of their rival. However, if their rival sets a price above the monopoly price of $4, the best response is to undercut down to the monopoly price rather than just marginally undercut. Finally, if one’s rival sets a price below the marginal cost of $2, the best response is to set a higher price than one’s rival. Together, this defines the reaction function for both Wanda and Frank.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26</a:t>
            </a:fld>
            <a:endParaRPr lang="en-AU"/>
          </a:p>
        </p:txBody>
      </p:sp>
    </p:spTree>
    <p:extLst>
      <p:ext uri="{BB962C8B-B14F-4D97-AF65-F5344CB8AC3E}">
        <p14:creationId xmlns:p14="http://schemas.microsoft.com/office/powerpoint/2010/main" val="1506672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practice Exam Q2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800" dirty="0"/>
              <a:t>ii. What is the Nash equilibrium in this market. Explain carefully.</a:t>
            </a:r>
          </a:p>
          <a:p>
            <a:pPr marL="0" indent="0">
              <a:buNone/>
            </a:pPr>
            <a:endParaRPr lang="en-AU" sz="1800" dirty="0"/>
          </a:p>
          <a:p>
            <a:pPr marL="0" indent="0">
              <a:buNone/>
            </a:pPr>
            <a:r>
              <a:rPr lang="en-AU" sz="1800" dirty="0"/>
              <a:t>In the unique Nash equilibrium, both Wanda and Frank set a price equal to marginal cost of $2. At this price, both are playing a best response to their rival’s price, and therefore this represents a Nash equilibrium.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spTree>
    <p:extLst>
      <p:ext uri="{BB962C8B-B14F-4D97-AF65-F5344CB8AC3E}">
        <p14:creationId xmlns:p14="http://schemas.microsoft.com/office/powerpoint/2010/main" val="655892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2019 Mid-semester practice Exam Q2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iii. In the Nash equilibrium you described, do Frank and Wanda play dominant strategies? Explain.</a:t>
            </a:r>
          </a:p>
          <a:p>
            <a:pPr marL="0" indent="0">
              <a:buNone/>
            </a:pPr>
            <a:endParaRPr lang="en-AU" sz="1600" dirty="0"/>
          </a:p>
          <a:p>
            <a:pPr marL="0" indent="0">
              <a:buNone/>
            </a:pPr>
            <a:r>
              <a:rPr lang="en-AU" sz="1600" dirty="0"/>
              <a:t>No, Wanda and Frank are not playing dominant strategies. As discussed in part 2(b)</a:t>
            </a:r>
            <a:r>
              <a:rPr lang="en-AU" sz="1600" dirty="0" err="1"/>
              <a:t>i</a:t>
            </a:r>
            <a:r>
              <a:rPr lang="en-AU" sz="1600" dirty="0"/>
              <a:t> above, both Wanda and Frank have an incentive to change their strategy if their rival sets a different price. This means that they do not have a dominant strategy.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spTree>
    <p:extLst>
      <p:ext uri="{BB962C8B-B14F-4D97-AF65-F5344CB8AC3E}">
        <p14:creationId xmlns:p14="http://schemas.microsoft.com/office/powerpoint/2010/main" val="182061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indent="0">
              <a:buNone/>
            </a:pPr>
            <a:r>
              <a:rPr lang="en-US" sz="1600" dirty="0"/>
              <a:t>Here, let’s assume that there are four firms (</a:t>
            </a:r>
            <a:r>
              <a:rPr lang="en-US" sz="1600" i="1" dirty="0"/>
              <a:t>a</a:t>
            </a:r>
            <a:r>
              <a:rPr lang="en-US" sz="1600" dirty="0"/>
              <a:t>, </a:t>
            </a:r>
            <a:r>
              <a:rPr lang="en-US" sz="1600" i="1" dirty="0"/>
              <a:t>b</a:t>
            </a:r>
            <a:r>
              <a:rPr lang="en-US" sz="1600" dirty="0"/>
              <a:t>, </a:t>
            </a:r>
            <a:r>
              <a:rPr lang="en-US" sz="1600" i="1" dirty="0"/>
              <a:t>c</a:t>
            </a:r>
            <a:r>
              <a:rPr lang="en-US" sz="1600" dirty="0"/>
              <a:t> and </a:t>
            </a:r>
            <a:r>
              <a:rPr lang="en-US" sz="1600" i="1" dirty="0"/>
              <a:t>d</a:t>
            </a:r>
            <a:r>
              <a:rPr lang="en-US" sz="1600" dirty="0"/>
              <a:t>) with two locating at ¼ and 2 at ¾. What we will do is show that no firm has an incentive to move. Consider:</a:t>
            </a:r>
          </a:p>
          <a:p>
            <a:pPr marL="0" indent="0">
              <a:buNone/>
            </a:pPr>
            <a:endParaRPr lang="en-US" sz="1600" dirty="0"/>
          </a:p>
          <a:p>
            <a:pPr marL="0" indent="0">
              <a:buNone/>
            </a:pPr>
            <a:endParaRPr lang="en-US" sz="1600" dirty="0"/>
          </a:p>
          <a:p>
            <a:pPr marL="0" indent="0">
              <a:buNone/>
            </a:pPr>
            <a:r>
              <a:rPr lang="en-US" sz="1600" dirty="0"/>
              <a:t>Initially the firms each get one quarter of the market. For example, a and b share the area to the left of 0.25 (so each get 1/8 each) and all four firms share the space between 0.25 and 0.75 and each get 1/8. Hence, each firm gets ¼ in total.</a:t>
            </a:r>
            <a:endParaRPr lang="en-AU" sz="1600" dirty="0"/>
          </a:p>
          <a:p>
            <a:pPr marL="0" indent="0">
              <a:buNone/>
            </a:pPr>
            <a:endParaRPr lang="en-AU" sz="1600" dirty="0"/>
          </a:p>
          <a:p>
            <a:endParaRPr lang="en-AU" sz="1600" dirty="0"/>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pic>
        <p:nvPicPr>
          <p:cNvPr id="6" name="Picture 5">
            <a:extLst>
              <a:ext uri="{FF2B5EF4-FFF2-40B4-BE49-F238E27FC236}">
                <a16:creationId xmlns:a16="http://schemas.microsoft.com/office/drawing/2014/main" id="{42CC1DD5-BB21-FF41-A667-1722F52AFE69}"/>
              </a:ext>
            </a:extLst>
          </p:cNvPr>
          <p:cNvPicPr>
            <a:picLocks noChangeAspect="1"/>
          </p:cNvPicPr>
          <p:nvPr/>
        </p:nvPicPr>
        <p:blipFill>
          <a:blip r:embed="rId3"/>
          <a:stretch>
            <a:fillRect/>
          </a:stretch>
        </p:blipFill>
        <p:spPr>
          <a:xfrm>
            <a:off x="2897020" y="2990850"/>
            <a:ext cx="5943600" cy="876300"/>
          </a:xfrm>
          <a:prstGeom prst="rect">
            <a:avLst/>
          </a:prstGeom>
        </p:spPr>
      </p:pic>
    </p:spTree>
    <p:extLst>
      <p:ext uri="{BB962C8B-B14F-4D97-AF65-F5344CB8AC3E}">
        <p14:creationId xmlns:p14="http://schemas.microsoft.com/office/powerpoint/2010/main" val="37702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indent="0">
                  <a:buNone/>
                </a:pPr>
                <a:r>
                  <a:rPr lang="en-US" sz="1600" dirty="0"/>
                  <a:t>Suppose that </a:t>
                </a:r>
                <a:r>
                  <a:rPr lang="en-US" sz="1600" i="1" dirty="0"/>
                  <a:t>a</a:t>
                </a:r>
                <a:r>
                  <a:rPr lang="en-US" sz="1600" dirty="0"/>
                  <a:t> makes a move to the left. In particular, suppose </a:t>
                </a:r>
                <a:r>
                  <a:rPr lang="en-US" sz="1600" i="1" dirty="0"/>
                  <a:t>a</a:t>
                </a:r>
                <a:r>
                  <a:rPr lang="en-US" sz="1600" dirty="0"/>
                  <a:t> ‘jumps to x’. In that case </a:t>
                </a:r>
                <a:r>
                  <a:rPr lang="en-US" sz="1600" i="1" dirty="0"/>
                  <a:t>a</a:t>
                </a:r>
                <a:r>
                  <a:rPr lang="en-US" sz="1600" dirty="0"/>
                  <a:t> will now get all the space to its left (=</a:t>
                </a:r>
                <a:r>
                  <a:rPr lang="en-US" sz="1600" i="1" dirty="0"/>
                  <a:t>x</a:t>
                </a:r>
                <a:r>
                  <a:rPr lang="en-US" sz="1600" dirty="0"/>
                  <a:t>) and half the distance between x and 0.25 which it now shares with </a:t>
                </a:r>
                <a:r>
                  <a:rPr lang="en-US" sz="1600" i="1" dirty="0"/>
                  <a:t>b</a:t>
                </a:r>
                <a:r>
                  <a:rPr lang="en-US" sz="1600" dirty="0"/>
                  <a:t> (this is equal to [0.25-</a:t>
                </a:r>
                <a:r>
                  <a:rPr lang="en-US" sz="1600" i="1" dirty="0"/>
                  <a:t>x</a:t>
                </a:r>
                <a:r>
                  <a:rPr lang="en-US" sz="1600" dirty="0"/>
                  <a:t>]/2). Hence a’s new market share is:</a:t>
                </a:r>
                <a:endParaRPr lang="en-AU" sz="1600" dirty="0"/>
              </a:p>
              <a:p>
                <a:pPr marL="0" indent="0">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𝑥</m:t>
                      </m:r>
                      <m:r>
                        <a:rPr lang="en-US" sz="1600" i="1" smtClean="0">
                          <a:latin typeface="Cambria Math" panose="02040503050406030204" pitchFamily="18" charset="0"/>
                        </a:rPr>
                        <m:t>+</m:t>
                      </m:r>
                      <m:f>
                        <m:fPr>
                          <m:ctrlPr>
                            <a:rPr lang="en-AU" sz="1600" i="1">
                              <a:latin typeface="Cambria Math" panose="02040503050406030204" pitchFamily="18" charset="0"/>
                            </a:rPr>
                          </m:ctrlPr>
                        </m:fPr>
                        <m:num>
                          <m:d>
                            <m:dPr>
                              <m:ctrlPr>
                                <a:rPr lang="en-AU" sz="1600" i="1">
                                  <a:latin typeface="Cambria Math" panose="02040503050406030204" pitchFamily="18" charset="0"/>
                                </a:rPr>
                              </m:ctrlPr>
                            </m:dPr>
                            <m:e>
                              <m:r>
                                <a:rPr lang="en-US" sz="1600" i="1" smtClean="0">
                                  <a:latin typeface="Cambria Math" panose="02040503050406030204" pitchFamily="18" charset="0"/>
                                </a:rPr>
                                <m:t>0.25−</m:t>
                              </m:r>
                              <m:r>
                                <a:rPr lang="en-US" sz="1600" i="1" smtClean="0">
                                  <a:latin typeface="Cambria Math" panose="02040503050406030204" pitchFamily="18" charset="0"/>
                                </a:rPr>
                                <m:t>𝑥</m:t>
                              </m:r>
                            </m:e>
                          </m:d>
                        </m:num>
                        <m:den>
                          <m:r>
                            <a:rPr lang="en-US" sz="1600" i="1" smtClean="0">
                              <a:latin typeface="Cambria Math" panose="02040503050406030204" pitchFamily="18" charset="0"/>
                            </a:rPr>
                            <m:t>2</m:t>
                          </m:r>
                        </m:den>
                      </m:f>
                      <m:r>
                        <a:rPr lang="en-US" sz="1600" i="1" smtClean="0">
                          <a:latin typeface="Cambria Math" panose="02040503050406030204" pitchFamily="18" charset="0"/>
                        </a:rPr>
                        <m:t>=</m:t>
                      </m:r>
                      <m:f>
                        <m:fPr>
                          <m:ctrlPr>
                            <a:rPr lang="en-AU" sz="1600" i="1">
                              <a:latin typeface="Cambria Math" panose="02040503050406030204" pitchFamily="18" charset="0"/>
                            </a:rPr>
                          </m:ctrlPr>
                        </m:fPr>
                        <m:num>
                          <m:d>
                            <m:dPr>
                              <m:ctrlPr>
                                <a:rPr lang="en-AU" sz="1600" i="1">
                                  <a:latin typeface="Cambria Math" panose="02040503050406030204" pitchFamily="18" charset="0"/>
                                </a:rPr>
                              </m:ctrlPr>
                            </m:dPr>
                            <m:e>
                              <m:r>
                                <a:rPr lang="en-US" sz="1600" i="1" smtClean="0">
                                  <a:latin typeface="Cambria Math" panose="02040503050406030204" pitchFamily="18" charset="0"/>
                                </a:rPr>
                                <m:t>0.25+</m:t>
                              </m:r>
                              <m:r>
                                <a:rPr lang="en-US" sz="1600" i="1" smtClean="0">
                                  <a:latin typeface="Cambria Math" panose="02040503050406030204" pitchFamily="18" charset="0"/>
                                </a:rPr>
                                <m:t>𝑥</m:t>
                              </m:r>
                            </m:e>
                          </m:d>
                        </m:num>
                        <m:den>
                          <m:r>
                            <a:rPr lang="en-US" sz="1600" i="1" smtClean="0">
                              <a:latin typeface="Cambria Math" panose="02040503050406030204" pitchFamily="18" charset="0"/>
                            </a:rPr>
                            <m:t>2</m:t>
                          </m:r>
                        </m:den>
                      </m:f>
                      <m:r>
                        <a:rPr lang="en-US" sz="1600" i="1" smtClean="0">
                          <a:latin typeface="Cambria Math" panose="02040503050406030204" pitchFamily="18" charset="0"/>
                        </a:rPr>
                        <m:t>&lt;0.25</m:t>
                      </m:r>
                    </m:oMath>
                  </m:oMathPara>
                </a14:m>
                <a:endParaRPr lang="en-AU" sz="1600" dirty="0"/>
              </a:p>
              <a:p>
                <a:pPr marL="0" indent="0">
                  <a:buNone/>
                </a:pPr>
                <a:r>
                  <a:rPr lang="en-US" sz="1600" dirty="0"/>
                  <a:t>Hence it would not make sense for a to make such a move as it loses market share.</a:t>
                </a:r>
                <a:endParaRPr lang="en-AU" sz="1600" dirty="0"/>
              </a:p>
              <a:p>
                <a:pPr marL="0" indent="0">
                  <a:buNone/>
                </a:pPr>
                <a:endParaRPr lang="en-AU" sz="1600" dirty="0"/>
              </a:p>
              <a:p>
                <a:endParaRPr lang="en-AU" sz="1600" dirty="0"/>
              </a:p>
              <a:p>
                <a:pPr marL="0" indent="0">
                  <a:buNone/>
                </a:pPr>
                <a:endParaRPr lang="en-AU" sz="1600" dirty="0"/>
              </a:p>
            </p:txBody>
          </p:sp>
        </mc:Choice>
        <mc:Fallback xmlns="">
          <p:sp>
            <p:nvSpPr>
              <p:cNvPr id="3" name="Content Placeholder 2">
                <a:extLst>
                  <a:ext uri="{FF2B5EF4-FFF2-40B4-BE49-F238E27FC236}">
                    <a16:creationId xmlns:a16="http://schemas.microsoft.com/office/drawing/2014/main" id="{DC4A315C-BA6A-AF4B-8D2D-824F621A7BB5}"/>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pic>
        <p:nvPicPr>
          <p:cNvPr id="10" name="Picture 9">
            <a:extLst>
              <a:ext uri="{FF2B5EF4-FFF2-40B4-BE49-F238E27FC236}">
                <a16:creationId xmlns:a16="http://schemas.microsoft.com/office/drawing/2014/main" id="{090A181A-AF81-074B-8E5F-2BA1C747FFF8}"/>
              </a:ext>
            </a:extLst>
          </p:cNvPr>
          <p:cNvPicPr>
            <a:picLocks noChangeAspect="1"/>
          </p:cNvPicPr>
          <p:nvPr/>
        </p:nvPicPr>
        <p:blipFill>
          <a:blip r:embed="rId4"/>
          <a:stretch>
            <a:fillRect/>
          </a:stretch>
        </p:blipFill>
        <p:spPr>
          <a:xfrm>
            <a:off x="2914059" y="4522787"/>
            <a:ext cx="5943600" cy="876300"/>
          </a:xfrm>
          <a:prstGeom prst="rect">
            <a:avLst/>
          </a:prstGeom>
        </p:spPr>
      </p:pic>
    </p:spTree>
    <p:extLst>
      <p:ext uri="{BB962C8B-B14F-4D97-AF65-F5344CB8AC3E}">
        <p14:creationId xmlns:p14="http://schemas.microsoft.com/office/powerpoint/2010/main" val="17275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A315C-BA6A-AF4B-8D2D-824F621A7BB5}"/>
                  </a:ext>
                </a:extLst>
              </p:cNvPr>
              <p:cNvSpPr>
                <a:spLocks noGrp="1"/>
              </p:cNvSpPr>
              <p:nvPr>
                <p:ph sz="quarter" idx="13"/>
              </p:nvPr>
            </p:nvSpPr>
            <p:spPr/>
            <p:txBody>
              <a:bodyPr/>
              <a:lstStyle/>
              <a:p>
                <a:pPr marL="0" indent="0">
                  <a:buNone/>
                </a:pPr>
                <a:r>
                  <a:rPr lang="en-US" sz="1600" dirty="0"/>
                  <a:t>Suppose that </a:t>
                </a:r>
                <a:r>
                  <a:rPr lang="en-US" sz="1600" i="1" dirty="0"/>
                  <a:t>a</a:t>
                </a:r>
                <a:r>
                  <a:rPr lang="en-US" sz="1600" dirty="0"/>
                  <a:t> makes a move to the right. In particular, suppose </a:t>
                </a:r>
                <a:r>
                  <a:rPr lang="en-US" sz="1600" i="1" dirty="0"/>
                  <a:t>a</a:t>
                </a:r>
                <a:r>
                  <a:rPr lang="en-US" sz="1600" dirty="0"/>
                  <a:t> ‘jumps to </a:t>
                </a:r>
                <a:r>
                  <a:rPr lang="en-US" sz="1600" i="1" dirty="0"/>
                  <a:t>y</a:t>
                </a:r>
                <a:r>
                  <a:rPr lang="en-US" sz="1600" dirty="0"/>
                  <a:t>’. In that case it will now share the space to its left (</a:t>
                </a:r>
                <a:r>
                  <a:rPr lang="en-US" sz="1600" i="1" dirty="0"/>
                  <a:t>y</a:t>
                </a:r>
                <a:r>
                  <a:rPr lang="en-US" sz="1600" dirty="0"/>
                  <a:t>-</a:t>
                </a:r>
                <a:r>
                  <a:rPr lang="en-US" sz="1600" i="1" dirty="0"/>
                  <a:t>0.25</a:t>
                </a:r>
                <a:r>
                  <a:rPr lang="en-US" sz="1600" dirty="0"/>
                  <a:t>) with </a:t>
                </a:r>
                <a:r>
                  <a:rPr lang="en-US" sz="1600" i="1" dirty="0"/>
                  <a:t>b</a:t>
                </a:r>
                <a:r>
                  <a:rPr lang="en-US" sz="1600" dirty="0"/>
                  <a:t> and get half the distance between </a:t>
                </a:r>
                <a:r>
                  <a:rPr lang="en-US" sz="1600" i="1" dirty="0"/>
                  <a:t>y</a:t>
                </a:r>
                <a:r>
                  <a:rPr lang="en-US" sz="1600" dirty="0"/>
                  <a:t> and 0.75 which it now shares with </a:t>
                </a:r>
                <a:r>
                  <a:rPr lang="en-US" sz="1600" i="1" dirty="0"/>
                  <a:t>c</a:t>
                </a:r>
                <a:r>
                  <a:rPr lang="en-US" sz="1600" dirty="0"/>
                  <a:t> &amp; </a:t>
                </a:r>
                <a:r>
                  <a:rPr lang="en-US" sz="1600" i="1" dirty="0"/>
                  <a:t>d</a:t>
                </a:r>
                <a:r>
                  <a:rPr lang="en-US" sz="1600" dirty="0"/>
                  <a:t> (this is equal to [0.75-</a:t>
                </a:r>
                <a:r>
                  <a:rPr lang="en-US" sz="1600" i="1" dirty="0"/>
                  <a:t>y</a:t>
                </a:r>
                <a:r>
                  <a:rPr lang="en-US" sz="1600" dirty="0"/>
                  <a:t>]/2). Hence a’s new market share is:</a:t>
                </a:r>
                <a:br>
                  <a:rPr lang="en-US" sz="1600" dirty="0"/>
                </a:br>
                <a:endParaRPr lang="en-AU" sz="1600" dirty="0"/>
              </a:p>
              <a:p>
                <a:pPr marL="0" indent="0">
                  <a:buNone/>
                </a:pPr>
                <a14:m>
                  <m:oMathPara xmlns:m="http://schemas.openxmlformats.org/officeDocument/2006/math">
                    <m:oMathParaPr>
                      <m:jc m:val="centerGroup"/>
                    </m:oMathParaPr>
                    <m:oMath xmlns:m="http://schemas.openxmlformats.org/officeDocument/2006/math">
                      <m:f>
                        <m:fPr>
                          <m:ctrlPr>
                            <a:rPr lang="en-AU" sz="1600" i="1">
                              <a:latin typeface="Cambria Math" panose="02040503050406030204" pitchFamily="18" charset="0"/>
                            </a:rPr>
                          </m:ctrlPr>
                        </m:fPr>
                        <m:num>
                          <m:d>
                            <m:dPr>
                              <m:ctrlPr>
                                <a:rPr lang="en-AU" sz="1600" i="1">
                                  <a:latin typeface="Cambria Math" panose="02040503050406030204" pitchFamily="18" charset="0"/>
                                </a:rPr>
                              </m:ctrlPr>
                            </m:dPr>
                            <m:e>
                              <m:r>
                                <a:rPr lang="en-US" sz="1600" i="1">
                                  <a:latin typeface="Cambria Math" panose="02040503050406030204" pitchFamily="18" charset="0"/>
                                </a:rPr>
                                <m:t>𝑦</m:t>
                              </m:r>
                              <m:r>
                                <a:rPr lang="en-US" sz="1600" i="1">
                                  <a:latin typeface="Cambria Math" panose="02040503050406030204" pitchFamily="18" charset="0"/>
                                </a:rPr>
                                <m:t>−0.25</m:t>
                              </m:r>
                            </m:e>
                          </m:d>
                        </m:num>
                        <m:den>
                          <m:r>
                            <a:rPr lang="en-US" sz="1600" i="1">
                              <a:latin typeface="Cambria Math" panose="02040503050406030204" pitchFamily="18" charset="0"/>
                            </a:rPr>
                            <m:t>2</m:t>
                          </m:r>
                        </m:den>
                      </m:f>
                      <m:r>
                        <a:rPr lang="en-AU" sz="1600" b="0" i="1" smtClean="0">
                          <a:latin typeface="Cambria Math" panose="02040503050406030204" pitchFamily="18" charset="0"/>
                        </a:rPr>
                        <m:t>+</m:t>
                      </m:r>
                      <m:f>
                        <m:fPr>
                          <m:ctrlPr>
                            <a:rPr lang="en-AU" sz="1600" i="1">
                              <a:latin typeface="Cambria Math" panose="02040503050406030204" pitchFamily="18" charset="0"/>
                            </a:rPr>
                          </m:ctrlPr>
                        </m:fPr>
                        <m:num>
                          <m:d>
                            <m:dPr>
                              <m:ctrlPr>
                                <a:rPr lang="en-AU" sz="1600" i="1">
                                  <a:latin typeface="Cambria Math" panose="02040503050406030204" pitchFamily="18" charset="0"/>
                                </a:rPr>
                              </m:ctrlPr>
                            </m:dPr>
                            <m:e>
                              <m:r>
                                <a:rPr lang="en-US" sz="1600" i="1">
                                  <a:latin typeface="Cambria Math" panose="02040503050406030204" pitchFamily="18" charset="0"/>
                                </a:rPr>
                                <m:t>0.75−</m:t>
                              </m:r>
                              <m:r>
                                <a:rPr lang="en-US" sz="1600" i="1">
                                  <a:latin typeface="Cambria Math" panose="02040503050406030204" pitchFamily="18" charset="0"/>
                                </a:rPr>
                                <m:t>𝑦</m:t>
                              </m:r>
                            </m:e>
                          </m:d>
                        </m:num>
                        <m:den>
                          <m:r>
                            <a:rPr lang="en-US" sz="1600" i="1">
                              <a:latin typeface="Cambria Math" panose="02040503050406030204" pitchFamily="18" charset="0"/>
                            </a:rPr>
                            <m:t>2</m:t>
                          </m:r>
                        </m:den>
                      </m:f>
                      <m:r>
                        <a:rPr lang="en-AU" sz="1600" b="0" i="1" smtClean="0">
                          <a:latin typeface="Cambria Math" panose="02040503050406030204" pitchFamily="18" charset="0"/>
                        </a:rPr>
                        <m:t>=</m:t>
                      </m:r>
                      <m:r>
                        <a:rPr lang="en-US" sz="1600" i="1">
                          <a:latin typeface="Cambria Math" panose="02040503050406030204" pitchFamily="18" charset="0"/>
                        </a:rPr>
                        <m:t>0.25</m:t>
                      </m:r>
                    </m:oMath>
                  </m:oMathPara>
                </a14:m>
                <a:endParaRPr lang="en-AU" sz="1600" dirty="0"/>
              </a:p>
              <a:p>
                <a:pPr marL="0" indent="0">
                  <a:buNone/>
                </a:pPr>
                <a:r>
                  <a:rPr lang="en-US" sz="1600" dirty="0"/>
                  <a:t>Hence it would not make sense for a to make such a move as generates no extra profit.</a:t>
                </a:r>
                <a:endParaRPr lang="en-AU" sz="1600" dirty="0"/>
              </a:p>
              <a:p>
                <a:pPr marL="0" indent="0">
                  <a:buNone/>
                </a:pPr>
                <a:r>
                  <a:rPr lang="en-US" sz="1600" dirty="0"/>
                  <a:t>A jump to the right of where </a:t>
                </a:r>
                <a:r>
                  <a:rPr lang="en-US" sz="1600" i="1" dirty="0"/>
                  <a:t>c</a:t>
                </a:r>
                <a:r>
                  <a:rPr lang="en-US" sz="1600" dirty="0"/>
                  <a:t> and </a:t>
                </a:r>
                <a:r>
                  <a:rPr lang="en-US" sz="1600" i="1" dirty="0"/>
                  <a:t>d</a:t>
                </a:r>
                <a:r>
                  <a:rPr lang="en-US" sz="1600" dirty="0"/>
                  <a:t> are currently located (0.75) has the same outcome as a jump to x – it leads to lower profits. </a:t>
                </a:r>
                <a:endParaRPr lang="en-AU" sz="1600" dirty="0"/>
              </a:p>
              <a:p>
                <a:pPr marL="0" indent="0">
                  <a:buNone/>
                </a:pPr>
                <a:r>
                  <a:rPr lang="en-US" sz="1600" dirty="0"/>
                  <a:t>Hence, for any firm there is no incentive to move away from where they are currently located. </a:t>
                </a:r>
                <a:endParaRPr lang="en-AU" sz="1600" dirty="0"/>
              </a:p>
              <a:p>
                <a:endParaRPr lang="en-AU" sz="1600" dirty="0"/>
              </a:p>
              <a:p>
                <a:pPr marL="0" indent="0">
                  <a:buNone/>
                </a:pPr>
                <a:endParaRPr lang="en-AU" sz="1600" dirty="0"/>
              </a:p>
            </p:txBody>
          </p:sp>
        </mc:Choice>
        <mc:Fallback xmlns="">
          <p:sp>
            <p:nvSpPr>
              <p:cNvPr id="3" name="Content Placeholder 2">
                <a:extLst>
                  <a:ext uri="{FF2B5EF4-FFF2-40B4-BE49-F238E27FC236}">
                    <a16:creationId xmlns:a16="http://schemas.microsoft.com/office/drawing/2014/main" id="{DC4A315C-BA6A-AF4B-8D2D-824F621A7BB5}"/>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166010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lvl="0" indent="0">
                  <a:buNone/>
                </a:pPr>
                <a:r>
                  <a:rPr lang="en-AU" sz="1600" dirty="0"/>
                  <a:t>Juan and Therese each own a Taco restaurant in the town of </a:t>
                </a:r>
                <a:r>
                  <a:rPr lang="en-AU" sz="1600" dirty="0" err="1"/>
                  <a:t>Burritoville</a:t>
                </a:r>
                <a:r>
                  <a:rPr lang="en-AU" sz="1600" dirty="0"/>
                  <a:t>. The town is 3km long. Juan is located 1km along the town, and Therese is at 3km along (see the figure below). 300 consumers are uniformly located along the town (between 0 and 3). Consumer </a:t>
                </a:r>
                <a:r>
                  <a:rPr lang="en-AU" sz="1600" i="1" dirty="0"/>
                  <a:t>i</a:t>
                </a:r>
                <a:r>
                  <a:rPr lang="en-AU" sz="1600" dirty="0"/>
                  <a:t>’s utility derived from dining at restaurant </a:t>
                </a:r>
                <a:r>
                  <a:rPr lang="en-AU" sz="1600" i="1" dirty="0"/>
                  <a:t>j </a:t>
                </a:r>
                <a:r>
                  <a:rPr lang="en-AU" sz="1600" dirty="0"/>
                  <a:t>is given by:</a:t>
                </a:r>
                <a:br>
                  <a:rPr lang="en-AU" sz="1600" dirty="0"/>
                </a:br>
                <a:endParaRPr lang="en-AU" sz="1600" dirty="0"/>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𝑢</m:t>
                          </m:r>
                        </m:e>
                        <m:sub>
                          <m:r>
                            <a:rPr lang="en-AU" sz="1600" i="1">
                              <a:latin typeface="Cambria Math" panose="02040503050406030204" pitchFamily="18" charset="0"/>
                            </a:rPr>
                            <m:t>𝑖𝑗</m:t>
                          </m:r>
                        </m:sub>
                      </m:sSub>
                      <m:r>
                        <a:rPr lang="en-AU" sz="1600" i="1">
                          <a:latin typeface="Cambria Math" panose="02040503050406030204" pitchFamily="18" charset="0"/>
                        </a:rPr>
                        <m:t>=</m:t>
                      </m:r>
                      <m:acc>
                        <m:accPr>
                          <m:chr m:val="̅"/>
                          <m:ctrlPr>
                            <a:rPr lang="en-AU" sz="1600" i="1">
                              <a:latin typeface="Cambria Math" panose="02040503050406030204" pitchFamily="18" charset="0"/>
                            </a:rPr>
                          </m:ctrlPr>
                        </m:accPr>
                        <m:e>
                          <m:r>
                            <a:rPr lang="en-AU" sz="1600" i="1">
                              <a:latin typeface="Cambria Math" panose="02040503050406030204" pitchFamily="18" charset="0"/>
                            </a:rPr>
                            <m:t>𝑢</m:t>
                          </m:r>
                        </m:e>
                      </m:acc>
                      <m:r>
                        <a:rPr lang="en-AU" sz="1600" i="1">
                          <a:latin typeface="Cambria Math" panose="02040503050406030204" pitchFamily="18" charset="0"/>
                        </a:rPr>
                        <m:t>−</m:t>
                      </m:r>
                      <m:r>
                        <a:rPr lang="en-AU" sz="1600" i="1">
                          <a:latin typeface="Cambria Math" panose="02040503050406030204" pitchFamily="18" charset="0"/>
                        </a:rPr>
                        <m:t>𝑡</m:t>
                      </m:r>
                      <m:d>
                        <m:dPr>
                          <m:begChr m:val="|"/>
                          <m:endChr m:val="|"/>
                          <m:ctrlPr>
                            <a:rPr lang="en-AU" sz="1600" i="1">
                              <a:latin typeface="Cambria Math" panose="02040503050406030204" pitchFamily="18" charset="0"/>
                            </a:rPr>
                          </m:ctrlPr>
                        </m:dPr>
                        <m:e>
                          <m:sSub>
                            <m:sSubPr>
                              <m:ctrlPr>
                                <a:rPr lang="en-AU" sz="1600" i="1">
                                  <a:latin typeface="Cambria Math" panose="02040503050406030204" pitchFamily="18" charset="0"/>
                                </a:rPr>
                              </m:ctrlPr>
                            </m:sSubPr>
                            <m:e>
                              <m:r>
                                <a:rPr lang="en-AU" sz="1600" i="1">
                                  <a:latin typeface="Cambria Math" panose="02040503050406030204" pitchFamily="18" charset="0"/>
                                </a:rPr>
                                <m:t>𝑥</m:t>
                              </m:r>
                            </m:e>
                            <m:sub>
                              <m:r>
                                <a:rPr lang="en-AU" sz="1600" i="1">
                                  <a:latin typeface="Cambria Math" panose="02040503050406030204" pitchFamily="18" charset="0"/>
                                </a:rPr>
                                <m:t>𝑖</m:t>
                              </m:r>
                            </m:sub>
                          </m:sSub>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𝑦</m:t>
                              </m:r>
                            </m:e>
                            <m:sub>
                              <m:r>
                                <a:rPr lang="en-AU" sz="1600" i="1">
                                  <a:latin typeface="Cambria Math" panose="02040503050406030204" pitchFamily="18" charset="0"/>
                                </a:rPr>
                                <m:t>𝑖</m:t>
                              </m:r>
                            </m:sub>
                          </m:sSub>
                        </m:e>
                      </m:d>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𝑗</m:t>
                          </m:r>
                        </m:sub>
                      </m:sSub>
                    </m:oMath>
                  </m:oMathPara>
                </a14:m>
                <a:endParaRPr lang="en-AU" sz="1600" dirty="0"/>
              </a:p>
              <a:p>
                <a:pPr marL="0" indent="0">
                  <a:buNone/>
                </a:pPr>
                <a:br>
                  <a:rPr lang="en-AU" sz="1600" dirty="0"/>
                </a:br>
                <a:r>
                  <a:rPr lang="en-AU" sz="1600" dirty="0"/>
                  <a:t>where </a:t>
                </a:r>
                <a:r>
                  <a:rPr lang="en-AU" sz="1600" i="1" dirty="0"/>
                  <a:t>j </a:t>
                </a:r>
                <a:r>
                  <a:rPr lang="en-AU" sz="1600" dirty="0"/>
                  <a:t>= 1, 2 indicate the two restaurants, </a:t>
                </a:r>
                <a:r>
                  <a:rPr lang="en-AU" sz="1600" i="1" dirty="0"/>
                  <a:t>t </a:t>
                </a:r>
                <a:r>
                  <a:rPr lang="en-AU" sz="1600" dirty="0"/>
                  <a:t>is the per unit cost of travelling along the town, </a:t>
                </a:r>
                <a:r>
                  <a:rPr lang="en-AU" sz="1600" i="1" dirty="0"/>
                  <a:t>x</a:t>
                </a:r>
                <a:r>
                  <a:rPr lang="en-AU" sz="1600" i="1" baseline="-25000" dirty="0"/>
                  <a:t>i</a:t>
                </a:r>
                <a:r>
                  <a:rPr lang="en-AU" sz="1600" i="1" dirty="0"/>
                  <a:t> </a:t>
                </a:r>
                <a:r>
                  <a:rPr lang="en-AU" sz="1600" dirty="0"/>
                  <a:t>is the location of consumer </a:t>
                </a:r>
                <a:r>
                  <a:rPr lang="en-AU" sz="1600" i="1" dirty="0" err="1"/>
                  <a:t>i</a:t>
                </a:r>
                <a:r>
                  <a:rPr lang="en-AU" sz="1600" dirty="0"/>
                  <a:t>, </a:t>
                </a:r>
                <a:r>
                  <a:rPr lang="en-AU" sz="1600" i="1" dirty="0" err="1"/>
                  <a:t>y</a:t>
                </a:r>
                <a:r>
                  <a:rPr lang="en-AU" sz="1600" i="1" baseline="-25000" dirty="0" err="1"/>
                  <a:t>j</a:t>
                </a:r>
                <a:r>
                  <a:rPr lang="en-AU" sz="1600" i="1" dirty="0"/>
                  <a:t> </a:t>
                </a:r>
                <a:r>
                  <a:rPr lang="en-AU" sz="1600" dirty="0"/>
                  <a:t>is the location of restaurant </a:t>
                </a:r>
                <a:r>
                  <a:rPr lang="en-AU" sz="1600" i="1" dirty="0"/>
                  <a:t>j</a:t>
                </a:r>
                <a:r>
                  <a:rPr lang="en-AU" sz="1600" dirty="0"/>
                  <a:t>, and </a:t>
                </a:r>
                <a:r>
                  <a:rPr lang="en-AU" sz="1600" i="1" dirty="0" err="1"/>
                  <a:t>p</a:t>
                </a:r>
                <a:r>
                  <a:rPr lang="en-AU" sz="1600" i="1" baseline="-25000" dirty="0" err="1"/>
                  <a:t>j</a:t>
                </a:r>
                <a:r>
                  <a:rPr lang="en-AU" sz="1600" i="1" dirty="0"/>
                  <a:t> </a:t>
                </a:r>
                <a:r>
                  <a:rPr lang="en-AU" sz="1600" dirty="0"/>
                  <a:t>is the price of restaurant </a:t>
                </a:r>
                <a:r>
                  <a:rPr lang="en-AU" sz="1600" i="1" dirty="0"/>
                  <a:t>j</a:t>
                </a:r>
                <a:r>
                  <a:rPr lang="en-AU" sz="1600" dirty="0"/>
                  <a:t>.</a:t>
                </a:r>
              </a:p>
              <a:p>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24521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Each consumer eats a meal at exactly one restaurant. Restaurants compete with each other by simultaneously choosing prices. Each restaurant has constant marginal costs of </a:t>
            </a:r>
            <a:r>
              <a:rPr lang="en-AU" sz="1600" i="1" dirty="0"/>
              <a:t>c </a:t>
            </a:r>
            <a:r>
              <a:rPr lang="en-AU" sz="1600" dirty="0"/>
              <a:t>and no fixed costs. </a:t>
            </a:r>
          </a:p>
          <a:p>
            <a:pPr marL="0" indent="0">
              <a:buNone/>
            </a:pPr>
            <a:endParaRPr lang="en-AU" sz="1600" dirty="0"/>
          </a:p>
          <a:p>
            <a:pPr marL="0" indent="0">
              <a:buNone/>
            </a:pPr>
            <a:br>
              <a:rPr lang="en-AU" sz="1600" dirty="0"/>
            </a:br>
            <a:endParaRPr lang="en-AU" sz="1600" dirty="0"/>
          </a:p>
          <a:p>
            <a:pPr marL="0" indent="0">
              <a:buNone/>
            </a:pPr>
            <a:r>
              <a:rPr lang="en-AU" sz="1600" dirty="0"/>
              <a:t>(a) Calculate the demand for each restaurant in terms market prices and transport costs. </a:t>
            </a:r>
          </a:p>
          <a:p>
            <a:pPr marL="0" indent="0">
              <a:buNone/>
            </a:pPr>
            <a:r>
              <a:rPr lang="en-AU" sz="1600" dirty="0"/>
              <a:t>(b) Find the reaction function for each restaurant.</a:t>
            </a:r>
          </a:p>
          <a:p>
            <a:pPr marL="0" indent="0">
              <a:buNone/>
            </a:pPr>
            <a:r>
              <a:rPr lang="en-AU" sz="1600" dirty="0"/>
              <a:t>(c) Find the Nash equilibrium prices and quantities for each restaurant.</a:t>
            </a:r>
          </a:p>
          <a:p>
            <a:pPr marL="0" indent="0">
              <a:buNone/>
            </a:pPr>
            <a:r>
              <a:rPr lang="en-AU" sz="1600" dirty="0"/>
              <a:t>(d) Explain why Juan sets higher prices than Therese in equilibrium</a:t>
            </a:r>
          </a:p>
          <a:p>
            <a:pPr marL="0" indent="0">
              <a:buNone/>
            </a:pPr>
            <a:endParaRPr lang="en-AU" sz="16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pic>
        <p:nvPicPr>
          <p:cNvPr id="9" name="Picture 8" descr="A picture containing object, clock&#10;&#10;Description automatically generated">
            <a:extLst>
              <a:ext uri="{FF2B5EF4-FFF2-40B4-BE49-F238E27FC236}">
                <a16:creationId xmlns:a16="http://schemas.microsoft.com/office/drawing/2014/main" id="{5519E674-46DE-BA4D-A767-D74BDE93FAB7}"/>
              </a:ext>
            </a:extLst>
          </p:cNvPr>
          <p:cNvPicPr/>
          <p:nvPr/>
        </p:nvPicPr>
        <p:blipFill>
          <a:blip r:embed="rId3">
            <a:extLst>
              <a:ext uri="{28A0092B-C50C-407E-A947-70E740481C1C}">
                <a14:useLocalDpi xmlns:a14="http://schemas.microsoft.com/office/drawing/2010/main" val="0"/>
              </a:ext>
            </a:extLst>
          </a:blip>
          <a:stretch>
            <a:fillRect/>
          </a:stretch>
        </p:blipFill>
        <p:spPr>
          <a:xfrm>
            <a:off x="4003516" y="3160619"/>
            <a:ext cx="3338195" cy="888365"/>
          </a:xfrm>
          <a:prstGeom prst="rect">
            <a:avLst/>
          </a:prstGeom>
        </p:spPr>
      </p:pic>
    </p:spTree>
    <p:extLst>
      <p:ext uri="{BB962C8B-B14F-4D97-AF65-F5344CB8AC3E}">
        <p14:creationId xmlns:p14="http://schemas.microsoft.com/office/powerpoint/2010/main" val="171550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(a) Calculate the demand for each restaurant in terms market prices and transport costs. </a:t>
                </a:r>
              </a:p>
              <a:p>
                <a:pPr marL="0" indent="0">
                  <a:buNone/>
                </a:pPr>
                <a:r>
                  <a:rPr lang="en-AU" sz="1600" dirty="0"/>
                  <a:t>To find demand, we find the location of the indifferent consumer. Let </a:t>
                </a:r>
                <a:r>
                  <a:rPr lang="en-AU" sz="1600" i="1" dirty="0"/>
                  <a:t>x </a:t>
                </a:r>
                <a:r>
                  <a:rPr lang="en-AU" sz="1600" dirty="0"/>
                  <a:t>be the location of the indifferent consumer. Then, </a:t>
                </a:r>
              </a:p>
              <a:p>
                <a:pPr marL="0" indent="0">
                  <a:buNone/>
                </a:pPr>
                <a14:m>
                  <m:oMathPara xmlns:m="http://schemas.openxmlformats.org/officeDocument/2006/math">
                    <m:oMathParaPr>
                      <m:jc m:val="centerGroup"/>
                    </m:oMathParaPr>
                    <m:oMath xmlns:m="http://schemas.openxmlformats.org/officeDocument/2006/math">
                      <m:r>
                        <a:rPr lang="en-AU" sz="1600" i="1">
                          <a:latin typeface="Cambria Math" panose="02040503050406030204" pitchFamily="18" charset="0"/>
                        </a:rPr>
                        <m:t>𝑡</m:t>
                      </m:r>
                      <m:d>
                        <m:dPr>
                          <m:begChr m:val="|"/>
                          <m:endChr m:val="|"/>
                          <m:ctrlPr>
                            <a:rPr lang="en-AU" sz="1600" i="1">
                              <a:latin typeface="Cambria Math" panose="02040503050406030204" pitchFamily="18" charset="0"/>
                            </a:rPr>
                          </m:ctrlPr>
                        </m:dPr>
                        <m:e>
                          <m:r>
                            <a:rPr lang="en-AU" sz="1600" i="1">
                              <a:latin typeface="Cambria Math" panose="02040503050406030204" pitchFamily="18" charset="0"/>
                            </a:rPr>
                            <m:t>𝑥</m:t>
                          </m:r>
                          <m:r>
                            <a:rPr lang="en-AU" sz="1600" i="1">
                              <a:latin typeface="Cambria Math" panose="02040503050406030204" pitchFamily="18" charset="0"/>
                            </a:rPr>
                            <m:t>−3</m:t>
                          </m:r>
                        </m:e>
                      </m:d>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r>
                        <a:rPr lang="en-AU" sz="1600" i="1">
                          <a:latin typeface="Cambria Math" panose="02040503050406030204" pitchFamily="18" charset="0"/>
                        </a:rPr>
                        <m:t>𝑡</m:t>
                      </m:r>
                      <m:d>
                        <m:dPr>
                          <m:begChr m:val="|"/>
                          <m:endChr m:val="|"/>
                          <m:ctrlPr>
                            <a:rPr lang="en-AU" sz="1600" i="1">
                              <a:latin typeface="Cambria Math" panose="02040503050406030204" pitchFamily="18" charset="0"/>
                            </a:rPr>
                          </m:ctrlPr>
                        </m:dPr>
                        <m:e>
                          <m:r>
                            <a:rPr lang="en-AU" sz="1600" i="1">
                              <a:latin typeface="Cambria Math" panose="02040503050406030204" pitchFamily="18" charset="0"/>
                            </a:rPr>
                            <m:t>𝑥</m:t>
                          </m:r>
                          <m:r>
                            <a:rPr lang="en-AU" sz="1600" i="1">
                              <a:latin typeface="Cambria Math" panose="02040503050406030204" pitchFamily="18" charset="0"/>
                            </a:rPr>
                            <m:t>−1</m:t>
                          </m:r>
                        </m:e>
                      </m:d>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oMath>
                    <m:oMath xmlns:m="http://schemas.openxmlformats.org/officeDocument/2006/math">
                      <m:r>
                        <a:rPr lang="en-AU" sz="1600" b="0" i="1" smtClean="0">
                          <a:latin typeface="Cambria Math" panose="02040503050406030204" pitchFamily="18" charset="0"/>
                        </a:rPr>
                        <m:t> </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a:latin typeface="Cambria Math" panose="02040503050406030204" pitchFamily="18" charset="0"/>
                        </a:rPr>
                        <m:t>𝑡</m:t>
                      </m:r>
                      <m:d>
                        <m:dPr>
                          <m:ctrlPr>
                            <a:rPr lang="en-AU" sz="1600" i="1">
                              <a:latin typeface="Cambria Math" panose="02040503050406030204" pitchFamily="18" charset="0"/>
                            </a:rPr>
                          </m:ctrlPr>
                        </m:dPr>
                        <m:e>
                          <m:r>
                            <a:rPr lang="en-AU" sz="1600" i="1">
                              <a:latin typeface="Cambria Math" panose="02040503050406030204" pitchFamily="18" charset="0"/>
                            </a:rPr>
                            <m:t>3−</m:t>
                          </m:r>
                          <m:r>
                            <a:rPr lang="en-AU" sz="1600" i="1">
                              <a:latin typeface="Cambria Math" panose="02040503050406030204" pitchFamily="18" charset="0"/>
                            </a:rPr>
                            <m:t>𝑥</m:t>
                          </m:r>
                        </m:e>
                      </m:d>
                      <m:r>
                        <a:rPr lang="en-AU" sz="1600" i="1">
                          <a:latin typeface="Cambria Math" panose="02040503050406030204" pitchFamily="18" charset="0"/>
                        </a:rPr>
                        <m:t>−</m:t>
                      </m:r>
                      <m:r>
                        <a:rPr lang="en-AU" sz="1600" i="1">
                          <a:latin typeface="Cambria Math" panose="02040503050406030204" pitchFamily="18" charset="0"/>
                        </a:rPr>
                        <m:t>𝑡</m:t>
                      </m:r>
                      <m:d>
                        <m:dPr>
                          <m:ctrlPr>
                            <a:rPr lang="en-AU" sz="1600" i="1">
                              <a:latin typeface="Cambria Math" panose="02040503050406030204" pitchFamily="18" charset="0"/>
                            </a:rPr>
                          </m:ctrlPr>
                        </m:dPr>
                        <m:e>
                          <m:r>
                            <a:rPr lang="en-AU" sz="1600" i="1">
                              <a:latin typeface="Cambria Math" panose="02040503050406030204" pitchFamily="18" charset="0"/>
                            </a:rPr>
                            <m:t>𝑥</m:t>
                          </m:r>
                          <m:r>
                            <a:rPr lang="en-AU" sz="1600" i="1">
                              <a:latin typeface="Cambria Math" panose="02040503050406030204" pitchFamily="18" charset="0"/>
                            </a:rPr>
                            <m:t>−1</m:t>
                          </m:r>
                        </m:e>
                      </m:d>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oMath>
                    <m:oMath xmlns:m="http://schemas.openxmlformats.org/officeDocument/2006/math">
                      <m:r>
                        <a:rPr lang="en-AU" sz="1600" b="0" i="1" smtClean="0">
                          <a:latin typeface="Cambria Math" panose="02040503050406030204" pitchFamily="18" charset="0"/>
                        </a:rPr>
                        <m:t> </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a:latin typeface="Cambria Math" panose="02040503050406030204" pitchFamily="18" charset="0"/>
                        </a:rPr>
                        <m:t>2</m:t>
                      </m:r>
                      <m:r>
                        <a:rPr lang="en-AU" sz="1600" i="1">
                          <a:latin typeface="Cambria Math" panose="02040503050406030204" pitchFamily="18" charset="0"/>
                        </a:rPr>
                        <m:t>𝑡𝑥</m:t>
                      </m:r>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+4</m:t>
                      </m:r>
                      <m:r>
                        <a:rPr lang="en-AU" sz="1600" i="1">
                          <a:latin typeface="Cambria Math" panose="02040503050406030204" pitchFamily="18" charset="0"/>
                        </a:rPr>
                        <m:t>𝑡</m:t>
                      </m:r>
                    </m:oMath>
                    <m:oMath xmlns:m="http://schemas.openxmlformats.org/officeDocument/2006/math">
                      <m:r>
                        <a:rPr lang="en-AU" sz="1600" b="0" i="1" smtClean="0">
                          <a:latin typeface="Cambria Math" panose="02040503050406030204" pitchFamily="18" charset="0"/>
                        </a:rPr>
                        <m:t> </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a:latin typeface="Cambria Math" panose="02040503050406030204" pitchFamily="18" charset="0"/>
                        </a:rPr>
                        <m:t>𝑥</m:t>
                      </m:r>
                      <m:r>
                        <a:rPr lang="en-AU" sz="1600" i="1">
                          <a:latin typeface="Cambria Math" panose="02040503050406030204" pitchFamily="18" charset="0"/>
                        </a:rPr>
                        <m:t>=</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+4</m:t>
                          </m:r>
                          <m:r>
                            <a:rPr lang="en-AU" sz="1600" i="1">
                              <a:latin typeface="Cambria Math" panose="02040503050406030204" pitchFamily="18" charset="0"/>
                            </a:rPr>
                            <m:t>𝑡</m:t>
                          </m:r>
                        </m:num>
                        <m:den>
                          <m:r>
                            <a:rPr lang="en-AU" sz="1600" i="1">
                              <a:latin typeface="Cambria Math" panose="02040503050406030204" pitchFamily="18" charset="0"/>
                            </a:rPr>
                            <m:t>2</m:t>
                          </m:r>
                          <m:r>
                            <a:rPr lang="en-AU" sz="1600" i="1">
                              <a:latin typeface="Cambria Math" panose="02040503050406030204" pitchFamily="18" charset="0"/>
                            </a:rPr>
                            <m:t>𝑡</m:t>
                          </m:r>
                        </m:den>
                      </m:f>
                    </m:oMath>
                  </m:oMathPara>
                </a14:m>
                <a:endParaRPr lang="en-AU" sz="1600" dirty="0"/>
              </a:p>
              <a:p>
                <a:pPr marL="0" indent="0">
                  <a:buNone/>
                </a:pPr>
                <a:endParaRPr lang="en-AU" sz="1600" dirty="0"/>
              </a:p>
            </p:txBody>
          </p:sp>
        </mc:Choice>
        <mc:Fallback xmlns="">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r="-36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21534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a:t>
            </a:r>
            <a:endParaRPr lang="en-AU" dirty="0">
              <a:solidFill>
                <a:srgbClr val="00206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C1DF65-4D45-CB49-971D-3EEE679BA862}"/>
                  </a:ext>
                </a:extLst>
              </p:cNvPr>
              <p:cNvSpPr>
                <a:spLocks noGrp="1"/>
              </p:cNvSpPr>
              <p:nvPr>
                <p:ph sz="quarter" idx="13"/>
              </p:nvPr>
            </p:nvSpPr>
            <p:spPr/>
            <p:txBody>
              <a:bodyPr/>
              <a:lstStyle/>
              <a:p>
                <a:pPr marL="0" indent="0">
                  <a:buNone/>
                </a:pPr>
                <a:r>
                  <a:rPr lang="en-AU" sz="1600" dirty="0"/>
                  <a:t>The market share of firm 1 is </a:t>
                </a:r>
                <a:r>
                  <a:rPr lang="en-AU" sz="1600" i="1" dirty="0"/>
                  <a:t>x</a:t>
                </a:r>
                <a:r>
                  <a:rPr lang="en-AU" sz="1600" dirty="0"/>
                  <a:t>/3 and the demand for firm 1 is: </a:t>
                </a:r>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𝑞</m:t>
                          </m:r>
                        </m:e>
                        <m:sub>
                          <m:r>
                            <a:rPr lang="en-AU" sz="1600" i="1">
                              <a:latin typeface="Cambria Math" panose="02040503050406030204" pitchFamily="18" charset="0"/>
                            </a:rPr>
                            <m:t>1</m:t>
                          </m:r>
                        </m:sub>
                      </m:sSub>
                      <m:r>
                        <a:rPr lang="en-AU" sz="1600" i="1">
                          <a:latin typeface="Cambria Math" panose="02040503050406030204" pitchFamily="18" charset="0"/>
                        </a:rPr>
                        <m:t>=</m:t>
                      </m:r>
                      <m:f>
                        <m:fPr>
                          <m:type m:val="lin"/>
                          <m:ctrlPr>
                            <a:rPr lang="en-AU" sz="1600" i="1">
                              <a:latin typeface="Cambria Math" panose="02040503050406030204" pitchFamily="18" charset="0"/>
                            </a:rPr>
                          </m:ctrlPr>
                        </m:fPr>
                        <m:num>
                          <m:r>
                            <a:rPr lang="en-AU" sz="1600" i="1">
                              <a:latin typeface="Cambria Math" panose="02040503050406030204" pitchFamily="18" charset="0"/>
                            </a:rPr>
                            <m:t>300</m:t>
                          </m:r>
                          <m:r>
                            <a:rPr lang="en-AU" sz="1600" i="1">
                              <a:latin typeface="Cambria Math" panose="02040503050406030204" pitchFamily="18" charset="0"/>
                            </a:rPr>
                            <m:t>𝑥</m:t>
                          </m:r>
                        </m:num>
                        <m:den>
                          <m:r>
                            <a:rPr lang="en-AU" sz="1600" i="1">
                              <a:latin typeface="Cambria Math" panose="02040503050406030204" pitchFamily="18" charset="0"/>
                            </a:rPr>
                            <m:t>3</m:t>
                          </m:r>
                        </m:den>
                      </m:f>
                      <m:r>
                        <a:rPr lang="en-AU" sz="1600" i="1">
                          <a:latin typeface="Cambria Math" panose="02040503050406030204" pitchFamily="18" charset="0"/>
                        </a:rPr>
                        <m:t>=100</m:t>
                      </m:r>
                      <m:r>
                        <a:rPr lang="en-AU" sz="1600" i="1">
                          <a:latin typeface="Cambria Math" panose="02040503050406030204" pitchFamily="18" charset="0"/>
                        </a:rPr>
                        <m:t>𝑥</m:t>
                      </m:r>
                      <m:r>
                        <a:rPr lang="en-AU" sz="1600" i="1">
                          <a:latin typeface="Cambria Math" panose="02040503050406030204" pitchFamily="18" charset="0"/>
                        </a:rPr>
                        <m:t>=100</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+4</m:t>
                          </m:r>
                          <m:r>
                            <a:rPr lang="en-AU" sz="1600" i="1">
                              <a:latin typeface="Cambria Math" panose="02040503050406030204" pitchFamily="18" charset="0"/>
                            </a:rPr>
                            <m:t>𝑡</m:t>
                          </m:r>
                        </m:num>
                        <m:den>
                          <m:r>
                            <a:rPr lang="en-AU" sz="1600" i="1">
                              <a:latin typeface="Cambria Math" panose="02040503050406030204" pitchFamily="18" charset="0"/>
                            </a:rPr>
                            <m:t>2</m:t>
                          </m:r>
                          <m:r>
                            <a:rPr lang="en-AU" sz="1600" i="1">
                              <a:latin typeface="Cambria Math" panose="02040503050406030204" pitchFamily="18" charset="0"/>
                            </a:rPr>
                            <m:t>𝑡</m:t>
                          </m:r>
                        </m:den>
                      </m:f>
                    </m:oMath>
                  </m:oMathPara>
                </a14:m>
                <a:endParaRPr lang="en-AU" sz="1600" dirty="0"/>
              </a:p>
              <a:p>
                <a:pPr marL="0" indent="0">
                  <a:buNone/>
                </a:pPr>
                <a:r>
                  <a:rPr lang="en-AU" sz="1600" dirty="0"/>
                  <a:t>The market share of firm 2 is (3 − x)/3 and the demand for firm 2 is: </a:t>
                </a:r>
              </a:p>
              <a:p>
                <a:pPr marL="0" indent="0">
                  <a:buNone/>
                </a:pPr>
                <a14:m>
                  <m:oMathPara xmlns:m="http://schemas.openxmlformats.org/officeDocument/2006/math">
                    <m:oMathParaPr>
                      <m:jc m:val="centerGroup"/>
                    </m:oMathParaPr>
                    <m:oMath xmlns:m="http://schemas.openxmlformats.org/officeDocument/2006/math">
                      <m:sSub>
                        <m:sSubPr>
                          <m:ctrlPr>
                            <a:rPr lang="en-AU" sz="1600" i="1">
                              <a:latin typeface="Cambria Math" panose="02040503050406030204" pitchFamily="18" charset="0"/>
                            </a:rPr>
                          </m:ctrlPr>
                        </m:sSubPr>
                        <m:e>
                          <m:r>
                            <a:rPr lang="en-AU" sz="1600" i="1">
                              <a:latin typeface="Cambria Math" panose="02040503050406030204" pitchFamily="18" charset="0"/>
                            </a:rPr>
                            <m:t>𝑞</m:t>
                          </m:r>
                        </m:e>
                        <m:sub>
                          <m:r>
                            <a:rPr lang="en-AU" sz="1600" b="0" i="1" smtClean="0">
                              <a:latin typeface="Cambria Math" panose="02040503050406030204" pitchFamily="18" charset="0"/>
                            </a:rPr>
                            <m:t>2</m:t>
                          </m:r>
                        </m:sub>
                      </m:sSub>
                      <m:r>
                        <a:rPr lang="en-AU" sz="1600" i="1">
                          <a:latin typeface="Cambria Math" panose="02040503050406030204" pitchFamily="18" charset="0"/>
                        </a:rPr>
                        <m:t>=</m:t>
                      </m:r>
                      <m:f>
                        <m:fPr>
                          <m:type m:val="lin"/>
                          <m:ctrlPr>
                            <a:rPr lang="en-AU" sz="1600" i="1">
                              <a:latin typeface="Cambria Math" panose="02040503050406030204" pitchFamily="18" charset="0"/>
                            </a:rPr>
                          </m:ctrlPr>
                        </m:fPr>
                        <m:num>
                          <m:r>
                            <a:rPr lang="en-AU" sz="1600" i="1">
                              <a:latin typeface="Cambria Math" panose="02040503050406030204" pitchFamily="18" charset="0"/>
                            </a:rPr>
                            <m:t>300</m:t>
                          </m:r>
                          <m:d>
                            <m:dPr>
                              <m:ctrlPr>
                                <a:rPr lang="en-AU" sz="1600" i="1">
                                  <a:latin typeface="Cambria Math" panose="02040503050406030204" pitchFamily="18" charset="0"/>
                                </a:rPr>
                              </m:ctrlPr>
                            </m:dPr>
                            <m:e>
                              <m:r>
                                <a:rPr lang="en-AU" sz="1600" i="1">
                                  <a:latin typeface="Cambria Math" panose="02040503050406030204" pitchFamily="18" charset="0"/>
                                </a:rPr>
                                <m:t>3−</m:t>
                              </m:r>
                              <m:r>
                                <a:rPr lang="en-AU" sz="1600" i="1">
                                  <a:latin typeface="Cambria Math" panose="02040503050406030204" pitchFamily="18" charset="0"/>
                                </a:rPr>
                                <m:t>𝑥</m:t>
                              </m:r>
                            </m:e>
                          </m:d>
                        </m:num>
                        <m:den>
                          <m:r>
                            <a:rPr lang="en-AU" sz="1600" i="1">
                              <a:latin typeface="Cambria Math" panose="02040503050406030204" pitchFamily="18" charset="0"/>
                            </a:rPr>
                            <m:t>3</m:t>
                          </m:r>
                        </m:den>
                      </m:f>
                      <m:r>
                        <a:rPr lang="en-AU" sz="1600" i="1">
                          <a:latin typeface="Cambria Math" panose="02040503050406030204" pitchFamily="18" charset="0"/>
                        </a:rPr>
                        <m:t>=100</m:t>
                      </m:r>
                      <m:d>
                        <m:dPr>
                          <m:ctrlPr>
                            <a:rPr lang="en-AU" sz="1600" i="1">
                              <a:latin typeface="Cambria Math" panose="02040503050406030204" pitchFamily="18" charset="0"/>
                            </a:rPr>
                          </m:ctrlPr>
                        </m:dPr>
                        <m:e>
                          <m:r>
                            <a:rPr lang="en-AU" sz="1600" i="1">
                              <a:latin typeface="Cambria Math" panose="02040503050406030204" pitchFamily="18" charset="0"/>
                            </a:rPr>
                            <m:t>3−</m:t>
                          </m:r>
                          <m:r>
                            <a:rPr lang="en-AU" sz="1600" i="1">
                              <a:latin typeface="Cambria Math" panose="02040503050406030204" pitchFamily="18" charset="0"/>
                            </a:rPr>
                            <m:t>𝑥</m:t>
                          </m:r>
                        </m:e>
                      </m:d>
                      <m:r>
                        <a:rPr lang="en-AU" sz="1600" i="1">
                          <a:latin typeface="Cambria Math" panose="02040503050406030204" pitchFamily="18" charset="0"/>
                        </a:rPr>
                        <m:t>=100</m:t>
                      </m:r>
                      <m:f>
                        <m:fPr>
                          <m:ctrlPr>
                            <a:rPr lang="en-AU" sz="1600" i="1">
                              <a:latin typeface="Cambria Math" panose="02040503050406030204" pitchFamily="18" charset="0"/>
                            </a:rPr>
                          </m:ctrlPr>
                        </m:fPr>
                        <m:num>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1</m:t>
                              </m:r>
                            </m:sub>
                          </m:sSub>
                          <m:r>
                            <a:rPr lang="en-AU" sz="1600" i="1">
                              <a:latin typeface="Cambria Math" panose="02040503050406030204" pitchFamily="18" charset="0"/>
                            </a:rPr>
                            <m:t>−</m:t>
                          </m:r>
                          <m:sSub>
                            <m:sSubPr>
                              <m:ctrlPr>
                                <a:rPr lang="en-AU" sz="1600" i="1">
                                  <a:latin typeface="Cambria Math" panose="02040503050406030204" pitchFamily="18" charset="0"/>
                                </a:rPr>
                              </m:ctrlPr>
                            </m:sSubPr>
                            <m:e>
                              <m:r>
                                <a:rPr lang="en-AU" sz="1600" i="1">
                                  <a:latin typeface="Cambria Math" panose="02040503050406030204" pitchFamily="18" charset="0"/>
                                </a:rPr>
                                <m:t>𝑝</m:t>
                              </m:r>
                            </m:e>
                            <m:sub>
                              <m:r>
                                <a:rPr lang="en-AU" sz="1600" i="1">
                                  <a:latin typeface="Cambria Math" panose="02040503050406030204" pitchFamily="18" charset="0"/>
                                </a:rPr>
                                <m:t>2</m:t>
                              </m:r>
                            </m:sub>
                          </m:sSub>
                          <m:r>
                            <a:rPr lang="en-AU" sz="1600" i="1">
                              <a:latin typeface="Cambria Math" panose="02040503050406030204" pitchFamily="18" charset="0"/>
                            </a:rPr>
                            <m:t>+2</m:t>
                          </m:r>
                          <m:r>
                            <a:rPr lang="en-AU" sz="1600" i="1">
                              <a:latin typeface="Cambria Math" panose="02040503050406030204" pitchFamily="18" charset="0"/>
                            </a:rPr>
                            <m:t>𝑡</m:t>
                          </m:r>
                        </m:num>
                        <m:den>
                          <m:r>
                            <a:rPr lang="en-AU" sz="1600" i="1">
                              <a:latin typeface="Cambria Math" panose="02040503050406030204" pitchFamily="18" charset="0"/>
                            </a:rPr>
                            <m:t>2</m:t>
                          </m:r>
                          <m:r>
                            <a:rPr lang="en-AU" sz="1600" i="1">
                              <a:latin typeface="Cambria Math" panose="02040503050406030204" pitchFamily="18" charset="0"/>
                            </a:rPr>
                            <m:t>𝑡</m:t>
                          </m:r>
                        </m:den>
                      </m:f>
                    </m:oMath>
                  </m:oMathPara>
                </a14:m>
                <a:endParaRPr lang="en-AU" sz="1600" dirty="0"/>
              </a:p>
              <a:p>
                <a:pPr marL="0" indent="0">
                  <a:buNone/>
                </a:pPr>
                <a:endParaRPr lang="en-AU" sz="1600" dirty="0"/>
              </a:p>
              <a:p>
                <a:pPr marL="0" indent="0">
                  <a:buNone/>
                </a:pPr>
                <a:endParaRPr lang="en-AU" sz="1600" dirty="0"/>
              </a:p>
            </p:txBody>
          </p:sp>
        </mc:Choice>
        <mc:Fallback>
          <p:sp>
            <p:nvSpPr>
              <p:cNvPr id="3" name="Content Placeholder 2">
                <a:extLst>
                  <a:ext uri="{FF2B5EF4-FFF2-40B4-BE49-F238E27FC236}">
                    <a16:creationId xmlns:a16="http://schemas.microsoft.com/office/drawing/2014/main" id="{62C1DF65-4D45-CB49-971D-3EEE679BA862}"/>
                  </a:ext>
                </a:extLst>
              </p:cNvPr>
              <p:cNvSpPr>
                <a:spLocks noGrp="1" noRot="1" noChangeAspect="1" noMove="1" noResize="1" noEditPoints="1" noAdjustHandles="1" noChangeArrowheads="1" noChangeShapeType="1" noTextEdit="1"/>
              </p:cNvSpPr>
              <p:nvPr>
                <p:ph sz="quarter" idx="13"/>
              </p:nvPr>
            </p:nvSpPr>
            <p:spPr>
              <a:blipFill>
                <a:blip r:embed="rId3"/>
                <a:stretch>
                  <a:fillRect l="-367" t="-369"/>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5024575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3Game Theor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9255</TotalTime>
  <Words>2743</Words>
  <Application>Microsoft Macintosh PowerPoint</Application>
  <PresentationFormat>Widescreen</PresentationFormat>
  <Paragraphs>247</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Tw Cen MT</vt:lpstr>
      <vt:lpstr>Droplet</vt:lpstr>
      <vt:lpstr>Tutorial 5 Product differentiation</vt:lpstr>
      <vt:lpstr>Question 1</vt:lpstr>
      <vt:lpstr>Question 1</vt:lpstr>
      <vt:lpstr>Question 1</vt:lpstr>
      <vt:lpstr>Question 1</vt:lpstr>
      <vt:lpstr>Question 2</vt:lpstr>
      <vt:lpstr>Question 2</vt:lpstr>
      <vt:lpstr>Question 2(a)</vt:lpstr>
      <vt:lpstr>Question 2(a)</vt:lpstr>
      <vt:lpstr>Question 2(B)</vt:lpstr>
      <vt:lpstr>Question 2(B)</vt:lpstr>
      <vt:lpstr>Question 2(C)</vt:lpstr>
      <vt:lpstr>Question 2(C)</vt:lpstr>
      <vt:lpstr>Question 2(C)</vt:lpstr>
      <vt:lpstr>Question 2(D)</vt:lpstr>
      <vt:lpstr>2019 Mid-semester Exam Q2</vt:lpstr>
      <vt:lpstr>2019 Mid-semester Exam Q2</vt:lpstr>
      <vt:lpstr>2019 Mid-semester Exam Q2</vt:lpstr>
      <vt:lpstr>2019 Mid-semester Exam Q2</vt:lpstr>
      <vt:lpstr>2019 Mid-semester Exam Q2</vt:lpstr>
      <vt:lpstr>2019 Mid-semester Exam Q2</vt:lpstr>
      <vt:lpstr>2019 Mid-semester practice Exam Q2</vt:lpstr>
      <vt:lpstr>2019 Mid-semester practice Exam Q2</vt:lpstr>
      <vt:lpstr>2019 Mid-semester practice Exam Q2</vt:lpstr>
      <vt:lpstr>2019 Mid-semester practice Exam Q2</vt:lpstr>
      <vt:lpstr>2019 Mid-semester practice Exam Q2</vt:lpstr>
      <vt:lpstr>2019 Mid-semester practice Exam Q2</vt:lpstr>
      <vt:lpstr>2019 Mid-semester practice Exam Q2</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476</cp:revision>
  <dcterms:created xsi:type="dcterms:W3CDTF">2015-02-25T21:48:00Z</dcterms:created>
  <dcterms:modified xsi:type="dcterms:W3CDTF">2020-09-30T09:50:08Z</dcterms:modified>
</cp:coreProperties>
</file>