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63" r:id="rId3"/>
    <p:sldId id="274" r:id="rId4"/>
    <p:sldId id="275" r:id="rId5"/>
    <p:sldId id="276" r:id="rId6"/>
    <p:sldId id="273" r:id="rId7"/>
    <p:sldId id="482" r:id="rId8"/>
    <p:sldId id="483" r:id="rId9"/>
    <p:sldId id="484" r:id="rId10"/>
    <p:sldId id="485" r:id="rId11"/>
    <p:sldId id="488" r:id="rId12"/>
    <p:sldId id="486" r:id="rId13"/>
    <p:sldId id="487" r:id="rId14"/>
    <p:sldId id="489" r:id="rId15"/>
    <p:sldId id="490" r:id="rId16"/>
    <p:sldId id="491" r:id="rId17"/>
    <p:sldId id="492" r:id="rId18"/>
    <p:sldId id="493" r:id="rId19"/>
    <p:sldId id="495" r:id="rId20"/>
    <p:sldId id="494" r:id="rId21"/>
    <p:sldId id="496" r:id="rId22"/>
    <p:sldId id="497" r:id="rId23"/>
    <p:sldId id="498" r:id="rId24"/>
    <p:sldId id="499" r:id="rId25"/>
    <p:sldId id="500" r:id="rId26"/>
    <p:sldId id="501" r:id="rId27"/>
    <p:sldId id="502" r:id="rId28"/>
    <p:sldId id="503" r:id="rId29"/>
    <p:sldId id="504" r:id="rId30"/>
    <p:sldId id="505" r:id="rId31"/>
    <p:sldId id="506" r:id="rId32"/>
    <p:sldId id="507" r:id="rId33"/>
    <p:sldId id="508" r:id="rId34"/>
    <p:sldId id="509" r:id="rId35"/>
    <p:sldId id="510" r:id="rId36"/>
    <p:sldId id="511" r:id="rId37"/>
    <p:sldId id="512" r:id="rId38"/>
    <p:sldId id="513" r:id="rId39"/>
    <p:sldId id="514" r:id="rId40"/>
    <p:sldId id="515" r:id="rId41"/>
    <p:sldId id="516" r:id="rId42"/>
    <p:sldId id="517" r:id="rId43"/>
    <p:sldId id="518" r:id="rId44"/>
    <p:sldId id="519" r:id="rId45"/>
    <p:sldId id="520" r:id="rId46"/>
    <p:sldId id="521" r:id="rId47"/>
  </p:sldIdLst>
  <p:sldSz cx="12192000" cy="6858000"/>
  <p:notesSz cx="6858000" cy="91440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54" autoAdjust="0"/>
    <p:restoredTop sz="94660"/>
  </p:normalViewPr>
  <p:slideViewPr>
    <p:cSldViewPr snapToGrid="0">
      <p:cViewPr varScale="1">
        <p:scale>
          <a:sx n="136" d="100"/>
          <a:sy n="136" d="100"/>
        </p:scale>
        <p:origin x="232" y="20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3379F-937F-4919-83C5-972AB0B9385E}" type="datetimeFigureOut">
              <a:rPr lang="en-AU" smtClean="0"/>
              <a:t>14/10/20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34B9F-80A5-4BFE-AF17-36279E57021D}" type="slidenum">
              <a:rPr lang="en-AU" smtClean="0"/>
              <a:t>‹#›</a:t>
            </a:fld>
            <a:endParaRPr lang="en-AU"/>
          </a:p>
        </p:txBody>
      </p:sp>
    </p:spTree>
    <p:extLst>
      <p:ext uri="{BB962C8B-B14F-4D97-AF65-F5344CB8AC3E}">
        <p14:creationId xmlns:p14="http://schemas.microsoft.com/office/powerpoint/2010/main" val="363276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7</a:t>
            </a:fld>
            <a:endParaRPr lang="en-AU"/>
          </a:p>
        </p:txBody>
      </p:sp>
    </p:spTree>
    <p:extLst>
      <p:ext uri="{BB962C8B-B14F-4D97-AF65-F5344CB8AC3E}">
        <p14:creationId xmlns:p14="http://schemas.microsoft.com/office/powerpoint/2010/main" val="1688395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16</a:t>
            </a:fld>
            <a:endParaRPr lang="en-AU"/>
          </a:p>
        </p:txBody>
      </p:sp>
    </p:spTree>
    <p:extLst>
      <p:ext uri="{BB962C8B-B14F-4D97-AF65-F5344CB8AC3E}">
        <p14:creationId xmlns:p14="http://schemas.microsoft.com/office/powerpoint/2010/main" val="4157829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17</a:t>
            </a:fld>
            <a:endParaRPr lang="en-AU"/>
          </a:p>
        </p:txBody>
      </p:sp>
    </p:spTree>
    <p:extLst>
      <p:ext uri="{BB962C8B-B14F-4D97-AF65-F5344CB8AC3E}">
        <p14:creationId xmlns:p14="http://schemas.microsoft.com/office/powerpoint/2010/main" val="1134272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18</a:t>
            </a:fld>
            <a:endParaRPr lang="en-AU"/>
          </a:p>
        </p:txBody>
      </p:sp>
    </p:spTree>
    <p:extLst>
      <p:ext uri="{BB962C8B-B14F-4D97-AF65-F5344CB8AC3E}">
        <p14:creationId xmlns:p14="http://schemas.microsoft.com/office/powerpoint/2010/main" val="4115860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19</a:t>
            </a:fld>
            <a:endParaRPr lang="en-AU"/>
          </a:p>
        </p:txBody>
      </p:sp>
    </p:spTree>
    <p:extLst>
      <p:ext uri="{BB962C8B-B14F-4D97-AF65-F5344CB8AC3E}">
        <p14:creationId xmlns:p14="http://schemas.microsoft.com/office/powerpoint/2010/main" val="1781334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20</a:t>
            </a:fld>
            <a:endParaRPr lang="en-AU"/>
          </a:p>
        </p:txBody>
      </p:sp>
    </p:spTree>
    <p:extLst>
      <p:ext uri="{BB962C8B-B14F-4D97-AF65-F5344CB8AC3E}">
        <p14:creationId xmlns:p14="http://schemas.microsoft.com/office/powerpoint/2010/main" val="3085596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21</a:t>
            </a:fld>
            <a:endParaRPr lang="en-AU"/>
          </a:p>
        </p:txBody>
      </p:sp>
    </p:spTree>
    <p:extLst>
      <p:ext uri="{BB962C8B-B14F-4D97-AF65-F5344CB8AC3E}">
        <p14:creationId xmlns:p14="http://schemas.microsoft.com/office/powerpoint/2010/main" val="3815448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22</a:t>
            </a:fld>
            <a:endParaRPr lang="en-AU"/>
          </a:p>
        </p:txBody>
      </p:sp>
    </p:spTree>
    <p:extLst>
      <p:ext uri="{BB962C8B-B14F-4D97-AF65-F5344CB8AC3E}">
        <p14:creationId xmlns:p14="http://schemas.microsoft.com/office/powerpoint/2010/main" val="316458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23</a:t>
            </a:fld>
            <a:endParaRPr lang="en-AU"/>
          </a:p>
        </p:txBody>
      </p:sp>
    </p:spTree>
    <p:extLst>
      <p:ext uri="{BB962C8B-B14F-4D97-AF65-F5344CB8AC3E}">
        <p14:creationId xmlns:p14="http://schemas.microsoft.com/office/powerpoint/2010/main" val="2982096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24</a:t>
            </a:fld>
            <a:endParaRPr lang="en-AU"/>
          </a:p>
        </p:txBody>
      </p:sp>
    </p:spTree>
    <p:extLst>
      <p:ext uri="{BB962C8B-B14F-4D97-AF65-F5344CB8AC3E}">
        <p14:creationId xmlns:p14="http://schemas.microsoft.com/office/powerpoint/2010/main" val="6638879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25</a:t>
            </a:fld>
            <a:endParaRPr lang="en-AU"/>
          </a:p>
        </p:txBody>
      </p:sp>
    </p:spTree>
    <p:extLst>
      <p:ext uri="{BB962C8B-B14F-4D97-AF65-F5344CB8AC3E}">
        <p14:creationId xmlns:p14="http://schemas.microsoft.com/office/powerpoint/2010/main" val="498908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8</a:t>
            </a:fld>
            <a:endParaRPr lang="en-AU"/>
          </a:p>
        </p:txBody>
      </p:sp>
    </p:spTree>
    <p:extLst>
      <p:ext uri="{BB962C8B-B14F-4D97-AF65-F5344CB8AC3E}">
        <p14:creationId xmlns:p14="http://schemas.microsoft.com/office/powerpoint/2010/main" val="2960583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26</a:t>
            </a:fld>
            <a:endParaRPr lang="en-AU"/>
          </a:p>
        </p:txBody>
      </p:sp>
    </p:spTree>
    <p:extLst>
      <p:ext uri="{BB962C8B-B14F-4D97-AF65-F5344CB8AC3E}">
        <p14:creationId xmlns:p14="http://schemas.microsoft.com/office/powerpoint/2010/main" val="2041153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27</a:t>
            </a:fld>
            <a:endParaRPr lang="en-AU"/>
          </a:p>
        </p:txBody>
      </p:sp>
    </p:spTree>
    <p:extLst>
      <p:ext uri="{BB962C8B-B14F-4D97-AF65-F5344CB8AC3E}">
        <p14:creationId xmlns:p14="http://schemas.microsoft.com/office/powerpoint/2010/main" val="3247273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28</a:t>
            </a:fld>
            <a:endParaRPr lang="en-AU"/>
          </a:p>
        </p:txBody>
      </p:sp>
    </p:spTree>
    <p:extLst>
      <p:ext uri="{BB962C8B-B14F-4D97-AF65-F5344CB8AC3E}">
        <p14:creationId xmlns:p14="http://schemas.microsoft.com/office/powerpoint/2010/main" val="2670122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29</a:t>
            </a:fld>
            <a:endParaRPr lang="en-AU"/>
          </a:p>
        </p:txBody>
      </p:sp>
    </p:spTree>
    <p:extLst>
      <p:ext uri="{BB962C8B-B14F-4D97-AF65-F5344CB8AC3E}">
        <p14:creationId xmlns:p14="http://schemas.microsoft.com/office/powerpoint/2010/main" val="2324319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30</a:t>
            </a:fld>
            <a:endParaRPr lang="en-AU"/>
          </a:p>
        </p:txBody>
      </p:sp>
    </p:spTree>
    <p:extLst>
      <p:ext uri="{BB962C8B-B14F-4D97-AF65-F5344CB8AC3E}">
        <p14:creationId xmlns:p14="http://schemas.microsoft.com/office/powerpoint/2010/main" val="2677377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31</a:t>
            </a:fld>
            <a:endParaRPr lang="en-AU"/>
          </a:p>
        </p:txBody>
      </p:sp>
    </p:spTree>
    <p:extLst>
      <p:ext uri="{BB962C8B-B14F-4D97-AF65-F5344CB8AC3E}">
        <p14:creationId xmlns:p14="http://schemas.microsoft.com/office/powerpoint/2010/main" val="3770865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32</a:t>
            </a:fld>
            <a:endParaRPr lang="en-AU"/>
          </a:p>
        </p:txBody>
      </p:sp>
    </p:spTree>
    <p:extLst>
      <p:ext uri="{BB962C8B-B14F-4D97-AF65-F5344CB8AC3E}">
        <p14:creationId xmlns:p14="http://schemas.microsoft.com/office/powerpoint/2010/main" val="5193616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33</a:t>
            </a:fld>
            <a:endParaRPr lang="en-AU"/>
          </a:p>
        </p:txBody>
      </p:sp>
    </p:spTree>
    <p:extLst>
      <p:ext uri="{BB962C8B-B14F-4D97-AF65-F5344CB8AC3E}">
        <p14:creationId xmlns:p14="http://schemas.microsoft.com/office/powerpoint/2010/main" val="5625903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34</a:t>
            </a:fld>
            <a:endParaRPr lang="en-AU"/>
          </a:p>
        </p:txBody>
      </p:sp>
    </p:spTree>
    <p:extLst>
      <p:ext uri="{BB962C8B-B14F-4D97-AF65-F5344CB8AC3E}">
        <p14:creationId xmlns:p14="http://schemas.microsoft.com/office/powerpoint/2010/main" val="19661910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35</a:t>
            </a:fld>
            <a:endParaRPr lang="en-AU"/>
          </a:p>
        </p:txBody>
      </p:sp>
    </p:spTree>
    <p:extLst>
      <p:ext uri="{BB962C8B-B14F-4D97-AF65-F5344CB8AC3E}">
        <p14:creationId xmlns:p14="http://schemas.microsoft.com/office/powerpoint/2010/main" val="4218176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9</a:t>
            </a:fld>
            <a:endParaRPr lang="en-AU"/>
          </a:p>
        </p:txBody>
      </p:sp>
    </p:spTree>
    <p:extLst>
      <p:ext uri="{BB962C8B-B14F-4D97-AF65-F5344CB8AC3E}">
        <p14:creationId xmlns:p14="http://schemas.microsoft.com/office/powerpoint/2010/main" val="2373589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36</a:t>
            </a:fld>
            <a:endParaRPr lang="en-AU"/>
          </a:p>
        </p:txBody>
      </p:sp>
    </p:spTree>
    <p:extLst>
      <p:ext uri="{BB962C8B-B14F-4D97-AF65-F5344CB8AC3E}">
        <p14:creationId xmlns:p14="http://schemas.microsoft.com/office/powerpoint/2010/main" val="37703933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37</a:t>
            </a:fld>
            <a:endParaRPr lang="en-AU"/>
          </a:p>
        </p:txBody>
      </p:sp>
    </p:spTree>
    <p:extLst>
      <p:ext uri="{BB962C8B-B14F-4D97-AF65-F5344CB8AC3E}">
        <p14:creationId xmlns:p14="http://schemas.microsoft.com/office/powerpoint/2010/main" val="10549593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38</a:t>
            </a:fld>
            <a:endParaRPr lang="en-AU"/>
          </a:p>
        </p:txBody>
      </p:sp>
    </p:spTree>
    <p:extLst>
      <p:ext uri="{BB962C8B-B14F-4D97-AF65-F5344CB8AC3E}">
        <p14:creationId xmlns:p14="http://schemas.microsoft.com/office/powerpoint/2010/main" val="17144603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39</a:t>
            </a:fld>
            <a:endParaRPr lang="en-AU"/>
          </a:p>
        </p:txBody>
      </p:sp>
    </p:spTree>
    <p:extLst>
      <p:ext uri="{BB962C8B-B14F-4D97-AF65-F5344CB8AC3E}">
        <p14:creationId xmlns:p14="http://schemas.microsoft.com/office/powerpoint/2010/main" val="7881345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40</a:t>
            </a:fld>
            <a:endParaRPr lang="en-AU"/>
          </a:p>
        </p:txBody>
      </p:sp>
    </p:spTree>
    <p:extLst>
      <p:ext uri="{BB962C8B-B14F-4D97-AF65-F5344CB8AC3E}">
        <p14:creationId xmlns:p14="http://schemas.microsoft.com/office/powerpoint/2010/main" val="882665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41</a:t>
            </a:fld>
            <a:endParaRPr lang="en-AU"/>
          </a:p>
        </p:txBody>
      </p:sp>
    </p:spTree>
    <p:extLst>
      <p:ext uri="{BB962C8B-B14F-4D97-AF65-F5344CB8AC3E}">
        <p14:creationId xmlns:p14="http://schemas.microsoft.com/office/powerpoint/2010/main" val="27751798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42</a:t>
            </a:fld>
            <a:endParaRPr lang="en-AU"/>
          </a:p>
        </p:txBody>
      </p:sp>
    </p:spTree>
    <p:extLst>
      <p:ext uri="{BB962C8B-B14F-4D97-AF65-F5344CB8AC3E}">
        <p14:creationId xmlns:p14="http://schemas.microsoft.com/office/powerpoint/2010/main" val="899340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43</a:t>
            </a:fld>
            <a:endParaRPr lang="en-AU"/>
          </a:p>
        </p:txBody>
      </p:sp>
    </p:spTree>
    <p:extLst>
      <p:ext uri="{BB962C8B-B14F-4D97-AF65-F5344CB8AC3E}">
        <p14:creationId xmlns:p14="http://schemas.microsoft.com/office/powerpoint/2010/main" val="35233296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44</a:t>
            </a:fld>
            <a:endParaRPr lang="en-AU"/>
          </a:p>
        </p:txBody>
      </p:sp>
    </p:spTree>
    <p:extLst>
      <p:ext uri="{BB962C8B-B14F-4D97-AF65-F5344CB8AC3E}">
        <p14:creationId xmlns:p14="http://schemas.microsoft.com/office/powerpoint/2010/main" val="26186454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45</a:t>
            </a:fld>
            <a:endParaRPr lang="en-AU"/>
          </a:p>
        </p:txBody>
      </p:sp>
    </p:spTree>
    <p:extLst>
      <p:ext uri="{BB962C8B-B14F-4D97-AF65-F5344CB8AC3E}">
        <p14:creationId xmlns:p14="http://schemas.microsoft.com/office/powerpoint/2010/main" val="1123873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10</a:t>
            </a:fld>
            <a:endParaRPr lang="en-AU"/>
          </a:p>
        </p:txBody>
      </p:sp>
    </p:spTree>
    <p:extLst>
      <p:ext uri="{BB962C8B-B14F-4D97-AF65-F5344CB8AC3E}">
        <p14:creationId xmlns:p14="http://schemas.microsoft.com/office/powerpoint/2010/main" val="30580407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46</a:t>
            </a:fld>
            <a:endParaRPr lang="en-AU"/>
          </a:p>
        </p:txBody>
      </p:sp>
    </p:spTree>
    <p:extLst>
      <p:ext uri="{BB962C8B-B14F-4D97-AF65-F5344CB8AC3E}">
        <p14:creationId xmlns:p14="http://schemas.microsoft.com/office/powerpoint/2010/main" val="331967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11</a:t>
            </a:fld>
            <a:endParaRPr lang="en-AU"/>
          </a:p>
        </p:txBody>
      </p:sp>
    </p:spTree>
    <p:extLst>
      <p:ext uri="{BB962C8B-B14F-4D97-AF65-F5344CB8AC3E}">
        <p14:creationId xmlns:p14="http://schemas.microsoft.com/office/powerpoint/2010/main" val="4290016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12</a:t>
            </a:fld>
            <a:endParaRPr lang="en-AU"/>
          </a:p>
        </p:txBody>
      </p:sp>
    </p:spTree>
    <p:extLst>
      <p:ext uri="{BB962C8B-B14F-4D97-AF65-F5344CB8AC3E}">
        <p14:creationId xmlns:p14="http://schemas.microsoft.com/office/powerpoint/2010/main" val="2081148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13</a:t>
            </a:fld>
            <a:endParaRPr lang="en-AU"/>
          </a:p>
        </p:txBody>
      </p:sp>
    </p:spTree>
    <p:extLst>
      <p:ext uri="{BB962C8B-B14F-4D97-AF65-F5344CB8AC3E}">
        <p14:creationId xmlns:p14="http://schemas.microsoft.com/office/powerpoint/2010/main" val="2867947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14</a:t>
            </a:fld>
            <a:endParaRPr lang="en-AU"/>
          </a:p>
        </p:txBody>
      </p:sp>
    </p:spTree>
    <p:extLst>
      <p:ext uri="{BB962C8B-B14F-4D97-AF65-F5344CB8AC3E}">
        <p14:creationId xmlns:p14="http://schemas.microsoft.com/office/powerpoint/2010/main" val="1643219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15</a:t>
            </a:fld>
            <a:endParaRPr lang="en-AU"/>
          </a:p>
        </p:txBody>
      </p:sp>
    </p:spTree>
    <p:extLst>
      <p:ext uri="{BB962C8B-B14F-4D97-AF65-F5344CB8AC3E}">
        <p14:creationId xmlns:p14="http://schemas.microsoft.com/office/powerpoint/2010/main" val="2438262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42B299CD-62D9-4299-BA5B-90FF26755AB5}" type="datetime1">
              <a:rPr lang="en-AU" smtClean="0"/>
              <a:t>14/10/20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062838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55731269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44007446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4889429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223583841"/>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14/10/20</a:t>
            </a:fld>
            <a:endParaRPr lang="en-AU"/>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
        <p:nvSpPr>
          <p:cNvPr id="14" name="Footer Placeholder 1">
            <a:extLst>
              <a:ext uri="{FF2B5EF4-FFF2-40B4-BE49-F238E27FC236}">
                <a16:creationId xmlns:a16="http://schemas.microsoft.com/office/drawing/2014/main" id="{DD3EF5D4-5004-F847-984A-1C17689F2D21}"/>
              </a:ext>
            </a:extLst>
          </p:cNvPr>
          <p:cNvSpPr>
            <a:spLocks noGrp="1"/>
          </p:cNvSpPr>
          <p:nvPr>
            <p:ph type="ftr" sz="quarter" idx="11"/>
          </p:nvPr>
        </p:nvSpPr>
        <p:spPr>
          <a:xfrm>
            <a:off x="913774" y="5883275"/>
            <a:ext cx="6672887" cy="365125"/>
          </a:xfrm>
          <a:prstGeom prst="rect">
            <a:avLst/>
          </a:prstGeom>
        </p:spPr>
        <p:txBody>
          <a:bodyPr/>
          <a:lstStyle/>
          <a:p>
            <a:r>
              <a:rPr lang="en-AU" dirty="0"/>
              <a:t>Econ5026 Strategic Business Relationships, S2 2020</a:t>
            </a:r>
          </a:p>
        </p:txBody>
      </p:sp>
    </p:spTree>
    <p:extLst>
      <p:ext uri="{BB962C8B-B14F-4D97-AF65-F5344CB8AC3E}">
        <p14:creationId xmlns:p14="http://schemas.microsoft.com/office/powerpoint/2010/main" val="119950237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14/10/20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323271637"/>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14/10/20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780645085"/>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14/10/20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836819327"/>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2E139088-8FE6-4FCD-ABD3-BCB189F00056}" type="datetime1">
              <a:rPr lang="en-AU" smtClean="0"/>
              <a:t>14/10/20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853995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lIns="9000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14/10/20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55313557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32A84E0C-B099-4996-9F62-0EED3015E6DB}" type="datetime1">
              <a:rPr lang="en-AU" smtClean="0"/>
              <a:t>14/10/20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850250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71978416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14/10/20</a:t>
            </a:fld>
            <a:endParaRPr lang="en-AU"/>
          </a:p>
        </p:txBody>
      </p:sp>
      <p:sp>
        <p:nvSpPr>
          <p:cNvPr id="8" name="Footer Placeholder 7"/>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9" name="Slide Number Placeholder 8"/>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12886267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60565075-399A-4AAE-A449-ADE93D42FC61}" type="datetime1">
              <a:rPr lang="en-AU" smtClean="0"/>
              <a:t>14/10/20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553835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678737" y="5883275"/>
            <a:ext cx="2743200" cy="365125"/>
          </a:xfrm>
          <a:prstGeom prst="rect">
            <a:avLst/>
          </a:prstGeom>
        </p:spPr>
        <p:txBody>
          <a:bodyPr/>
          <a:lstStyle/>
          <a:p>
            <a:fld id="{60371173-4CC9-492D-BCC1-34FD37CC3187}" type="datetime1">
              <a:rPr lang="en-AU" smtClean="0"/>
              <a:t>14/10/20</a:t>
            </a:fld>
            <a:endParaRPr lang="en-AU"/>
          </a:p>
        </p:txBody>
      </p:sp>
      <p:sp>
        <p:nvSpPr>
          <p:cNvPr id="3" name="Footer Placeholder 2"/>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4" name="Slide Number Placeholder 3"/>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676760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3990475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E71E48CF-858C-4A31-A9F6-43C4AD660B6D}" type="datetime1">
              <a:rPr lang="en-AU" smtClean="0"/>
              <a:t>14/10/20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63489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AU" dirty="0"/>
              <a:t>Econ5026 Strategic Business Relationships, S2 2020</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D345F4-C147-47F7-8B61-3EFBC2119803}" type="slidenum">
              <a:rPr lang="en-AU" smtClean="0"/>
              <a:t>‹#›</a:t>
            </a:fld>
            <a:endParaRPr lang="en-AU"/>
          </a:p>
        </p:txBody>
      </p:sp>
    </p:spTree>
    <p:extLst>
      <p:ext uri="{BB962C8B-B14F-4D97-AF65-F5344CB8AC3E}">
        <p14:creationId xmlns:p14="http://schemas.microsoft.com/office/powerpoint/2010/main" val="9784981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hyperlink" Target="https://acrobat.adobe.com/au/en/mobile/scanner-app.html" TargetMode="External"/><Relationship Id="rId2" Type="http://schemas.openxmlformats.org/officeDocument/2006/relationships/hyperlink" Target="https://evernote.com/products/scannable/" TargetMode="External"/><Relationship Id="rId1" Type="http://schemas.openxmlformats.org/officeDocument/2006/relationships/slideLayout" Target="../slideLayouts/slideLayout2.xml"/><Relationship Id="rId6" Type="http://schemas.openxmlformats.org/officeDocument/2006/relationships/hyperlink" Target="https://www.camscanner.com/" TargetMode="External"/><Relationship Id="rId5" Type="http://schemas.openxmlformats.org/officeDocument/2006/relationships/hyperlink" Target="https://apps.apple.com/au/app/microsoft-office-lens-pdf-scan/id975925059" TargetMode="External"/><Relationship Id="rId4" Type="http://schemas.openxmlformats.org/officeDocument/2006/relationships/hyperlink" Target="https://play.google.com/store/apps/details?id=com.microsoft.office.officelens&amp;hl=en_US"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141" y="638269"/>
            <a:ext cx="9144000" cy="3618970"/>
          </a:xfrm>
        </p:spPr>
        <p:txBody>
          <a:bodyPr>
            <a:normAutofit/>
          </a:bodyPr>
          <a:lstStyle/>
          <a:p>
            <a:pPr>
              <a:lnSpc>
                <a:spcPct val="150000"/>
              </a:lnSpc>
            </a:pPr>
            <a:r>
              <a:rPr lang="en-US" b="1" dirty="0">
                <a:solidFill>
                  <a:srgbClr val="002060"/>
                </a:solidFill>
                <a:effectLst>
                  <a:outerShdw blurRad="38100" dist="38100" dir="2700000" algn="tl">
                    <a:srgbClr val="000000">
                      <a:alpha val="43137"/>
                    </a:srgbClr>
                  </a:outerShdw>
                </a:effectLst>
              </a:rPr>
              <a:t>Tutorial 6</a:t>
            </a:r>
            <a:br>
              <a:rPr lang="en-US" b="1" dirty="0">
                <a:solidFill>
                  <a:srgbClr val="002060"/>
                </a:solidFill>
                <a:effectLst>
                  <a:outerShdw blurRad="38100" dist="38100" dir="2700000" algn="tl">
                    <a:srgbClr val="000000">
                      <a:alpha val="43137"/>
                    </a:srgbClr>
                  </a:outerShdw>
                </a:effectLst>
              </a:rPr>
            </a:br>
            <a:r>
              <a:rPr lang="en-US" b="1" dirty="0">
                <a:solidFill>
                  <a:srgbClr val="002060"/>
                </a:solidFill>
                <a:effectLst>
                  <a:outerShdw blurRad="38100" dist="38100" dir="2700000" algn="tl">
                    <a:srgbClr val="000000">
                      <a:alpha val="43137"/>
                    </a:srgbClr>
                  </a:outerShdw>
                </a:effectLst>
              </a:rPr>
              <a:t>Mid-Semester exam practice</a:t>
            </a:r>
            <a:endParaRPr lang="en-AU" b="1" dirty="0">
              <a:solidFill>
                <a:srgbClr val="00206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a:t>
            </a:fld>
            <a:endParaRPr lang="en-AU"/>
          </a:p>
        </p:txBody>
      </p:sp>
    </p:spTree>
    <p:extLst>
      <p:ext uri="{BB962C8B-B14F-4D97-AF65-F5344CB8AC3E}">
        <p14:creationId xmlns:p14="http://schemas.microsoft.com/office/powerpoint/2010/main" val="272500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2016 Mid-semester Exam Q1(ii)</a:t>
            </a:r>
            <a:endParaRPr lang="en-AU" dirty="0">
              <a:solidFill>
                <a:srgbClr val="002060"/>
              </a:solidFill>
            </a:endParaRPr>
          </a:p>
        </p:txBody>
      </p:sp>
      <p:graphicFrame>
        <p:nvGraphicFramePr>
          <p:cNvPr id="6" name="Table 7">
            <a:extLst>
              <a:ext uri="{FF2B5EF4-FFF2-40B4-BE49-F238E27FC236}">
                <a16:creationId xmlns:a16="http://schemas.microsoft.com/office/drawing/2014/main" id="{D24E4DE6-0841-9140-832E-6A5374E8B4FD}"/>
              </a:ext>
            </a:extLst>
          </p:cNvPr>
          <p:cNvGraphicFramePr>
            <a:graphicFrameLocks noGrp="1"/>
          </p:cNvGraphicFramePr>
          <p:nvPr>
            <p:ph sz="quarter" idx="13"/>
            <p:extLst>
              <p:ext uri="{D42A27DB-BD31-4B8C-83A1-F6EECF244321}">
                <p14:modId xmlns:p14="http://schemas.microsoft.com/office/powerpoint/2010/main" val="1684728137"/>
              </p:ext>
            </p:extLst>
          </p:nvPr>
        </p:nvGraphicFramePr>
        <p:xfrm>
          <a:off x="914400" y="2366963"/>
          <a:ext cx="10363200" cy="2291080"/>
        </p:xfrm>
        <a:graphic>
          <a:graphicData uri="http://schemas.openxmlformats.org/drawingml/2006/table">
            <a:tbl>
              <a:tblPr firstRow="1" bandRow="1">
                <a:tableStyleId>{7E9639D4-E3E2-4D34-9284-5A2195B3D0D7}</a:tableStyleId>
              </a:tblPr>
              <a:tblGrid>
                <a:gridCol w="1727200">
                  <a:extLst>
                    <a:ext uri="{9D8B030D-6E8A-4147-A177-3AD203B41FA5}">
                      <a16:colId xmlns:a16="http://schemas.microsoft.com/office/drawing/2014/main" val="3031801982"/>
                    </a:ext>
                  </a:extLst>
                </a:gridCol>
                <a:gridCol w="1727200">
                  <a:extLst>
                    <a:ext uri="{9D8B030D-6E8A-4147-A177-3AD203B41FA5}">
                      <a16:colId xmlns:a16="http://schemas.microsoft.com/office/drawing/2014/main" val="2723626170"/>
                    </a:ext>
                  </a:extLst>
                </a:gridCol>
                <a:gridCol w="1727200">
                  <a:extLst>
                    <a:ext uri="{9D8B030D-6E8A-4147-A177-3AD203B41FA5}">
                      <a16:colId xmlns:a16="http://schemas.microsoft.com/office/drawing/2014/main" val="2425147548"/>
                    </a:ext>
                  </a:extLst>
                </a:gridCol>
                <a:gridCol w="1727200">
                  <a:extLst>
                    <a:ext uri="{9D8B030D-6E8A-4147-A177-3AD203B41FA5}">
                      <a16:colId xmlns:a16="http://schemas.microsoft.com/office/drawing/2014/main" val="2715796042"/>
                    </a:ext>
                  </a:extLst>
                </a:gridCol>
                <a:gridCol w="1727200">
                  <a:extLst>
                    <a:ext uri="{9D8B030D-6E8A-4147-A177-3AD203B41FA5}">
                      <a16:colId xmlns:a16="http://schemas.microsoft.com/office/drawing/2014/main" val="1718921373"/>
                    </a:ext>
                  </a:extLst>
                </a:gridCol>
                <a:gridCol w="1727200">
                  <a:extLst>
                    <a:ext uri="{9D8B030D-6E8A-4147-A177-3AD203B41FA5}">
                      <a16:colId xmlns:a16="http://schemas.microsoft.com/office/drawing/2014/main" val="512990595"/>
                    </a:ext>
                  </a:extLst>
                </a:gridCol>
              </a:tblGrid>
              <a:tr h="370840">
                <a:tc>
                  <a:txBody>
                    <a:bodyPr/>
                    <a:lstStyle/>
                    <a:p>
                      <a:r>
                        <a:rPr lang="en-AU" dirty="0"/>
                        <a:t>Prices</a:t>
                      </a:r>
                    </a:p>
                  </a:txBody>
                  <a:tcPr>
                    <a:lnR w="12700" cap="flat" cmpd="sng" algn="ctr">
                      <a:solidFill>
                        <a:schemeClr val="tx1"/>
                      </a:solidFill>
                      <a:prstDash val="solid"/>
                      <a:round/>
                      <a:headEnd type="none" w="med" len="med"/>
                      <a:tailEnd type="none" w="med" len="med"/>
                    </a:lnR>
                  </a:tcPr>
                </a:tc>
                <a:tc>
                  <a:txBody>
                    <a:bodyPr/>
                    <a:lstStyle/>
                    <a:p>
                      <a:pPr algn="ctr"/>
                      <a:r>
                        <a:rPr lang="en-AU" dirty="0"/>
                        <a:t>Sales of 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Sales of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Revenue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Costs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Profit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37553748"/>
                  </a:ext>
                </a:extLst>
              </a:tr>
              <a:tr h="370840">
                <a:tc>
                  <a:txBody>
                    <a:bodyPr/>
                    <a:lstStyle/>
                    <a:p>
                      <a:r>
                        <a:rPr lang="en-AU" i="1" dirty="0"/>
                        <a:t>P</a:t>
                      </a:r>
                      <a:r>
                        <a:rPr lang="en-AU" i="1" baseline="-25000" dirty="0"/>
                        <a:t>w</a:t>
                      </a:r>
                      <a:r>
                        <a:rPr lang="en-AU" i="1" baseline="0" dirty="0"/>
                        <a:t> </a:t>
                      </a:r>
                      <a:r>
                        <a:rPr lang="en-AU" dirty="0"/>
                        <a:t>= 900</a:t>
                      </a:r>
                      <a:br>
                        <a:rPr lang="en-AU" dirty="0"/>
                      </a:br>
                      <a:r>
                        <a:rPr lang="en-AU" i="1" dirty="0"/>
                        <a:t>P</a:t>
                      </a:r>
                      <a:r>
                        <a:rPr lang="en-AU" i="1" baseline="-25000" dirty="0"/>
                        <a:t>d</a:t>
                      </a:r>
                      <a:r>
                        <a:rPr lang="en-AU" i="1" baseline="0" dirty="0"/>
                        <a:t> </a:t>
                      </a:r>
                      <a:r>
                        <a:rPr lang="en-AU" dirty="0"/>
                        <a:t>=400</a:t>
                      </a:r>
                    </a:p>
                  </a:txBody>
                  <a:tcPr>
                    <a:lnR w="12700" cap="flat" cmpd="sng" algn="ctr">
                      <a:solidFill>
                        <a:schemeClr val="tx1"/>
                      </a:solidFill>
                      <a:prstDash val="solid"/>
                      <a:round/>
                      <a:headEnd type="none" w="med" len="med"/>
                      <a:tailEnd type="none" w="med" len="med"/>
                    </a:lnR>
                  </a:tcPr>
                </a:tc>
                <a:tc>
                  <a:txBody>
                    <a:bodyPr/>
                    <a:lstStyle/>
                    <a:p>
                      <a:pPr algn="ct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540456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i="1" dirty="0"/>
                        <a:t>P</a:t>
                      </a:r>
                      <a:r>
                        <a:rPr lang="en-AU" i="1" baseline="-25000" dirty="0"/>
                        <a:t>w</a:t>
                      </a:r>
                      <a:r>
                        <a:rPr lang="en-AU" i="1" baseline="0" dirty="0"/>
                        <a:t> </a:t>
                      </a:r>
                      <a:r>
                        <a:rPr lang="en-AU" dirty="0"/>
                        <a:t>= 1300</a:t>
                      </a:r>
                      <a:br>
                        <a:rPr lang="en-AU" dirty="0"/>
                      </a:br>
                      <a:r>
                        <a:rPr lang="en-AU" i="1" dirty="0"/>
                        <a:t>P</a:t>
                      </a:r>
                      <a:r>
                        <a:rPr lang="en-AU" i="1" baseline="-25000" dirty="0"/>
                        <a:t>d</a:t>
                      </a:r>
                      <a:r>
                        <a:rPr lang="en-AU" i="1" baseline="0" dirty="0"/>
                        <a:t> </a:t>
                      </a:r>
                      <a:r>
                        <a:rPr lang="en-AU" dirty="0"/>
                        <a:t>= 600</a:t>
                      </a:r>
                    </a:p>
                  </a:txBody>
                  <a:tcPr>
                    <a:lnR w="12700" cap="flat" cmpd="sng" algn="ctr">
                      <a:solidFill>
                        <a:schemeClr val="tx1"/>
                      </a:solidFill>
                      <a:prstDash val="solid"/>
                      <a:round/>
                      <a:headEnd type="none" w="med" len="med"/>
                      <a:tailEnd type="none" w="med" len="med"/>
                    </a:lnR>
                  </a:tcPr>
                </a:tc>
                <a:tc>
                  <a:txBody>
                    <a:bodyPr/>
                    <a:lstStyle/>
                    <a:p>
                      <a:pPr algn="ct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472645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i="1" dirty="0"/>
                        <a:t>P</a:t>
                      </a:r>
                      <a:r>
                        <a:rPr lang="en-AU" i="1" baseline="-25000" dirty="0"/>
                        <a:t>w</a:t>
                      </a:r>
                      <a:r>
                        <a:rPr lang="en-AU" i="1" baseline="0" dirty="0"/>
                        <a:t> </a:t>
                      </a:r>
                      <a:r>
                        <a:rPr lang="en-AU" dirty="0"/>
                        <a:t>= 1500</a:t>
                      </a:r>
                      <a:br>
                        <a:rPr lang="en-AU" dirty="0"/>
                      </a:br>
                      <a:r>
                        <a:rPr lang="en-AU" i="1" dirty="0"/>
                        <a:t>P</a:t>
                      </a:r>
                      <a:r>
                        <a:rPr lang="en-AU" i="1" baseline="-25000" dirty="0"/>
                        <a:t>d</a:t>
                      </a:r>
                      <a:r>
                        <a:rPr lang="en-AU" i="1" baseline="0" dirty="0"/>
                        <a:t> </a:t>
                      </a:r>
                      <a:r>
                        <a:rPr lang="en-AU" dirty="0"/>
                        <a:t>= 600</a:t>
                      </a:r>
                    </a:p>
                  </a:txBody>
                  <a:tcPr>
                    <a:lnR w="12700" cap="flat" cmpd="sng" algn="ctr">
                      <a:solidFill>
                        <a:schemeClr val="tx1"/>
                      </a:solidFill>
                      <a:prstDash val="solid"/>
                      <a:round/>
                      <a:headEnd type="none" w="med" len="med"/>
                      <a:tailEnd type="none" w="med" len="med"/>
                    </a:lnR>
                  </a:tcPr>
                </a:tc>
                <a:tc>
                  <a:txBody>
                    <a:bodyPr/>
                    <a:lstStyle/>
                    <a:p>
                      <a:pPr algn="ct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19519500"/>
                  </a:ext>
                </a:extLst>
              </a:tr>
            </a:tbl>
          </a:graphicData>
        </a:graphic>
      </p:graphicFrame>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10</a:t>
            </a:fld>
            <a:endParaRPr lang="en-AU"/>
          </a:p>
        </p:txBody>
      </p:sp>
      <p:pic>
        <p:nvPicPr>
          <p:cNvPr id="7" name="Picture 6" descr="Table&#10;&#10;Description automatically generated">
            <a:extLst>
              <a:ext uri="{FF2B5EF4-FFF2-40B4-BE49-F238E27FC236}">
                <a16:creationId xmlns:a16="http://schemas.microsoft.com/office/drawing/2014/main" id="{D34A2741-42DA-DF4C-AC7F-EFFCA8CF1C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2445" y="4810312"/>
            <a:ext cx="4982977" cy="1115592"/>
          </a:xfrm>
          <a:prstGeom prst="rect">
            <a:avLst/>
          </a:prstGeom>
        </p:spPr>
      </p:pic>
    </p:spTree>
    <p:extLst>
      <p:ext uri="{BB962C8B-B14F-4D97-AF65-F5344CB8AC3E}">
        <p14:creationId xmlns:p14="http://schemas.microsoft.com/office/powerpoint/2010/main" val="4078079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2016 Mid-semester Exam Q1(ii)</a:t>
            </a:r>
            <a:endParaRPr lang="en-AU" dirty="0">
              <a:solidFill>
                <a:srgbClr val="002060"/>
              </a:solidFill>
            </a:endParaRPr>
          </a:p>
        </p:txBody>
      </p:sp>
      <p:graphicFrame>
        <p:nvGraphicFramePr>
          <p:cNvPr id="6" name="Table 7">
            <a:extLst>
              <a:ext uri="{FF2B5EF4-FFF2-40B4-BE49-F238E27FC236}">
                <a16:creationId xmlns:a16="http://schemas.microsoft.com/office/drawing/2014/main" id="{D24E4DE6-0841-9140-832E-6A5374E8B4FD}"/>
              </a:ext>
            </a:extLst>
          </p:cNvPr>
          <p:cNvGraphicFramePr>
            <a:graphicFrameLocks noGrp="1"/>
          </p:cNvGraphicFramePr>
          <p:nvPr>
            <p:ph sz="quarter" idx="13"/>
          </p:nvPr>
        </p:nvGraphicFramePr>
        <p:xfrm>
          <a:off x="914400" y="2366963"/>
          <a:ext cx="10363200" cy="2291080"/>
        </p:xfrm>
        <a:graphic>
          <a:graphicData uri="http://schemas.openxmlformats.org/drawingml/2006/table">
            <a:tbl>
              <a:tblPr firstRow="1" bandRow="1">
                <a:tableStyleId>{7E9639D4-E3E2-4D34-9284-5A2195B3D0D7}</a:tableStyleId>
              </a:tblPr>
              <a:tblGrid>
                <a:gridCol w="1727200">
                  <a:extLst>
                    <a:ext uri="{9D8B030D-6E8A-4147-A177-3AD203B41FA5}">
                      <a16:colId xmlns:a16="http://schemas.microsoft.com/office/drawing/2014/main" val="3031801982"/>
                    </a:ext>
                  </a:extLst>
                </a:gridCol>
                <a:gridCol w="1727200">
                  <a:extLst>
                    <a:ext uri="{9D8B030D-6E8A-4147-A177-3AD203B41FA5}">
                      <a16:colId xmlns:a16="http://schemas.microsoft.com/office/drawing/2014/main" val="2723626170"/>
                    </a:ext>
                  </a:extLst>
                </a:gridCol>
                <a:gridCol w="1727200">
                  <a:extLst>
                    <a:ext uri="{9D8B030D-6E8A-4147-A177-3AD203B41FA5}">
                      <a16:colId xmlns:a16="http://schemas.microsoft.com/office/drawing/2014/main" val="2425147548"/>
                    </a:ext>
                  </a:extLst>
                </a:gridCol>
                <a:gridCol w="1727200">
                  <a:extLst>
                    <a:ext uri="{9D8B030D-6E8A-4147-A177-3AD203B41FA5}">
                      <a16:colId xmlns:a16="http://schemas.microsoft.com/office/drawing/2014/main" val="2715796042"/>
                    </a:ext>
                  </a:extLst>
                </a:gridCol>
                <a:gridCol w="1727200">
                  <a:extLst>
                    <a:ext uri="{9D8B030D-6E8A-4147-A177-3AD203B41FA5}">
                      <a16:colId xmlns:a16="http://schemas.microsoft.com/office/drawing/2014/main" val="1718921373"/>
                    </a:ext>
                  </a:extLst>
                </a:gridCol>
                <a:gridCol w="1727200">
                  <a:extLst>
                    <a:ext uri="{9D8B030D-6E8A-4147-A177-3AD203B41FA5}">
                      <a16:colId xmlns:a16="http://schemas.microsoft.com/office/drawing/2014/main" val="512990595"/>
                    </a:ext>
                  </a:extLst>
                </a:gridCol>
              </a:tblGrid>
              <a:tr h="370840">
                <a:tc>
                  <a:txBody>
                    <a:bodyPr/>
                    <a:lstStyle/>
                    <a:p>
                      <a:r>
                        <a:rPr lang="en-AU" dirty="0"/>
                        <a:t>Prices</a:t>
                      </a:r>
                    </a:p>
                  </a:txBody>
                  <a:tcPr>
                    <a:lnR w="12700" cap="flat" cmpd="sng" algn="ctr">
                      <a:solidFill>
                        <a:schemeClr val="tx1"/>
                      </a:solidFill>
                      <a:prstDash val="solid"/>
                      <a:round/>
                      <a:headEnd type="none" w="med" len="med"/>
                      <a:tailEnd type="none" w="med" len="med"/>
                    </a:lnR>
                  </a:tcPr>
                </a:tc>
                <a:tc>
                  <a:txBody>
                    <a:bodyPr/>
                    <a:lstStyle/>
                    <a:p>
                      <a:pPr algn="ctr"/>
                      <a:r>
                        <a:rPr lang="en-AU" dirty="0"/>
                        <a:t>Sales of 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Sales of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Revenue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Costs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Profit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37553748"/>
                  </a:ext>
                </a:extLst>
              </a:tr>
              <a:tr h="370840">
                <a:tc>
                  <a:txBody>
                    <a:bodyPr/>
                    <a:lstStyle/>
                    <a:p>
                      <a:r>
                        <a:rPr lang="en-AU" i="1" dirty="0"/>
                        <a:t>P</a:t>
                      </a:r>
                      <a:r>
                        <a:rPr lang="en-AU" i="1" baseline="-25000" dirty="0"/>
                        <a:t>w</a:t>
                      </a:r>
                      <a:r>
                        <a:rPr lang="en-AU" i="1" baseline="0" dirty="0"/>
                        <a:t> </a:t>
                      </a:r>
                      <a:r>
                        <a:rPr lang="en-AU" dirty="0"/>
                        <a:t>= 900</a:t>
                      </a:r>
                      <a:br>
                        <a:rPr lang="en-AU" dirty="0"/>
                      </a:br>
                      <a:r>
                        <a:rPr lang="en-AU" i="1" dirty="0"/>
                        <a:t>P</a:t>
                      </a:r>
                      <a:r>
                        <a:rPr lang="en-AU" i="1" baseline="-25000" dirty="0"/>
                        <a:t>d</a:t>
                      </a:r>
                      <a:r>
                        <a:rPr lang="en-AU" i="1" baseline="0" dirty="0"/>
                        <a:t> </a:t>
                      </a:r>
                      <a:r>
                        <a:rPr lang="en-AU" dirty="0"/>
                        <a:t>=400</a:t>
                      </a:r>
                    </a:p>
                  </a:txBody>
                  <a:tcPr>
                    <a:lnR w="12700" cap="flat" cmpd="sng" algn="ctr">
                      <a:solidFill>
                        <a:schemeClr val="tx1"/>
                      </a:solidFill>
                      <a:prstDash val="solid"/>
                      <a:round/>
                      <a:headEnd type="none" w="med" len="med"/>
                      <a:tailEnd type="none" w="med" len="med"/>
                    </a:lnR>
                  </a:tcPr>
                </a:tc>
                <a:tc>
                  <a:txBody>
                    <a:bodyPr/>
                    <a:lstStyle/>
                    <a:p>
                      <a:pPr algn="ctr"/>
                      <a:r>
                        <a:rPr lang="en-AU"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3 (All except Doris)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4x900+3x400=4800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4x1000+3x300=4900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-100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540456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i="1" dirty="0"/>
                        <a:t>P</a:t>
                      </a:r>
                      <a:r>
                        <a:rPr lang="en-AU" i="1" baseline="-25000" dirty="0"/>
                        <a:t>w</a:t>
                      </a:r>
                      <a:r>
                        <a:rPr lang="en-AU" i="1" baseline="0" dirty="0"/>
                        <a:t> </a:t>
                      </a:r>
                      <a:r>
                        <a:rPr lang="en-AU" dirty="0"/>
                        <a:t>= 1300</a:t>
                      </a:r>
                      <a:br>
                        <a:rPr lang="en-AU" dirty="0"/>
                      </a:br>
                      <a:r>
                        <a:rPr lang="en-AU" i="1" dirty="0"/>
                        <a:t>P</a:t>
                      </a:r>
                      <a:r>
                        <a:rPr lang="en-AU" i="1" baseline="-25000" dirty="0"/>
                        <a:t>d</a:t>
                      </a:r>
                      <a:r>
                        <a:rPr lang="en-AU" i="1" baseline="0" dirty="0"/>
                        <a:t> </a:t>
                      </a:r>
                      <a:r>
                        <a:rPr lang="en-AU" dirty="0"/>
                        <a:t>= 600</a:t>
                      </a:r>
                    </a:p>
                  </a:txBody>
                  <a:tcPr>
                    <a:lnR w="12700" cap="flat" cmpd="sng" algn="ctr">
                      <a:solidFill>
                        <a:schemeClr val="tx1"/>
                      </a:solidFill>
                      <a:prstDash val="solid"/>
                      <a:round/>
                      <a:headEnd type="none" w="med" len="med"/>
                      <a:tailEnd type="none" w="med" len="med"/>
                    </a:lnR>
                  </a:tcPr>
                </a:tc>
                <a:tc>
                  <a:txBody>
                    <a:bodyPr/>
                    <a:lstStyle/>
                    <a:p>
                      <a:pPr algn="ct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472645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i="1" dirty="0"/>
                        <a:t>P</a:t>
                      </a:r>
                      <a:r>
                        <a:rPr lang="en-AU" i="1" baseline="-25000" dirty="0"/>
                        <a:t>w</a:t>
                      </a:r>
                      <a:r>
                        <a:rPr lang="en-AU" i="1" baseline="0" dirty="0"/>
                        <a:t> </a:t>
                      </a:r>
                      <a:r>
                        <a:rPr lang="en-AU" dirty="0"/>
                        <a:t>= 1500</a:t>
                      </a:r>
                      <a:br>
                        <a:rPr lang="en-AU" dirty="0"/>
                      </a:br>
                      <a:r>
                        <a:rPr lang="en-AU" i="1" dirty="0"/>
                        <a:t>P</a:t>
                      </a:r>
                      <a:r>
                        <a:rPr lang="en-AU" i="1" baseline="-25000" dirty="0"/>
                        <a:t>d</a:t>
                      </a:r>
                      <a:r>
                        <a:rPr lang="en-AU" i="1" baseline="0" dirty="0"/>
                        <a:t> </a:t>
                      </a:r>
                      <a:r>
                        <a:rPr lang="en-AU" dirty="0"/>
                        <a:t>= 600</a:t>
                      </a:r>
                    </a:p>
                  </a:txBody>
                  <a:tcPr>
                    <a:lnR w="12700" cap="flat" cmpd="sng" algn="ctr">
                      <a:solidFill>
                        <a:schemeClr val="tx1"/>
                      </a:solidFill>
                      <a:prstDash val="solid"/>
                      <a:round/>
                      <a:headEnd type="none" w="med" len="med"/>
                      <a:tailEnd type="none" w="med" len="med"/>
                    </a:lnR>
                  </a:tcPr>
                </a:tc>
                <a:tc>
                  <a:txBody>
                    <a:bodyPr/>
                    <a:lstStyle/>
                    <a:p>
                      <a:pPr algn="ct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19519500"/>
                  </a:ext>
                </a:extLst>
              </a:tr>
            </a:tbl>
          </a:graphicData>
        </a:graphic>
      </p:graphicFrame>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11</a:t>
            </a:fld>
            <a:endParaRPr lang="en-AU"/>
          </a:p>
        </p:txBody>
      </p:sp>
      <p:pic>
        <p:nvPicPr>
          <p:cNvPr id="7" name="Picture 6" descr="Table&#10;&#10;Description automatically generated">
            <a:extLst>
              <a:ext uri="{FF2B5EF4-FFF2-40B4-BE49-F238E27FC236}">
                <a16:creationId xmlns:a16="http://schemas.microsoft.com/office/drawing/2014/main" id="{D34A2741-42DA-DF4C-AC7F-EFFCA8CF1C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2445" y="4810312"/>
            <a:ext cx="4982977" cy="1115592"/>
          </a:xfrm>
          <a:prstGeom prst="rect">
            <a:avLst/>
          </a:prstGeom>
        </p:spPr>
      </p:pic>
    </p:spTree>
    <p:extLst>
      <p:ext uri="{BB962C8B-B14F-4D97-AF65-F5344CB8AC3E}">
        <p14:creationId xmlns:p14="http://schemas.microsoft.com/office/powerpoint/2010/main" val="1101468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2016 Mid-semester Exam Q1(ii)</a:t>
            </a:r>
            <a:endParaRPr lang="en-AU" dirty="0">
              <a:solidFill>
                <a:srgbClr val="002060"/>
              </a:solidFill>
            </a:endParaRPr>
          </a:p>
        </p:txBody>
      </p:sp>
      <p:graphicFrame>
        <p:nvGraphicFramePr>
          <p:cNvPr id="6" name="Table 7">
            <a:extLst>
              <a:ext uri="{FF2B5EF4-FFF2-40B4-BE49-F238E27FC236}">
                <a16:creationId xmlns:a16="http://schemas.microsoft.com/office/drawing/2014/main" id="{D24E4DE6-0841-9140-832E-6A5374E8B4FD}"/>
              </a:ext>
            </a:extLst>
          </p:cNvPr>
          <p:cNvGraphicFramePr>
            <a:graphicFrameLocks noGrp="1"/>
          </p:cNvGraphicFramePr>
          <p:nvPr>
            <p:ph sz="quarter" idx="13"/>
            <p:extLst>
              <p:ext uri="{D42A27DB-BD31-4B8C-83A1-F6EECF244321}">
                <p14:modId xmlns:p14="http://schemas.microsoft.com/office/powerpoint/2010/main" val="2921111726"/>
              </p:ext>
            </p:extLst>
          </p:nvPr>
        </p:nvGraphicFramePr>
        <p:xfrm>
          <a:off x="914400" y="2366963"/>
          <a:ext cx="10363200" cy="2291080"/>
        </p:xfrm>
        <a:graphic>
          <a:graphicData uri="http://schemas.openxmlformats.org/drawingml/2006/table">
            <a:tbl>
              <a:tblPr firstRow="1" bandRow="1">
                <a:tableStyleId>{7E9639D4-E3E2-4D34-9284-5A2195B3D0D7}</a:tableStyleId>
              </a:tblPr>
              <a:tblGrid>
                <a:gridCol w="1727200">
                  <a:extLst>
                    <a:ext uri="{9D8B030D-6E8A-4147-A177-3AD203B41FA5}">
                      <a16:colId xmlns:a16="http://schemas.microsoft.com/office/drawing/2014/main" val="3031801982"/>
                    </a:ext>
                  </a:extLst>
                </a:gridCol>
                <a:gridCol w="1727200">
                  <a:extLst>
                    <a:ext uri="{9D8B030D-6E8A-4147-A177-3AD203B41FA5}">
                      <a16:colId xmlns:a16="http://schemas.microsoft.com/office/drawing/2014/main" val="2723626170"/>
                    </a:ext>
                  </a:extLst>
                </a:gridCol>
                <a:gridCol w="1727200">
                  <a:extLst>
                    <a:ext uri="{9D8B030D-6E8A-4147-A177-3AD203B41FA5}">
                      <a16:colId xmlns:a16="http://schemas.microsoft.com/office/drawing/2014/main" val="2425147548"/>
                    </a:ext>
                  </a:extLst>
                </a:gridCol>
                <a:gridCol w="1727200">
                  <a:extLst>
                    <a:ext uri="{9D8B030D-6E8A-4147-A177-3AD203B41FA5}">
                      <a16:colId xmlns:a16="http://schemas.microsoft.com/office/drawing/2014/main" val="2715796042"/>
                    </a:ext>
                  </a:extLst>
                </a:gridCol>
                <a:gridCol w="1727200">
                  <a:extLst>
                    <a:ext uri="{9D8B030D-6E8A-4147-A177-3AD203B41FA5}">
                      <a16:colId xmlns:a16="http://schemas.microsoft.com/office/drawing/2014/main" val="1718921373"/>
                    </a:ext>
                  </a:extLst>
                </a:gridCol>
                <a:gridCol w="1727200">
                  <a:extLst>
                    <a:ext uri="{9D8B030D-6E8A-4147-A177-3AD203B41FA5}">
                      <a16:colId xmlns:a16="http://schemas.microsoft.com/office/drawing/2014/main" val="512990595"/>
                    </a:ext>
                  </a:extLst>
                </a:gridCol>
              </a:tblGrid>
              <a:tr h="370840">
                <a:tc>
                  <a:txBody>
                    <a:bodyPr/>
                    <a:lstStyle/>
                    <a:p>
                      <a:r>
                        <a:rPr lang="en-AU" dirty="0"/>
                        <a:t>Prices</a:t>
                      </a:r>
                    </a:p>
                  </a:txBody>
                  <a:tcPr>
                    <a:lnR w="12700" cap="flat" cmpd="sng" algn="ctr">
                      <a:solidFill>
                        <a:schemeClr val="tx1"/>
                      </a:solidFill>
                      <a:prstDash val="solid"/>
                      <a:round/>
                      <a:headEnd type="none" w="med" len="med"/>
                      <a:tailEnd type="none" w="med" len="med"/>
                    </a:lnR>
                  </a:tcPr>
                </a:tc>
                <a:tc>
                  <a:txBody>
                    <a:bodyPr/>
                    <a:lstStyle/>
                    <a:p>
                      <a:pPr algn="ctr"/>
                      <a:r>
                        <a:rPr lang="en-AU" dirty="0"/>
                        <a:t>Sales of 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Sales of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Revenue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Costs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Profit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37553748"/>
                  </a:ext>
                </a:extLst>
              </a:tr>
              <a:tr h="370840">
                <a:tc>
                  <a:txBody>
                    <a:bodyPr/>
                    <a:lstStyle/>
                    <a:p>
                      <a:r>
                        <a:rPr lang="en-AU" i="1" dirty="0"/>
                        <a:t>P</a:t>
                      </a:r>
                      <a:r>
                        <a:rPr lang="en-AU" i="1" baseline="-25000" dirty="0"/>
                        <a:t>w</a:t>
                      </a:r>
                      <a:r>
                        <a:rPr lang="en-AU" i="1" baseline="0" dirty="0"/>
                        <a:t> </a:t>
                      </a:r>
                      <a:r>
                        <a:rPr lang="en-AU" dirty="0"/>
                        <a:t>= 900</a:t>
                      </a:r>
                      <a:br>
                        <a:rPr lang="en-AU" dirty="0"/>
                      </a:br>
                      <a:r>
                        <a:rPr lang="en-AU" i="1" dirty="0"/>
                        <a:t>P</a:t>
                      </a:r>
                      <a:r>
                        <a:rPr lang="en-AU" i="1" baseline="-25000" dirty="0"/>
                        <a:t>d</a:t>
                      </a:r>
                      <a:r>
                        <a:rPr lang="en-AU" i="1" baseline="0" dirty="0"/>
                        <a:t> </a:t>
                      </a:r>
                      <a:r>
                        <a:rPr lang="en-AU" dirty="0"/>
                        <a:t>=400</a:t>
                      </a:r>
                    </a:p>
                  </a:txBody>
                  <a:tcPr>
                    <a:lnR w="12700" cap="flat" cmpd="sng" algn="ctr">
                      <a:solidFill>
                        <a:schemeClr val="tx1"/>
                      </a:solidFill>
                      <a:prstDash val="solid"/>
                      <a:round/>
                      <a:headEnd type="none" w="med" len="med"/>
                      <a:tailEnd type="none" w="med" len="med"/>
                    </a:lnR>
                  </a:tcPr>
                </a:tc>
                <a:tc>
                  <a:txBody>
                    <a:bodyPr/>
                    <a:lstStyle/>
                    <a:p>
                      <a:pPr algn="ctr"/>
                      <a:r>
                        <a:rPr lang="en-AU"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3 (All except Doris)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4x900+3x400=4800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4x1000+3x300=4900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-100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540456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i="1" dirty="0"/>
                        <a:t>P</a:t>
                      </a:r>
                      <a:r>
                        <a:rPr lang="en-AU" i="1" baseline="-25000" dirty="0"/>
                        <a:t>w</a:t>
                      </a:r>
                      <a:r>
                        <a:rPr lang="en-AU" i="1" baseline="0" dirty="0"/>
                        <a:t> </a:t>
                      </a:r>
                      <a:r>
                        <a:rPr lang="en-AU" dirty="0"/>
                        <a:t>= 1300</a:t>
                      </a:r>
                      <a:br>
                        <a:rPr lang="en-AU" dirty="0"/>
                      </a:br>
                      <a:r>
                        <a:rPr lang="en-AU" i="1" dirty="0"/>
                        <a:t>P</a:t>
                      </a:r>
                      <a:r>
                        <a:rPr lang="en-AU" i="1" baseline="-25000" dirty="0"/>
                        <a:t>d</a:t>
                      </a:r>
                      <a:r>
                        <a:rPr lang="en-AU" i="1" baseline="0" dirty="0"/>
                        <a:t> </a:t>
                      </a:r>
                      <a:r>
                        <a:rPr lang="en-AU" dirty="0"/>
                        <a:t>= 600</a:t>
                      </a:r>
                    </a:p>
                  </a:txBody>
                  <a:tcPr>
                    <a:lnR w="12700" cap="flat" cmpd="sng" algn="ctr">
                      <a:solidFill>
                        <a:schemeClr val="tx1"/>
                      </a:solidFill>
                      <a:prstDash val="solid"/>
                      <a:round/>
                      <a:headEnd type="none" w="med" len="med"/>
                      <a:tailEnd type="none" w="med" len="med"/>
                    </a:lnR>
                  </a:tcPr>
                </a:tc>
                <a:tc>
                  <a:txBody>
                    <a:bodyPr/>
                    <a:lstStyle/>
                    <a:p>
                      <a:pPr algn="ctr"/>
                      <a:r>
                        <a:rPr lang="en-AU" dirty="0"/>
                        <a:t>2 (Colm and Doris)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2 (Arnie and Beatrice)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2x1300+2x600=3800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2x1000+2x300=2600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1200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472645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i="1" dirty="0"/>
                        <a:t>P</a:t>
                      </a:r>
                      <a:r>
                        <a:rPr lang="en-AU" i="1" baseline="-25000" dirty="0"/>
                        <a:t>w</a:t>
                      </a:r>
                      <a:r>
                        <a:rPr lang="en-AU" i="1" baseline="0" dirty="0"/>
                        <a:t> </a:t>
                      </a:r>
                      <a:r>
                        <a:rPr lang="en-AU" dirty="0"/>
                        <a:t>= 1500</a:t>
                      </a:r>
                      <a:br>
                        <a:rPr lang="en-AU" dirty="0"/>
                      </a:br>
                      <a:r>
                        <a:rPr lang="en-AU" i="1" dirty="0"/>
                        <a:t>P</a:t>
                      </a:r>
                      <a:r>
                        <a:rPr lang="en-AU" i="1" baseline="-25000" dirty="0"/>
                        <a:t>d</a:t>
                      </a:r>
                      <a:r>
                        <a:rPr lang="en-AU" i="1" baseline="0" dirty="0"/>
                        <a:t> </a:t>
                      </a:r>
                      <a:r>
                        <a:rPr lang="en-AU" dirty="0"/>
                        <a:t>= 600</a:t>
                      </a:r>
                    </a:p>
                  </a:txBody>
                  <a:tcPr>
                    <a:lnR w="12700" cap="flat" cmpd="sng" algn="ctr">
                      <a:solidFill>
                        <a:schemeClr val="tx1"/>
                      </a:solidFill>
                      <a:prstDash val="solid"/>
                      <a:round/>
                      <a:headEnd type="none" w="med" len="med"/>
                      <a:tailEnd type="none" w="med" len="med"/>
                    </a:lnR>
                  </a:tcPr>
                </a:tc>
                <a:tc>
                  <a:txBody>
                    <a:bodyPr/>
                    <a:lstStyle/>
                    <a:p>
                      <a:pPr algn="ct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19519500"/>
                  </a:ext>
                </a:extLst>
              </a:tr>
            </a:tbl>
          </a:graphicData>
        </a:graphic>
      </p:graphicFrame>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12</a:t>
            </a:fld>
            <a:endParaRPr lang="en-AU"/>
          </a:p>
        </p:txBody>
      </p:sp>
      <p:pic>
        <p:nvPicPr>
          <p:cNvPr id="7" name="Picture 6" descr="Table&#10;&#10;Description automatically generated">
            <a:extLst>
              <a:ext uri="{FF2B5EF4-FFF2-40B4-BE49-F238E27FC236}">
                <a16:creationId xmlns:a16="http://schemas.microsoft.com/office/drawing/2014/main" id="{D34A2741-42DA-DF4C-AC7F-EFFCA8CF1C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2445" y="4810312"/>
            <a:ext cx="4982977" cy="1115592"/>
          </a:xfrm>
          <a:prstGeom prst="rect">
            <a:avLst/>
          </a:prstGeom>
        </p:spPr>
      </p:pic>
    </p:spTree>
    <p:extLst>
      <p:ext uri="{BB962C8B-B14F-4D97-AF65-F5344CB8AC3E}">
        <p14:creationId xmlns:p14="http://schemas.microsoft.com/office/powerpoint/2010/main" val="867718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2016 Mid-semester Exam Q1(ii)</a:t>
            </a:r>
            <a:endParaRPr lang="en-AU" dirty="0">
              <a:solidFill>
                <a:srgbClr val="002060"/>
              </a:solidFill>
            </a:endParaRPr>
          </a:p>
        </p:txBody>
      </p:sp>
      <p:graphicFrame>
        <p:nvGraphicFramePr>
          <p:cNvPr id="6" name="Table 7">
            <a:extLst>
              <a:ext uri="{FF2B5EF4-FFF2-40B4-BE49-F238E27FC236}">
                <a16:creationId xmlns:a16="http://schemas.microsoft.com/office/drawing/2014/main" id="{D24E4DE6-0841-9140-832E-6A5374E8B4FD}"/>
              </a:ext>
            </a:extLst>
          </p:cNvPr>
          <p:cNvGraphicFramePr>
            <a:graphicFrameLocks noGrp="1"/>
          </p:cNvGraphicFramePr>
          <p:nvPr>
            <p:ph sz="quarter" idx="13"/>
          </p:nvPr>
        </p:nvGraphicFramePr>
        <p:xfrm>
          <a:off x="914400" y="2366963"/>
          <a:ext cx="10363200" cy="2291080"/>
        </p:xfrm>
        <a:graphic>
          <a:graphicData uri="http://schemas.openxmlformats.org/drawingml/2006/table">
            <a:tbl>
              <a:tblPr firstRow="1" bandRow="1">
                <a:tableStyleId>{7E9639D4-E3E2-4D34-9284-5A2195B3D0D7}</a:tableStyleId>
              </a:tblPr>
              <a:tblGrid>
                <a:gridCol w="1727200">
                  <a:extLst>
                    <a:ext uri="{9D8B030D-6E8A-4147-A177-3AD203B41FA5}">
                      <a16:colId xmlns:a16="http://schemas.microsoft.com/office/drawing/2014/main" val="3031801982"/>
                    </a:ext>
                  </a:extLst>
                </a:gridCol>
                <a:gridCol w="1727200">
                  <a:extLst>
                    <a:ext uri="{9D8B030D-6E8A-4147-A177-3AD203B41FA5}">
                      <a16:colId xmlns:a16="http://schemas.microsoft.com/office/drawing/2014/main" val="2723626170"/>
                    </a:ext>
                  </a:extLst>
                </a:gridCol>
                <a:gridCol w="1727200">
                  <a:extLst>
                    <a:ext uri="{9D8B030D-6E8A-4147-A177-3AD203B41FA5}">
                      <a16:colId xmlns:a16="http://schemas.microsoft.com/office/drawing/2014/main" val="2425147548"/>
                    </a:ext>
                  </a:extLst>
                </a:gridCol>
                <a:gridCol w="1727200">
                  <a:extLst>
                    <a:ext uri="{9D8B030D-6E8A-4147-A177-3AD203B41FA5}">
                      <a16:colId xmlns:a16="http://schemas.microsoft.com/office/drawing/2014/main" val="2715796042"/>
                    </a:ext>
                  </a:extLst>
                </a:gridCol>
                <a:gridCol w="1727200">
                  <a:extLst>
                    <a:ext uri="{9D8B030D-6E8A-4147-A177-3AD203B41FA5}">
                      <a16:colId xmlns:a16="http://schemas.microsoft.com/office/drawing/2014/main" val="1718921373"/>
                    </a:ext>
                  </a:extLst>
                </a:gridCol>
                <a:gridCol w="1727200">
                  <a:extLst>
                    <a:ext uri="{9D8B030D-6E8A-4147-A177-3AD203B41FA5}">
                      <a16:colId xmlns:a16="http://schemas.microsoft.com/office/drawing/2014/main" val="512990595"/>
                    </a:ext>
                  </a:extLst>
                </a:gridCol>
              </a:tblGrid>
              <a:tr h="370840">
                <a:tc>
                  <a:txBody>
                    <a:bodyPr/>
                    <a:lstStyle/>
                    <a:p>
                      <a:r>
                        <a:rPr lang="en-AU" dirty="0"/>
                        <a:t>Prices</a:t>
                      </a:r>
                    </a:p>
                  </a:txBody>
                  <a:tcPr>
                    <a:lnR w="12700" cap="flat" cmpd="sng" algn="ctr">
                      <a:solidFill>
                        <a:schemeClr val="tx1"/>
                      </a:solidFill>
                      <a:prstDash val="solid"/>
                      <a:round/>
                      <a:headEnd type="none" w="med" len="med"/>
                      <a:tailEnd type="none" w="med" len="med"/>
                    </a:lnR>
                  </a:tcPr>
                </a:tc>
                <a:tc>
                  <a:txBody>
                    <a:bodyPr/>
                    <a:lstStyle/>
                    <a:p>
                      <a:pPr algn="ctr"/>
                      <a:r>
                        <a:rPr lang="en-AU" dirty="0"/>
                        <a:t>Sales of 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Sales of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Revenue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Costs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Profit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37553748"/>
                  </a:ext>
                </a:extLst>
              </a:tr>
              <a:tr h="370840">
                <a:tc>
                  <a:txBody>
                    <a:bodyPr/>
                    <a:lstStyle/>
                    <a:p>
                      <a:r>
                        <a:rPr lang="en-AU" i="1" dirty="0"/>
                        <a:t>P</a:t>
                      </a:r>
                      <a:r>
                        <a:rPr lang="en-AU" i="1" baseline="-25000" dirty="0"/>
                        <a:t>w</a:t>
                      </a:r>
                      <a:r>
                        <a:rPr lang="en-AU" i="1" baseline="0" dirty="0"/>
                        <a:t> </a:t>
                      </a:r>
                      <a:r>
                        <a:rPr lang="en-AU" dirty="0"/>
                        <a:t>= 900</a:t>
                      </a:r>
                      <a:br>
                        <a:rPr lang="en-AU" dirty="0"/>
                      </a:br>
                      <a:r>
                        <a:rPr lang="en-AU" i="1" dirty="0"/>
                        <a:t>P</a:t>
                      </a:r>
                      <a:r>
                        <a:rPr lang="en-AU" i="1" baseline="-25000" dirty="0"/>
                        <a:t>d</a:t>
                      </a:r>
                      <a:r>
                        <a:rPr lang="en-AU" i="1" baseline="0" dirty="0"/>
                        <a:t> </a:t>
                      </a:r>
                      <a:r>
                        <a:rPr lang="en-AU" dirty="0"/>
                        <a:t>=400</a:t>
                      </a:r>
                    </a:p>
                  </a:txBody>
                  <a:tcPr>
                    <a:lnR w="12700" cap="flat" cmpd="sng" algn="ctr">
                      <a:solidFill>
                        <a:schemeClr val="tx1"/>
                      </a:solidFill>
                      <a:prstDash val="solid"/>
                      <a:round/>
                      <a:headEnd type="none" w="med" len="med"/>
                      <a:tailEnd type="none" w="med" len="med"/>
                    </a:lnR>
                  </a:tcPr>
                </a:tc>
                <a:tc>
                  <a:txBody>
                    <a:bodyPr/>
                    <a:lstStyle/>
                    <a:p>
                      <a:pPr algn="ctr"/>
                      <a:r>
                        <a:rPr lang="en-AU"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3 (All except Doris)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4x900+3x400=4800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4x1000+3x300=4900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-100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540456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i="1" dirty="0"/>
                        <a:t>P</a:t>
                      </a:r>
                      <a:r>
                        <a:rPr lang="en-AU" i="1" baseline="-25000" dirty="0"/>
                        <a:t>w</a:t>
                      </a:r>
                      <a:r>
                        <a:rPr lang="en-AU" i="1" baseline="0" dirty="0"/>
                        <a:t> </a:t>
                      </a:r>
                      <a:r>
                        <a:rPr lang="en-AU" dirty="0"/>
                        <a:t>= 1300</a:t>
                      </a:r>
                      <a:br>
                        <a:rPr lang="en-AU" dirty="0"/>
                      </a:br>
                      <a:r>
                        <a:rPr lang="en-AU" i="1" dirty="0"/>
                        <a:t>P</a:t>
                      </a:r>
                      <a:r>
                        <a:rPr lang="en-AU" i="1" baseline="-25000" dirty="0"/>
                        <a:t>d</a:t>
                      </a:r>
                      <a:r>
                        <a:rPr lang="en-AU" i="1" baseline="0" dirty="0"/>
                        <a:t> </a:t>
                      </a:r>
                      <a:r>
                        <a:rPr lang="en-AU" dirty="0"/>
                        <a:t>= 600</a:t>
                      </a:r>
                    </a:p>
                  </a:txBody>
                  <a:tcPr>
                    <a:lnR w="12700" cap="flat" cmpd="sng" algn="ctr">
                      <a:solidFill>
                        <a:schemeClr val="tx1"/>
                      </a:solidFill>
                      <a:prstDash val="solid"/>
                      <a:round/>
                      <a:headEnd type="none" w="med" len="med"/>
                      <a:tailEnd type="none" w="med" len="med"/>
                    </a:lnR>
                  </a:tcPr>
                </a:tc>
                <a:tc>
                  <a:txBody>
                    <a:bodyPr/>
                    <a:lstStyle/>
                    <a:p>
                      <a:pPr algn="ctr"/>
                      <a:r>
                        <a:rPr lang="en-AU" dirty="0"/>
                        <a:t>2 (Colm and Doris)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2 (Arnie and Beatrice)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2x1300+2x600=3800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2x1000+2x300=2600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1200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472645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i="1" dirty="0"/>
                        <a:t>P</a:t>
                      </a:r>
                      <a:r>
                        <a:rPr lang="en-AU" i="1" baseline="-25000" dirty="0"/>
                        <a:t>w</a:t>
                      </a:r>
                      <a:r>
                        <a:rPr lang="en-AU" i="1" baseline="0" dirty="0"/>
                        <a:t> </a:t>
                      </a:r>
                      <a:r>
                        <a:rPr lang="en-AU" dirty="0"/>
                        <a:t>= 1500</a:t>
                      </a:r>
                      <a:br>
                        <a:rPr lang="en-AU" dirty="0"/>
                      </a:br>
                      <a:r>
                        <a:rPr lang="en-AU" i="1" dirty="0"/>
                        <a:t>P</a:t>
                      </a:r>
                      <a:r>
                        <a:rPr lang="en-AU" i="1" baseline="-25000" dirty="0"/>
                        <a:t>d</a:t>
                      </a:r>
                      <a:r>
                        <a:rPr lang="en-AU" i="1" baseline="0" dirty="0"/>
                        <a:t> </a:t>
                      </a:r>
                      <a:r>
                        <a:rPr lang="en-AU" dirty="0"/>
                        <a:t>= 600</a:t>
                      </a:r>
                    </a:p>
                  </a:txBody>
                  <a:tcPr>
                    <a:lnR w="12700" cap="flat" cmpd="sng" algn="ctr">
                      <a:solidFill>
                        <a:schemeClr val="tx1"/>
                      </a:solidFill>
                      <a:prstDash val="solid"/>
                      <a:round/>
                      <a:headEnd type="none" w="med" len="med"/>
                      <a:tailEnd type="none" w="med" len="med"/>
                    </a:lnR>
                  </a:tcPr>
                </a:tc>
                <a:tc>
                  <a:txBody>
                    <a:bodyPr/>
                    <a:lstStyle/>
                    <a:p>
                      <a:pPr algn="ctr"/>
                      <a:r>
                        <a:rPr lang="en-AU" dirty="0"/>
                        <a:t>1 (Doris)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2 (Arnie and Beatrice)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1x1500+2x600=2700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1x1000+2x300=1600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1100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19519500"/>
                  </a:ext>
                </a:extLst>
              </a:tr>
            </a:tbl>
          </a:graphicData>
        </a:graphic>
      </p:graphicFrame>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13</a:t>
            </a:fld>
            <a:endParaRPr lang="en-AU"/>
          </a:p>
        </p:txBody>
      </p:sp>
      <p:pic>
        <p:nvPicPr>
          <p:cNvPr id="7" name="Picture 6" descr="Table&#10;&#10;Description automatically generated">
            <a:extLst>
              <a:ext uri="{FF2B5EF4-FFF2-40B4-BE49-F238E27FC236}">
                <a16:creationId xmlns:a16="http://schemas.microsoft.com/office/drawing/2014/main" id="{D34A2741-42DA-DF4C-AC7F-EFFCA8CF1C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2445" y="4810312"/>
            <a:ext cx="4982977" cy="1115592"/>
          </a:xfrm>
          <a:prstGeom prst="rect">
            <a:avLst/>
          </a:prstGeom>
        </p:spPr>
      </p:pic>
    </p:spTree>
    <p:extLst>
      <p:ext uri="{BB962C8B-B14F-4D97-AF65-F5344CB8AC3E}">
        <p14:creationId xmlns:p14="http://schemas.microsoft.com/office/powerpoint/2010/main" val="2597680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2016 Mid-semester Exam Q1(ii)</a:t>
            </a:r>
            <a:endParaRPr lang="en-AU" dirty="0">
              <a:solidFill>
                <a:srgbClr val="002060"/>
              </a:solidFill>
            </a:endParaRPr>
          </a:p>
        </p:txBody>
      </p:sp>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400" dirty="0"/>
              <a:t>Consider a firm that sells two products, namely washing machines and tumble dryers. There are 4 customers each which as the valuation indicated in the table below: </a:t>
            </a:r>
          </a:p>
          <a:p>
            <a:pPr marL="0" indent="0">
              <a:buNone/>
            </a:pPr>
            <a:endParaRPr lang="en-AU" sz="1400" dirty="0"/>
          </a:p>
          <a:p>
            <a:pPr marL="0" indent="0">
              <a:buNone/>
            </a:pPr>
            <a:endParaRPr lang="en-AU" sz="1400" dirty="0"/>
          </a:p>
          <a:p>
            <a:pPr marL="0" indent="0">
              <a:buNone/>
            </a:pPr>
            <a:endParaRPr lang="en-AU" sz="1400" dirty="0"/>
          </a:p>
          <a:p>
            <a:pPr marL="0" indent="0">
              <a:buNone/>
            </a:pPr>
            <a:endParaRPr lang="en-AU" sz="1400" dirty="0"/>
          </a:p>
          <a:p>
            <a:pPr marL="0" indent="0">
              <a:buNone/>
            </a:pPr>
            <a:r>
              <a:rPr lang="en-AU" sz="1400" dirty="0"/>
              <a:t>The marginal and average cost of making a washing machine is $1000, and the marginal and average cost of making a dryer is $300. </a:t>
            </a:r>
          </a:p>
          <a:p>
            <a:pPr marL="0" indent="0">
              <a:buNone/>
            </a:pPr>
            <a:r>
              <a:rPr lang="en-AU" sz="1400" dirty="0"/>
              <a:t>What is the profit maximizing price if a pure bundle is offered? The price of the bundle is given by </a:t>
            </a:r>
            <a:r>
              <a:rPr lang="en-AU" sz="1400" i="1" dirty="0"/>
              <a:t>P</a:t>
            </a:r>
            <a:r>
              <a:rPr lang="en-AU" sz="1400" i="1" baseline="-25000" dirty="0"/>
              <a:t>B</a:t>
            </a:r>
            <a:r>
              <a:rPr lang="en-AU" sz="1400" dirty="0"/>
              <a:t>.</a:t>
            </a:r>
            <a:br>
              <a:rPr lang="en-AU" sz="1400" dirty="0"/>
            </a:br>
            <a:r>
              <a:rPr lang="en-AU" sz="1400" dirty="0"/>
              <a:t>(a) PB=1500                     (b) PB=1600                     (c) PB=1700 </a:t>
            </a:r>
          </a:p>
          <a:p>
            <a:pPr marL="0" indent="0">
              <a:buNone/>
            </a:pPr>
            <a:endParaRPr lang="en-AU" sz="14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14</a:t>
            </a:fld>
            <a:endParaRPr lang="en-AU"/>
          </a:p>
        </p:txBody>
      </p:sp>
      <p:pic>
        <p:nvPicPr>
          <p:cNvPr id="7" name="Picture 6" descr="Table&#10;&#10;Description automatically generated">
            <a:extLst>
              <a:ext uri="{FF2B5EF4-FFF2-40B4-BE49-F238E27FC236}">
                <a16:creationId xmlns:a16="http://schemas.microsoft.com/office/drawing/2014/main" id="{D34A2741-42DA-DF4C-AC7F-EFFCA8CF1C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5711" y="3165399"/>
            <a:ext cx="5832938" cy="1305882"/>
          </a:xfrm>
          <a:prstGeom prst="rect">
            <a:avLst/>
          </a:prstGeom>
        </p:spPr>
      </p:pic>
    </p:spTree>
    <p:extLst>
      <p:ext uri="{BB962C8B-B14F-4D97-AF65-F5344CB8AC3E}">
        <p14:creationId xmlns:p14="http://schemas.microsoft.com/office/powerpoint/2010/main" val="145449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2016 Mid-semester Exam Q1(ii)</a:t>
            </a:r>
            <a:endParaRPr lang="en-AU" dirty="0">
              <a:solidFill>
                <a:srgbClr val="002060"/>
              </a:solidFill>
            </a:endParaRPr>
          </a:p>
        </p:txBody>
      </p:sp>
      <p:graphicFrame>
        <p:nvGraphicFramePr>
          <p:cNvPr id="6" name="Table 7">
            <a:extLst>
              <a:ext uri="{FF2B5EF4-FFF2-40B4-BE49-F238E27FC236}">
                <a16:creationId xmlns:a16="http://schemas.microsoft.com/office/drawing/2014/main" id="{D24E4DE6-0841-9140-832E-6A5374E8B4FD}"/>
              </a:ext>
            </a:extLst>
          </p:cNvPr>
          <p:cNvGraphicFramePr>
            <a:graphicFrameLocks noGrp="1"/>
          </p:cNvGraphicFramePr>
          <p:nvPr>
            <p:ph sz="quarter" idx="13"/>
            <p:extLst>
              <p:ext uri="{D42A27DB-BD31-4B8C-83A1-F6EECF244321}">
                <p14:modId xmlns:p14="http://schemas.microsoft.com/office/powerpoint/2010/main" val="97679295"/>
              </p:ext>
            </p:extLst>
          </p:nvPr>
        </p:nvGraphicFramePr>
        <p:xfrm>
          <a:off x="914400" y="2366963"/>
          <a:ext cx="8636000" cy="1483360"/>
        </p:xfrm>
        <a:graphic>
          <a:graphicData uri="http://schemas.openxmlformats.org/drawingml/2006/table">
            <a:tbl>
              <a:tblPr firstRow="1" bandRow="1">
                <a:tableStyleId>{7E9639D4-E3E2-4D34-9284-5A2195B3D0D7}</a:tableStyleId>
              </a:tblPr>
              <a:tblGrid>
                <a:gridCol w="1727200">
                  <a:extLst>
                    <a:ext uri="{9D8B030D-6E8A-4147-A177-3AD203B41FA5}">
                      <a16:colId xmlns:a16="http://schemas.microsoft.com/office/drawing/2014/main" val="3031801982"/>
                    </a:ext>
                  </a:extLst>
                </a:gridCol>
                <a:gridCol w="1727200">
                  <a:extLst>
                    <a:ext uri="{9D8B030D-6E8A-4147-A177-3AD203B41FA5}">
                      <a16:colId xmlns:a16="http://schemas.microsoft.com/office/drawing/2014/main" val="2723626170"/>
                    </a:ext>
                  </a:extLst>
                </a:gridCol>
                <a:gridCol w="1727200">
                  <a:extLst>
                    <a:ext uri="{9D8B030D-6E8A-4147-A177-3AD203B41FA5}">
                      <a16:colId xmlns:a16="http://schemas.microsoft.com/office/drawing/2014/main" val="2715796042"/>
                    </a:ext>
                  </a:extLst>
                </a:gridCol>
                <a:gridCol w="1727200">
                  <a:extLst>
                    <a:ext uri="{9D8B030D-6E8A-4147-A177-3AD203B41FA5}">
                      <a16:colId xmlns:a16="http://schemas.microsoft.com/office/drawing/2014/main" val="1718921373"/>
                    </a:ext>
                  </a:extLst>
                </a:gridCol>
                <a:gridCol w="1727200">
                  <a:extLst>
                    <a:ext uri="{9D8B030D-6E8A-4147-A177-3AD203B41FA5}">
                      <a16:colId xmlns:a16="http://schemas.microsoft.com/office/drawing/2014/main" val="512990595"/>
                    </a:ext>
                  </a:extLst>
                </a:gridCol>
              </a:tblGrid>
              <a:tr h="370840">
                <a:tc>
                  <a:txBody>
                    <a:bodyPr/>
                    <a:lstStyle/>
                    <a:p>
                      <a:r>
                        <a:rPr lang="en-AU" dirty="0"/>
                        <a:t>Prices</a:t>
                      </a:r>
                    </a:p>
                  </a:txBody>
                  <a:tcPr>
                    <a:lnR w="12700" cap="flat" cmpd="sng" algn="ctr">
                      <a:solidFill>
                        <a:schemeClr val="tx1"/>
                      </a:solidFill>
                      <a:prstDash val="solid"/>
                      <a:round/>
                      <a:headEnd type="none" w="med" len="med"/>
                      <a:tailEnd type="none" w="med" len="med"/>
                    </a:lnR>
                  </a:tcPr>
                </a:tc>
                <a:tc>
                  <a:txBody>
                    <a:bodyPr/>
                    <a:lstStyle/>
                    <a:p>
                      <a:pPr algn="ctr"/>
                      <a:r>
                        <a:rPr lang="en-AU" dirty="0"/>
                        <a:t>Sales of Bundle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Revenue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Costs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Profit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37553748"/>
                  </a:ext>
                </a:extLst>
              </a:tr>
              <a:tr h="370840">
                <a:tc>
                  <a:txBody>
                    <a:bodyPr/>
                    <a:lstStyle/>
                    <a:p>
                      <a:r>
                        <a:rPr lang="en-AU" i="1" dirty="0"/>
                        <a:t>P</a:t>
                      </a:r>
                      <a:r>
                        <a:rPr lang="en-AU" i="1" baseline="-25000" dirty="0"/>
                        <a:t>B</a:t>
                      </a:r>
                      <a:r>
                        <a:rPr lang="en-AU" i="1" baseline="0" dirty="0"/>
                        <a:t> </a:t>
                      </a:r>
                      <a:r>
                        <a:rPr lang="en-AU" dirty="0"/>
                        <a:t>= 1500</a:t>
                      </a:r>
                    </a:p>
                  </a:txBody>
                  <a:tcPr>
                    <a:lnR w="12700" cap="flat" cmpd="sng" algn="ctr">
                      <a:solidFill>
                        <a:schemeClr val="tx1"/>
                      </a:solidFill>
                      <a:prstDash val="solid"/>
                      <a:round/>
                      <a:headEnd type="none" w="med" len="med"/>
                      <a:tailEnd type="none" w="med" len="med"/>
                    </a:lnR>
                  </a:tcPr>
                </a:tc>
                <a:tc>
                  <a:txBody>
                    <a:bodyPr/>
                    <a:lstStyle/>
                    <a:p>
                      <a:pPr algn="ct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540456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i="1" dirty="0"/>
                        <a:t>P</a:t>
                      </a:r>
                      <a:r>
                        <a:rPr lang="en-AU" i="1" baseline="-25000" dirty="0"/>
                        <a:t>B</a:t>
                      </a:r>
                      <a:r>
                        <a:rPr lang="en-AU" i="1" baseline="0" dirty="0"/>
                        <a:t> </a:t>
                      </a:r>
                      <a:r>
                        <a:rPr lang="en-AU" dirty="0"/>
                        <a:t>= 1600</a:t>
                      </a:r>
                    </a:p>
                  </a:txBody>
                  <a:tcPr>
                    <a:lnR w="12700" cap="flat" cmpd="sng" algn="ctr">
                      <a:solidFill>
                        <a:schemeClr val="tx1"/>
                      </a:solidFill>
                      <a:prstDash val="solid"/>
                      <a:round/>
                      <a:headEnd type="none" w="med" len="med"/>
                      <a:tailEnd type="none" w="med" len="med"/>
                    </a:lnR>
                  </a:tcPr>
                </a:tc>
                <a:tc>
                  <a:txBody>
                    <a:bodyPr/>
                    <a:lstStyle/>
                    <a:p>
                      <a:pPr algn="ct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472645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i="1" dirty="0"/>
                        <a:t>P</a:t>
                      </a:r>
                      <a:r>
                        <a:rPr lang="en-AU" i="1" baseline="-25000" dirty="0"/>
                        <a:t>B</a:t>
                      </a:r>
                      <a:r>
                        <a:rPr lang="en-AU" i="1" baseline="0" dirty="0"/>
                        <a:t> </a:t>
                      </a:r>
                      <a:r>
                        <a:rPr lang="en-AU" dirty="0"/>
                        <a:t>= 1700</a:t>
                      </a:r>
                    </a:p>
                  </a:txBody>
                  <a:tcPr>
                    <a:lnR w="12700" cap="flat" cmpd="sng" algn="ctr">
                      <a:solidFill>
                        <a:schemeClr val="tx1"/>
                      </a:solidFill>
                      <a:prstDash val="solid"/>
                      <a:round/>
                      <a:headEnd type="none" w="med" len="med"/>
                      <a:tailEnd type="none" w="med" len="med"/>
                    </a:lnR>
                  </a:tcPr>
                </a:tc>
                <a:tc>
                  <a:txBody>
                    <a:bodyPr/>
                    <a:lstStyle/>
                    <a:p>
                      <a:pPr algn="ct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19519500"/>
                  </a:ext>
                </a:extLst>
              </a:tr>
            </a:tbl>
          </a:graphicData>
        </a:graphic>
      </p:graphicFrame>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15</a:t>
            </a:fld>
            <a:endParaRPr lang="en-AU"/>
          </a:p>
        </p:txBody>
      </p:sp>
      <p:pic>
        <p:nvPicPr>
          <p:cNvPr id="7" name="Picture 6" descr="Table&#10;&#10;Description automatically generated">
            <a:extLst>
              <a:ext uri="{FF2B5EF4-FFF2-40B4-BE49-F238E27FC236}">
                <a16:creationId xmlns:a16="http://schemas.microsoft.com/office/drawing/2014/main" id="{D34A2741-42DA-DF4C-AC7F-EFFCA8CF1C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2445" y="4810312"/>
            <a:ext cx="4982977" cy="1115592"/>
          </a:xfrm>
          <a:prstGeom prst="rect">
            <a:avLst/>
          </a:prstGeom>
        </p:spPr>
      </p:pic>
    </p:spTree>
    <p:extLst>
      <p:ext uri="{BB962C8B-B14F-4D97-AF65-F5344CB8AC3E}">
        <p14:creationId xmlns:p14="http://schemas.microsoft.com/office/powerpoint/2010/main" val="743476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2016 Mid-semester Exam Q1(ii)</a:t>
            </a:r>
            <a:endParaRPr lang="en-AU" dirty="0">
              <a:solidFill>
                <a:srgbClr val="002060"/>
              </a:solidFill>
            </a:endParaRPr>
          </a:p>
        </p:txBody>
      </p:sp>
      <p:graphicFrame>
        <p:nvGraphicFramePr>
          <p:cNvPr id="6" name="Table 7">
            <a:extLst>
              <a:ext uri="{FF2B5EF4-FFF2-40B4-BE49-F238E27FC236}">
                <a16:creationId xmlns:a16="http://schemas.microsoft.com/office/drawing/2014/main" id="{D24E4DE6-0841-9140-832E-6A5374E8B4FD}"/>
              </a:ext>
            </a:extLst>
          </p:cNvPr>
          <p:cNvGraphicFramePr>
            <a:graphicFrameLocks noGrp="1"/>
          </p:cNvGraphicFramePr>
          <p:nvPr>
            <p:ph sz="quarter" idx="13"/>
            <p:extLst>
              <p:ext uri="{D42A27DB-BD31-4B8C-83A1-F6EECF244321}">
                <p14:modId xmlns:p14="http://schemas.microsoft.com/office/powerpoint/2010/main" val="44114936"/>
              </p:ext>
            </p:extLst>
          </p:nvPr>
        </p:nvGraphicFramePr>
        <p:xfrm>
          <a:off x="914400" y="2366963"/>
          <a:ext cx="8636000" cy="1483360"/>
        </p:xfrm>
        <a:graphic>
          <a:graphicData uri="http://schemas.openxmlformats.org/drawingml/2006/table">
            <a:tbl>
              <a:tblPr firstRow="1" bandRow="1">
                <a:tableStyleId>{7E9639D4-E3E2-4D34-9284-5A2195B3D0D7}</a:tableStyleId>
              </a:tblPr>
              <a:tblGrid>
                <a:gridCol w="1727200">
                  <a:extLst>
                    <a:ext uri="{9D8B030D-6E8A-4147-A177-3AD203B41FA5}">
                      <a16:colId xmlns:a16="http://schemas.microsoft.com/office/drawing/2014/main" val="3031801982"/>
                    </a:ext>
                  </a:extLst>
                </a:gridCol>
                <a:gridCol w="1727200">
                  <a:extLst>
                    <a:ext uri="{9D8B030D-6E8A-4147-A177-3AD203B41FA5}">
                      <a16:colId xmlns:a16="http://schemas.microsoft.com/office/drawing/2014/main" val="2723626170"/>
                    </a:ext>
                  </a:extLst>
                </a:gridCol>
                <a:gridCol w="1727200">
                  <a:extLst>
                    <a:ext uri="{9D8B030D-6E8A-4147-A177-3AD203B41FA5}">
                      <a16:colId xmlns:a16="http://schemas.microsoft.com/office/drawing/2014/main" val="2715796042"/>
                    </a:ext>
                  </a:extLst>
                </a:gridCol>
                <a:gridCol w="1727200">
                  <a:extLst>
                    <a:ext uri="{9D8B030D-6E8A-4147-A177-3AD203B41FA5}">
                      <a16:colId xmlns:a16="http://schemas.microsoft.com/office/drawing/2014/main" val="1718921373"/>
                    </a:ext>
                  </a:extLst>
                </a:gridCol>
                <a:gridCol w="1727200">
                  <a:extLst>
                    <a:ext uri="{9D8B030D-6E8A-4147-A177-3AD203B41FA5}">
                      <a16:colId xmlns:a16="http://schemas.microsoft.com/office/drawing/2014/main" val="512990595"/>
                    </a:ext>
                  </a:extLst>
                </a:gridCol>
              </a:tblGrid>
              <a:tr h="370840">
                <a:tc>
                  <a:txBody>
                    <a:bodyPr/>
                    <a:lstStyle/>
                    <a:p>
                      <a:r>
                        <a:rPr lang="en-AU" dirty="0"/>
                        <a:t>Prices</a:t>
                      </a:r>
                    </a:p>
                  </a:txBody>
                  <a:tcPr>
                    <a:lnR w="12700" cap="flat" cmpd="sng" algn="ctr">
                      <a:solidFill>
                        <a:schemeClr val="tx1"/>
                      </a:solidFill>
                      <a:prstDash val="solid"/>
                      <a:round/>
                      <a:headEnd type="none" w="med" len="med"/>
                      <a:tailEnd type="none" w="med" len="med"/>
                    </a:lnR>
                  </a:tcPr>
                </a:tc>
                <a:tc>
                  <a:txBody>
                    <a:bodyPr/>
                    <a:lstStyle/>
                    <a:p>
                      <a:pPr algn="ctr"/>
                      <a:r>
                        <a:rPr lang="en-AU" dirty="0"/>
                        <a:t>Sales of Bundle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Revenue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Costs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Profit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37553748"/>
                  </a:ext>
                </a:extLst>
              </a:tr>
              <a:tr h="370840">
                <a:tc>
                  <a:txBody>
                    <a:bodyPr/>
                    <a:lstStyle/>
                    <a:p>
                      <a:r>
                        <a:rPr lang="en-AU" i="1" dirty="0"/>
                        <a:t>P</a:t>
                      </a:r>
                      <a:r>
                        <a:rPr lang="en-AU" i="1" baseline="-25000" dirty="0"/>
                        <a:t>B</a:t>
                      </a:r>
                      <a:r>
                        <a:rPr lang="en-AU" i="1" baseline="0" dirty="0"/>
                        <a:t> </a:t>
                      </a:r>
                      <a:r>
                        <a:rPr lang="en-AU" dirty="0"/>
                        <a:t>= 1500</a:t>
                      </a:r>
                    </a:p>
                  </a:txBody>
                  <a:tcPr>
                    <a:lnR w="12700" cap="flat" cmpd="sng" algn="ctr">
                      <a:solidFill>
                        <a:schemeClr val="tx1"/>
                      </a:solidFill>
                      <a:prstDash val="solid"/>
                      <a:round/>
                      <a:headEnd type="none" w="med" len="med"/>
                      <a:tailEnd type="none" w="med" len="med"/>
                    </a:lnR>
                  </a:tcPr>
                </a:tc>
                <a:tc>
                  <a:txBody>
                    <a:bodyPr/>
                    <a:lstStyle/>
                    <a:p>
                      <a:pPr algn="ctr"/>
                      <a:r>
                        <a:rPr lang="en-AU"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6000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5200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800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540456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i="1" dirty="0"/>
                        <a:t>P</a:t>
                      </a:r>
                      <a:r>
                        <a:rPr lang="en-AU" i="1" baseline="-25000" dirty="0"/>
                        <a:t>B</a:t>
                      </a:r>
                      <a:r>
                        <a:rPr lang="en-AU" i="1" baseline="0" dirty="0"/>
                        <a:t> </a:t>
                      </a:r>
                      <a:r>
                        <a:rPr lang="en-AU" dirty="0"/>
                        <a:t>= 1600</a:t>
                      </a:r>
                    </a:p>
                  </a:txBody>
                  <a:tcPr>
                    <a:lnR w="12700" cap="flat" cmpd="sng" algn="ctr">
                      <a:solidFill>
                        <a:schemeClr val="tx1"/>
                      </a:solidFill>
                      <a:prstDash val="solid"/>
                      <a:round/>
                      <a:headEnd type="none" w="med" len="med"/>
                      <a:tailEnd type="none" w="med" len="med"/>
                    </a:lnR>
                  </a:tcPr>
                </a:tc>
                <a:tc>
                  <a:txBody>
                    <a:bodyPr/>
                    <a:lstStyle/>
                    <a:p>
                      <a:pPr algn="ct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472645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i="1" dirty="0"/>
                        <a:t>P</a:t>
                      </a:r>
                      <a:r>
                        <a:rPr lang="en-AU" i="1" baseline="-25000" dirty="0"/>
                        <a:t>B</a:t>
                      </a:r>
                      <a:r>
                        <a:rPr lang="en-AU" i="1" baseline="0" dirty="0"/>
                        <a:t> </a:t>
                      </a:r>
                      <a:r>
                        <a:rPr lang="en-AU" dirty="0"/>
                        <a:t>= 1700</a:t>
                      </a:r>
                    </a:p>
                  </a:txBody>
                  <a:tcPr>
                    <a:lnR w="12700" cap="flat" cmpd="sng" algn="ctr">
                      <a:solidFill>
                        <a:schemeClr val="tx1"/>
                      </a:solidFill>
                      <a:prstDash val="solid"/>
                      <a:round/>
                      <a:headEnd type="none" w="med" len="med"/>
                      <a:tailEnd type="none" w="med" len="med"/>
                    </a:lnR>
                  </a:tcPr>
                </a:tc>
                <a:tc>
                  <a:txBody>
                    <a:bodyPr/>
                    <a:lstStyle/>
                    <a:p>
                      <a:pPr algn="ct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19519500"/>
                  </a:ext>
                </a:extLst>
              </a:tr>
            </a:tbl>
          </a:graphicData>
        </a:graphic>
      </p:graphicFrame>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16</a:t>
            </a:fld>
            <a:endParaRPr lang="en-AU"/>
          </a:p>
        </p:txBody>
      </p:sp>
      <p:pic>
        <p:nvPicPr>
          <p:cNvPr id="7" name="Picture 6" descr="Table&#10;&#10;Description automatically generated">
            <a:extLst>
              <a:ext uri="{FF2B5EF4-FFF2-40B4-BE49-F238E27FC236}">
                <a16:creationId xmlns:a16="http://schemas.microsoft.com/office/drawing/2014/main" id="{D34A2741-42DA-DF4C-AC7F-EFFCA8CF1C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2445" y="4810312"/>
            <a:ext cx="4982977" cy="1115592"/>
          </a:xfrm>
          <a:prstGeom prst="rect">
            <a:avLst/>
          </a:prstGeom>
        </p:spPr>
      </p:pic>
    </p:spTree>
    <p:extLst>
      <p:ext uri="{BB962C8B-B14F-4D97-AF65-F5344CB8AC3E}">
        <p14:creationId xmlns:p14="http://schemas.microsoft.com/office/powerpoint/2010/main" val="3258339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2016 Mid-semester Exam Q1(ii)</a:t>
            </a:r>
            <a:endParaRPr lang="en-AU" dirty="0">
              <a:solidFill>
                <a:srgbClr val="002060"/>
              </a:solidFill>
            </a:endParaRPr>
          </a:p>
        </p:txBody>
      </p:sp>
      <p:graphicFrame>
        <p:nvGraphicFramePr>
          <p:cNvPr id="6" name="Table 7">
            <a:extLst>
              <a:ext uri="{FF2B5EF4-FFF2-40B4-BE49-F238E27FC236}">
                <a16:creationId xmlns:a16="http://schemas.microsoft.com/office/drawing/2014/main" id="{D24E4DE6-0841-9140-832E-6A5374E8B4FD}"/>
              </a:ext>
            </a:extLst>
          </p:cNvPr>
          <p:cNvGraphicFramePr>
            <a:graphicFrameLocks noGrp="1"/>
          </p:cNvGraphicFramePr>
          <p:nvPr>
            <p:ph sz="quarter" idx="13"/>
            <p:extLst>
              <p:ext uri="{D42A27DB-BD31-4B8C-83A1-F6EECF244321}">
                <p14:modId xmlns:p14="http://schemas.microsoft.com/office/powerpoint/2010/main" val="3645379028"/>
              </p:ext>
            </p:extLst>
          </p:nvPr>
        </p:nvGraphicFramePr>
        <p:xfrm>
          <a:off x="914400" y="2366963"/>
          <a:ext cx="8636000" cy="1483360"/>
        </p:xfrm>
        <a:graphic>
          <a:graphicData uri="http://schemas.openxmlformats.org/drawingml/2006/table">
            <a:tbl>
              <a:tblPr firstRow="1" bandRow="1">
                <a:tableStyleId>{7E9639D4-E3E2-4D34-9284-5A2195B3D0D7}</a:tableStyleId>
              </a:tblPr>
              <a:tblGrid>
                <a:gridCol w="1727200">
                  <a:extLst>
                    <a:ext uri="{9D8B030D-6E8A-4147-A177-3AD203B41FA5}">
                      <a16:colId xmlns:a16="http://schemas.microsoft.com/office/drawing/2014/main" val="3031801982"/>
                    </a:ext>
                  </a:extLst>
                </a:gridCol>
                <a:gridCol w="1727200">
                  <a:extLst>
                    <a:ext uri="{9D8B030D-6E8A-4147-A177-3AD203B41FA5}">
                      <a16:colId xmlns:a16="http://schemas.microsoft.com/office/drawing/2014/main" val="2723626170"/>
                    </a:ext>
                  </a:extLst>
                </a:gridCol>
                <a:gridCol w="1727200">
                  <a:extLst>
                    <a:ext uri="{9D8B030D-6E8A-4147-A177-3AD203B41FA5}">
                      <a16:colId xmlns:a16="http://schemas.microsoft.com/office/drawing/2014/main" val="2715796042"/>
                    </a:ext>
                  </a:extLst>
                </a:gridCol>
                <a:gridCol w="1727200">
                  <a:extLst>
                    <a:ext uri="{9D8B030D-6E8A-4147-A177-3AD203B41FA5}">
                      <a16:colId xmlns:a16="http://schemas.microsoft.com/office/drawing/2014/main" val="1718921373"/>
                    </a:ext>
                  </a:extLst>
                </a:gridCol>
                <a:gridCol w="1727200">
                  <a:extLst>
                    <a:ext uri="{9D8B030D-6E8A-4147-A177-3AD203B41FA5}">
                      <a16:colId xmlns:a16="http://schemas.microsoft.com/office/drawing/2014/main" val="512990595"/>
                    </a:ext>
                  </a:extLst>
                </a:gridCol>
              </a:tblGrid>
              <a:tr h="370840">
                <a:tc>
                  <a:txBody>
                    <a:bodyPr/>
                    <a:lstStyle/>
                    <a:p>
                      <a:r>
                        <a:rPr lang="en-AU" dirty="0"/>
                        <a:t>Prices</a:t>
                      </a:r>
                    </a:p>
                  </a:txBody>
                  <a:tcPr>
                    <a:lnR w="12700" cap="flat" cmpd="sng" algn="ctr">
                      <a:solidFill>
                        <a:schemeClr val="tx1"/>
                      </a:solidFill>
                      <a:prstDash val="solid"/>
                      <a:round/>
                      <a:headEnd type="none" w="med" len="med"/>
                      <a:tailEnd type="none" w="med" len="med"/>
                    </a:lnR>
                  </a:tcPr>
                </a:tc>
                <a:tc>
                  <a:txBody>
                    <a:bodyPr/>
                    <a:lstStyle/>
                    <a:p>
                      <a:pPr algn="ctr"/>
                      <a:r>
                        <a:rPr lang="en-AU" dirty="0"/>
                        <a:t>Sales of Bundle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Revenue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Costs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Profit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37553748"/>
                  </a:ext>
                </a:extLst>
              </a:tr>
              <a:tr h="370840">
                <a:tc>
                  <a:txBody>
                    <a:bodyPr/>
                    <a:lstStyle/>
                    <a:p>
                      <a:r>
                        <a:rPr lang="en-AU" i="1" dirty="0"/>
                        <a:t>P</a:t>
                      </a:r>
                      <a:r>
                        <a:rPr lang="en-AU" i="1" baseline="-25000" dirty="0"/>
                        <a:t>B</a:t>
                      </a:r>
                      <a:r>
                        <a:rPr lang="en-AU" i="1" baseline="0" dirty="0"/>
                        <a:t> </a:t>
                      </a:r>
                      <a:r>
                        <a:rPr lang="en-AU" dirty="0"/>
                        <a:t>= 1500</a:t>
                      </a:r>
                    </a:p>
                  </a:txBody>
                  <a:tcPr>
                    <a:lnR w="12700" cap="flat" cmpd="sng" algn="ctr">
                      <a:solidFill>
                        <a:schemeClr val="tx1"/>
                      </a:solidFill>
                      <a:prstDash val="solid"/>
                      <a:round/>
                      <a:headEnd type="none" w="med" len="med"/>
                      <a:tailEnd type="none" w="med" len="med"/>
                    </a:lnR>
                  </a:tcPr>
                </a:tc>
                <a:tc>
                  <a:txBody>
                    <a:bodyPr/>
                    <a:lstStyle/>
                    <a:p>
                      <a:pPr algn="ctr"/>
                      <a:r>
                        <a:rPr lang="en-AU"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6000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5200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800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540456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i="1" dirty="0"/>
                        <a:t>P</a:t>
                      </a:r>
                      <a:r>
                        <a:rPr lang="en-AU" i="1" baseline="-25000" dirty="0"/>
                        <a:t>B</a:t>
                      </a:r>
                      <a:r>
                        <a:rPr lang="en-AU" i="1" baseline="0" dirty="0"/>
                        <a:t> </a:t>
                      </a:r>
                      <a:r>
                        <a:rPr lang="en-AU" dirty="0"/>
                        <a:t>= 1600</a:t>
                      </a:r>
                    </a:p>
                  </a:txBody>
                  <a:tcPr>
                    <a:lnR w="12700" cap="flat" cmpd="sng" algn="ctr">
                      <a:solidFill>
                        <a:schemeClr val="tx1"/>
                      </a:solidFill>
                      <a:prstDash val="solid"/>
                      <a:round/>
                      <a:headEnd type="none" w="med" len="med"/>
                      <a:tailEnd type="none" w="med" len="med"/>
                    </a:lnR>
                  </a:tcPr>
                </a:tc>
                <a:tc>
                  <a:txBody>
                    <a:bodyPr/>
                    <a:lstStyle/>
                    <a:p>
                      <a:pPr algn="ctr"/>
                      <a:r>
                        <a:rPr lang="en-AU"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6400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5200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1200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472645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i="1" dirty="0"/>
                        <a:t>P</a:t>
                      </a:r>
                      <a:r>
                        <a:rPr lang="en-AU" i="1" baseline="-25000" dirty="0"/>
                        <a:t>B</a:t>
                      </a:r>
                      <a:r>
                        <a:rPr lang="en-AU" i="1" baseline="0" dirty="0"/>
                        <a:t> </a:t>
                      </a:r>
                      <a:r>
                        <a:rPr lang="en-AU" dirty="0"/>
                        <a:t>= 1700</a:t>
                      </a:r>
                    </a:p>
                  </a:txBody>
                  <a:tcPr>
                    <a:lnR w="12700" cap="flat" cmpd="sng" algn="ctr">
                      <a:solidFill>
                        <a:schemeClr val="tx1"/>
                      </a:solidFill>
                      <a:prstDash val="solid"/>
                      <a:round/>
                      <a:headEnd type="none" w="med" len="med"/>
                      <a:tailEnd type="none" w="med" len="med"/>
                    </a:lnR>
                  </a:tcPr>
                </a:tc>
                <a:tc>
                  <a:txBody>
                    <a:bodyPr/>
                    <a:lstStyle/>
                    <a:p>
                      <a:pPr algn="ct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19519500"/>
                  </a:ext>
                </a:extLst>
              </a:tr>
            </a:tbl>
          </a:graphicData>
        </a:graphic>
      </p:graphicFrame>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17</a:t>
            </a:fld>
            <a:endParaRPr lang="en-AU"/>
          </a:p>
        </p:txBody>
      </p:sp>
      <p:pic>
        <p:nvPicPr>
          <p:cNvPr id="7" name="Picture 6" descr="Table&#10;&#10;Description automatically generated">
            <a:extLst>
              <a:ext uri="{FF2B5EF4-FFF2-40B4-BE49-F238E27FC236}">
                <a16:creationId xmlns:a16="http://schemas.microsoft.com/office/drawing/2014/main" id="{D34A2741-42DA-DF4C-AC7F-EFFCA8CF1C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2445" y="4810312"/>
            <a:ext cx="4982977" cy="1115592"/>
          </a:xfrm>
          <a:prstGeom prst="rect">
            <a:avLst/>
          </a:prstGeom>
        </p:spPr>
      </p:pic>
    </p:spTree>
    <p:extLst>
      <p:ext uri="{BB962C8B-B14F-4D97-AF65-F5344CB8AC3E}">
        <p14:creationId xmlns:p14="http://schemas.microsoft.com/office/powerpoint/2010/main" val="2739877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2016 Mid-semester Exam Q1(ii)</a:t>
            </a:r>
            <a:endParaRPr lang="en-AU" dirty="0">
              <a:solidFill>
                <a:srgbClr val="002060"/>
              </a:solidFill>
            </a:endParaRPr>
          </a:p>
        </p:txBody>
      </p:sp>
      <p:graphicFrame>
        <p:nvGraphicFramePr>
          <p:cNvPr id="6" name="Table 7">
            <a:extLst>
              <a:ext uri="{FF2B5EF4-FFF2-40B4-BE49-F238E27FC236}">
                <a16:creationId xmlns:a16="http://schemas.microsoft.com/office/drawing/2014/main" id="{D24E4DE6-0841-9140-832E-6A5374E8B4FD}"/>
              </a:ext>
            </a:extLst>
          </p:cNvPr>
          <p:cNvGraphicFramePr>
            <a:graphicFrameLocks noGrp="1"/>
          </p:cNvGraphicFramePr>
          <p:nvPr>
            <p:ph sz="quarter" idx="13"/>
          </p:nvPr>
        </p:nvGraphicFramePr>
        <p:xfrm>
          <a:off x="914400" y="2366963"/>
          <a:ext cx="8636000" cy="1483360"/>
        </p:xfrm>
        <a:graphic>
          <a:graphicData uri="http://schemas.openxmlformats.org/drawingml/2006/table">
            <a:tbl>
              <a:tblPr firstRow="1" bandRow="1">
                <a:tableStyleId>{7E9639D4-E3E2-4D34-9284-5A2195B3D0D7}</a:tableStyleId>
              </a:tblPr>
              <a:tblGrid>
                <a:gridCol w="1727200">
                  <a:extLst>
                    <a:ext uri="{9D8B030D-6E8A-4147-A177-3AD203B41FA5}">
                      <a16:colId xmlns:a16="http://schemas.microsoft.com/office/drawing/2014/main" val="3031801982"/>
                    </a:ext>
                  </a:extLst>
                </a:gridCol>
                <a:gridCol w="1727200">
                  <a:extLst>
                    <a:ext uri="{9D8B030D-6E8A-4147-A177-3AD203B41FA5}">
                      <a16:colId xmlns:a16="http://schemas.microsoft.com/office/drawing/2014/main" val="2723626170"/>
                    </a:ext>
                  </a:extLst>
                </a:gridCol>
                <a:gridCol w="1727200">
                  <a:extLst>
                    <a:ext uri="{9D8B030D-6E8A-4147-A177-3AD203B41FA5}">
                      <a16:colId xmlns:a16="http://schemas.microsoft.com/office/drawing/2014/main" val="2715796042"/>
                    </a:ext>
                  </a:extLst>
                </a:gridCol>
                <a:gridCol w="1727200">
                  <a:extLst>
                    <a:ext uri="{9D8B030D-6E8A-4147-A177-3AD203B41FA5}">
                      <a16:colId xmlns:a16="http://schemas.microsoft.com/office/drawing/2014/main" val="1718921373"/>
                    </a:ext>
                  </a:extLst>
                </a:gridCol>
                <a:gridCol w="1727200">
                  <a:extLst>
                    <a:ext uri="{9D8B030D-6E8A-4147-A177-3AD203B41FA5}">
                      <a16:colId xmlns:a16="http://schemas.microsoft.com/office/drawing/2014/main" val="512990595"/>
                    </a:ext>
                  </a:extLst>
                </a:gridCol>
              </a:tblGrid>
              <a:tr h="370840">
                <a:tc>
                  <a:txBody>
                    <a:bodyPr/>
                    <a:lstStyle/>
                    <a:p>
                      <a:r>
                        <a:rPr lang="en-AU" dirty="0"/>
                        <a:t>Prices</a:t>
                      </a:r>
                    </a:p>
                  </a:txBody>
                  <a:tcPr>
                    <a:lnR w="12700" cap="flat" cmpd="sng" algn="ctr">
                      <a:solidFill>
                        <a:schemeClr val="tx1"/>
                      </a:solidFill>
                      <a:prstDash val="solid"/>
                      <a:round/>
                      <a:headEnd type="none" w="med" len="med"/>
                      <a:tailEnd type="none" w="med" len="med"/>
                    </a:lnR>
                  </a:tcPr>
                </a:tc>
                <a:tc>
                  <a:txBody>
                    <a:bodyPr/>
                    <a:lstStyle/>
                    <a:p>
                      <a:pPr algn="ctr"/>
                      <a:r>
                        <a:rPr lang="en-AU" dirty="0"/>
                        <a:t>Sales of Bundle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Revenue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Costs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Profit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37553748"/>
                  </a:ext>
                </a:extLst>
              </a:tr>
              <a:tr h="370840">
                <a:tc>
                  <a:txBody>
                    <a:bodyPr/>
                    <a:lstStyle/>
                    <a:p>
                      <a:r>
                        <a:rPr lang="en-AU" i="1" dirty="0"/>
                        <a:t>P</a:t>
                      </a:r>
                      <a:r>
                        <a:rPr lang="en-AU" i="1" baseline="-25000" dirty="0"/>
                        <a:t>B</a:t>
                      </a:r>
                      <a:r>
                        <a:rPr lang="en-AU" i="1" baseline="0" dirty="0"/>
                        <a:t> </a:t>
                      </a:r>
                      <a:r>
                        <a:rPr lang="en-AU" dirty="0"/>
                        <a:t>= 1500</a:t>
                      </a:r>
                    </a:p>
                  </a:txBody>
                  <a:tcPr>
                    <a:lnR w="12700" cap="flat" cmpd="sng" algn="ctr">
                      <a:solidFill>
                        <a:schemeClr val="tx1"/>
                      </a:solidFill>
                      <a:prstDash val="solid"/>
                      <a:round/>
                      <a:headEnd type="none" w="med" len="med"/>
                      <a:tailEnd type="none" w="med" len="med"/>
                    </a:lnR>
                  </a:tcPr>
                </a:tc>
                <a:tc>
                  <a:txBody>
                    <a:bodyPr/>
                    <a:lstStyle/>
                    <a:p>
                      <a:pPr algn="ctr"/>
                      <a:r>
                        <a:rPr lang="en-AU"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6000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5200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800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540456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i="1" dirty="0"/>
                        <a:t>P</a:t>
                      </a:r>
                      <a:r>
                        <a:rPr lang="en-AU" i="1" baseline="-25000" dirty="0"/>
                        <a:t>B</a:t>
                      </a:r>
                      <a:r>
                        <a:rPr lang="en-AU" i="1" baseline="0" dirty="0"/>
                        <a:t> </a:t>
                      </a:r>
                      <a:r>
                        <a:rPr lang="en-AU" dirty="0"/>
                        <a:t>= 1600</a:t>
                      </a:r>
                    </a:p>
                  </a:txBody>
                  <a:tcPr>
                    <a:lnR w="12700" cap="flat" cmpd="sng" algn="ctr">
                      <a:solidFill>
                        <a:schemeClr val="tx1"/>
                      </a:solidFill>
                      <a:prstDash val="solid"/>
                      <a:round/>
                      <a:headEnd type="none" w="med" len="med"/>
                      <a:tailEnd type="none" w="med" len="med"/>
                    </a:lnR>
                  </a:tcPr>
                </a:tc>
                <a:tc>
                  <a:txBody>
                    <a:bodyPr/>
                    <a:lstStyle/>
                    <a:p>
                      <a:pPr algn="ctr"/>
                      <a:r>
                        <a:rPr lang="en-AU"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6400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5200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1200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472645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i="1" dirty="0"/>
                        <a:t>P</a:t>
                      </a:r>
                      <a:r>
                        <a:rPr lang="en-AU" i="1" baseline="-25000" dirty="0"/>
                        <a:t>B</a:t>
                      </a:r>
                      <a:r>
                        <a:rPr lang="en-AU" i="1" baseline="0" dirty="0"/>
                        <a:t> </a:t>
                      </a:r>
                      <a:r>
                        <a:rPr lang="en-AU" dirty="0"/>
                        <a:t>= 1700</a:t>
                      </a:r>
                    </a:p>
                  </a:txBody>
                  <a:tcPr>
                    <a:lnR w="12700" cap="flat" cmpd="sng" algn="ctr">
                      <a:solidFill>
                        <a:schemeClr val="tx1"/>
                      </a:solidFill>
                      <a:prstDash val="solid"/>
                      <a:round/>
                      <a:headEnd type="none" w="med" len="med"/>
                      <a:tailEnd type="none" w="med" len="med"/>
                    </a:lnR>
                  </a:tcPr>
                </a:tc>
                <a:tc>
                  <a:txBody>
                    <a:bodyPr/>
                    <a:lstStyle/>
                    <a:p>
                      <a:pPr algn="ctr"/>
                      <a:r>
                        <a:rPr lang="en-AU"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6800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5200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1600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19519500"/>
                  </a:ext>
                </a:extLst>
              </a:tr>
            </a:tbl>
          </a:graphicData>
        </a:graphic>
      </p:graphicFrame>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18</a:t>
            </a:fld>
            <a:endParaRPr lang="en-AU"/>
          </a:p>
        </p:txBody>
      </p:sp>
      <p:pic>
        <p:nvPicPr>
          <p:cNvPr id="7" name="Picture 6" descr="Table&#10;&#10;Description automatically generated">
            <a:extLst>
              <a:ext uri="{FF2B5EF4-FFF2-40B4-BE49-F238E27FC236}">
                <a16:creationId xmlns:a16="http://schemas.microsoft.com/office/drawing/2014/main" id="{D34A2741-42DA-DF4C-AC7F-EFFCA8CF1C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2445" y="4810312"/>
            <a:ext cx="4982977" cy="1115592"/>
          </a:xfrm>
          <a:prstGeom prst="rect">
            <a:avLst/>
          </a:prstGeom>
        </p:spPr>
      </p:pic>
    </p:spTree>
    <p:extLst>
      <p:ext uri="{BB962C8B-B14F-4D97-AF65-F5344CB8AC3E}">
        <p14:creationId xmlns:p14="http://schemas.microsoft.com/office/powerpoint/2010/main" val="2537320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2016 Mid-semester Exam Q1(ii)</a:t>
            </a:r>
            <a:endParaRPr lang="en-AU" dirty="0">
              <a:solidFill>
                <a:srgbClr val="002060"/>
              </a:solidFill>
            </a:endParaRPr>
          </a:p>
        </p:txBody>
      </p:sp>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400" dirty="0"/>
              <a:t>Consider a firm that sells two products, namely washing machines and tumble dryers. There are 4 customers each which as the valuation indicated in the table below: </a:t>
            </a:r>
          </a:p>
          <a:p>
            <a:pPr marL="0" indent="0">
              <a:buNone/>
            </a:pPr>
            <a:endParaRPr lang="en-AU" sz="1400" dirty="0"/>
          </a:p>
          <a:p>
            <a:pPr marL="0" indent="0">
              <a:buNone/>
            </a:pPr>
            <a:endParaRPr lang="en-AU" sz="1400" dirty="0"/>
          </a:p>
          <a:p>
            <a:pPr marL="0" indent="0">
              <a:buNone/>
            </a:pPr>
            <a:endParaRPr lang="en-AU" sz="1400" dirty="0"/>
          </a:p>
          <a:p>
            <a:pPr marL="0" indent="0">
              <a:buNone/>
            </a:pPr>
            <a:endParaRPr lang="en-AU" sz="1400" dirty="0"/>
          </a:p>
          <a:p>
            <a:pPr marL="0" indent="0">
              <a:buNone/>
            </a:pPr>
            <a:r>
              <a:rPr lang="en-AU" sz="1400" dirty="0"/>
              <a:t>The marginal and average cost of making a washing machine is $1000, and the marginal and average cost of making a dryer is $300. </a:t>
            </a:r>
          </a:p>
          <a:p>
            <a:pPr marL="0" indent="0">
              <a:buNone/>
            </a:pPr>
            <a:r>
              <a:rPr lang="en-AU" sz="1400" dirty="0"/>
              <a:t>What is the profit maximizing price if a mixed bundling strategy is used?</a:t>
            </a:r>
          </a:p>
          <a:p>
            <a:pPr marL="0" indent="0">
              <a:buNone/>
            </a:pPr>
            <a:r>
              <a:rPr lang="en-AU" sz="1400" dirty="0"/>
              <a:t>(a) </a:t>
            </a:r>
            <a:r>
              <a:rPr lang="en-AU" sz="1400" i="1" dirty="0"/>
              <a:t>P</a:t>
            </a:r>
            <a:r>
              <a:rPr lang="en-AU" sz="1400" i="1" baseline="-25000" dirty="0"/>
              <a:t>W</a:t>
            </a:r>
            <a:r>
              <a:rPr lang="en-AU" sz="1400" dirty="0"/>
              <a:t> = 1299; </a:t>
            </a:r>
            <a:r>
              <a:rPr lang="en-AU" sz="1400" i="1" dirty="0"/>
              <a:t>P</a:t>
            </a:r>
            <a:r>
              <a:rPr lang="en-AU" sz="1400" i="1" baseline="-25000" dirty="0"/>
              <a:t>D</a:t>
            </a:r>
            <a:r>
              <a:rPr lang="en-AU" sz="1400" dirty="0"/>
              <a:t> = 699; </a:t>
            </a:r>
            <a:r>
              <a:rPr lang="en-AU" sz="1400" i="1" dirty="0"/>
              <a:t>P</a:t>
            </a:r>
            <a:r>
              <a:rPr lang="en-AU" sz="1400" i="1" baseline="-25000" dirty="0"/>
              <a:t>B</a:t>
            </a:r>
            <a:r>
              <a:rPr lang="en-AU" sz="1400" dirty="0"/>
              <a:t> = 1000                (b) </a:t>
            </a:r>
            <a:r>
              <a:rPr lang="en-AU" sz="1400" i="1" dirty="0"/>
              <a:t>P</a:t>
            </a:r>
            <a:r>
              <a:rPr lang="en-AU" sz="1400" i="1" baseline="-25000" dirty="0"/>
              <a:t>W</a:t>
            </a:r>
            <a:r>
              <a:rPr lang="en-AU" sz="1400" dirty="0"/>
              <a:t> = 1499; </a:t>
            </a:r>
            <a:r>
              <a:rPr lang="en-AU" sz="1400" i="1" dirty="0"/>
              <a:t>P</a:t>
            </a:r>
            <a:r>
              <a:rPr lang="en-AU" sz="1400" i="1" baseline="-25000" dirty="0"/>
              <a:t>D</a:t>
            </a:r>
            <a:r>
              <a:rPr lang="en-AU" sz="1400" dirty="0"/>
              <a:t> = 799; </a:t>
            </a:r>
            <a:r>
              <a:rPr lang="en-AU" sz="1400" i="1" dirty="0"/>
              <a:t>P</a:t>
            </a:r>
            <a:r>
              <a:rPr lang="en-AU" sz="1400" i="1" baseline="-25000" dirty="0"/>
              <a:t>B</a:t>
            </a:r>
            <a:r>
              <a:rPr lang="en-AU" sz="1400" dirty="0"/>
              <a:t> = 1700                     (c) </a:t>
            </a:r>
            <a:r>
              <a:rPr lang="en-AU" sz="1400" i="1" dirty="0"/>
              <a:t>P</a:t>
            </a:r>
            <a:r>
              <a:rPr lang="en-AU" sz="1400" i="1" baseline="-25000" dirty="0"/>
              <a:t>W</a:t>
            </a:r>
            <a:r>
              <a:rPr lang="en-AU" sz="1400" dirty="0"/>
              <a:t> = 1699; </a:t>
            </a:r>
            <a:r>
              <a:rPr lang="en-AU" sz="1400" i="1" dirty="0"/>
              <a:t>P</a:t>
            </a:r>
            <a:r>
              <a:rPr lang="en-AU" sz="1400" i="1" baseline="-25000" dirty="0"/>
              <a:t>D</a:t>
            </a:r>
            <a:r>
              <a:rPr lang="en-AU" sz="1400" dirty="0"/>
              <a:t> = 799; </a:t>
            </a:r>
            <a:r>
              <a:rPr lang="en-AU" sz="1400" i="1" dirty="0"/>
              <a:t>P</a:t>
            </a:r>
            <a:r>
              <a:rPr lang="en-AU" sz="1400" i="1" baseline="-25000" dirty="0"/>
              <a:t>B</a:t>
            </a:r>
            <a:r>
              <a:rPr lang="en-AU" sz="1400" dirty="0"/>
              <a:t> = 1700 </a:t>
            </a:r>
          </a:p>
          <a:p>
            <a:pPr marL="0" indent="0">
              <a:buNone/>
            </a:pPr>
            <a:endParaRPr lang="en-AU" sz="14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19</a:t>
            </a:fld>
            <a:endParaRPr lang="en-AU"/>
          </a:p>
        </p:txBody>
      </p:sp>
      <p:pic>
        <p:nvPicPr>
          <p:cNvPr id="7" name="Picture 6" descr="Table&#10;&#10;Description automatically generated">
            <a:extLst>
              <a:ext uri="{FF2B5EF4-FFF2-40B4-BE49-F238E27FC236}">
                <a16:creationId xmlns:a16="http://schemas.microsoft.com/office/drawing/2014/main" id="{D34A2741-42DA-DF4C-AC7F-EFFCA8CF1C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5711" y="3165399"/>
            <a:ext cx="5832938" cy="1305882"/>
          </a:xfrm>
          <a:prstGeom prst="rect">
            <a:avLst/>
          </a:prstGeom>
        </p:spPr>
      </p:pic>
    </p:spTree>
    <p:extLst>
      <p:ext uri="{BB962C8B-B14F-4D97-AF65-F5344CB8AC3E}">
        <p14:creationId xmlns:p14="http://schemas.microsoft.com/office/powerpoint/2010/main" val="324797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Details of the Mid-semester exam</a:t>
            </a:r>
            <a:endParaRPr lang="en-AU" dirty="0">
              <a:solidFill>
                <a:srgbClr val="002060"/>
              </a:solidFill>
            </a:endParaRPr>
          </a:p>
        </p:txBody>
      </p:sp>
      <p:sp>
        <p:nvSpPr>
          <p:cNvPr id="3" name="Content Placeholder 2"/>
          <p:cNvSpPr>
            <a:spLocks noGrp="1"/>
          </p:cNvSpPr>
          <p:nvPr>
            <p:ph sz="quarter" idx="13"/>
          </p:nvPr>
        </p:nvSpPr>
        <p:spPr/>
        <p:txBody>
          <a:bodyPr>
            <a:normAutofit/>
          </a:bodyPr>
          <a:lstStyle/>
          <a:p>
            <a:pPr marL="0" indent="0">
              <a:buClr>
                <a:srgbClr val="0070C0"/>
              </a:buClr>
              <a:buSzPct val="50000"/>
              <a:buNone/>
            </a:pPr>
            <a:r>
              <a:rPr lang="en-US" dirty="0"/>
              <a:t>Format: Online</a:t>
            </a:r>
          </a:p>
          <a:p>
            <a:pPr marL="0" indent="0">
              <a:buClr>
                <a:srgbClr val="0070C0"/>
              </a:buClr>
              <a:buSzPct val="50000"/>
              <a:buNone/>
            </a:pPr>
            <a:r>
              <a:rPr lang="en-US" dirty="0">
                <a:solidFill>
                  <a:srgbClr val="002060"/>
                </a:solidFill>
              </a:rPr>
              <a:t>Date</a:t>
            </a:r>
            <a:r>
              <a:rPr lang="en-US" dirty="0"/>
              <a:t>: </a:t>
            </a:r>
            <a:r>
              <a:rPr lang="en-AU" dirty="0"/>
              <a:t>Wednesday 21 October 2020</a:t>
            </a:r>
          </a:p>
          <a:p>
            <a:pPr marL="0" indent="0">
              <a:buClr>
                <a:srgbClr val="0070C0"/>
              </a:buClr>
              <a:buSzPct val="50000"/>
              <a:buNone/>
            </a:pPr>
            <a:r>
              <a:rPr lang="en-AU" dirty="0">
                <a:solidFill>
                  <a:srgbClr val="002060"/>
                </a:solidFill>
              </a:rPr>
              <a:t>Time</a:t>
            </a:r>
            <a:r>
              <a:rPr lang="en-AU" dirty="0"/>
              <a:t>: 6:00pm, Sydney time</a:t>
            </a:r>
          </a:p>
          <a:p>
            <a:pPr marL="0" indent="0">
              <a:buClr>
                <a:srgbClr val="0070C0"/>
              </a:buClr>
              <a:buSzPct val="50000"/>
              <a:buNone/>
            </a:pPr>
            <a:r>
              <a:rPr lang="en-AU" dirty="0">
                <a:solidFill>
                  <a:srgbClr val="002060"/>
                </a:solidFill>
              </a:rPr>
              <a:t>Duration</a:t>
            </a:r>
            <a:r>
              <a:rPr lang="en-AU" dirty="0"/>
              <a:t>: 50 minutes including reading time</a:t>
            </a:r>
          </a:p>
          <a:p>
            <a:pPr marL="0" indent="0">
              <a:buClr>
                <a:srgbClr val="0070C0"/>
              </a:buClr>
              <a:buSzPct val="50000"/>
              <a:buNone/>
            </a:pPr>
            <a:r>
              <a:rPr lang="en-AU" dirty="0"/>
              <a:t>You are also given additional time for accessing the exam and uploading your answers. As a result, the upload is due at 7:05pm, with a last possible time of upload of 7:20pm. (There is no penalty for an upload between 7:05pm and 7:20pm.)</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a:t>
            </a:fld>
            <a:endParaRPr lang="en-AU"/>
          </a:p>
        </p:txBody>
      </p:sp>
    </p:spTree>
    <p:extLst>
      <p:ext uri="{BB962C8B-B14F-4D97-AF65-F5344CB8AC3E}">
        <p14:creationId xmlns:p14="http://schemas.microsoft.com/office/powerpoint/2010/main" val="4161946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2016 Mid-semester Exam Q1(ii)</a:t>
            </a:r>
            <a:endParaRPr lang="en-AU" dirty="0">
              <a:solidFill>
                <a:srgbClr val="002060"/>
              </a:solidFill>
            </a:endParaRPr>
          </a:p>
        </p:txBody>
      </p:sp>
      <p:graphicFrame>
        <p:nvGraphicFramePr>
          <p:cNvPr id="6" name="Table 7">
            <a:extLst>
              <a:ext uri="{FF2B5EF4-FFF2-40B4-BE49-F238E27FC236}">
                <a16:creationId xmlns:a16="http://schemas.microsoft.com/office/drawing/2014/main" id="{D24E4DE6-0841-9140-832E-6A5374E8B4FD}"/>
              </a:ext>
            </a:extLst>
          </p:cNvPr>
          <p:cNvGraphicFramePr>
            <a:graphicFrameLocks noGrp="1"/>
          </p:cNvGraphicFramePr>
          <p:nvPr>
            <p:ph sz="quarter" idx="13"/>
            <p:extLst>
              <p:ext uri="{D42A27DB-BD31-4B8C-83A1-F6EECF244321}">
                <p14:modId xmlns:p14="http://schemas.microsoft.com/office/powerpoint/2010/main" val="2250244505"/>
              </p:ext>
            </p:extLst>
          </p:nvPr>
        </p:nvGraphicFramePr>
        <p:xfrm>
          <a:off x="914400" y="2366963"/>
          <a:ext cx="10363199" cy="2565400"/>
        </p:xfrm>
        <a:graphic>
          <a:graphicData uri="http://schemas.openxmlformats.org/drawingml/2006/table">
            <a:tbl>
              <a:tblPr firstRow="1" bandRow="1">
                <a:tableStyleId>{7E9639D4-E3E2-4D34-9284-5A2195B3D0D7}</a:tableStyleId>
              </a:tblPr>
              <a:tblGrid>
                <a:gridCol w="1480457">
                  <a:extLst>
                    <a:ext uri="{9D8B030D-6E8A-4147-A177-3AD203B41FA5}">
                      <a16:colId xmlns:a16="http://schemas.microsoft.com/office/drawing/2014/main" val="3031801982"/>
                    </a:ext>
                  </a:extLst>
                </a:gridCol>
                <a:gridCol w="1480457">
                  <a:extLst>
                    <a:ext uri="{9D8B030D-6E8A-4147-A177-3AD203B41FA5}">
                      <a16:colId xmlns:a16="http://schemas.microsoft.com/office/drawing/2014/main" val="2723626170"/>
                    </a:ext>
                  </a:extLst>
                </a:gridCol>
                <a:gridCol w="1480457">
                  <a:extLst>
                    <a:ext uri="{9D8B030D-6E8A-4147-A177-3AD203B41FA5}">
                      <a16:colId xmlns:a16="http://schemas.microsoft.com/office/drawing/2014/main" val="2425147548"/>
                    </a:ext>
                  </a:extLst>
                </a:gridCol>
                <a:gridCol w="1480457">
                  <a:extLst>
                    <a:ext uri="{9D8B030D-6E8A-4147-A177-3AD203B41FA5}">
                      <a16:colId xmlns:a16="http://schemas.microsoft.com/office/drawing/2014/main" val="4185517600"/>
                    </a:ext>
                  </a:extLst>
                </a:gridCol>
                <a:gridCol w="1480457">
                  <a:extLst>
                    <a:ext uri="{9D8B030D-6E8A-4147-A177-3AD203B41FA5}">
                      <a16:colId xmlns:a16="http://schemas.microsoft.com/office/drawing/2014/main" val="2715796042"/>
                    </a:ext>
                  </a:extLst>
                </a:gridCol>
                <a:gridCol w="1480457">
                  <a:extLst>
                    <a:ext uri="{9D8B030D-6E8A-4147-A177-3AD203B41FA5}">
                      <a16:colId xmlns:a16="http://schemas.microsoft.com/office/drawing/2014/main" val="1718921373"/>
                    </a:ext>
                  </a:extLst>
                </a:gridCol>
                <a:gridCol w="1480457">
                  <a:extLst>
                    <a:ext uri="{9D8B030D-6E8A-4147-A177-3AD203B41FA5}">
                      <a16:colId xmlns:a16="http://schemas.microsoft.com/office/drawing/2014/main" val="512990595"/>
                    </a:ext>
                  </a:extLst>
                </a:gridCol>
              </a:tblGrid>
              <a:tr h="370840">
                <a:tc>
                  <a:txBody>
                    <a:bodyPr/>
                    <a:lstStyle/>
                    <a:p>
                      <a:r>
                        <a:rPr lang="en-AU" dirty="0"/>
                        <a:t>Prices</a:t>
                      </a:r>
                    </a:p>
                  </a:txBody>
                  <a:tcPr>
                    <a:lnR w="12700" cap="flat" cmpd="sng" algn="ctr">
                      <a:solidFill>
                        <a:schemeClr val="tx1"/>
                      </a:solidFill>
                      <a:prstDash val="solid"/>
                      <a:round/>
                      <a:headEnd type="none" w="med" len="med"/>
                      <a:tailEnd type="none" w="med" len="med"/>
                    </a:lnR>
                  </a:tcPr>
                </a:tc>
                <a:tc>
                  <a:txBody>
                    <a:bodyPr/>
                    <a:lstStyle/>
                    <a:p>
                      <a:pPr algn="ctr"/>
                      <a:r>
                        <a:rPr lang="en-AU" dirty="0"/>
                        <a:t>Sales of 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Sales of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Sales of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Revenue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Costs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Profit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37553748"/>
                  </a:ext>
                </a:extLst>
              </a:tr>
              <a:tr h="370840">
                <a:tc>
                  <a:txBody>
                    <a:bodyPr/>
                    <a:lstStyle/>
                    <a:p>
                      <a:r>
                        <a:rPr lang="en-AU" sz="1400" i="1" dirty="0"/>
                        <a:t>P</a:t>
                      </a:r>
                      <a:r>
                        <a:rPr lang="en-AU" sz="1400" i="1" baseline="-25000" dirty="0"/>
                        <a:t>w</a:t>
                      </a:r>
                      <a:r>
                        <a:rPr lang="en-AU" sz="1400" i="1" baseline="0" dirty="0"/>
                        <a:t> </a:t>
                      </a:r>
                      <a:r>
                        <a:rPr lang="en-AU" sz="1400" dirty="0"/>
                        <a:t>= 1299</a:t>
                      </a:r>
                      <a:br>
                        <a:rPr lang="en-AU" sz="1400" dirty="0"/>
                      </a:br>
                      <a:r>
                        <a:rPr lang="en-AU" sz="1400" i="1" dirty="0"/>
                        <a:t>P</a:t>
                      </a:r>
                      <a:r>
                        <a:rPr lang="en-AU" sz="1400" i="1" baseline="-25000" dirty="0"/>
                        <a:t>d</a:t>
                      </a:r>
                      <a:r>
                        <a:rPr lang="en-AU" sz="1400" i="1" baseline="0" dirty="0"/>
                        <a:t> </a:t>
                      </a:r>
                      <a:r>
                        <a:rPr lang="en-AU" sz="1400" dirty="0"/>
                        <a:t>= 699</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400" i="1" dirty="0"/>
                        <a:t>P</a:t>
                      </a:r>
                      <a:r>
                        <a:rPr lang="en-AU" sz="1400" i="1" baseline="-25000" dirty="0"/>
                        <a:t>B</a:t>
                      </a:r>
                      <a:r>
                        <a:rPr lang="en-AU" sz="1400" i="1" baseline="0" dirty="0"/>
                        <a:t> </a:t>
                      </a:r>
                      <a:r>
                        <a:rPr lang="en-AU" sz="1400" dirty="0"/>
                        <a:t>= 1000</a:t>
                      </a:r>
                    </a:p>
                  </a:txBody>
                  <a:tcPr>
                    <a:lnR w="12700" cap="flat" cmpd="sng" algn="ctr">
                      <a:solidFill>
                        <a:schemeClr val="tx1"/>
                      </a:solidFill>
                      <a:prstDash val="solid"/>
                      <a:round/>
                      <a:headEnd type="none" w="med" len="med"/>
                      <a:tailEnd type="none" w="med" len="med"/>
                    </a:lnR>
                  </a:tcPr>
                </a:tc>
                <a:tc>
                  <a:txBody>
                    <a:bodyPr/>
                    <a:lstStyle/>
                    <a:p>
                      <a:pPr algn="ct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sz="14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540456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i="1" dirty="0"/>
                        <a:t>P</a:t>
                      </a:r>
                      <a:r>
                        <a:rPr lang="en-AU" sz="1400" i="1" baseline="-25000" dirty="0"/>
                        <a:t>w</a:t>
                      </a:r>
                      <a:r>
                        <a:rPr lang="en-AU" sz="1400" i="1" baseline="0" dirty="0"/>
                        <a:t> </a:t>
                      </a:r>
                      <a:r>
                        <a:rPr lang="en-AU" sz="1400" dirty="0"/>
                        <a:t>= 1499</a:t>
                      </a:r>
                      <a:br>
                        <a:rPr lang="en-AU" sz="1400" dirty="0"/>
                      </a:br>
                      <a:r>
                        <a:rPr lang="en-AU" sz="1400" i="1" dirty="0"/>
                        <a:t>P</a:t>
                      </a:r>
                      <a:r>
                        <a:rPr lang="en-AU" sz="1400" i="1" baseline="-25000" dirty="0"/>
                        <a:t>d</a:t>
                      </a:r>
                      <a:r>
                        <a:rPr lang="en-AU" sz="1400" i="1" baseline="0" dirty="0"/>
                        <a:t> </a:t>
                      </a:r>
                      <a:r>
                        <a:rPr lang="en-AU" sz="1400" dirty="0"/>
                        <a:t>= 799</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400" i="1" dirty="0"/>
                        <a:t>P</a:t>
                      </a:r>
                      <a:r>
                        <a:rPr lang="en-AU" sz="1400" i="1" baseline="-25000" dirty="0"/>
                        <a:t>B</a:t>
                      </a:r>
                      <a:r>
                        <a:rPr lang="en-AU" sz="1400" i="1" baseline="0" dirty="0"/>
                        <a:t> </a:t>
                      </a:r>
                      <a:r>
                        <a:rPr lang="en-AU" sz="1400" dirty="0"/>
                        <a:t>= 1700</a:t>
                      </a:r>
                    </a:p>
                  </a:txBody>
                  <a:tcPr>
                    <a:lnR w="12700" cap="flat" cmpd="sng" algn="ctr">
                      <a:solidFill>
                        <a:schemeClr val="tx1"/>
                      </a:solidFill>
                      <a:prstDash val="solid"/>
                      <a:round/>
                      <a:headEnd type="none" w="med" len="med"/>
                      <a:tailEnd type="none" w="med" len="med"/>
                    </a:lnR>
                  </a:tcPr>
                </a:tc>
                <a:tc>
                  <a:txBody>
                    <a:bodyPr/>
                    <a:lstStyle/>
                    <a:p>
                      <a:pPr algn="ct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sz="14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472645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i="1" dirty="0"/>
                        <a:t>P</a:t>
                      </a:r>
                      <a:r>
                        <a:rPr lang="en-AU" sz="1400" i="1" baseline="-25000" dirty="0"/>
                        <a:t>w</a:t>
                      </a:r>
                      <a:r>
                        <a:rPr lang="en-AU" sz="1400" i="1" baseline="0" dirty="0"/>
                        <a:t> </a:t>
                      </a:r>
                      <a:r>
                        <a:rPr lang="en-AU" sz="1400" dirty="0"/>
                        <a:t>= 1699</a:t>
                      </a:r>
                      <a:br>
                        <a:rPr lang="en-AU" sz="1400" dirty="0"/>
                      </a:br>
                      <a:r>
                        <a:rPr lang="en-AU" sz="1400" i="1" dirty="0"/>
                        <a:t>P</a:t>
                      </a:r>
                      <a:r>
                        <a:rPr lang="en-AU" sz="1400" i="1" baseline="-25000" dirty="0"/>
                        <a:t>d</a:t>
                      </a:r>
                      <a:r>
                        <a:rPr lang="en-AU" sz="1400" i="1" baseline="0" dirty="0"/>
                        <a:t> </a:t>
                      </a:r>
                      <a:r>
                        <a:rPr lang="en-AU" sz="1400" dirty="0"/>
                        <a:t>= 799</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400" i="1" dirty="0"/>
                        <a:t>P</a:t>
                      </a:r>
                      <a:r>
                        <a:rPr lang="en-AU" sz="1400" i="1" baseline="-25000" dirty="0"/>
                        <a:t>B</a:t>
                      </a:r>
                      <a:r>
                        <a:rPr lang="en-AU" sz="1400" i="1" baseline="0" dirty="0"/>
                        <a:t> </a:t>
                      </a:r>
                      <a:r>
                        <a:rPr lang="en-AU" sz="1400" dirty="0"/>
                        <a:t>= 1700</a:t>
                      </a:r>
                    </a:p>
                  </a:txBody>
                  <a:tcPr>
                    <a:lnR w="12700" cap="flat" cmpd="sng" algn="ctr">
                      <a:solidFill>
                        <a:schemeClr val="tx1"/>
                      </a:solidFill>
                      <a:prstDash val="solid"/>
                      <a:round/>
                      <a:headEnd type="none" w="med" len="med"/>
                      <a:tailEnd type="none" w="med" len="med"/>
                    </a:lnR>
                  </a:tcPr>
                </a:tc>
                <a:tc>
                  <a:txBody>
                    <a:bodyPr/>
                    <a:lstStyle/>
                    <a:p>
                      <a:pPr algn="ct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sz="14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19519500"/>
                  </a:ext>
                </a:extLst>
              </a:tr>
            </a:tbl>
          </a:graphicData>
        </a:graphic>
      </p:graphicFrame>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20</a:t>
            </a:fld>
            <a:endParaRPr lang="en-AU"/>
          </a:p>
        </p:txBody>
      </p:sp>
      <p:pic>
        <p:nvPicPr>
          <p:cNvPr id="7" name="Picture 6" descr="Table&#10;&#10;Description automatically generated">
            <a:extLst>
              <a:ext uri="{FF2B5EF4-FFF2-40B4-BE49-F238E27FC236}">
                <a16:creationId xmlns:a16="http://schemas.microsoft.com/office/drawing/2014/main" id="{D34A2741-42DA-DF4C-AC7F-EFFCA8CF1C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6562" y="5084632"/>
            <a:ext cx="4982977" cy="1115592"/>
          </a:xfrm>
          <a:prstGeom prst="rect">
            <a:avLst/>
          </a:prstGeom>
        </p:spPr>
      </p:pic>
    </p:spTree>
    <p:extLst>
      <p:ext uri="{BB962C8B-B14F-4D97-AF65-F5344CB8AC3E}">
        <p14:creationId xmlns:p14="http://schemas.microsoft.com/office/powerpoint/2010/main" val="725040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2016 Mid-semester Exam Q1(ii)</a:t>
            </a:r>
            <a:endParaRPr lang="en-AU" dirty="0">
              <a:solidFill>
                <a:srgbClr val="002060"/>
              </a:solidFill>
            </a:endParaRPr>
          </a:p>
        </p:txBody>
      </p:sp>
      <p:graphicFrame>
        <p:nvGraphicFramePr>
          <p:cNvPr id="6" name="Table 7">
            <a:extLst>
              <a:ext uri="{FF2B5EF4-FFF2-40B4-BE49-F238E27FC236}">
                <a16:creationId xmlns:a16="http://schemas.microsoft.com/office/drawing/2014/main" id="{D24E4DE6-0841-9140-832E-6A5374E8B4FD}"/>
              </a:ext>
            </a:extLst>
          </p:cNvPr>
          <p:cNvGraphicFramePr>
            <a:graphicFrameLocks noGrp="1"/>
          </p:cNvGraphicFramePr>
          <p:nvPr>
            <p:ph sz="quarter" idx="13"/>
            <p:extLst>
              <p:ext uri="{D42A27DB-BD31-4B8C-83A1-F6EECF244321}">
                <p14:modId xmlns:p14="http://schemas.microsoft.com/office/powerpoint/2010/main" val="2381534848"/>
              </p:ext>
            </p:extLst>
          </p:nvPr>
        </p:nvGraphicFramePr>
        <p:xfrm>
          <a:off x="914400" y="2366963"/>
          <a:ext cx="10363199" cy="2565400"/>
        </p:xfrm>
        <a:graphic>
          <a:graphicData uri="http://schemas.openxmlformats.org/drawingml/2006/table">
            <a:tbl>
              <a:tblPr firstRow="1" bandRow="1">
                <a:tableStyleId>{7E9639D4-E3E2-4D34-9284-5A2195B3D0D7}</a:tableStyleId>
              </a:tblPr>
              <a:tblGrid>
                <a:gridCol w="1480457">
                  <a:extLst>
                    <a:ext uri="{9D8B030D-6E8A-4147-A177-3AD203B41FA5}">
                      <a16:colId xmlns:a16="http://schemas.microsoft.com/office/drawing/2014/main" val="3031801982"/>
                    </a:ext>
                  </a:extLst>
                </a:gridCol>
                <a:gridCol w="1480457">
                  <a:extLst>
                    <a:ext uri="{9D8B030D-6E8A-4147-A177-3AD203B41FA5}">
                      <a16:colId xmlns:a16="http://schemas.microsoft.com/office/drawing/2014/main" val="2723626170"/>
                    </a:ext>
                  </a:extLst>
                </a:gridCol>
                <a:gridCol w="1480457">
                  <a:extLst>
                    <a:ext uri="{9D8B030D-6E8A-4147-A177-3AD203B41FA5}">
                      <a16:colId xmlns:a16="http://schemas.microsoft.com/office/drawing/2014/main" val="2425147548"/>
                    </a:ext>
                  </a:extLst>
                </a:gridCol>
                <a:gridCol w="1480457">
                  <a:extLst>
                    <a:ext uri="{9D8B030D-6E8A-4147-A177-3AD203B41FA5}">
                      <a16:colId xmlns:a16="http://schemas.microsoft.com/office/drawing/2014/main" val="4185517600"/>
                    </a:ext>
                  </a:extLst>
                </a:gridCol>
                <a:gridCol w="1480457">
                  <a:extLst>
                    <a:ext uri="{9D8B030D-6E8A-4147-A177-3AD203B41FA5}">
                      <a16:colId xmlns:a16="http://schemas.microsoft.com/office/drawing/2014/main" val="2715796042"/>
                    </a:ext>
                  </a:extLst>
                </a:gridCol>
                <a:gridCol w="1480457">
                  <a:extLst>
                    <a:ext uri="{9D8B030D-6E8A-4147-A177-3AD203B41FA5}">
                      <a16:colId xmlns:a16="http://schemas.microsoft.com/office/drawing/2014/main" val="1718921373"/>
                    </a:ext>
                  </a:extLst>
                </a:gridCol>
                <a:gridCol w="1480457">
                  <a:extLst>
                    <a:ext uri="{9D8B030D-6E8A-4147-A177-3AD203B41FA5}">
                      <a16:colId xmlns:a16="http://schemas.microsoft.com/office/drawing/2014/main" val="512990595"/>
                    </a:ext>
                  </a:extLst>
                </a:gridCol>
              </a:tblGrid>
              <a:tr h="370840">
                <a:tc>
                  <a:txBody>
                    <a:bodyPr/>
                    <a:lstStyle/>
                    <a:p>
                      <a:r>
                        <a:rPr lang="en-AU" dirty="0"/>
                        <a:t>Prices</a:t>
                      </a:r>
                    </a:p>
                  </a:txBody>
                  <a:tcPr>
                    <a:lnR w="12700" cap="flat" cmpd="sng" algn="ctr">
                      <a:solidFill>
                        <a:schemeClr val="tx1"/>
                      </a:solidFill>
                      <a:prstDash val="solid"/>
                      <a:round/>
                      <a:headEnd type="none" w="med" len="med"/>
                      <a:tailEnd type="none" w="med" len="med"/>
                    </a:lnR>
                  </a:tcPr>
                </a:tc>
                <a:tc>
                  <a:txBody>
                    <a:bodyPr/>
                    <a:lstStyle/>
                    <a:p>
                      <a:pPr algn="ctr"/>
                      <a:r>
                        <a:rPr lang="en-AU" dirty="0"/>
                        <a:t>Sales of 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Sales of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Sales of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Revenue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Costs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Profit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37553748"/>
                  </a:ext>
                </a:extLst>
              </a:tr>
              <a:tr h="370840">
                <a:tc>
                  <a:txBody>
                    <a:bodyPr/>
                    <a:lstStyle/>
                    <a:p>
                      <a:r>
                        <a:rPr lang="en-AU" sz="1400" i="1" dirty="0"/>
                        <a:t>P</a:t>
                      </a:r>
                      <a:r>
                        <a:rPr lang="en-AU" sz="1400" i="1" baseline="-25000" dirty="0"/>
                        <a:t>w</a:t>
                      </a:r>
                      <a:r>
                        <a:rPr lang="en-AU" sz="1400" i="1" baseline="0" dirty="0"/>
                        <a:t> </a:t>
                      </a:r>
                      <a:r>
                        <a:rPr lang="en-AU" sz="1400" dirty="0"/>
                        <a:t>= 1299</a:t>
                      </a:r>
                      <a:br>
                        <a:rPr lang="en-AU" sz="1400" dirty="0"/>
                      </a:br>
                      <a:r>
                        <a:rPr lang="en-AU" sz="1400" i="1" dirty="0"/>
                        <a:t>P</a:t>
                      </a:r>
                      <a:r>
                        <a:rPr lang="en-AU" sz="1400" i="1" baseline="-25000" dirty="0"/>
                        <a:t>d</a:t>
                      </a:r>
                      <a:r>
                        <a:rPr lang="en-AU" sz="1400" i="1" baseline="0" dirty="0"/>
                        <a:t> </a:t>
                      </a:r>
                      <a:r>
                        <a:rPr lang="en-AU" sz="1400" dirty="0"/>
                        <a:t>= 699</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400" i="1" dirty="0"/>
                        <a:t>P</a:t>
                      </a:r>
                      <a:r>
                        <a:rPr lang="en-AU" sz="1400" i="1" baseline="-25000" dirty="0"/>
                        <a:t>B</a:t>
                      </a:r>
                      <a:r>
                        <a:rPr lang="en-AU" sz="1400" i="1" baseline="0" dirty="0"/>
                        <a:t> </a:t>
                      </a:r>
                      <a:r>
                        <a:rPr lang="en-AU" sz="1400" dirty="0"/>
                        <a:t>= 1000</a:t>
                      </a:r>
                    </a:p>
                  </a:txBody>
                  <a:tcPr>
                    <a:lnR w="12700" cap="flat" cmpd="sng" algn="ctr">
                      <a:solidFill>
                        <a:schemeClr val="tx1"/>
                      </a:solidFill>
                      <a:prstDash val="solid"/>
                      <a:round/>
                      <a:headEnd type="none" w="med" len="med"/>
                      <a:tailEnd type="none" w="med" len="med"/>
                    </a:lnR>
                  </a:tcPr>
                </a:tc>
                <a:tc>
                  <a:txBody>
                    <a:bodyPr/>
                    <a:lstStyle/>
                    <a:p>
                      <a:pPr algn="ct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sz="1400" dirty="0"/>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sz="1400" dirty="0"/>
                        <a:t>5200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sz="1400" dirty="0"/>
                        <a:t>-1200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540456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i="1" dirty="0"/>
                        <a:t>P</a:t>
                      </a:r>
                      <a:r>
                        <a:rPr lang="en-AU" sz="1400" i="1" baseline="-25000" dirty="0"/>
                        <a:t>w</a:t>
                      </a:r>
                      <a:r>
                        <a:rPr lang="en-AU" sz="1400" i="1" baseline="0" dirty="0"/>
                        <a:t> </a:t>
                      </a:r>
                      <a:r>
                        <a:rPr lang="en-AU" sz="1400" dirty="0"/>
                        <a:t>= 1499</a:t>
                      </a:r>
                      <a:br>
                        <a:rPr lang="en-AU" sz="1400" dirty="0"/>
                      </a:br>
                      <a:r>
                        <a:rPr lang="en-AU" sz="1400" i="1" dirty="0"/>
                        <a:t>P</a:t>
                      </a:r>
                      <a:r>
                        <a:rPr lang="en-AU" sz="1400" i="1" baseline="-25000" dirty="0"/>
                        <a:t>d</a:t>
                      </a:r>
                      <a:r>
                        <a:rPr lang="en-AU" sz="1400" i="1" baseline="0" dirty="0"/>
                        <a:t> </a:t>
                      </a:r>
                      <a:r>
                        <a:rPr lang="en-AU" sz="1400" dirty="0"/>
                        <a:t>= 799</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400" i="1" dirty="0"/>
                        <a:t>P</a:t>
                      </a:r>
                      <a:r>
                        <a:rPr lang="en-AU" sz="1400" i="1" baseline="-25000" dirty="0"/>
                        <a:t>B</a:t>
                      </a:r>
                      <a:r>
                        <a:rPr lang="en-AU" sz="1400" i="1" baseline="0" dirty="0"/>
                        <a:t> </a:t>
                      </a:r>
                      <a:r>
                        <a:rPr lang="en-AU" sz="1400" dirty="0"/>
                        <a:t>= 1700</a:t>
                      </a:r>
                    </a:p>
                  </a:txBody>
                  <a:tcPr>
                    <a:lnR w="12700" cap="flat" cmpd="sng" algn="ctr">
                      <a:solidFill>
                        <a:schemeClr val="tx1"/>
                      </a:solidFill>
                      <a:prstDash val="solid"/>
                      <a:round/>
                      <a:headEnd type="none" w="med" len="med"/>
                      <a:tailEnd type="none" w="med" len="med"/>
                    </a:lnR>
                  </a:tcPr>
                </a:tc>
                <a:tc>
                  <a:txBody>
                    <a:bodyPr/>
                    <a:lstStyle/>
                    <a:p>
                      <a:pPr algn="ct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sz="14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472645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i="1" dirty="0"/>
                        <a:t>P</a:t>
                      </a:r>
                      <a:r>
                        <a:rPr lang="en-AU" sz="1400" i="1" baseline="-25000" dirty="0"/>
                        <a:t>w</a:t>
                      </a:r>
                      <a:r>
                        <a:rPr lang="en-AU" sz="1400" i="1" baseline="0" dirty="0"/>
                        <a:t> </a:t>
                      </a:r>
                      <a:r>
                        <a:rPr lang="en-AU" sz="1400" dirty="0"/>
                        <a:t>= 1699</a:t>
                      </a:r>
                      <a:br>
                        <a:rPr lang="en-AU" sz="1400" dirty="0"/>
                      </a:br>
                      <a:r>
                        <a:rPr lang="en-AU" sz="1400" i="1" dirty="0"/>
                        <a:t>P</a:t>
                      </a:r>
                      <a:r>
                        <a:rPr lang="en-AU" sz="1400" i="1" baseline="-25000" dirty="0"/>
                        <a:t>d</a:t>
                      </a:r>
                      <a:r>
                        <a:rPr lang="en-AU" sz="1400" i="1" baseline="0" dirty="0"/>
                        <a:t> </a:t>
                      </a:r>
                      <a:r>
                        <a:rPr lang="en-AU" sz="1400" dirty="0"/>
                        <a:t>= 799</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400" i="1" dirty="0"/>
                        <a:t>P</a:t>
                      </a:r>
                      <a:r>
                        <a:rPr lang="en-AU" sz="1400" i="1" baseline="-25000" dirty="0"/>
                        <a:t>B</a:t>
                      </a:r>
                      <a:r>
                        <a:rPr lang="en-AU" sz="1400" i="1" baseline="0" dirty="0"/>
                        <a:t> </a:t>
                      </a:r>
                      <a:r>
                        <a:rPr lang="en-AU" sz="1400" dirty="0"/>
                        <a:t>= 1700</a:t>
                      </a:r>
                    </a:p>
                  </a:txBody>
                  <a:tcPr>
                    <a:lnR w="12700" cap="flat" cmpd="sng" algn="ctr">
                      <a:solidFill>
                        <a:schemeClr val="tx1"/>
                      </a:solidFill>
                      <a:prstDash val="solid"/>
                      <a:round/>
                      <a:headEnd type="none" w="med" len="med"/>
                      <a:tailEnd type="none" w="med" len="med"/>
                    </a:lnR>
                  </a:tcPr>
                </a:tc>
                <a:tc>
                  <a:txBody>
                    <a:bodyPr/>
                    <a:lstStyle/>
                    <a:p>
                      <a:pPr algn="ct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sz="14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19519500"/>
                  </a:ext>
                </a:extLst>
              </a:tr>
            </a:tbl>
          </a:graphicData>
        </a:graphic>
      </p:graphicFrame>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21</a:t>
            </a:fld>
            <a:endParaRPr lang="en-AU"/>
          </a:p>
        </p:txBody>
      </p:sp>
      <p:pic>
        <p:nvPicPr>
          <p:cNvPr id="7" name="Picture 6" descr="Table&#10;&#10;Description automatically generated">
            <a:extLst>
              <a:ext uri="{FF2B5EF4-FFF2-40B4-BE49-F238E27FC236}">
                <a16:creationId xmlns:a16="http://schemas.microsoft.com/office/drawing/2014/main" id="{D34A2741-42DA-DF4C-AC7F-EFFCA8CF1C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6562" y="5084632"/>
            <a:ext cx="4982977" cy="1115592"/>
          </a:xfrm>
          <a:prstGeom prst="rect">
            <a:avLst/>
          </a:prstGeom>
        </p:spPr>
      </p:pic>
    </p:spTree>
    <p:extLst>
      <p:ext uri="{BB962C8B-B14F-4D97-AF65-F5344CB8AC3E}">
        <p14:creationId xmlns:p14="http://schemas.microsoft.com/office/powerpoint/2010/main" val="1036745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2016 Mid-semester Exam Q1(ii)</a:t>
            </a:r>
            <a:endParaRPr lang="en-AU" dirty="0">
              <a:solidFill>
                <a:srgbClr val="002060"/>
              </a:solidFill>
            </a:endParaRPr>
          </a:p>
        </p:txBody>
      </p:sp>
      <p:graphicFrame>
        <p:nvGraphicFramePr>
          <p:cNvPr id="6" name="Table 7">
            <a:extLst>
              <a:ext uri="{FF2B5EF4-FFF2-40B4-BE49-F238E27FC236}">
                <a16:creationId xmlns:a16="http://schemas.microsoft.com/office/drawing/2014/main" id="{D24E4DE6-0841-9140-832E-6A5374E8B4FD}"/>
              </a:ext>
            </a:extLst>
          </p:cNvPr>
          <p:cNvGraphicFramePr>
            <a:graphicFrameLocks noGrp="1"/>
          </p:cNvGraphicFramePr>
          <p:nvPr>
            <p:ph sz="quarter" idx="13"/>
            <p:extLst>
              <p:ext uri="{D42A27DB-BD31-4B8C-83A1-F6EECF244321}">
                <p14:modId xmlns:p14="http://schemas.microsoft.com/office/powerpoint/2010/main" val="2418634069"/>
              </p:ext>
            </p:extLst>
          </p:nvPr>
        </p:nvGraphicFramePr>
        <p:xfrm>
          <a:off x="914400" y="2366963"/>
          <a:ext cx="10363199" cy="2565400"/>
        </p:xfrm>
        <a:graphic>
          <a:graphicData uri="http://schemas.openxmlformats.org/drawingml/2006/table">
            <a:tbl>
              <a:tblPr firstRow="1" bandRow="1">
                <a:tableStyleId>{7E9639D4-E3E2-4D34-9284-5A2195B3D0D7}</a:tableStyleId>
              </a:tblPr>
              <a:tblGrid>
                <a:gridCol w="1480457">
                  <a:extLst>
                    <a:ext uri="{9D8B030D-6E8A-4147-A177-3AD203B41FA5}">
                      <a16:colId xmlns:a16="http://schemas.microsoft.com/office/drawing/2014/main" val="3031801982"/>
                    </a:ext>
                  </a:extLst>
                </a:gridCol>
                <a:gridCol w="1480457">
                  <a:extLst>
                    <a:ext uri="{9D8B030D-6E8A-4147-A177-3AD203B41FA5}">
                      <a16:colId xmlns:a16="http://schemas.microsoft.com/office/drawing/2014/main" val="2723626170"/>
                    </a:ext>
                  </a:extLst>
                </a:gridCol>
                <a:gridCol w="1480457">
                  <a:extLst>
                    <a:ext uri="{9D8B030D-6E8A-4147-A177-3AD203B41FA5}">
                      <a16:colId xmlns:a16="http://schemas.microsoft.com/office/drawing/2014/main" val="2425147548"/>
                    </a:ext>
                  </a:extLst>
                </a:gridCol>
                <a:gridCol w="1480457">
                  <a:extLst>
                    <a:ext uri="{9D8B030D-6E8A-4147-A177-3AD203B41FA5}">
                      <a16:colId xmlns:a16="http://schemas.microsoft.com/office/drawing/2014/main" val="4185517600"/>
                    </a:ext>
                  </a:extLst>
                </a:gridCol>
                <a:gridCol w="1480457">
                  <a:extLst>
                    <a:ext uri="{9D8B030D-6E8A-4147-A177-3AD203B41FA5}">
                      <a16:colId xmlns:a16="http://schemas.microsoft.com/office/drawing/2014/main" val="2715796042"/>
                    </a:ext>
                  </a:extLst>
                </a:gridCol>
                <a:gridCol w="1480457">
                  <a:extLst>
                    <a:ext uri="{9D8B030D-6E8A-4147-A177-3AD203B41FA5}">
                      <a16:colId xmlns:a16="http://schemas.microsoft.com/office/drawing/2014/main" val="1718921373"/>
                    </a:ext>
                  </a:extLst>
                </a:gridCol>
                <a:gridCol w="1480457">
                  <a:extLst>
                    <a:ext uri="{9D8B030D-6E8A-4147-A177-3AD203B41FA5}">
                      <a16:colId xmlns:a16="http://schemas.microsoft.com/office/drawing/2014/main" val="512990595"/>
                    </a:ext>
                  </a:extLst>
                </a:gridCol>
              </a:tblGrid>
              <a:tr h="370840">
                <a:tc>
                  <a:txBody>
                    <a:bodyPr/>
                    <a:lstStyle/>
                    <a:p>
                      <a:r>
                        <a:rPr lang="en-AU" dirty="0"/>
                        <a:t>Prices</a:t>
                      </a:r>
                    </a:p>
                  </a:txBody>
                  <a:tcPr>
                    <a:lnR w="12700" cap="flat" cmpd="sng" algn="ctr">
                      <a:solidFill>
                        <a:schemeClr val="tx1"/>
                      </a:solidFill>
                      <a:prstDash val="solid"/>
                      <a:round/>
                      <a:headEnd type="none" w="med" len="med"/>
                      <a:tailEnd type="none" w="med" len="med"/>
                    </a:lnR>
                  </a:tcPr>
                </a:tc>
                <a:tc>
                  <a:txBody>
                    <a:bodyPr/>
                    <a:lstStyle/>
                    <a:p>
                      <a:pPr algn="ctr"/>
                      <a:r>
                        <a:rPr lang="en-AU" dirty="0"/>
                        <a:t>Sales of 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Sales of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Sales of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Revenue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Costs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Profit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37553748"/>
                  </a:ext>
                </a:extLst>
              </a:tr>
              <a:tr h="370840">
                <a:tc>
                  <a:txBody>
                    <a:bodyPr/>
                    <a:lstStyle/>
                    <a:p>
                      <a:r>
                        <a:rPr lang="en-AU" sz="1400" i="1" dirty="0"/>
                        <a:t>P</a:t>
                      </a:r>
                      <a:r>
                        <a:rPr lang="en-AU" sz="1400" i="1" baseline="-25000" dirty="0"/>
                        <a:t>w</a:t>
                      </a:r>
                      <a:r>
                        <a:rPr lang="en-AU" sz="1400" i="1" baseline="0" dirty="0"/>
                        <a:t> </a:t>
                      </a:r>
                      <a:r>
                        <a:rPr lang="en-AU" sz="1400" dirty="0"/>
                        <a:t>= 1299</a:t>
                      </a:r>
                      <a:br>
                        <a:rPr lang="en-AU" sz="1400" dirty="0"/>
                      </a:br>
                      <a:r>
                        <a:rPr lang="en-AU" sz="1400" i="1" dirty="0"/>
                        <a:t>P</a:t>
                      </a:r>
                      <a:r>
                        <a:rPr lang="en-AU" sz="1400" i="1" baseline="-25000" dirty="0"/>
                        <a:t>d</a:t>
                      </a:r>
                      <a:r>
                        <a:rPr lang="en-AU" sz="1400" i="1" baseline="0" dirty="0"/>
                        <a:t> </a:t>
                      </a:r>
                      <a:r>
                        <a:rPr lang="en-AU" sz="1400" dirty="0"/>
                        <a:t>= 699</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400" i="1" dirty="0"/>
                        <a:t>P</a:t>
                      </a:r>
                      <a:r>
                        <a:rPr lang="en-AU" sz="1400" i="1" baseline="-25000" dirty="0"/>
                        <a:t>B</a:t>
                      </a:r>
                      <a:r>
                        <a:rPr lang="en-AU" sz="1400" i="1" baseline="0" dirty="0"/>
                        <a:t> </a:t>
                      </a:r>
                      <a:r>
                        <a:rPr lang="en-AU" sz="1400" dirty="0"/>
                        <a:t>= 1000</a:t>
                      </a:r>
                    </a:p>
                  </a:txBody>
                  <a:tcPr>
                    <a:lnR w="12700" cap="flat" cmpd="sng" algn="ctr">
                      <a:solidFill>
                        <a:schemeClr val="tx1"/>
                      </a:solidFill>
                      <a:prstDash val="solid"/>
                      <a:round/>
                      <a:headEnd type="none" w="med" len="med"/>
                      <a:tailEnd type="none" w="med" len="med"/>
                    </a:lnR>
                  </a:tcPr>
                </a:tc>
                <a:tc>
                  <a:txBody>
                    <a:bodyPr/>
                    <a:lstStyle/>
                    <a:p>
                      <a:pPr algn="ct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sz="1400" dirty="0"/>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sz="1400" dirty="0"/>
                        <a:t>5200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sz="1400" dirty="0"/>
                        <a:t>-1200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540456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i="1" dirty="0"/>
                        <a:t>P</a:t>
                      </a:r>
                      <a:r>
                        <a:rPr lang="en-AU" sz="1400" i="1" baseline="-25000" dirty="0"/>
                        <a:t>w</a:t>
                      </a:r>
                      <a:r>
                        <a:rPr lang="en-AU" sz="1400" i="1" baseline="0" dirty="0"/>
                        <a:t> </a:t>
                      </a:r>
                      <a:r>
                        <a:rPr lang="en-AU" sz="1400" dirty="0"/>
                        <a:t>= 1499</a:t>
                      </a:r>
                      <a:br>
                        <a:rPr lang="en-AU" sz="1400" dirty="0"/>
                      </a:br>
                      <a:r>
                        <a:rPr lang="en-AU" sz="1400" i="1" dirty="0"/>
                        <a:t>P</a:t>
                      </a:r>
                      <a:r>
                        <a:rPr lang="en-AU" sz="1400" i="1" baseline="-25000" dirty="0"/>
                        <a:t>d</a:t>
                      </a:r>
                      <a:r>
                        <a:rPr lang="en-AU" sz="1400" i="1" baseline="0" dirty="0"/>
                        <a:t> </a:t>
                      </a:r>
                      <a:r>
                        <a:rPr lang="en-AU" sz="1400" dirty="0"/>
                        <a:t>= 799</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400" i="1" dirty="0"/>
                        <a:t>P</a:t>
                      </a:r>
                      <a:r>
                        <a:rPr lang="en-AU" sz="1400" i="1" baseline="-25000" dirty="0"/>
                        <a:t>B</a:t>
                      </a:r>
                      <a:r>
                        <a:rPr lang="en-AU" sz="1400" i="1" baseline="0" dirty="0"/>
                        <a:t> </a:t>
                      </a:r>
                      <a:r>
                        <a:rPr lang="en-AU" sz="1400" dirty="0"/>
                        <a:t>= 1700</a:t>
                      </a:r>
                    </a:p>
                  </a:txBody>
                  <a:tcPr>
                    <a:lnR w="12700" cap="flat" cmpd="sng" algn="ctr">
                      <a:solidFill>
                        <a:schemeClr val="tx1"/>
                      </a:solidFill>
                      <a:prstDash val="solid"/>
                      <a:round/>
                      <a:headEnd type="none" w="med" len="med"/>
                      <a:tailEnd type="none" w="med" len="med"/>
                    </a:lnR>
                  </a:tcPr>
                </a:tc>
                <a:tc>
                  <a:txBody>
                    <a:bodyPr/>
                    <a:lstStyle/>
                    <a:p>
                      <a:pPr algn="ctr"/>
                      <a:r>
                        <a:rPr lang="en-AU" sz="1400" dirty="0"/>
                        <a:t>1 (Doris)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sz="1400" dirty="0"/>
                        <a:t>1 (Arnie)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sz="1400" dirty="0"/>
                        <a:t>2 (Beatrice and Colm)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400" dirty="0"/>
                        <a:t>1499 + 799 + 2x1700 = 5698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400" dirty="0"/>
                        <a:t>3x1000 + 3x300 = 3900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sz="1400" dirty="0"/>
                        <a:t>1798</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472645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i="1" dirty="0"/>
                        <a:t>P</a:t>
                      </a:r>
                      <a:r>
                        <a:rPr lang="en-AU" sz="1400" i="1" baseline="-25000" dirty="0"/>
                        <a:t>w</a:t>
                      </a:r>
                      <a:r>
                        <a:rPr lang="en-AU" sz="1400" i="1" baseline="0" dirty="0"/>
                        <a:t> </a:t>
                      </a:r>
                      <a:r>
                        <a:rPr lang="en-AU" sz="1400" dirty="0"/>
                        <a:t>= 1699</a:t>
                      </a:r>
                      <a:br>
                        <a:rPr lang="en-AU" sz="1400" dirty="0"/>
                      </a:br>
                      <a:r>
                        <a:rPr lang="en-AU" sz="1400" i="1" dirty="0"/>
                        <a:t>P</a:t>
                      </a:r>
                      <a:r>
                        <a:rPr lang="en-AU" sz="1400" i="1" baseline="-25000" dirty="0"/>
                        <a:t>d</a:t>
                      </a:r>
                      <a:r>
                        <a:rPr lang="en-AU" sz="1400" i="1" baseline="0" dirty="0"/>
                        <a:t> </a:t>
                      </a:r>
                      <a:r>
                        <a:rPr lang="en-AU" sz="1400" dirty="0"/>
                        <a:t>= 799</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400" i="1" dirty="0"/>
                        <a:t>P</a:t>
                      </a:r>
                      <a:r>
                        <a:rPr lang="en-AU" sz="1400" i="1" baseline="-25000" dirty="0"/>
                        <a:t>B</a:t>
                      </a:r>
                      <a:r>
                        <a:rPr lang="en-AU" sz="1400" i="1" baseline="0" dirty="0"/>
                        <a:t> </a:t>
                      </a:r>
                      <a:r>
                        <a:rPr lang="en-AU" sz="1400" dirty="0"/>
                        <a:t>= 1700</a:t>
                      </a:r>
                    </a:p>
                  </a:txBody>
                  <a:tcPr>
                    <a:lnR w="12700" cap="flat" cmpd="sng" algn="ctr">
                      <a:solidFill>
                        <a:schemeClr val="tx1"/>
                      </a:solidFill>
                      <a:prstDash val="solid"/>
                      <a:round/>
                      <a:headEnd type="none" w="med" len="med"/>
                      <a:tailEnd type="none" w="med" len="med"/>
                    </a:lnR>
                  </a:tcPr>
                </a:tc>
                <a:tc>
                  <a:txBody>
                    <a:bodyPr/>
                    <a:lstStyle/>
                    <a:p>
                      <a:pPr algn="ct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sz="14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19519500"/>
                  </a:ext>
                </a:extLst>
              </a:tr>
            </a:tbl>
          </a:graphicData>
        </a:graphic>
      </p:graphicFrame>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22</a:t>
            </a:fld>
            <a:endParaRPr lang="en-AU"/>
          </a:p>
        </p:txBody>
      </p:sp>
      <p:pic>
        <p:nvPicPr>
          <p:cNvPr id="7" name="Picture 6" descr="Table&#10;&#10;Description automatically generated">
            <a:extLst>
              <a:ext uri="{FF2B5EF4-FFF2-40B4-BE49-F238E27FC236}">
                <a16:creationId xmlns:a16="http://schemas.microsoft.com/office/drawing/2014/main" id="{D34A2741-42DA-DF4C-AC7F-EFFCA8CF1C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6562" y="5084632"/>
            <a:ext cx="4982977" cy="1115592"/>
          </a:xfrm>
          <a:prstGeom prst="rect">
            <a:avLst/>
          </a:prstGeom>
        </p:spPr>
      </p:pic>
    </p:spTree>
    <p:extLst>
      <p:ext uri="{BB962C8B-B14F-4D97-AF65-F5344CB8AC3E}">
        <p14:creationId xmlns:p14="http://schemas.microsoft.com/office/powerpoint/2010/main" val="2125026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2016 Mid-semester Exam Q1(ii)</a:t>
            </a:r>
            <a:endParaRPr lang="en-AU" dirty="0">
              <a:solidFill>
                <a:srgbClr val="002060"/>
              </a:solidFill>
            </a:endParaRPr>
          </a:p>
        </p:txBody>
      </p:sp>
      <p:graphicFrame>
        <p:nvGraphicFramePr>
          <p:cNvPr id="6" name="Table 7">
            <a:extLst>
              <a:ext uri="{FF2B5EF4-FFF2-40B4-BE49-F238E27FC236}">
                <a16:creationId xmlns:a16="http://schemas.microsoft.com/office/drawing/2014/main" id="{D24E4DE6-0841-9140-832E-6A5374E8B4FD}"/>
              </a:ext>
            </a:extLst>
          </p:cNvPr>
          <p:cNvGraphicFramePr>
            <a:graphicFrameLocks noGrp="1"/>
          </p:cNvGraphicFramePr>
          <p:nvPr>
            <p:ph sz="quarter" idx="13"/>
          </p:nvPr>
        </p:nvGraphicFramePr>
        <p:xfrm>
          <a:off x="914400" y="2366963"/>
          <a:ext cx="10363199" cy="2565400"/>
        </p:xfrm>
        <a:graphic>
          <a:graphicData uri="http://schemas.openxmlformats.org/drawingml/2006/table">
            <a:tbl>
              <a:tblPr firstRow="1" bandRow="1">
                <a:tableStyleId>{7E9639D4-E3E2-4D34-9284-5A2195B3D0D7}</a:tableStyleId>
              </a:tblPr>
              <a:tblGrid>
                <a:gridCol w="1480457">
                  <a:extLst>
                    <a:ext uri="{9D8B030D-6E8A-4147-A177-3AD203B41FA5}">
                      <a16:colId xmlns:a16="http://schemas.microsoft.com/office/drawing/2014/main" val="3031801982"/>
                    </a:ext>
                  </a:extLst>
                </a:gridCol>
                <a:gridCol w="1480457">
                  <a:extLst>
                    <a:ext uri="{9D8B030D-6E8A-4147-A177-3AD203B41FA5}">
                      <a16:colId xmlns:a16="http://schemas.microsoft.com/office/drawing/2014/main" val="2723626170"/>
                    </a:ext>
                  </a:extLst>
                </a:gridCol>
                <a:gridCol w="1480457">
                  <a:extLst>
                    <a:ext uri="{9D8B030D-6E8A-4147-A177-3AD203B41FA5}">
                      <a16:colId xmlns:a16="http://schemas.microsoft.com/office/drawing/2014/main" val="2425147548"/>
                    </a:ext>
                  </a:extLst>
                </a:gridCol>
                <a:gridCol w="1480457">
                  <a:extLst>
                    <a:ext uri="{9D8B030D-6E8A-4147-A177-3AD203B41FA5}">
                      <a16:colId xmlns:a16="http://schemas.microsoft.com/office/drawing/2014/main" val="4185517600"/>
                    </a:ext>
                  </a:extLst>
                </a:gridCol>
                <a:gridCol w="1480457">
                  <a:extLst>
                    <a:ext uri="{9D8B030D-6E8A-4147-A177-3AD203B41FA5}">
                      <a16:colId xmlns:a16="http://schemas.microsoft.com/office/drawing/2014/main" val="2715796042"/>
                    </a:ext>
                  </a:extLst>
                </a:gridCol>
                <a:gridCol w="1480457">
                  <a:extLst>
                    <a:ext uri="{9D8B030D-6E8A-4147-A177-3AD203B41FA5}">
                      <a16:colId xmlns:a16="http://schemas.microsoft.com/office/drawing/2014/main" val="1718921373"/>
                    </a:ext>
                  </a:extLst>
                </a:gridCol>
                <a:gridCol w="1480457">
                  <a:extLst>
                    <a:ext uri="{9D8B030D-6E8A-4147-A177-3AD203B41FA5}">
                      <a16:colId xmlns:a16="http://schemas.microsoft.com/office/drawing/2014/main" val="512990595"/>
                    </a:ext>
                  </a:extLst>
                </a:gridCol>
              </a:tblGrid>
              <a:tr h="370840">
                <a:tc>
                  <a:txBody>
                    <a:bodyPr/>
                    <a:lstStyle/>
                    <a:p>
                      <a:r>
                        <a:rPr lang="en-AU" dirty="0"/>
                        <a:t>Prices</a:t>
                      </a:r>
                    </a:p>
                  </a:txBody>
                  <a:tcPr>
                    <a:lnR w="12700" cap="flat" cmpd="sng" algn="ctr">
                      <a:solidFill>
                        <a:schemeClr val="tx1"/>
                      </a:solidFill>
                      <a:prstDash val="solid"/>
                      <a:round/>
                      <a:headEnd type="none" w="med" len="med"/>
                      <a:tailEnd type="none" w="med" len="med"/>
                    </a:lnR>
                  </a:tcPr>
                </a:tc>
                <a:tc>
                  <a:txBody>
                    <a:bodyPr/>
                    <a:lstStyle/>
                    <a:p>
                      <a:pPr algn="ctr"/>
                      <a:r>
                        <a:rPr lang="en-AU" dirty="0"/>
                        <a:t>Sales of 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Sales of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Sales of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Revenue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Costs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Profit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37553748"/>
                  </a:ext>
                </a:extLst>
              </a:tr>
              <a:tr h="370840">
                <a:tc>
                  <a:txBody>
                    <a:bodyPr/>
                    <a:lstStyle/>
                    <a:p>
                      <a:r>
                        <a:rPr lang="en-AU" sz="1400" i="1" dirty="0"/>
                        <a:t>P</a:t>
                      </a:r>
                      <a:r>
                        <a:rPr lang="en-AU" sz="1400" i="1" baseline="-25000" dirty="0"/>
                        <a:t>w</a:t>
                      </a:r>
                      <a:r>
                        <a:rPr lang="en-AU" sz="1400" i="1" baseline="0" dirty="0"/>
                        <a:t> </a:t>
                      </a:r>
                      <a:r>
                        <a:rPr lang="en-AU" sz="1400" dirty="0"/>
                        <a:t>= 1299</a:t>
                      </a:r>
                      <a:br>
                        <a:rPr lang="en-AU" sz="1400" dirty="0"/>
                      </a:br>
                      <a:r>
                        <a:rPr lang="en-AU" sz="1400" i="1" dirty="0"/>
                        <a:t>P</a:t>
                      </a:r>
                      <a:r>
                        <a:rPr lang="en-AU" sz="1400" i="1" baseline="-25000" dirty="0"/>
                        <a:t>d</a:t>
                      </a:r>
                      <a:r>
                        <a:rPr lang="en-AU" sz="1400" i="1" baseline="0" dirty="0"/>
                        <a:t> </a:t>
                      </a:r>
                      <a:r>
                        <a:rPr lang="en-AU" sz="1400" dirty="0"/>
                        <a:t>= 699</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400" i="1" dirty="0"/>
                        <a:t>P</a:t>
                      </a:r>
                      <a:r>
                        <a:rPr lang="en-AU" sz="1400" i="1" baseline="-25000" dirty="0"/>
                        <a:t>B</a:t>
                      </a:r>
                      <a:r>
                        <a:rPr lang="en-AU" sz="1400" i="1" baseline="0" dirty="0"/>
                        <a:t> </a:t>
                      </a:r>
                      <a:r>
                        <a:rPr lang="en-AU" sz="1400" dirty="0"/>
                        <a:t>= 1000</a:t>
                      </a:r>
                    </a:p>
                  </a:txBody>
                  <a:tcPr>
                    <a:lnR w="12700" cap="flat" cmpd="sng" algn="ctr">
                      <a:solidFill>
                        <a:schemeClr val="tx1"/>
                      </a:solidFill>
                      <a:prstDash val="solid"/>
                      <a:round/>
                      <a:headEnd type="none" w="med" len="med"/>
                      <a:tailEnd type="none" w="med" len="med"/>
                    </a:lnR>
                  </a:tcPr>
                </a:tc>
                <a:tc>
                  <a:txBody>
                    <a:bodyPr/>
                    <a:lstStyle/>
                    <a:p>
                      <a:pPr algn="ct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sz="1400" dirty="0"/>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sz="1400" dirty="0"/>
                        <a:t>5200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sz="1400" dirty="0"/>
                        <a:t>-1200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540456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i="1" dirty="0"/>
                        <a:t>P</a:t>
                      </a:r>
                      <a:r>
                        <a:rPr lang="en-AU" sz="1400" i="1" baseline="-25000" dirty="0"/>
                        <a:t>w</a:t>
                      </a:r>
                      <a:r>
                        <a:rPr lang="en-AU" sz="1400" i="1" baseline="0" dirty="0"/>
                        <a:t> </a:t>
                      </a:r>
                      <a:r>
                        <a:rPr lang="en-AU" sz="1400" dirty="0"/>
                        <a:t>= 1499</a:t>
                      </a:r>
                      <a:br>
                        <a:rPr lang="en-AU" sz="1400" dirty="0"/>
                      </a:br>
                      <a:r>
                        <a:rPr lang="en-AU" sz="1400" i="1" dirty="0"/>
                        <a:t>P</a:t>
                      </a:r>
                      <a:r>
                        <a:rPr lang="en-AU" sz="1400" i="1" baseline="-25000" dirty="0"/>
                        <a:t>d</a:t>
                      </a:r>
                      <a:r>
                        <a:rPr lang="en-AU" sz="1400" i="1" baseline="0" dirty="0"/>
                        <a:t> </a:t>
                      </a:r>
                      <a:r>
                        <a:rPr lang="en-AU" sz="1400" dirty="0"/>
                        <a:t>= 799</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400" i="1" dirty="0"/>
                        <a:t>P</a:t>
                      </a:r>
                      <a:r>
                        <a:rPr lang="en-AU" sz="1400" i="1" baseline="-25000" dirty="0"/>
                        <a:t>B</a:t>
                      </a:r>
                      <a:r>
                        <a:rPr lang="en-AU" sz="1400" i="1" baseline="0" dirty="0"/>
                        <a:t> </a:t>
                      </a:r>
                      <a:r>
                        <a:rPr lang="en-AU" sz="1400" dirty="0"/>
                        <a:t>= 1700</a:t>
                      </a:r>
                    </a:p>
                  </a:txBody>
                  <a:tcPr>
                    <a:lnR w="12700" cap="flat" cmpd="sng" algn="ctr">
                      <a:solidFill>
                        <a:schemeClr val="tx1"/>
                      </a:solidFill>
                      <a:prstDash val="solid"/>
                      <a:round/>
                      <a:headEnd type="none" w="med" len="med"/>
                      <a:tailEnd type="none" w="med" len="med"/>
                    </a:lnR>
                  </a:tcPr>
                </a:tc>
                <a:tc>
                  <a:txBody>
                    <a:bodyPr/>
                    <a:lstStyle/>
                    <a:p>
                      <a:pPr algn="ctr"/>
                      <a:r>
                        <a:rPr lang="en-AU" sz="1400" dirty="0"/>
                        <a:t>1 (Doris)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sz="1400" dirty="0"/>
                        <a:t>1 (Arnie)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sz="1400" dirty="0"/>
                        <a:t>2 (Beatrice and Colm)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400" dirty="0"/>
                        <a:t>1499 + 799 + 2x1700 = 5698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400" dirty="0"/>
                        <a:t>3x1000 + 3x300 = 3900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sz="1400" dirty="0"/>
                        <a:t>1798</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472645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i="1" dirty="0"/>
                        <a:t>P</a:t>
                      </a:r>
                      <a:r>
                        <a:rPr lang="en-AU" sz="1400" i="1" baseline="-25000" dirty="0"/>
                        <a:t>w</a:t>
                      </a:r>
                      <a:r>
                        <a:rPr lang="en-AU" sz="1400" i="1" baseline="0" dirty="0"/>
                        <a:t> </a:t>
                      </a:r>
                      <a:r>
                        <a:rPr lang="en-AU" sz="1400" dirty="0"/>
                        <a:t>= 1699</a:t>
                      </a:r>
                      <a:br>
                        <a:rPr lang="en-AU" sz="1400" dirty="0"/>
                      </a:br>
                      <a:r>
                        <a:rPr lang="en-AU" sz="1400" i="1" dirty="0"/>
                        <a:t>P</a:t>
                      </a:r>
                      <a:r>
                        <a:rPr lang="en-AU" sz="1400" i="1" baseline="-25000" dirty="0"/>
                        <a:t>d</a:t>
                      </a:r>
                      <a:r>
                        <a:rPr lang="en-AU" sz="1400" i="1" baseline="0" dirty="0"/>
                        <a:t> </a:t>
                      </a:r>
                      <a:r>
                        <a:rPr lang="en-AU" sz="1400" dirty="0"/>
                        <a:t>= 799</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400" i="1" dirty="0"/>
                        <a:t>P</a:t>
                      </a:r>
                      <a:r>
                        <a:rPr lang="en-AU" sz="1400" i="1" baseline="-25000" dirty="0"/>
                        <a:t>B</a:t>
                      </a:r>
                      <a:r>
                        <a:rPr lang="en-AU" sz="1400" i="1" baseline="0" dirty="0"/>
                        <a:t> </a:t>
                      </a:r>
                      <a:r>
                        <a:rPr lang="en-AU" sz="1400" dirty="0"/>
                        <a:t>= 1700</a:t>
                      </a:r>
                    </a:p>
                  </a:txBody>
                  <a:tcPr>
                    <a:lnR w="12700" cap="flat" cmpd="sng" algn="ctr">
                      <a:solidFill>
                        <a:schemeClr val="tx1"/>
                      </a:solidFill>
                      <a:prstDash val="solid"/>
                      <a:round/>
                      <a:headEnd type="none" w="med" len="med"/>
                      <a:tailEnd type="none" w="med" len="med"/>
                    </a:lnR>
                  </a:tcPr>
                </a:tc>
                <a:tc>
                  <a:txBody>
                    <a:bodyPr/>
                    <a:lstStyle/>
                    <a:p>
                      <a:pPr algn="ct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sz="1400" dirty="0"/>
                        <a:t>1 (Arnie)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400" dirty="0"/>
                        <a:t>799 + 3x1700 = 5899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400" dirty="0"/>
                        <a:t>3x1000 + 4x300 = 4200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sz="1400" dirty="0"/>
                        <a:t>1699</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19519500"/>
                  </a:ext>
                </a:extLst>
              </a:tr>
            </a:tbl>
          </a:graphicData>
        </a:graphic>
      </p:graphicFrame>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23</a:t>
            </a:fld>
            <a:endParaRPr lang="en-AU"/>
          </a:p>
        </p:txBody>
      </p:sp>
      <p:pic>
        <p:nvPicPr>
          <p:cNvPr id="7" name="Picture 6" descr="Table&#10;&#10;Description automatically generated">
            <a:extLst>
              <a:ext uri="{FF2B5EF4-FFF2-40B4-BE49-F238E27FC236}">
                <a16:creationId xmlns:a16="http://schemas.microsoft.com/office/drawing/2014/main" id="{D34A2741-42DA-DF4C-AC7F-EFFCA8CF1C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6562" y="5084632"/>
            <a:ext cx="4982977" cy="1115592"/>
          </a:xfrm>
          <a:prstGeom prst="rect">
            <a:avLst/>
          </a:prstGeom>
        </p:spPr>
      </p:pic>
    </p:spTree>
    <p:extLst>
      <p:ext uri="{BB962C8B-B14F-4D97-AF65-F5344CB8AC3E}">
        <p14:creationId xmlns:p14="http://schemas.microsoft.com/office/powerpoint/2010/main" val="2420199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2016 Mid-semester Exam Q3</a:t>
            </a:r>
            <a:endParaRPr lang="en-AU" dirty="0">
              <a:solidFill>
                <a:srgbClr val="002060"/>
              </a:solidFill>
            </a:endParaRPr>
          </a:p>
        </p:txBody>
      </p:sp>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400" dirty="0"/>
              <a:t>Consider the following game played between Jetstar and Virgin. Each can make a decision about installing some navigation software on their planes. The two types of software are called Alpha and Omega. The payoffs from the choices made (in $ millions) are presented in the following payoff matrix. Note that Jetstar’s payoff is shown first:</a:t>
            </a:r>
          </a:p>
          <a:p>
            <a:pPr marL="0" indent="0">
              <a:buNone/>
            </a:pPr>
            <a:endParaRPr lang="en-AU" sz="1400" dirty="0"/>
          </a:p>
          <a:p>
            <a:pPr marL="0" indent="0">
              <a:buNone/>
            </a:pPr>
            <a:endParaRPr lang="en-AU" sz="1400" dirty="0"/>
          </a:p>
          <a:p>
            <a:pPr marL="0" indent="0">
              <a:buNone/>
            </a:pPr>
            <a:endParaRPr lang="en-AU" sz="1400" dirty="0"/>
          </a:p>
          <a:p>
            <a:pPr marL="0" indent="0">
              <a:buNone/>
            </a:pPr>
            <a:endParaRPr lang="en-AU" sz="1400" dirty="0"/>
          </a:p>
          <a:p>
            <a:pPr marL="0" indent="0">
              <a:buNone/>
            </a:pPr>
            <a:r>
              <a:rPr lang="en-AU" sz="1400" dirty="0"/>
              <a:t>Is there a pure strategy Nash Equilibrium in this game?</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24</a:t>
            </a:fld>
            <a:endParaRPr lang="en-AU"/>
          </a:p>
        </p:txBody>
      </p:sp>
      <p:pic>
        <p:nvPicPr>
          <p:cNvPr id="8" name="Picture 7" descr="Text&#10;&#10;Description automatically generated">
            <a:extLst>
              <a:ext uri="{FF2B5EF4-FFF2-40B4-BE49-F238E27FC236}">
                <a16:creationId xmlns:a16="http://schemas.microsoft.com/office/drawing/2014/main" id="{296EFF45-8BCC-2649-9F19-88452396AF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5415" y="3200640"/>
            <a:ext cx="7975600" cy="1549400"/>
          </a:xfrm>
          <a:prstGeom prst="rect">
            <a:avLst/>
          </a:prstGeom>
        </p:spPr>
      </p:pic>
    </p:spTree>
    <p:extLst>
      <p:ext uri="{BB962C8B-B14F-4D97-AF65-F5344CB8AC3E}">
        <p14:creationId xmlns:p14="http://schemas.microsoft.com/office/powerpoint/2010/main" val="2369022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2016 Mid-semester Exam Q3</a:t>
            </a:r>
            <a:endParaRPr lang="en-AU" dirty="0">
              <a:solidFill>
                <a:srgbClr val="002060"/>
              </a:solidFill>
            </a:endParaRPr>
          </a:p>
        </p:txBody>
      </p:sp>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400" dirty="0"/>
              <a:t>Consider the following game played between Jetstar and Virgin. Each can make a decision about installing some navigation software on their planes. The two types of software are called Alpha and Omega. The payoffs from the choices made (in $ millions) are presented in the following payoff matrix. Note that Jetstar’s payoff is shown first:</a:t>
            </a:r>
          </a:p>
          <a:p>
            <a:pPr marL="0" indent="0">
              <a:buNone/>
            </a:pPr>
            <a:endParaRPr lang="en-AU" sz="1400" dirty="0"/>
          </a:p>
          <a:p>
            <a:pPr marL="0" indent="0">
              <a:buNone/>
            </a:pPr>
            <a:endParaRPr lang="en-AU" sz="1400" dirty="0"/>
          </a:p>
          <a:p>
            <a:pPr marL="0" indent="0">
              <a:buNone/>
            </a:pPr>
            <a:endParaRPr lang="en-AU" sz="1400" dirty="0"/>
          </a:p>
          <a:p>
            <a:pPr marL="0" indent="0">
              <a:buNone/>
            </a:pPr>
            <a:endParaRPr lang="en-AU" sz="1400" dirty="0"/>
          </a:p>
          <a:p>
            <a:pPr marL="0" indent="0">
              <a:buNone/>
            </a:pPr>
            <a:r>
              <a:rPr lang="en-AU" sz="1400" dirty="0"/>
              <a:t>Is there a pure strategy Nash Equilibrium in this game?</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25</a:t>
            </a:fld>
            <a:endParaRPr lang="en-AU"/>
          </a:p>
        </p:txBody>
      </p:sp>
      <p:pic>
        <p:nvPicPr>
          <p:cNvPr id="8" name="Picture 7" descr="Text&#10;&#10;Description automatically generated">
            <a:extLst>
              <a:ext uri="{FF2B5EF4-FFF2-40B4-BE49-F238E27FC236}">
                <a16:creationId xmlns:a16="http://schemas.microsoft.com/office/drawing/2014/main" id="{296EFF45-8BCC-2649-9F19-88452396AF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5415" y="3200640"/>
            <a:ext cx="7975600" cy="1549400"/>
          </a:xfrm>
          <a:prstGeom prst="rect">
            <a:avLst/>
          </a:prstGeom>
        </p:spPr>
      </p:pic>
      <p:sp>
        <p:nvSpPr>
          <p:cNvPr id="6" name="Oval 5">
            <a:extLst>
              <a:ext uri="{FF2B5EF4-FFF2-40B4-BE49-F238E27FC236}">
                <a16:creationId xmlns:a16="http://schemas.microsoft.com/office/drawing/2014/main" id="{C6F0E2C6-D084-C24D-8F8F-0D6DFB402C14}"/>
              </a:ext>
            </a:extLst>
          </p:cNvPr>
          <p:cNvSpPr/>
          <p:nvPr/>
        </p:nvSpPr>
        <p:spPr>
          <a:xfrm>
            <a:off x="6820618" y="4295377"/>
            <a:ext cx="431321" cy="3795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638308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2016 Mid-semester Exam Q3</a:t>
            </a:r>
            <a:endParaRPr lang="en-AU" dirty="0">
              <a:solidFill>
                <a:srgbClr val="002060"/>
              </a:solidFill>
            </a:endParaRPr>
          </a:p>
        </p:txBody>
      </p:sp>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400" dirty="0"/>
              <a:t>Consider the following game played between Jetstar and Virgin. Each can make a decision about installing some navigation software on their planes. The two types of software are called Alpha and Omega. The payoffs from the choices made (in $ millions) are presented in the following payoff matrix. Note that Jetstar’s payoff is shown first:</a:t>
            </a:r>
          </a:p>
          <a:p>
            <a:pPr marL="0" indent="0">
              <a:buNone/>
            </a:pPr>
            <a:endParaRPr lang="en-AU" sz="1400" dirty="0"/>
          </a:p>
          <a:p>
            <a:pPr marL="0" indent="0">
              <a:buNone/>
            </a:pPr>
            <a:endParaRPr lang="en-AU" sz="1400" dirty="0"/>
          </a:p>
          <a:p>
            <a:pPr marL="0" indent="0">
              <a:buNone/>
            </a:pPr>
            <a:endParaRPr lang="en-AU" sz="1400" dirty="0"/>
          </a:p>
          <a:p>
            <a:pPr marL="0" indent="0">
              <a:buNone/>
            </a:pPr>
            <a:endParaRPr lang="en-AU" sz="1400" dirty="0"/>
          </a:p>
          <a:p>
            <a:pPr marL="0" indent="0">
              <a:buNone/>
            </a:pPr>
            <a:r>
              <a:rPr lang="en-AU" sz="1400" dirty="0"/>
              <a:t>Is there a pure strategy Nash Equilibrium in this game?</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26</a:t>
            </a:fld>
            <a:endParaRPr lang="en-AU"/>
          </a:p>
        </p:txBody>
      </p:sp>
      <p:pic>
        <p:nvPicPr>
          <p:cNvPr id="8" name="Picture 7" descr="Text&#10;&#10;Description automatically generated">
            <a:extLst>
              <a:ext uri="{FF2B5EF4-FFF2-40B4-BE49-F238E27FC236}">
                <a16:creationId xmlns:a16="http://schemas.microsoft.com/office/drawing/2014/main" id="{296EFF45-8BCC-2649-9F19-88452396AF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5415" y="3200640"/>
            <a:ext cx="7975600" cy="1549400"/>
          </a:xfrm>
          <a:prstGeom prst="rect">
            <a:avLst/>
          </a:prstGeom>
        </p:spPr>
      </p:pic>
      <p:sp>
        <p:nvSpPr>
          <p:cNvPr id="6" name="Oval 5">
            <a:extLst>
              <a:ext uri="{FF2B5EF4-FFF2-40B4-BE49-F238E27FC236}">
                <a16:creationId xmlns:a16="http://schemas.microsoft.com/office/drawing/2014/main" id="{C6F0E2C6-D084-C24D-8F8F-0D6DFB402C14}"/>
              </a:ext>
            </a:extLst>
          </p:cNvPr>
          <p:cNvSpPr/>
          <p:nvPr/>
        </p:nvSpPr>
        <p:spPr>
          <a:xfrm>
            <a:off x="6820618" y="4295377"/>
            <a:ext cx="431321" cy="3795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a:extLst>
              <a:ext uri="{FF2B5EF4-FFF2-40B4-BE49-F238E27FC236}">
                <a16:creationId xmlns:a16="http://schemas.microsoft.com/office/drawing/2014/main" id="{4DEE2845-1556-9842-AEB5-55C64F37EAE7}"/>
              </a:ext>
            </a:extLst>
          </p:cNvPr>
          <p:cNvSpPr/>
          <p:nvPr/>
        </p:nvSpPr>
        <p:spPr>
          <a:xfrm>
            <a:off x="8566029" y="3975340"/>
            <a:ext cx="431321" cy="3795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45688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2016 Mid-semester Exam Q3</a:t>
            </a:r>
            <a:endParaRPr lang="en-AU" dirty="0">
              <a:solidFill>
                <a:srgbClr val="002060"/>
              </a:solidFill>
            </a:endParaRPr>
          </a:p>
        </p:txBody>
      </p:sp>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400" dirty="0"/>
              <a:t>Consider the following game played between Jetstar and Virgin. Each can make a decision about installing some navigation software on their planes. The two types of software are called Alpha and Omega. The payoffs from the choices made (in $ millions) are presented in the following payoff matrix. Note that Jetstar’s payoff is shown first:</a:t>
            </a:r>
          </a:p>
          <a:p>
            <a:pPr marL="0" indent="0">
              <a:buNone/>
            </a:pPr>
            <a:endParaRPr lang="en-AU" sz="1400" dirty="0"/>
          </a:p>
          <a:p>
            <a:pPr marL="0" indent="0">
              <a:buNone/>
            </a:pPr>
            <a:endParaRPr lang="en-AU" sz="1400" dirty="0"/>
          </a:p>
          <a:p>
            <a:pPr marL="0" indent="0">
              <a:buNone/>
            </a:pPr>
            <a:endParaRPr lang="en-AU" sz="1400" dirty="0"/>
          </a:p>
          <a:p>
            <a:pPr marL="0" indent="0">
              <a:buNone/>
            </a:pPr>
            <a:endParaRPr lang="en-AU" sz="1400" dirty="0"/>
          </a:p>
          <a:p>
            <a:pPr marL="0" indent="0">
              <a:buNone/>
            </a:pPr>
            <a:r>
              <a:rPr lang="en-AU" sz="1400" dirty="0"/>
              <a:t>Is there a pure strategy Nash Equilibrium in this game?</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27</a:t>
            </a:fld>
            <a:endParaRPr lang="en-AU"/>
          </a:p>
        </p:txBody>
      </p:sp>
      <p:pic>
        <p:nvPicPr>
          <p:cNvPr id="8" name="Picture 7" descr="Text&#10;&#10;Description automatically generated">
            <a:extLst>
              <a:ext uri="{FF2B5EF4-FFF2-40B4-BE49-F238E27FC236}">
                <a16:creationId xmlns:a16="http://schemas.microsoft.com/office/drawing/2014/main" id="{296EFF45-8BCC-2649-9F19-88452396AF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5415" y="3200640"/>
            <a:ext cx="7975600" cy="1549400"/>
          </a:xfrm>
          <a:prstGeom prst="rect">
            <a:avLst/>
          </a:prstGeom>
        </p:spPr>
      </p:pic>
      <p:sp>
        <p:nvSpPr>
          <p:cNvPr id="6" name="Oval 5">
            <a:extLst>
              <a:ext uri="{FF2B5EF4-FFF2-40B4-BE49-F238E27FC236}">
                <a16:creationId xmlns:a16="http://schemas.microsoft.com/office/drawing/2014/main" id="{C6F0E2C6-D084-C24D-8F8F-0D6DFB402C14}"/>
              </a:ext>
            </a:extLst>
          </p:cNvPr>
          <p:cNvSpPr/>
          <p:nvPr/>
        </p:nvSpPr>
        <p:spPr>
          <a:xfrm>
            <a:off x="6820618" y="4295377"/>
            <a:ext cx="431321" cy="3795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a:extLst>
              <a:ext uri="{FF2B5EF4-FFF2-40B4-BE49-F238E27FC236}">
                <a16:creationId xmlns:a16="http://schemas.microsoft.com/office/drawing/2014/main" id="{4DEE2845-1556-9842-AEB5-55C64F37EAE7}"/>
              </a:ext>
            </a:extLst>
          </p:cNvPr>
          <p:cNvSpPr/>
          <p:nvPr/>
        </p:nvSpPr>
        <p:spPr>
          <a:xfrm>
            <a:off x="8566029" y="3975340"/>
            <a:ext cx="431321" cy="3795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a:extLst>
              <a:ext uri="{FF2B5EF4-FFF2-40B4-BE49-F238E27FC236}">
                <a16:creationId xmlns:a16="http://schemas.microsoft.com/office/drawing/2014/main" id="{BCFC98F2-1263-B04F-A130-2FFD115ADE2E}"/>
              </a:ext>
            </a:extLst>
          </p:cNvPr>
          <p:cNvSpPr/>
          <p:nvPr/>
        </p:nvSpPr>
        <p:spPr>
          <a:xfrm>
            <a:off x="7251939" y="3975340"/>
            <a:ext cx="431321" cy="3795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511662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2016 Mid-semester Exam Q3</a:t>
            </a:r>
            <a:endParaRPr lang="en-AU" dirty="0">
              <a:solidFill>
                <a:srgbClr val="002060"/>
              </a:solidFill>
            </a:endParaRPr>
          </a:p>
        </p:txBody>
      </p:sp>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400" dirty="0"/>
              <a:t>Consider the following game played between Jetstar and Virgin. Each can make a decision about installing some navigation software on their planes. The two types of software are called Alpha and Omega. The payoffs from the choices made (in $ millions) are presented in the following payoff matrix. Note that Jetstar’s payoff is shown first:</a:t>
            </a:r>
          </a:p>
          <a:p>
            <a:pPr marL="0" indent="0">
              <a:buNone/>
            </a:pPr>
            <a:endParaRPr lang="en-AU" sz="1400" dirty="0"/>
          </a:p>
          <a:p>
            <a:pPr marL="0" indent="0">
              <a:buNone/>
            </a:pPr>
            <a:endParaRPr lang="en-AU" sz="1400" dirty="0"/>
          </a:p>
          <a:p>
            <a:pPr marL="0" indent="0">
              <a:buNone/>
            </a:pPr>
            <a:endParaRPr lang="en-AU" sz="1400" dirty="0"/>
          </a:p>
          <a:p>
            <a:pPr marL="0" indent="0">
              <a:buNone/>
            </a:pPr>
            <a:endParaRPr lang="en-AU" sz="1400" dirty="0"/>
          </a:p>
          <a:p>
            <a:pPr marL="0" indent="0">
              <a:buNone/>
            </a:pPr>
            <a:r>
              <a:rPr lang="en-AU" sz="1400" dirty="0"/>
              <a:t>Is there a pure strategy Nash Equilibrium in this game?</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28</a:t>
            </a:fld>
            <a:endParaRPr lang="en-AU"/>
          </a:p>
        </p:txBody>
      </p:sp>
      <p:pic>
        <p:nvPicPr>
          <p:cNvPr id="8" name="Picture 7" descr="Text&#10;&#10;Description automatically generated">
            <a:extLst>
              <a:ext uri="{FF2B5EF4-FFF2-40B4-BE49-F238E27FC236}">
                <a16:creationId xmlns:a16="http://schemas.microsoft.com/office/drawing/2014/main" id="{296EFF45-8BCC-2649-9F19-88452396AF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5415" y="3200640"/>
            <a:ext cx="7975600" cy="1549400"/>
          </a:xfrm>
          <a:prstGeom prst="rect">
            <a:avLst/>
          </a:prstGeom>
        </p:spPr>
      </p:pic>
      <p:sp>
        <p:nvSpPr>
          <p:cNvPr id="6" name="Oval 5">
            <a:extLst>
              <a:ext uri="{FF2B5EF4-FFF2-40B4-BE49-F238E27FC236}">
                <a16:creationId xmlns:a16="http://schemas.microsoft.com/office/drawing/2014/main" id="{C6F0E2C6-D084-C24D-8F8F-0D6DFB402C14}"/>
              </a:ext>
            </a:extLst>
          </p:cNvPr>
          <p:cNvSpPr/>
          <p:nvPr/>
        </p:nvSpPr>
        <p:spPr>
          <a:xfrm>
            <a:off x="6820618" y="4295377"/>
            <a:ext cx="431321" cy="3795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a:extLst>
              <a:ext uri="{FF2B5EF4-FFF2-40B4-BE49-F238E27FC236}">
                <a16:creationId xmlns:a16="http://schemas.microsoft.com/office/drawing/2014/main" id="{4DEE2845-1556-9842-AEB5-55C64F37EAE7}"/>
              </a:ext>
            </a:extLst>
          </p:cNvPr>
          <p:cNvSpPr/>
          <p:nvPr/>
        </p:nvSpPr>
        <p:spPr>
          <a:xfrm>
            <a:off x="8566029" y="3975340"/>
            <a:ext cx="431321" cy="3795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a:extLst>
              <a:ext uri="{FF2B5EF4-FFF2-40B4-BE49-F238E27FC236}">
                <a16:creationId xmlns:a16="http://schemas.microsoft.com/office/drawing/2014/main" id="{BCFC98F2-1263-B04F-A130-2FFD115ADE2E}"/>
              </a:ext>
            </a:extLst>
          </p:cNvPr>
          <p:cNvSpPr/>
          <p:nvPr/>
        </p:nvSpPr>
        <p:spPr>
          <a:xfrm>
            <a:off x="7251939" y="3975340"/>
            <a:ext cx="431321" cy="3795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a:extLst>
              <a:ext uri="{FF2B5EF4-FFF2-40B4-BE49-F238E27FC236}">
                <a16:creationId xmlns:a16="http://schemas.microsoft.com/office/drawing/2014/main" id="{D26FED92-FF9F-5C4F-9859-C198551B61D2}"/>
              </a:ext>
            </a:extLst>
          </p:cNvPr>
          <p:cNvSpPr/>
          <p:nvPr/>
        </p:nvSpPr>
        <p:spPr>
          <a:xfrm>
            <a:off x="8888082" y="4317519"/>
            <a:ext cx="431321" cy="3795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056955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2016 Mid-semester Exam Q3</a:t>
            </a:r>
            <a:endParaRPr lang="en-AU" dirty="0">
              <a:solidFill>
                <a:srgbClr val="002060"/>
              </a:solidFill>
            </a:endParaRPr>
          </a:p>
        </p:txBody>
      </p:sp>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400" dirty="0"/>
              <a:t>Consider the following game played between Jetstar and Virgin. Each can make a decision about installing some navigation software on their planes. The two types of software are called Alpha and Omega. The payoffs from the choices made (in $ millions) are presented in the following payoff matrix. Note that Jetstar’s payoff is shown first:</a:t>
            </a:r>
          </a:p>
          <a:p>
            <a:pPr marL="0" indent="0">
              <a:buNone/>
            </a:pPr>
            <a:endParaRPr lang="en-AU" sz="1400" dirty="0"/>
          </a:p>
          <a:p>
            <a:pPr marL="0" indent="0">
              <a:buNone/>
            </a:pPr>
            <a:endParaRPr lang="en-AU" sz="1400" dirty="0"/>
          </a:p>
          <a:p>
            <a:pPr marL="0" indent="0">
              <a:buNone/>
            </a:pPr>
            <a:endParaRPr lang="en-AU" sz="1400" dirty="0"/>
          </a:p>
          <a:p>
            <a:pPr marL="0" indent="0">
              <a:buNone/>
            </a:pPr>
            <a:endParaRPr lang="en-AU" sz="1400" dirty="0"/>
          </a:p>
          <a:p>
            <a:pPr marL="0" indent="0">
              <a:buNone/>
            </a:pPr>
            <a:r>
              <a:rPr lang="en-AU" sz="1400" dirty="0"/>
              <a:t>What is the mixed strategy Nash Equilibrium in this game? </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29</a:t>
            </a:fld>
            <a:endParaRPr lang="en-AU"/>
          </a:p>
        </p:txBody>
      </p:sp>
      <p:pic>
        <p:nvPicPr>
          <p:cNvPr id="8" name="Picture 7" descr="Text&#10;&#10;Description automatically generated">
            <a:extLst>
              <a:ext uri="{FF2B5EF4-FFF2-40B4-BE49-F238E27FC236}">
                <a16:creationId xmlns:a16="http://schemas.microsoft.com/office/drawing/2014/main" id="{296EFF45-8BCC-2649-9F19-88452396AF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5415" y="3200640"/>
            <a:ext cx="7975600" cy="1549400"/>
          </a:xfrm>
          <a:prstGeom prst="rect">
            <a:avLst/>
          </a:prstGeom>
        </p:spPr>
      </p:pic>
      <p:sp>
        <p:nvSpPr>
          <p:cNvPr id="6" name="Oval 5">
            <a:extLst>
              <a:ext uri="{FF2B5EF4-FFF2-40B4-BE49-F238E27FC236}">
                <a16:creationId xmlns:a16="http://schemas.microsoft.com/office/drawing/2014/main" id="{C6F0E2C6-D084-C24D-8F8F-0D6DFB402C14}"/>
              </a:ext>
            </a:extLst>
          </p:cNvPr>
          <p:cNvSpPr/>
          <p:nvPr/>
        </p:nvSpPr>
        <p:spPr>
          <a:xfrm>
            <a:off x="6820618" y="4295377"/>
            <a:ext cx="431321" cy="3795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a:extLst>
              <a:ext uri="{FF2B5EF4-FFF2-40B4-BE49-F238E27FC236}">
                <a16:creationId xmlns:a16="http://schemas.microsoft.com/office/drawing/2014/main" id="{4DEE2845-1556-9842-AEB5-55C64F37EAE7}"/>
              </a:ext>
            </a:extLst>
          </p:cNvPr>
          <p:cNvSpPr/>
          <p:nvPr/>
        </p:nvSpPr>
        <p:spPr>
          <a:xfrm>
            <a:off x="8566029" y="3975340"/>
            <a:ext cx="431321" cy="3795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a:extLst>
              <a:ext uri="{FF2B5EF4-FFF2-40B4-BE49-F238E27FC236}">
                <a16:creationId xmlns:a16="http://schemas.microsoft.com/office/drawing/2014/main" id="{BCFC98F2-1263-B04F-A130-2FFD115ADE2E}"/>
              </a:ext>
            </a:extLst>
          </p:cNvPr>
          <p:cNvSpPr/>
          <p:nvPr/>
        </p:nvSpPr>
        <p:spPr>
          <a:xfrm>
            <a:off x="7251939" y="3975340"/>
            <a:ext cx="431321" cy="3795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a:extLst>
              <a:ext uri="{FF2B5EF4-FFF2-40B4-BE49-F238E27FC236}">
                <a16:creationId xmlns:a16="http://schemas.microsoft.com/office/drawing/2014/main" id="{D26FED92-FF9F-5C4F-9859-C198551B61D2}"/>
              </a:ext>
            </a:extLst>
          </p:cNvPr>
          <p:cNvSpPr/>
          <p:nvPr/>
        </p:nvSpPr>
        <p:spPr>
          <a:xfrm>
            <a:off x="8888082" y="4317519"/>
            <a:ext cx="431321" cy="3795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80799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Format of the exam</a:t>
            </a:r>
            <a:endParaRPr lang="en-AU" dirty="0">
              <a:solidFill>
                <a:srgbClr val="002060"/>
              </a:solidFill>
            </a:endParaRPr>
          </a:p>
        </p:txBody>
      </p:sp>
      <p:sp>
        <p:nvSpPr>
          <p:cNvPr id="3" name="Content Placeholder 2"/>
          <p:cNvSpPr>
            <a:spLocks noGrp="1"/>
          </p:cNvSpPr>
          <p:nvPr>
            <p:ph sz="quarter" idx="13"/>
          </p:nvPr>
        </p:nvSpPr>
        <p:spPr/>
        <p:txBody>
          <a:bodyPr>
            <a:normAutofit/>
          </a:bodyPr>
          <a:lstStyle/>
          <a:p>
            <a:pPr marL="0" indent="0">
              <a:buClr>
                <a:srgbClr val="0070C0"/>
              </a:buClr>
              <a:buSzPct val="50000"/>
              <a:buNone/>
            </a:pPr>
            <a:r>
              <a:rPr lang="en-US" dirty="0"/>
              <a:t>Open book.</a:t>
            </a:r>
          </a:p>
          <a:p>
            <a:pPr marL="0" indent="0">
              <a:buClr>
                <a:srgbClr val="0070C0"/>
              </a:buClr>
              <a:buSzPct val="50000"/>
              <a:buNone/>
            </a:pPr>
            <a:r>
              <a:rPr lang="en-US" dirty="0"/>
              <a:t>Three questions.</a:t>
            </a:r>
          </a:p>
          <a:p>
            <a:pPr>
              <a:buSzPct val="100000"/>
            </a:pPr>
            <a:r>
              <a:rPr lang="en-AU" dirty="0"/>
              <a:t>All questions are short answer, requiring written or mathematical responses.</a:t>
            </a:r>
            <a:endParaRPr lang="en-AU" i="1" dirty="0"/>
          </a:p>
          <a:p>
            <a:pPr marL="0" indent="0">
              <a:buClr>
                <a:srgbClr val="0070C0"/>
              </a:buClr>
              <a:buSzPct val="50000"/>
              <a:buNone/>
            </a:pPr>
            <a:r>
              <a:rPr lang="en-AU" b="1" dirty="0"/>
              <a:t>You are required to upload your answers to all three questions.</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a:t>
            </a:fld>
            <a:endParaRPr lang="en-AU"/>
          </a:p>
        </p:txBody>
      </p:sp>
    </p:spTree>
    <p:extLst>
      <p:ext uri="{BB962C8B-B14F-4D97-AF65-F5344CB8AC3E}">
        <p14:creationId xmlns:p14="http://schemas.microsoft.com/office/powerpoint/2010/main" val="16561884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2016 Mid-semester Exam Q3</a:t>
            </a:r>
            <a:endParaRPr lang="en-AU" dirty="0">
              <a:solidFill>
                <a:srgbClr val="00206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400" dirty="0"/>
                  <a:t>What is the mixed strategy Nash Equilibrium in this game?</a:t>
                </a:r>
              </a:p>
              <a:p>
                <a:pPr marL="0" indent="0">
                  <a:buNone/>
                </a:pPr>
                <a:r>
                  <a:rPr lang="en-AU" sz="1400" dirty="0"/>
                  <a:t>Suppose that </a:t>
                </a:r>
                <a:r>
                  <a:rPr lang="en-AU" sz="1400" i="1" dirty="0"/>
                  <a:t>r</a:t>
                </a:r>
                <a:r>
                  <a:rPr lang="en-AU" sz="1400" dirty="0"/>
                  <a:t> is the probability that Jetstar plays Alpha. For a mixed strategy equilibrium we need the payoff to Virgin to be the same from the two pure strategy equilibria they can choose. That is, we require:  </a:t>
                </a:r>
              </a:p>
              <a:p>
                <a:pPr marL="0" indent="0">
                  <a:buNone/>
                </a:pPr>
                <a14:m>
                  <m:oMathPara xmlns:m="http://schemas.openxmlformats.org/officeDocument/2006/math">
                    <m:oMathParaPr>
                      <m:jc m:val="centerGroup"/>
                    </m:oMathParaPr>
                    <m:oMath xmlns:m="http://schemas.openxmlformats.org/officeDocument/2006/math">
                      <m:r>
                        <m:rPr>
                          <m:nor/>
                        </m:rPr>
                        <a:rPr lang="en-AU" i="0" dirty="0" smtClean="0">
                          <a:latin typeface="Cambria Math" panose="02040503050406030204" pitchFamily="18" charset="0"/>
                        </a:rPr>
                        <m:t>Payoff</m:t>
                      </m:r>
                      <m:r>
                        <m:rPr>
                          <m:nor/>
                        </m:rPr>
                        <a:rPr lang="en-AU" i="0" dirty="0" smtClean="0">
                          <a:latin typeface="Cambria Math" panose="02040503050406030204" pitchFamily="18" charset="0"/>
                        </a:rPr>
                        <m:t> </m:t>
                      </m:r>
                      <m:r>
                        <m:rPr>
                          <m:nor/>
                        </m:rPr>
                        <a:rPr lang="en-AU" i="0" dirty="0" smtClean="0">
                          <a:latin typeface="Cambria Math" panose="02040503050406030204" pitchFamily="18" charset="0"/>
                        </a:rPr>
                        <m:t>for</m:t>
                      </m:r>
                      <m:r>
                        <m:rPr>
                          <m:nor/>
                        </m:rPr>
                        <a:rPr lang="en-AU" i="0" dirty="0" smtClean="0">
                          <a:latin typeface="Cambria Math" panose="02040503050406030204" pitchFamily="18" charset="0"/>
                        </a:rPr>
                        <m:t> </m:t>
                      </m:r>
                      <m:r>
                        <m:rPr>
                          <m:nor/>
                        </m:rPr>
                        <a:rPr lang="en-AU" i="0" dirty="0" smtClean="0">
                          <a:latin typeface="Cambria Math" panose="02040503050406030204" pitchFamily="18" charset="0"/>
                        </a:rPr>
                        <m:t>Virgin</m:t>
                      </m:r>
                      <m:r>
                        <a:rPr lang="en-AU" i="1" dirty="0" smtClean="0">
                          <a:latin typeface="Cambria Math" panose="02040503050406030204" pitchFamily="18" charset="0"/>
                        </a:rPr>
                        <m:t>(</m:t>
                      </m:r>
                      <m:r>
                        <a:rPr lang="en-AU" b="0" i="1" dirty="0" smtClean="0">
                          <a:latin typeface="Cambria Math" panose="02040503050406030204" pitchFamily="18" charset="0"/>
                        </a:rPr>
                        <m:t>𝐴</m:t>
                      </m:r>
                      <m:r>
                        <a:rPr lang="en-AU" i="1" dirty="0" smtClean="0">
                          <a:latin typeface="Cambria Math" panose="02040503050406030204" pitchFamily="18" charset="0"/>
                        </a:rPr>
                        <m:t>𝑙𝑝h𝑎</m:t>
                      </m:r>
                      <m:r>
                        <a:rPr lang="en-AU" i="1" dirty="0" smtClean="0">
                          <a:latin typeface="Cambria Math" panose="02040503050406030204" pitchFamily="18" charset="0"/>
                        </a:rPr>
                        <m:t>) = </m:t>
                      </m:r>
                      <m:r>
                        <m:rPr>
                          <m:nor/>
                        </m:rPr>
                        <a:rPr lang="en-AU" i="0" dirty="0" smtClean="0">
                          <a:latin typeface="Cambria Math" panose="02040503050406030204" pitchFamily="18" charset="0"/>
                        </a:rPr>
                        <m:t>Payoff</m:t>
                      </m:r>
                      <m:r>
                        <m:rPr>
                          <m:nor/>
                        </m:rPr>
                        <a:rPr lang="en-AU" i="0" dirty="0" smtClean="0">
                          <a:latin typeface="Cambria Math" panose="02040503050406030204" pitchFamily="18" charset="0"/>
                        </a:rPr>
                        <m:t> </m:t>
                      </m:r>
                      <m:r>
                        <m:rPr>
                          <m:nor/>
                        </m:rPr>
                        <a:rPr lang="en-AU" i="0" dirty="0" smtClean="0">
                          <a:latin typeface="Cambria Math" panose="02040503050406030204" pitchFamily="18" charset="0"/>
                        </a:rPr>
                        <m:t>for</m:t>
                      </m:r>
                      <m:r>
                        <m:rPr>
                          <m:nor/>
                        </m:rPr>
                        <a:rPr lang="en-AU" i="0" dirty="0" smtClean="0">
                          <a:latin typeface="Cambria Math" panose="02040503050406030204" pitchFamily="18" charset="0"/>
                        </a:rPr>
                        <m:t> </m:t>
                      </m:r>
                      <m:r>
                        <m:rPr>
                          <m:nor/>
                        </m:rPr>
                        <a:rPr lang="en-AU" i="0" dirty="0" smtClean="0">
                          <a:latin typeface="Cambria Math" panose="02040503050406030204" pitchFamily="18" charset="0"/>
                        </a:rPr>
                        <m:t>Virgin</m:t>
                      </m:r>
                      <m:r>
                        <m:rPr>
                          <m:nor/>
                        </m:rPr>
                        <a:rPr lang="en-AU" i="0" dirty="0" smtClean="0">
                          <a:latin typeface="Cambria Math" panose="02040503050406030204" pitchFamily="18" charset="0"/>
                        </a:rPr>
                        <m:t> </m:t>
                      </m:r>
                      <m:r>
                        <a:rPr lang="en-AU" i="1" dirty="0" smtClean="0">
                          <a:latin typeface="Cambria Math" panose="02040503050406030204" pitchFamily="18" charset="0"/>
                        </a:rPr>
                        <m:t>(</m:t>
                      </m:r>
                      <m:r>
                        <a:rPr lang="en-AU" i="1" dirty="0" smtClean="0">
                          <a:latin typeface="Cambria Math" panose="02040503050406030204" pitchFamily="18" charset="0"/>
                        </a:rPr>
                        <m:t>𝑂𝑚𝑒𝑔𝑎</m:t>
                      </m:r>
                      <m:r>
                        <a:rPr lang="en-AU" i="1" dirty="0" smtClean="0">
                          <a:latin typeface="Cambria Math" panose="02040503050406030204" pitchFamily="18" charset="0"/>
                        </a:rPr>
                        <m:t>)</m:t>
                      </m:r>
                    </m:oMath>
                  </m:oMathPara>
                </a14:m>
                <a:endParaRPr lang="en-AU" sz="1400" dirty="0"/>
              </a:p>
              <a:p>
                <a:pPr marL="0" indent="0">
                  <a:buNone/>
                </a:pPr>
                <a14:m>
                  <m:oMathPara xmlns:m="http://schemas.openxmlformats.org/officeDocument/2006/math">
                    <m:oMathParaPr>
                      <m:jc m:val="centerGroup"/>
                    </m:oMathParaPr>
                    <m:oMath xmlns:m="http://schemas.openxmlformats.org/officeDocument/2006/math">
                      <m:r>
                        <a:rPr lang="en-AU" b="0" i="1" dirty="0" smtClean="0">
                          <a:latin typeface="Cambria Math" panose="02040503050406030204" pitchFamily="18" charset="0"/>
                        </a:rPr>
                        <m:t>𝑟</m:t>
                      </m:r>
                      <m:r>
                        <a:rPr lang="en-AU" i="1" dirty="0" smtClean="0">
                          <a:latin typeface="Cambria Math" panose="02040503050406030204" pitchFamily="18" charset="0"/>
                        </a:rPr>
                        <m:t>(16) + (1−</m:t>
                      </m:r>
                      <m:r>
                        <a:rPr lang="en-AU" i="1" dirty="0" smtClean="0">
                          <a:latin typeface="Cambria Math" panose="02040503050406030204" pitchFamily="18" charset="0"/>
                        </a:rPr>
                        <m:t>𝑟</m:t>
                      </m:r>
                      <m:r>
                        <a:rPr lang="en-AU" i="1" dirty="0" smtClean="0">
                          <a:latin typeface="Cambria Math" panose="02040503050406030204" pitchFamily="18" charset="0"/>
                        </a:rPr>
                        <m:t>)(20) = </m:t>
                      </m:r>
                      <m:r>
                        <a:rPr lang="en-AU" i="1" dirty="0" smtClean="0">
                          <a:latin typeface="Cambria Math" panose="02040503050406030204" pitchFamily="18" charset="0"/>
                        </a:rPr>
                        <m:t>𝑟</m:t>
                      </m:r>
                      <m:r>
                        <a:rPr lang="en-AU" i="1" dirty="0" smtClean="0">
                          <a:latin typeface="Cambria Math" panose="02040503050406030204" pitchFamily="18" charset="0"/>
                        </a:rPr>
                        <m:t>(6) + (1−</m:t>
                      </m:r>
                      <m:r>
                        <a:rPr lang="en-AU" i="1" dirty="0" smtClean="0">
                          <a:latin typeface="Cambria Math" panose="02040503050406030204" pitchFamily="18" charset="0"/>
                        </a:rPr>
                        <m:t>𝑟</m:t>
                      </m:r>
                      <m:r>
                        <a:rPr lang="en-AU" i="1" dirty="0" smtClean="0">
                          <a:latin typeface="Cambria Math" panose="02040503050406030204" pitchFamily="18" charset="0"/>
                        </a:rPr>
                        <m:t>)(40)</m:t>
                      </m:r>
                    </m:oMath>
                  </m:oMathPara>
                </a14:m>
                <a:endParaRPr lang="en-AU" i="1" dirty="0"/>
              </a:p>
              <a:p>
                <a:pPr marL="0" indent="0">
                  <a:buNone/>
                </a:pPr>
                <a14:m>
                  <m:oMathPara xmlns:m="http://schemas.openxmlformats.org/officeDocument/2006/math">
                    <m:oMathParaPr>
                      <m:jc m:val="centerGroup"/>
                    </m:oMathParaPr>
                    <m:oMath xmlns:m="http://schemas.openxmlformats.org/officeDocument/2006/math">
                      <m:r>
                        <a:rPr lang="en-AU" i="1" dirty="0" smtClean="0">
                          <a:latin typeface="Cambria Math" panose="02040503050406030204" pitchFamily="18" charset="0"/>
                        </a:rPr>
                        <m:t>𝑟</m:t>
                      </m:r>
                      <m:r>
                        <a:rPr lang="en-AU" i="1" dirty="0" smtClean="0">
                          <a:latin typeface="Cambria Math" panose="02040503050406030204" pitchFamily="18" charset="0"/>
                        </a:rPr>
                        <m:t> = 2/3</m:t>
                      </m:r>
                    </m:oMath>
                  </m:oMathPara>
                </a14:m>
                <a:endParaRPr lang="en-AU" sz="1400" dirty="0"/>
              </a:p>
            </p:txBody>
          </p:sp>
        </mc:Choice>
        <mc:Fallback xmlns="">
          <p:sp>
            <p:nvSpPr>
              <p:cNvPr id="3" name="Content Placeholder 2">
                <a:extLst>
                  <a:ext uri="{FF2B5EF4-FFF2-40B4-BE49-F238E27FC236}">
                    <a16:creationId xmlns:a16="http://schemas.microsoft.com/office/drawing/2014/main" id="{62C1DF65-4D45-CB49-971D-3EEE679BA862}"/>
                  </a:ext>
                </a:extLst>
              </p:cNvPr>
              <p:cNvSpPr>
                <a:spLocks noGrp="1" noRot="1" noChangeAspect="1" noMove="1" noResize="1" noEditPoints="1" noAdjustHandles="1" noChangeArrowheads="1" noChangeShapeType="1" noTextEdit="1"/>
              </p:cNvSpPr>
              <p:nvPr>
                <p:ph sz="quarter" idx="13"/>
              </p:nvPr>
            </p:nvSpPr>
            <p:spPr>
              <a:blipFill>
                <a:blip r:embed="rId3"/>
                <a:stretch>
                  <a:fillRect l="-245"/>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30</a:t>
            </a:fld>
            <a:endParaRPr lang="en-AU"/>
          </a:p>
        </p:txBody>
      </p:sp>
      <p:pic>
        <p:nvPicPr>
          <p:cNvPr id="8" name="Picture 7" descr="Text&#10;&#10;Description automatically generated">
            <a:extLst>
              <a:ext uri="{FF2B5EF4-FFF2-40B4-BE49-F238E27FC236}">
                <a16:creationId xmlns:a16="http://schemas.microsoft.com/office/drawing/2014/main" id="{296EFF45-8BCC-2649-9F19-88452396AF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3181" y="4400910"/>
            <a:ext cx="7975600" cy="1549400"/>
          </a:xfrm>
          <a:prstGeom prst="rect">
            <a:avLst/>
          </a:prstGeom>
        </p:spPr>
      </p:pic>
    </p:spTree>
    <p:extLst>
      <p:ext uri="{BB962C8B-B14F-4D97-AF65-F5344CB8AC3E}">
        <p14:creationId xmlns:p14="http://schemas.microsoft.com/office/powerpoint/2010/main" val="3915865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2016 Mid-semester Exam Q3</a:t>
            </a:r>
            <a:endParaRPr lang="en-AU" dirty="0">
              <a:solidFill>
                <a:srgbClr val="00206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400" dirty="0"/>
                  <a:t>What is the mixed strategy Nash Equilibrium in this game?</a:t>
                </a:r>
              </a:p>
              <a:p>
                <a:pPr marL="0" indent="0">
                  <a:buNone/>
                </a:pPr>
                <a:r>
                  <a:rPr lang="en-AU" sz="1400" dirty="0"/>
                  <a:t>Similarly, suppose that </a:t>
                </a:r>
                <a:r>
                  <a:rPr lang="en-AU" sz="1400" i="1" dirty="0"/>
                  <a:t>c</a:t>
                </a:r>
                <a:r>
                  <a:rPr lang="en-AU" sz="1400" dirty="0"/>
                  <a:t> is the probability that Virgin plays Alpha. For a mixed strategy equilibrium we need the payoff to Jetstar to be the same from the two pure strategy equilibria they can choose. That is, we require:  </a:t>
                </a:r>
              </a:p>
              <a:p>
                <a:pPr marL="0" indent="0">
                  <a:buNone/>
                </a:pPr>
                <a14:m>
                  <m:oMathPara xmlns:m="http://schemas.openxmlformats.org/officeDocument/2006/math">
                    <m:oMathParaPr>
                      <m:jc m:val="centerGroup"/>
                    </m:oMathParaPr>
                    <m:oMath xmlns:m="http://schemas.openxmlformats.org/officeDocument/2006/math">
                      <m:r>
                        <m:rPr>
                          <m:nor/>
                        </m:rPr>
                        <a:rPr lang="en-AU" i="0" dirty="0" smtClean="0">
                          <a:latin typeface="Cambria Math" panose="02040503050406030204" pitchFamily="18" charset="0"/>
                        </a:rPr>
                        <m:t>Payoff</m:t>
                      </m:r>
                      <m:r>
                        <m:rPr>
                          <m:nor/>
                        </m:rPr>
                        <a:rPr lang="en-AU" i="0" dirty="0" smtClean="0">
                          <a:latin typeface="Cambria Math" panose="02040503050406030204" pitchFamily="18" charset="0"/>
                        </a:rPr>
                        <m:t> </m:t>
                      </m:r>
                      <m:r>
                        <m:rPr>
                          <m:nor/>
                        </m:rPr>
                        <a:rPr lang="en-AU" i="0" dirty="0" smtClean="0">
                          <a:latin typeface="Cambria Math" panose="02040503050406030204" pitchFamily="18" charset="0"/>
                        </a:rPr>
                        <m:t>for</m:t>
                      </m:r>
                      <m:r>
                        <m:rPr>
                          <m:nor/>
                        </m:rPr>
                        <a:rPr lang="en-AU" i="0" dirty="0" smtClean="0">
                          <a:latin typeface="Cambria Math" panose="02040503050406030204" pitchFamily="18" charset="0"/>
                        </a:rPr>
                        <m:t> </m:t>
                      </m:r>
                      <m:r>
                        <m:rPr>
                          <m:nor/>
                        </m:rPr>
                        <a:rPr lang="en-AU" b="0" i="0" dirty="0" smtClean="0">
                          <a:latin typeface="Cambria Math" panose="02040503050406030204" pitchFamily="18" charset="0"/>
                        </a:rPr>
                        <m:t>Jetstar</m:t>
                      </m:r>
                      <m:r>
                        <a:rPr lang="en-AU" i="1" dirty="0" smtClean="0">
                          <a:latin typeface="Cambria Math" panose="02040503050406030204" pitchFamily="18" charset="0"/>
                        </a:rPr>
                        <m:t>(</m:t>
                      </m:r>
                      <m:r>
                        <a:rPr lang="en-AU" b="0" i="1" dirty="0" smtClean="0">
                          <a:latin typeface="Cambria Math" panose="02040503050406030204" pitchFamily="18" charset="0"/>
                        </a:rPr>
                        <m:t>𝐴</m:t>
                      </m:r>
                      <m:r>
                        <a:rPr lang="en-AU" i="1" dirty="0" smtClean="0">
                          <a:latin typeface="Cambria Math" panose="02040503050406030204" pitchFamily="18" charset="0"/>
                        </a:rPr>
                        <m:t>𝑙𝑝h𝑎</m:t>
                      </m:r>
                      <m:r>
                        <a:rPr lang="en-AU" i="1" dirty="0" smtClean="0">
                          <a:latin typeface="Cambria Math" panose="02040503050406030204" pitchFamily="18" charset="0"/>
                        </a:rPr>
                        <m:t>) = </m:t>
                      </m:r>
                      <m:r>
                        <m:rPr>
                          <m:nor/>
                        </m:rPr>
                        <a:rPr lang="en-AU" i="0" dirty="0" smtClean="0">
                          <a:latin typeface="Cambria Math" panose="02040503050406030204" pitchFamily="18" charset="0"/>
                        </a:rPr>
                        <m:t>Payoff</m:t>
                      </m:r>
                      <m:r>
                        <m:rPr>
                          <m:nor/>
                        </m:rPr>
                        <a:rPr lang="en-AU" i="0" dirty="0" smtClean="0">
                          <a:latin typeface="Cambria Math" panose="02040503050406030204" pitchFamily="18" charset="0"/>
                        </a:rPr>
                        <m:t> </m:t>
                      </m:r>
                      <m:r>
                        <m:rPr>
                          <m:nor/>
                        </m:rPr>
                        <a:rPr lang="en-AU" i="0" dirty="0" smtClean="0">
                          <a:latin typeface="Cambria Math" panose="02040503050406030204" pitchFamily="18" charset="0"/>
                        </a:rPr>
                        <m:t>for</m:t>
                      </m:r>
                      <m:r>
                        <m:rPr>
                          <m:nor/>
                        </m:rPr>
                        <a:rPr lang="en-AU" i="0" dirty="0" smtClean="0">
                          <a:latin typeface="Cambria Math" panose="02040503050406030204" pitchFamily="18" charset="0"/>
                        </a:rPr>
                        <m:t> </m:t>
                      </m:r>
                      <m:r>
                        <m:rPr>
                          <m:nor/>
                        </m:rPr>
                        <a:rPr lang="en-AU" b="0" i="0" dirty="0" smtClean="0">
                          <a:latin typeface="Cambria Math" panose="02040503050406030204" pitchFamily="18" charset="0"/>
                        </a:rPr>
                        <m:t>Jetstar</m:t>
                      </m:r>
                      <m:r>
                        <m:rPr>
                          <m:nor/>
                        </m:rPr>
                        <a:rPr lang="en-AU" i="0" dirty="0" smtClean="0">
                          <a:latin typeface="Cambria Math" panose="02040503050406030204" pitchFamily="18" charset="0"/>
                        </a:rPr>
                        <m:t> </m:t>
                      </m:r>
                      <m:r>
                        <a:rPr lang="en-AU" i="1" dirty="0" smtClean="0">
                          <a:latin typeface="Cambria Math" panose="02040503050406030204" pitchFamily="18" charset="0"/>
                        </a:rPr>
                        <m:t>(</m:t>
                      </m:r>
                      <m:r>
                        <a:rPr lang="en-AU" i="1" dirty="0" smtClean="0">
                          <a:latin typeface="Cambria Math" panose="02040503050406030204" pitchFamily="18" charset="0"/>
                        </a:rPr>
                        <m:t>𝑂𝑚𝑒𝑔𝑎</m:t>
                      </m:r>
                      <m:r>
                        <a:rPr lang="en-AU" i="1" dirty="0" smtClean="0">
                          <a:latin typeface="Cambria Math" panose="02040503050406030204" pitchFamily="18" charset="0"/>
                        </a:rPr>
                        <m:t>)</m:t>
                      </m:r>
                    </m:oMath>
                  </m:oMathPara>
                </a14:m>
                <a:endParaRPr lang="en-AU" sz="1400" dirty="0"/>
              </a:p>
              <a:p>
                <a:pPr marL="0" indent="0">
                  <a:buNone/>
                </a:pPr>
                <a14:m>
                  <m:oMathPara xmlns:m="http://schemas.openxmlformats.org/officeDocument/2006/math">
                    <m:oMathParaPr>
                      <m:jc m:val="centerGroup"/>
                    </m:oMathParaPr>
                    <m:oMath xmlns:m="http://schemas.openxmlformats.org/officeDocument/2006/math">
                      <m:r>
                        <a:rPr lang="en-AU" b="0" i="1" dirty="0" smtClean="0">
                          <a:latin typeface="Cambria Math" panose="02040503050406030204" pitchFamily="18" charset="0"/>
                        </a:rPr>
                        <m:t>𝑐</m:t>
                      </m:r>
                      <m:r>
                        <a:rPr lang="en-AU" i="1" dirty="0" smtClean="0">
                          <a:latin typeface="Cambria Math" panose="02040503050406030204" pitchFamily="18" charset="0"/>
                        </a:rPr>
                        <m:t>(1) + (1−</m:t>
                      </m:r>
                      <m:r>
                        <a:rPr lang="en-AU" b="0" i="1" dirty="0" smtClean="0">
                          <a:latin typeface="Cambria Math" panose="02040503050406030204" pitchFamily="18" charset="0"/>
                        </a:rPr>
                        <m:t>𝑐</m:t>
                      </m:r>
                      <m:r>
                        <a:rPr lang="en-AU" i="1" dirty="0" smtClean="0">
                          <a:latin typeface="Cambria Math" panose="02040503050406030204" pitchFamily="18" charset="0"/>
                        </a:rPr>
                        <m:t>)(</m:t>
                      </m:r>
                      <m:r>
                        <a:rPr lang="en-AU" b="0" i="1" dirty="0" smtClean="0">
                          <a:latin typeface="Cambria Math" panose="02040503050406030204" pitchFamily="18" charset="0"/>
                        </a:rPr>
                        <m:t>4</m:t>
                      </m:r>
                      <m:r>
                        <a:rPr lang="en-AU" i="1" dirty="0" smtClean="0">
                          <a:latin typeface="Cambria Math" panose="02040503050406030204" pitchFamily="18" charset="0"/>
                        </a:rPr>
                        <m:t>) =</m:t>
                      </m:r>
                      <m:r>
                        <a:rPr lang="en-AU" b="0" i="1" dirty="0" smtClean="0">
                          <a:latin typeface="Cambria Math" panose="02040503050406030204" pitchFamily="18" charset="0"/>
                        </a:rPr>
                        <m:t>𝑐</m:t>
                      </m:r>
                      <m:r>
                        <a:rPr lang="en-AU" i="1" dirty="0" smtClean="0">
                          <a:latin typeface="Cambria Math" panose="02040503050406030204" pitchFamily="18" charset="0"/>
                        </a:rPr>
                        <m:t>(</m:t>
                      </m:r>
                      <m:r>
                        <a:rPr lang="en-AU" b="0" i="1" dirty="0" smtClean="0">
                          <a:latin typeface="Cambria Math" panose="02040503050406030204" pitchFamily="18" charset="0"/>
                        </a:rPr>
                        <m:t>2</m:t>
                      </m:r>
                      <m:r>
                        <a:rPr lang="en-AU" i="1" dirty="0" smtClean="0">
                          <a:latin typeface="Cambria Math" panose="02040503050406030204" pitchFamily="18" charset="0"/>
                        </a:rPr>
                        <m:t>) + (1−</m:t>
                      </m:r>
                      <m:r>
                        <a:rPr lang="en-AU" b="0" i="1" dirty="0" smtClean="0">
                          <a:latin typeface="Cambria Math" panose="02040503050406030204" pitchFamily="18" charset="0"/>
                        </a:rPr>
                        <m:t>𝑐</m:t>
                      </m:r>
                      <m:r>
                        <a:rPr lang="en-AU" i="1" dirty="0" smtClean="0">
                          <a:latin typeface="Cambria Math" panose="02040503050406030204" pitchFamily="18" charset="0"/>
                        </a:rPr>
                        <m:t>)(</m:t>
                      </m:r>
                      <m:r>
                        <a:rPr lang="en-AU" b="0" i="1" dirty="0" smtClean="0">
                          <a:latin typeface="Cambria Math" panose="02040503050406030204" pitchFamily="18" charset="0"/>
                        </a:rPr>
                        <m:t>3</m:t>
                      </m:r>
                      <m:r>
                        <a:rPr lang="en-AU" i="1" dirty="0" smtClean="0">
                          <a:latin typeface="Cambria Math" panose="02040503050406030204" pitchFamily="18" charset="0"/>
                        </a:rPr>
                        <m:t>)</m:t>
                      </m:r>
                    </m:oMath>
                  </m:oMathPara>
                </a14:m>
                <a:endParaRPr lang="en-AU" i="1" dirty="0"/>
              </a:p>
              <a:p>
                <a:pPr marL="0" indent="0">
                  <a:buNone/>
                </a:pPr>
                <a14:m>
                  <m:oMathPara xmlns:m="http://schemas.openxmlformats.org/officeDocument/2006/math">
                    <m:oMathParaPr>
                      <m:jc m:val="centerGroup"/>
                    </m:oMathParaPr>
                    <m:oMath xmlns:m="http://schemas.openxmlformats.org/officeDocument/2006/math">
                      <m:r>
                        <a:rPr lang="en-AU" b="0" i="1" dirty="0" smtClean="0">
                          <a:latin typeface="Cambria Math" panose="02040503050406030204" pitchFamily="18" charset="0"/>
                        </a:rPr>
                        <m:t>𝑐</m:t>
                      </m:r>
                      <m:r>
                        <a:rPr lang="en-AU" i="1" dirty="0" smtClean="0">
                          <a:latin typeface="Cambria Math" panose="02040503050406030204" pitchFamily="18" charset="0"/>
                        </a:rPr>
                        <m:t> =</m:t>
                      </m:r>
                      <m:r>
                        <a:rPr lang="en-AU" b="0" i="1" dirty="0" smtClean="0">
                          <a:latin typeface="Cambria Math" panose="02040503050406030204" pitchFamily="18" charset="0"/>
                        </a:rPr>
                        <m:t>1/2</m:t>
                      </m:r>
                    </m:oMath>
                  </m:oMathPara>
                </a14:m>
                <a:endParaRPr lang="en-AU" sz="1400" dirty="0"/>
              </a:p>
            </p:txBody>
          </p:sp>
        </mc:Choice>
        <mc:Fallback xmlns="">
          <p:sp>
            <p:nvSpPr>
              <p:cNvPr id="3" name="Content Placeholder 2">
                <a:extLst>
                  <a:ext uri="{FF2B5EF4-FFF2-40B4-BE49-F238E27FC236}">
                    <a16:creationId xmlns:a16="http://schemas.microsoft.com/office/drawing/2014/main" id="{62C1DF65-4D45-CB49-971D-3EEE679BA862}"/>
                  </a:ext>
                </a:extLst>
              </p:cNvPr>
              <p:cNvSpPr>
                <a:spLocks noGrp="1" noRot="1" noChangeAspect="1" noMove="1" noResize="1" noEditPoints="1" noAdjustHandles="1" noChangeArrowheads="1" noChangeShapeType="1" noTextEdit="1"/>
              </p:cNvSpPr>
              <p:nvPr>
                <p:ph sz="quarter" idx="13"/>
              </p:nvPr>
            </p:nvSpPr>
            <p:spPr>
              <a:blipFill>
                <a:blip r:embed="rId3"/>
                <a:stretch>
                  <a:fillRect l="-245" r="-612"/>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31</a:t>
            </a:fld>
            <a:endParaRPr lang="en-AU"/>
          </a:p>
        </p:txBody>
      </p:sp>
      <p:pic>
        <p:nvPicPr>
          <p:cNvPr id="8" name="Picture 7" descr="Text&#10;&#10;Description automatically generated">
            <a:extLst>
              <a:ext uri="{FF2B5EF4-FFF2-40B4-BE49-F238E27FC236}">
                <a16:creationId xmlns:a16="http://schemas.microsoft.com/office/drawing/2014/main" id="{296EFF45-8BCC-2649-9F19-88452396AF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3181" y="4400910"/>
            <a:ext cx="7975600" cy="1549400"/>
          </a:xfrm>
          <a:prstGeom prst="rect">
            <a:avLst/>
          </a:prstGeom>
        </p:spPr>
      </p:pic>
    </p:spTree>
    <p:extLst>
      <p:ext uri="{BB962C8B-B14F-4D97-AF65-F5344CB8AC3E}">
        <p14:creationId xmlns:p14="http://schemas.microsoft.com/office/powerpoint/2010/main" val="1455917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2016 Mid-semester Exam Q3</a:t>
            </a:r>
            <a:endParaRPr lang="en-AU" dirty="0">
              <a:solidFill>
                <a:srgbClr val="002060"/>
              </a:solidFill>
            </a:endParaRPr>
          </a:p>
        </p:txBody>
      </p:sp>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400" dirty="0"/>
              <a:t>Jointly, Virgin and Jetstar get higher payoffs when Jetstar chooses Omega. Why does Virgin not always choose Omega. How might such an outcome, Virgin choosing Omega, be achieved? </a:t>
            </a:r>
          </a:p>
          <a:p>
            <a:pPr marL="0" indent="0">
              <a:buNone/>
            </a:pPr>
            <a:r>
              <a:rPr lang="en-AU" sz="1400" dirty="0"/>
              <a:t>Both airlines are assumed to act in their own self interest – that is they look at their own payoff rather than how total payoffs can be maximised. With this, even though payoffs are maximised (in total) when both play Omega, when Jetstar plays Alpha it is in the interest of Virgin to play Alpha.</a:t>
            </a:r>
          </a:p>
          <a:p>
            <a:pPr marL="0" indent="0">
              <a:buNone/>
            </a:pPr>
            <a:endParaRPr lang="en-AU" sz="14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32</a:t>
            </a:fld>
            <a:endParaRPr lang="en-AU"/>
          </a:p>
        </p:txBody>
      </p:sp>
      <p:pic>
        <p:nvPicPr>
          <p:cNvPr id="8" name="Picture 7" descr="Text&#10;&#10;Description automatically generated">
            <a:extLst>
              <a:ext uri="{FF2B5EF4-FFF2-40B4-BE49-F238E27FC236}">
                <a16:creationId xmlns:a16="http://schemas.microsoft.com/office/drawing/2014/main" id="{296EFF45-8BCC-2649-9F19-88452396AF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3181" y="4400910"/>
            <a:ext cx="7975600" cy="1549400"/>
          </a:xfrm>
          <a:prstGeom prst="rect">
            <a:avLst/>
          </a:prstGeom>
        </p:spPr>
      </p:pic>
    </p:spTree>
    <p:extLst>
      <p:ext uri="{BB962C8B-B14F-4D97-AF65-F5344CB8AC3E}">
        <p14:creationId xmlns:p14="http://schemas.microsoft.com/office/powerpoint/2010/main" val="996588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2017 Mid-semester Exam Q2</a:t>
            </a:r>
            <a:endParaRPr lang="en-AU" dirty="0">
              <a:solidFill>
                <a:srgbClr val="002060"/>
              </a:solidFill>
            </a:endParaRPr>
          </a:p>
        </p:txBody>
      </p:sp>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600" dirty="0"/>
              <a:t>The Ramrods are a small music band that sells music over the internet to two different types of consumers. The demand curve for each type of consumer is set out below. </a:t>
            </a:r>
          </a:p>
          <a:p>
            <a:pPr marL="457200" lvl="1" indent="0">
              <a:buNone/>
            </a:pPr>
            <a:r>
              <a:rPr lang="en-AU" sz="1600" dirty="0"/>
              <a:t>Type A consumer: </a:t>
            </a:r>
            <a:r>
              <a:rPr lang="en-AU" sz="1600" i="1" dirty="0"/>
              <a:t>p</a:t>
            </a:r>
            <a:r>
              <a:rPr lang="en-AU" sz="1600" dirty="0"/>
              <a:t> = 30 – </a:t>
            </a:r>
            <a:r>
              <a:rPr lang="en-AU" sz="1600" i="1" dirty="0"/>
              <a:t>Q</a:t>
            </a:r>
          </a:p>
          <a:p>
            <a:pPr marL="457200" lvl="1" indent="0">
              <a:buNone/>
            </a:pPr>
            <a:r>
              <a:rPr lang="en-AU" sz="1600" dirty="0"/>
              <a:t>Type B consumer: </a:t>
            </a:r>
            <a:r>
              <a:rPr lang="en-AU" sz="1600" i="1" dirty="0"/>
              <a:t>p</a:t>
            </a:r>
            <a:r>
              <a:rPr lang="en-AU" sz="1600" dirty="0"/>
              <a:t> = 20 – </a:t>
            </a:r>
            <a:r>
              <a:rPr lang="en-AU" sz="1600" i="1" dirty="0"/>
              <a:t>Q</a:t>
            </a:r>
          </a:p>
          <a:p>
            <a:pPr marL="0" indent="0">
              <a:buNone/>
            </a:pPr>
            <a:r>
              <a:rPr lang="en-AU" sz="1600" dirty="0"/>
              <a:t>Assume that the band has come up with a new pricing strategy which means that they offer buyers one of two options/ packages. </a:t>
            </a:r>
          </a:p>
          <a:p>
            <a:pPr marL="457200" lvl="1" indent="0">
              <a:buNone/>
            </a:pPr>
            <a:r>
              <a:rPr lang="en-AU" sz="1600" dirty="0"/>
              <a:t>Basic: 20 songs at a total price of 200.</a:t>
            </a:r>
          </a:p>
          <a:p>
            <a:pPr marL="457200" lvl="1" indent="0">
              <a:buNone/>
            </a:pPr>
            <a:r>
              <a:rPr lang="en-AU" sz="1600" dirty="0"/>
              <a:t>Premium: 30 songs at a total price of 450.</a:t>
            </a:r>
          </a:p>
          <a:p>
            <a:pPr marL="0" indent="0">
              <a:buNone/>
            </a:pPr>
            <a:r>
              <a:rPr lang="en-AU" sz="1600" dirty="0"/>
              <a:t>With these options/ packages, what will each type of purchaser buy? Note you should assume that each buyer buys one package and they choose the one that maximizes surplus. </a:t>
            </a:r>
          </a:p>
          <a:p>
            <a:pPr marL="0" indent="0">
              <a:buNone/>
            </a:pPr>
            <a:endParaRPr lang="en-AU" sz="16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33</a:t>
            </a:fld>
            <a:endParaRPr lang="en-AU"/>
          </a:p>
        </p:txBody>
      </p:sp>
    </p:spTree>
    <p:extLst>
      <p:ext uri="{BB962C8B-B14F-4D97-AF65-F5344CB8AC3E}">
        <p14:creationId xmlns:p14="http://schemas.microsoft.com/office/powerpoint/2010/main" val="36462358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2017 Mid-semester Exam Q2</a:t>
            </a:r>
            <a:endParaRPr lang="en-AU"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34</a:t>
            </a:fld>
            <a:endParaRPr lang="en-AU"/>
          </a:p>
        </p:txBody>
      </p:sp>
      <p:pic>
        <p:nvPicPr>
          <p:cNvPr id="9" name="Content Placeholder 8" descr="Chart, line chart&#10;&#10;Description automatically generated">
            <a:extLst>
              <a:ext uri="{FF2B5EF4-FFF2-40B4-BE49-F238E27FC236}">
                <a16:creationId xmlns:a16="http://schemas.microsoft.com/office/drawing/2014/main" id="{D92A6F4A-5491-5142-AE3B-5F3CA3120D90}"/>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745667" y="2214694"/>
            <a:ext cx="6700665" cy="3424237"/>
          </a:xfrm>
        </p:spPr>
      </p:pic>
      <p:sp>
        <p:nvSpPr>
          <p:cNvPr id="10" name="TextBox 9">
            <a:extLst>
              <a:ext uri="{FF2B5EF4-FFF2-40B4-BE49-F238E27FC236}">
                <a16:creationId xmlns:a16="http://schemas.microsoft.com/office/drawing/2014/main" id="{80CE09F8-A3D8-014A-A6B9-1C8A227E410E}"/>
              </a:ext>
            </a:extLst>
          </p:cNvPr>
          <p:cNvSpPr txBox="1"/>
          <p:nvPr/>
        </p:nvSpPr>
        <p:spPr>
          <a:xfrm>
            <a:off x="3686354" y="2274372"/>
            <a:ext cx="1730345" cy="369332"/>
          </a:xfrm>
          <a:prstGeom prst="rect">
            <a:avLst/>
          </a:prstGeom>
          <a:noFill/>
        </p:spPr>
        <p:txBody>
          <a:bodyPr wrap="none" rtlCol="0">
            <a:spAutoFit/>
          </a:bodyPr>
          <a:lstStyle/>
          <a:p>
            <a:r>
              <a:rPr lang="en-AU" dirty="0"/>
              <a:t>Type A consumer</a:t>
            </a:r>
          </a:p>
        </p:txBody>
      </p:sp>
      <p:sp>
        <p:nvSpPr>
          <p:cNvPr id="11" name="TextBox 10">
            <a:extLst>
              <a:ext uri="{FF2B5EF4-FFF2-40B4-BE49-F238E27FC236}">
                <a16:creationId xmlns:a16="http://schemas.microsoft.com/office/drawing/2014/main" id="{538536F5-78CB-4242-92C0-4BC2746BFC04}"/>
              </a:ext>
            </a:extLst>
          </p:cNvPr>
          <p:cNvSpPr txBox="1"/>
          <p:nvPr/>
        </p:nvSpPr>
        <p:spPr>
          <a:xfrm>
            <a:off x="7248591" y="2300761"/>
            <a:ext cx="1730345" cy="369332"/>
          </a:xfrm>
          <a:prstGeom prst="rect">
            <a:avLst/>
          </a:prstGeom>
          <a:noFill/>
        </p:spPr>
        <p:txBody>
          <a:bodyPr wrap="none" rtlCol="0">
            <a:spAutoFit/>
          </a:bodyPr>
          <a:lstStyle/>
          <a:p>
            <a:r>
              <a:rPr lang="en-AU" dirty="0"/>
              <a:t>Type B consumer</a:t>
            </a:r>
          </a:p>
        </p:txBody>
      </p:sp>
    </p:spTree>
    <p:extLst>
      <p:ext uri="{BB962C8B-B14F-4D97-AF65-F5344CB8AC3E}">
        <p14:creationId xmlns:p14="http://schemas.microsoft.com/office/powerpoint/2010/main" val="3969104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2017 Mid-semester Exam Q2</a:t>
            </a:r>
            <a:endParaRPr lang="en-AU"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35</a:t>
            </a:fld>
            <a:endParaRPr lang="en-AU"/>
          </a:p>
        </p:txBody>
      </p:sp>
      <p:pic>
        <p:nvPicPr>
          <p:cNvPr id="9" name="Content Placeholder 8" descr="Chart, line chart&#10;&#10;Description automatically generated">
            <a:extLst>
              <a:ext uri="{FF2B5EF4-FFF2-40B4-BE49-F238E27FC236}">
                <a16:creationId xmlns:a16="http://schemas.microsoft.com/office/drawing/2014/main" id="{D92A6F4A-5491-5142-AE3B-5F3CA3120D90}"/>
              </a:ext>
            </a:extLst>
          </p:cNvPr>
          <p:cNvPicPr>
            <a:picLocks noGrp="1" noChangeAspect="1"/>
          </p:cNvPicPr>
          <p:nvPr>
            <p:ph sz="quarter" idx="13"/>
          </p:nvPr>
        </p:nvPicPr>
        <p:blipFill rotWithShape="1">
          <a:blip r:embed="rId3">
            <a:extLst>
              <a:ext uri="{28A0092B-C50C-407E-A947-70E740481C1C}">
                <a14:useLocalDpi xmlns:a14="http://schemas.microsoft.com/office/drawing/2010/main" val="0"/>
              </a:ext>
            </a:extLst>
          </a:blip>
          <a:srcRect r="50000"/>
          <a:stretch/>
        </p:blipFill>
        <p:spPr>
          <a:xfrm>
            <a:off x="2745667" y="2214694"/>
            <a:ext cx="3350333" cy="3424237"/>
          </a:xfrm>
        </p:spPr>
      </p:pic>
      <p:sp>
        <p:nvSpPr>
          <p:cNvPr id="10" name="TextBox 9">
            <a:extLst>
              <a:ext uri="{FF2B5EF4-FFF2-40B4-BE49-F238E27FC236}">
                <a16:creationId xmlns:a16="http://schemas.microsoft.com/office/drawing/2014/main" id="{80CE09F8-A3D8-014A-A6B9-1C8A227E410E}"/>
              </a:ext>
            </a:extLst>
          </p:cNvPr>
          <p:cNvSpPr txBox="1"/>
          <p:nvPr/>
        </p:nvSpPr>
        <p:spPr>
          <a:xfrm>
            <a:off x="3686354" y="2274372"/>
            <a:ext cx="1730345" cy="369332"/>
          </a:xfrm>
          <a:prstGeom prst="rect">
            <a:avLst/>
          </a:prstGeom>
          <a:noFill/>
        </p:spPr>
        <p:txBody>
          <a:bodyPr wrap="none" rtlCol="0">
            <a:spAutoFit/>
          </a:bodyPr>
          <a:lstStyle/>
          <a:p>
            <a:r>
              <a:rPr lang="en-AU" dirty="0"/>
              <a:t>Type A consumer</a:t>
            </a:r>
          </a:p>
        </p:txBody>
      </p:sp>
      <p:sp>
        <p:nvSpPr>
          <p:cNvPr id="3" name="Rectangle 2">
            <a:extLst>
              <a:ext uri="{FF2B5EF4-FFF2-40B4-BE49-F238E27FC236}">
                <a16:creationId xmlns:a16="http://schemas.microsoft.com/office/drawing/2014/main" id="{9F2343A3-984C-9D48-AACB-DE7664A62735}"/>
              </a:ext>
            </a:extLst>
          </p:cNvPr>
          <p:cNvSpPr/>
          <p:nvPr/>
        </p:nvSpPr>
        <p:spPr>
          <a:xfrm>
            <a:off x="6751607" y="2397515"/>
            <a:ext cx="3817948" cy="3293209"/>
          </a:xfrm>
          <a:prstGeom prst="rect">
            <a:avLst/>
          </a:prstGeom>
        </p:spPr>
        <p:txBody>
          <a:bodyPr wrap="square">
            <a:spAutoFit/>
          </a:bodyPr>
          <a:lstStyle/>
          <a:p>
            <a:r>
              <a:rPr lang="en-AU" sz="1600" dirty="0">
                <a:latin typeface="Arial" panose="020B0604020202020204" pitchFamily="34" charset="0"/>
                <a:cs typeface="Arial" panose="020B0604020202020204" pitchFamily="34" charset="0"/>
              </a:rPr>
              <a:t>For person A willingness to pay:</a:t>
            </a:r>
          </a:p>
          <a:p>
            <a:endParaRPr lang="en-AU" sz="1600" dirty="0">
              <a:latin typeface="Arial" panose="020B0604020202020204" pitchFamily="34" charset="0"/>
              <a:cs typeface="Arial" panose="020B0604020202020204" pitchFamily="34" charset="0"/>
            </a:endParaRPr>
          </a:p>
          <a:p>
            <a:r>
              <a:rPr lang="en-AU" sz="1600" dirty="0">
                <a:latin typeface="Arial" panose="020B0604020202020204" pitchFamily="34" charset="0"/>
                <a:cs typeface="Arial" panose="020B0604020202020204" pitchFamily="34" charset="0"/>
              </a:rPr>
              <a:t>wtp</a:t>
            </a:r>
            <a:r>
              <a:rPr lang="en-AU" sz="1600" baseline="-25000" dirty="0">
                <a:latin typeface="Arial" panose="020B0604020202020204" pitchFamily="34" charset="0"/>
                <a:cs typeface="Arial" panose="020B0604020202020204" pitchFamily="34" charset="0"/>
              </a:rPr>
              <a:t>20</a:t>
            </a:r>
            <a:r>
              <a:rPr lang="en-AU" sz="1600" dirty="0">
                <a:latin typeface="Arial" panose="020B0604020202020204" pitchFamily="34" charset="0"/>
                <a:cs typeface="Arial" panose="020B0604020202020204" pitchFamily="34" charset="0"/>
              </a:rPr>
              <a:t> = (10)(20) + 0.5(20)(20) = 400 (This is the blue shaded area in the diagram)</a:t>
            </a:r>
          </a:p>
          <a:p>
            <a:endParaRPr lang="en-AU" sz="1600" dirty="0">
              <a:latin typeface="Arial" panose="020B0604020202020204" pitchFamily="34" charset="0"/>
              <a:cs typeface="Arial" panose="020B0604020202020204" pitchFamily="34" charset="0"/>
            </a:endParaRPr>
          </a:p>
          <a:p>
            <a:r>
              <a:rPr lang="en-AU" sz="1600" dirty="0">
                <a:latin typeface="Arial" panose="020B0604020202020204" pitchFamily="34" charset="0"/>
                <a:cs typeface="Arial" panose="020B0604020202020204" pitchFamily="34" charset="0"/>
              </a:rPr>
              <a:t>wtp</a:t>
            </a:r>
            <a:r>
              <a:rPr lang="en-AU" sz="1600" baseline="-25000" dirty="0">
                <a:latin typeface="Arial" panose="020B0604020202020204" pitchFamily="34" charset="0"/>
                <a:cs typeface="Arial" panose="020B0604020202020204" pitchFamily="34" charset="0"/>
              </a:rPr>
              <a:t>30</a:t>
            </a:r>
            <a:r>
              <a:rPr lang="en-AU" sz="1600" dirty="0">
                <a:latin typeface="Arial" panose="020B0604020202020204" pitchFamily="34" charset="0"/>
                <a:cs typeface="Arial" panose="020B0604020202020204" pitchFamily="34" charset="0"/>
              </a:rPr>
              <a:t> = 0.5(30)(30) = 450 (This is the full triangle)</a:t>
            </a:r>
          </a:p>
          <a:p>
            <a:endParaRPr lang="en-AU" sz="1600" dirty="0">
              <a:latin typeface="Arial" panose="020B0604020202020204" pitchFamily="34" charset="0"/>
              <a:cs typeface="Arial" panose="020B0604020202020204" pitchFamily="34" charset="0"/>
            </a:endParaRPr>
          </a:p>
          <a:p>
            <a:r>
              <a:rPr lang="en-AU" sz="1600" dirty="0">
                <a:latin typeface="Arial" panose="020B0604020202020204" pitchFamily="34" charset="0"/>
                <a:cs typeface="Arial" panose="020B0604020202020204" pitchFamily="34" charset="0"/>
              </a:rPr>
              <a:t>Person A gets consumer surplus of 200 from the basic package and zero consumer surplus from the premium package. They buy the basic package. </a:t>
            </a:r>
          </a:p>
        </p:txBody>
      </p:sp>
    </p:spTree>
    <p:extLst>
      <p:ext uri="{BB962C8B-B14F-4D97-AF65-F5344CB8AC3E}">
        <p14:creationId xmlns:p14="http://schemas.microsoft.com/office/powerpoint/2010/main" val="36547030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2017 Mid-semester Exam Q2</a:t>
            </a:r>
            <a:endParaRPr lang="en-AU"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36</a:t>
            </a:fld>
            <a:endParaRPr lang="en-AU"/>
          </a:p>
        </p:txBody>
      </p:sp>
      <p:pic>
        <p:nvPicPr>
          <p:cNvPr id="9" name="Content Placeholder 8" descr="Chart, line chart&#10;&#10;Description automatically generated">
            <a:extLst>
              <a:ext uri="{FF2B5EF4-FFF2-40B4-BE49-F238E27FC236}">
                <a16:creationId xmlns:a16="http://schemas.microsoft.com/office/drawing/2014/main" id="{D92A6F4A-5491-5142-AE3B-5F3CA3120D90}"/>
              </a:ext>
            </a:extLst>
          </p:cNvPr>
          <p:cNvPicPr>
            <a:picLocks noGrp="1" noChangeAspect="1"/>
          </p:cNvPicPr>
          <p:nvPr>
            <p:ph sz="quarter" idx="13"/>
          </p:nvPr>
        </p:nvPicPr>
        <p:blipFill rotWithShape="1">
          <a:blip r:embed="rId3">
            <a:extLst>
              <a:ext uri="{28A0092B-C50C-407E-A947-70E740481C1C}">
                <a14:useLocalDpi xmlns:a14="http://schemas.microsoft.com/office/drawing/2010/main" val="0"/>
              </a:ext>
            </a:extLst>
          </a:blip>
          <a:srcRect l="49294"/>
          <a:stretch/>
        </p:blipFill>
        <p:spPr>
          <a:xfrm>
            <a:off x="6048671" y="2214694"/>
            <a:ext cx="3397661" cy="3424237"/>
          </a:xfrm>
        </p:spPr>
      </p:pic>
      <p:sp>
        <p:nvSpPr>
          <p:cNvPr id="11" name="TextBox 10">
            <a:extLst>
              <a:ext uri="{FF2B5EF4-FFF2-40B4-BE49-F238E27FC236}">
                <a16:creationId xmlns:a16="http://schemas.microsoft.com/office/drawing/2014/main" id="{538536F5-78CB-4242-92C0-4BC2746BFC04}"/>
              </a:ext>
            </a:extLst>
          </p:cNvPr>
          <p:cNvSpPr txBox="1"/>
          <p:nvPr/>
        </p:nvSpPr>
        <p:spPr>
          <a:xfrm>
            <a:off x="7248591" y="2300761"/>
            <a:ext cx="1730345" cy="369332"/>
          </a:xfrm>
          <a:prstGeom prst="rect">
            <a:avLst/>
          </a:prstGeom>
          <a:noFill/>
        </p:spPr>
        <p:txBody>
          <a:bodyPr wrap="none" rtlCol="0">
            <a:spAutoFit/>
          </a:bodyPr>
          <a:lstStyle/>
          <a:p>
            <a:r>
              <a:rPr lang="en-AU" dirty="0"/>
              <a:t>Type B consumer</a:t>
            </a:r>
          </a:p>
        </p:txBody>
      </p:sp>
      <p:sp>
        <p:nvSpPr>
          <p:cNvPr id="8" name="Rectangle 7">
            <a:extLst>
              <a:ext uri="{FF2B5EF4-FFF2-40B4-BE49-F238E27FC236}">
                <a16:creationId xmlns:a16="http://schemas.microsoft.com/office/drawing/2014/main" id="{81D703BF-B72E-E34E-A217-B904D7EC40AD}"/>
              </a:ext>
            </a:extLst>
          </p:cNvPr>
          <p:cNvSpPr/>
          <p:nvPr/>
        </p:nvSpPr>
        <p:spPr>
          <a:xfrm>
            <a:off x="1441272" y="2099501"/>
            <a:ext cx="3817948" cy="1323439"/>
          </a:xfrm>
          <a:prstGeom prst="rect">
            <a:avLst/>
          </a:prstGeom>
        </p:spPr>
        <p:txBody>
          <a:bodyPr wrap="square">
            <a:spAutoFit/>
          </a:bodyPr>
          <a:lstStyle/>
          <a:p>
            <a:r>
              <a:rPr lang="en-AU" sz="1600" dirty="0">
                <a:latin typeface="Arial" panose="020B0604020202020204" pitchFamily="34" charset="0"/>
                <a:cs typeface="Arial" panose="020B0604020202020204" pitchFamily="34" charset="0"/>
              </a:rPr>
              <a:t>For person B willingness to pay:</a:t>
            </a:r>
          </a:p>
          <a:p>
            <a:endParaRPr lang="en-AU" sz="1600" dirty="0">
              <a:latin typeface="Arial" panose="020B0604020202020204" pitchFamily="34" charset="0"/>
              <a:cs typeface="Arial" panose="020B0604020202020204" pitchFamily="34" charset="0"/>
            </a:endParaRPr>
          </a:p>
          <a:p>
            <a:r>
              <a:rPr lang="en-AU" sz="1600" dirty="0">
                <a:latin typeface="Arial" panose="020B0604020202020204" pitchFamily="34" charset="0"/>
                <a:cs typeface="Arial" panose="020B0604020202020204" pitchFamily="34" charset="0"/>
              </a:rPr>
              <a:t>wtp</a:t>
            </a:r>
            <a:r>
              <a:rPr lang="en-AU" sz="1600" baseline="-25000" dirty="0">
                <a:latin typeface="Arial" panose="020B0604020202020204" pitchFamily="34" charset="0"/>
                <a:cs typeface="Arial" panose="020B0604020202020204" pitchFamily="34" charset="0"/>
              </a:rPr>
              <a:t>20</a:t>
            </a:r>
            <a:r>
              <a:rPr lang="en-AU" sz="1600" dirty="0">
                <a:latin typeface="Arial" panose="020B0604020202020204" pitchFamily="34" charset="0"/>
                <a:cs typeface="Arial" panose="020B0604020202020204" pitchFamily="34" charset="0"/>
              </a:rPr>
              <a:t> = 0.5(20)(20) = 200</a:t>
            </a:r>
          </a:p>
          <a:p>
            <a:endParaRPr lang="en-AU" sz="1600" dirty="0">
              <a:latin typeface="Arial" panose="020B0604020202020204" pitchFamily="34" charset="0"/>
              <a:cs typeface="Arial" panose="020B0604020202020204" pitchFamily="34" charset="0"/>
            </a:endParaRPr>
          </a:p>
          <a:p>
            <a:r>
              <a:rPr lang="en-AU" sz="1600" dirty="0">
                <a:latin typeface="Arial" panose="020B0604020202020204" pitchFamily="34" charset="0"/>
                <a:cs typeface="Arial" panose="020B0604020202020204" pitchFamily="34" charset="0"/>
              </a:rPr>
              <a:t>Person B will buy the basic package. </a:t>
            </a:r>
          </a:p>
        </p:txBody>
      </p:sp>
    </p:spTree>
    <p:extLst>
      <p:ext uri="{BB962C8B-B14F-4D97-AF65-F5344CB8AC3E}">
        <p14:creationId xmlns:p14="http://schemas.microsoft.com/office/powerpoint/2010/main" val="1021597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2017 Mid-semester Exam Q2</a:t>
            </a:r>
            <a:endParaRPr lang="en-AU"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37</a:t>
            </a:fld>
            <a:endParaRPr lang="en-AU"/>
          </a:p>
        </p:txBody>
      </p:sp>
      <p:pic>
        <p:nvPicPr>
          <p:cNvPr id="9" name="Content Placeholder 8" descr="Chart, line chart&#10;&#10;Description automatically generated">
            <a:extLst>
              <a:ext uri="{FF2B5EF4-FFF2-40B4-BE49-F238E27FC236}">
                <a16:creationId xmlns:a16="http://schemas.microsoft.com/office/drawing/2014/main" id="{D92A6F4A-5491-5142-AE3B-5F3CA3120D90}"/>
              </a:ext>
            </a:extLst>
          </p:cNvPr>
          <p:cNvPicPr>
            <a:picLocks noGrp="1" noChangeAspect="1"/>
          </p:cNvPicPr>
          <p:nvPr>
            <p:ph sz="quarter" idx="13"/>
          </p:nvPr>
        </p:nvPicPr>
        <p:blipFill rotWithShape="1">
          <a:blip r:embed="rId3">
            <a:extLst>
              <a:ext uri="{28A0092B-C50C-407E-A947-70E740481C1C}">
                <a14:useLocalDpi xmlns:a14="http://schemas.microsoft.com/office/drawing/2010/main" val="0"/>
              </a:ext>
            </a:extLst>
          </a:blip>
          <a:srcRect r="50000"/>
          <a:stretch/>
        </p:blipFill>
        <p:spPr>
          <a:xfrm>
            <a:off x="2745667" y="2214694"/>
            <a:ext cx="3350333" cy="3424237"/>
          </a:xfrm>
        </p:spPr>
      </p:pic>
      <p:sp>
        <p:nvSpPr>
          <p:cNvPr id="10" name="TextBox 9">
            <a:extLst>
              <a:ext uri="{FF2B5EF4-FFF2-40B4-BE49-F238E27FC236}">
                <a16:creationId xmlns:a16="http://schemas.microsoft.com/office/drawing/2014/main" id="{80CE09F8-A3D8-014A-A6B9-1C8A227E410E}"/>
              </a:ext>
            </a:extLst>
          </p:cNvPr>
          <p:cNvSpPr txBox="1"/>
          <p:nvPr/>
        </p:nvSpPr>
        <p:spPr>
          <a:xfrm>
            <a:off x="3686354" y="2274372"/>
            <a:ext cx="1730345" cy="369332"/>
          </a:xfrm>
          <a:prstGeom prst="rect">
            <a:avLst/>
          </a:prstGeom>
          <a:noFill/>
        </p:spPr>
        <p:txBody>
          <a:bodyPr wrap="none" rtlCol="0">
            <a:spAutoFit/>
          </a:bodyPr>
          <a:lstStyle/>
          <a:p>
            <a:r>
              <a:rPr lang="en-AU" dirty="0"/>
              <a:t>Type A consumer</a:t>
            </a:r>
          </a:p>
        </p:txBody>
      </p:sp>
      <p:sp>
        <p:nvSpPr>
          <p:cNvPr id="3" name="Rectangle 2">
            <a:extLst>
              <a:ext uri="{FF2B5EF4-FFF2-40B4-BE49-F238E27FC236}">
                <a16:creationId xmlns:a16="http://schemas.microsoft.com/office/drawing/2014/main" id="{9F2343A3-984C-9D48-AACB-DE7664A62735}"/>
              </a:ext>
            </a:extLst>
          </p:cNvPr>
          <p:cNvSpPr/>
          <p:nvPr/>
        </p:nvSpPr>
        <p:spPr>
          <a:xfrm>
            <a:off x="6751606" y="2397515"/>
            <a:ext cx="4266629" cy="3293209"/>
          </a:xfrm>
          <a:prstGeom prst="rect">
            <a:avLst/>
          </a:prstGeom>
        </p:spPr>
        <p:txBody>
          <a:bodyPr wrap="square">
            <a:spAutoFit/>
          </a:bodyPr>
          <a:lstStyle/>
          <a:p>
            <a:r>
              <a:rPr lang="en-AU" sz="1600" dirty="0">
                <a:latin typeface="Arial" panose="020B0604020202020204" pitchFamily="34" charset="0"/>
                <a:cs typeface="Arial" panose="020B0604020202020204" pitchFamily="34" charset="0"/>
              </a:rPr>
              <a:t>If they continue to sell the Basic package, what is the maximum price they can charge for the premium package to maximize profit? </a:t>
            </a:r>
          </a:p>
          <a:p>
            <a:endParaRPr lang="en-AU" sz="1600" dirty="0">
              <a:latin typeface="Arial" panose="020B0604020202020204" pitchFamily="34" charset="0"/>
              <a:cs typeface="Arial" panose="020B0604020202020204" pitchFamily="34" charset="0"/>
            </a:endParaRPr>
          </a:p>
          <a:p>
            <a:r>
              <a:rPr lang="en-AU" sz="1600" dirty="0">
                <a:latin typeface="Arial" panose="020B0604020202020204" pitchFamily="34" charset="0"/>
                <a:cs typeface="Arial" panose="020B0604020202020204" pitchFamily="34" charset="0"/>
              </a:rPr>
              <a:t>To get the type A buyer to purchase the premium package it must offer at least as much consumer surplus as the basic package (200). Given type A buyers have a willingness to pay of 450 for the premium package (recall wtp</a:t>
            </a:r>
            <a:r>
              <a:rPr lang="en-AU" sz="1600" baseline="-25000" dirty="0">
                <a:latin typeface="Arial" panose="020B0604020202020204" pitchFamily="34" charset="0"/>
                <a:cs typeface="Arial" panose="020B0604020202020204" pitchFamily="34" charset="0"/>
              </a:rPr>
              <a:t>30</a:t>
            </a:r>
            <a:r>
              <a:rPr lang="en-AU" sz="1600" dirty="0">
                <a:latin typeface="Arial" panose="020B0604020202020204" pitchFamily="34" charset="0"/>
                <a:cs typeface="Arial" panose="020B0604020202020204" pitchFamily="34" charset="0"/>
              </a:rPr>
              <a:t> = 0.5(30)(30) = 450), if they are charged 250 for the premium package it will give them 200 surplus and they will purchase it. </a:t>
            </a:r>
          </a:p>
        </p:txBody>
      </p:sp>
    </p:spTree>
    <p:extLst>
      <p:ext uri="{BB962C8B-B14F-4D97-AF65-F5344CB8AC3E}">
        <p14:creationId xmlns:p14="http://schemas.microsoft.com/office/powerpoint/2010/main" val="12378870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2017 Mid-semester Exam Q3</a:t>
            </a:r>
            <a:endParaRPr lang="en-AU" dirty="0">
              <a:solidFill>
                <a:srgbClr val="002060"/>
              </a:solidFill>
            </a:endParaRPr>
          </a:p>
        </p:txBody>
      </p:sp>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400" dirty="0"/>
              <a:t>Suppose that we have two restaurants located at either end of a road that is 100 kilometres long. Annie’s German restaurant is located at kilometre zero, and Masako’s Sushi Bar is located at kilometre 100. In each case the location of the firm is fixed and the only choice they have is over price. There are 100 consumers spaced equally along the road. Assume that the cost of travelling each kilometre is $1. </a:t>
            </a:r>
          </a:p>
          <a:p>
            <a:pPr marL="0" indent="0">
              <a:buNone/>
            </a:pPr>
            <a:r>
              <a:rPr lang="en-AU" sz="1400" dirty="0"/>
              <a:t>If meals at Annie’s cost $25, and meals at Masako’s cost $45, where will the marginal consumer be located? </a:t>
            </a:r>
          </a:p>
          <a:p>
            <a:pPr marL="0" indent="0">
              <a:buNone/>
            </a:pPr>
            <a:r>
              <a:rPr lang="en-AU" sz="1400" dirty="0"/>
              <a:t>Assume that the cost of preparing a meal costs $25 at both restaurants. Does this outcome represent a Nash equilibrium? Why or why not? Hint: Ask yourself if Annie has any incentive to change her behaviour given that Masako does not change their behaviour.</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38</a:t>
            </a:fld>
            <a:endParaRPr lang="en-AU"/>
          </a:p>
        </p:txBody>
      </p:sp>
    </p:spTree>
    <p:extLst>
      <p:ext uri="{BB962C8B-B14F-4D97-AF65-F5344CB8AC3E}">
        <p14:creationId xmlns:p14="http://schemas.microsoft.com/office/powerpoint/2010/main" val="3541281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2017 Mid-semester Exam Q3</a:t>
            </a:r>
            <a:endParaRPr lang="en-AU" dirty="0">
              <a:solidFill>
                <a:srgbClr val="00206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400" dirty="0"/>
                  <a:t>Think about the following diagram:</a:t>
                </a:r>
              </a:p>
              <a:p>
                <a:pPr marL="0" indent="0">
                  <a:buNone/>
                </a:pPr>
                <a:endParaRPr lang="en-AU" sz="1400" dirty="0"/>
              </a:p>
              <a:p>
                <a:pPr marL="0" indent="0">
                  <a:buNone/>
                </a:pPr>
                <a:endParaRPr lang="en-AU" sz="1400" dirty="0"/>
              </a:p>
              <a:p>
                <a:pPr marL="0" indent="0">
                  <a:buNone/>
                </a:pPr>
                <a:endParaRPr lang="en-AU" sz="1400" dirty="0"/>
              </a:p>
              <a:p>
                <a:pPr marL="0" indent="0">
                  <a:buNone/>
                </a:pPr>
                <a:r>
                  <a:rPr lang="en-AU" sz="1400" dirty="0"/>
                  <a:t>The indifferent consumer is located at kilometre M. For that person, the cost of going to Annie’s or Masako’s should be equal. That person will have to travel M kilometres to go to Annie’s and (100-M) kilometres to go to Masako’s. Hence, the following expression should hold given the price of a meal at both restaurants: </a:t>
                </a:r>
              </a:p>
              <a:p>
                <a:pPr marL="0" indent="0">
                  <a:buNone/>
                </a:pPr>
                <a14:m>
                  <m:oMathPara xmlns:m="http://schemas.openxmlformats.org/officeDocument/2006/math">
                    <m:oMathParaPr>
                      <m:jc m:val="centerGroup"/>
                    </m:oMathParaPr>
                    <m:oMath xmlns:m="http://schemas.openxmlformats.org/officeDocument/2006/math">
                      <m:r>
                        <a:rPr lang="en-AU" sz="1400" i="1" dirty="0" smtClean="0">
                          <a:latin typeface="Cambria Math" panose="02040503050406030204" pitchFamily="18" charset="0"/>
                        </a:rPr>
                        <m:t>25 + </m:t>
                      </m:r>
                      <m:r>
                        <a:rPr lang="en-AU" sz="1400" i="1" dirty="0" smtClean="0">
                          <a:latin typeface="Cambria Math" panose="02040503050406030204" pitchFamily="18" charset="0"/>
                        </a:rPr>
                        <m:t>𝑀</m:t>
                      </m:r>
                      <m:r>
                        <a:rPr lang="en-AU" sz="1400" i="1" dirty="0" smtClean="0">
                          <a:latin typeface="Cambria Math" panose="02040503050406030204" pitchFamily="18" charset="0"/>
                        </a:rPr>
                        <m:t> = 45 + (100−</m:t>
                      </m:r>
                      <m:r>
                        <a:rPr lang="en-AU" sz="1400" i="1" dirty="0" smtClean="0">
                          <a:latin typeface="Cambria Math" panose="02040503050406030204" pitchFamily="18" charset="0"/>
                        </a:rPr>
                        <m:t>𝑀</m:t>
                      </m:r>
                      <m:r>
                        <a:rPr lang="en-AU" sz="1400" i="1" dirty="0" smtClean="0">
                          <a:latin typeface="Cambria Math" panose="02040503050406030204" pitchFamily="18" charset="0"/>
                        </a:rPr>
                        <m:t>)</m:t>
                      </m:r>
                    </m:oMath>
                  </m:oMathPara>
                </a14:m>
                <a:endParaRPr lang="en-AU" sz="1400" dirty="0"/>
              </a:p>
              <a:p>
                <a:pPr marL="0" indent="0">
                  <a:buNone/>
                </a:pPr>
                <a14:m>
                  <m:oMathPara xmlns:m="http://schemas.openxmlformats.org/officeDocument/2006/math">
                    <m:oMathParaPr>
                      <m:jc m:val="centerGroup"/>
                    </m:oMathParaPr>
                    <m:oMath xmlns:m="http://schemas.openxmlformats.org/officeDocument/2006/math">
                      <m:r>
                        <a:rPr lang="en-AU" sz="1400" i="1" dirty="0" smtClean="0">
                          <a:latin typeface="Cambria Math" panose="02040503050406030204" pitchFamily="18" charset="0"/>
                        </a:rPr>
                        <m:t>𝑀</m:t>
                      </m:r>
                      <m:r>
                        <a:rPr lang="en-AU" sz="1400" i="1" dirty="0" smtClean="0">
                          <a:latin typeface="Cambria Math" panose="02040503050406030204" pitchFamily="18" charset="0"/>
                        </a:rPr>
                        <m:t> = 60</m:t>
                      </m:r>
                    </m:oMath>
                  </m:oMathPara>
                </a14:m>
                <a:endParaRPr lang="en-AU" sz="1400" dirty="0"/>
              </a:p>
              <a:p>
                <a:pPr marL="0" indent="0">
                  <a:buNone/>
                </a:pPr>
                <a:r>
                  <a:rPr lang="en-AU" sz="1400" dirty="0"/>
                  <a:t>Hence, the indifferent consumer is located at kilometre 60. </a:t>
                </a:r>
              </a:p>
              <a:p>
                <a:pPr marL="0" indent="0">
                  <a:buNone/>
                </a:pPr>
                <a:r>
                  <a:rPr lang="en-AU" sz="1400" dirty="0"/>
                  <a:t> </a:t>
                </a:r>
              </a:p>
              <a:p>
                <a:pPr marL="0" indent="0">
                  <a:buNone/>
                </a:pPr>
                <a:endParaRPr lang="en-AU" sz="1400" dirty="0"/>
              </a:p>
            </p:txBody>
          </p:sp>
        </mc:Choice>
        <mc:Fallback xmlns="">
          <p:sp>
            <p:nvSpPr>
              <p:cNvPr id="3" name="Content Placeholder 2">
                <a:extLst>
                  <a:ext uri="{FF2B5EF4-FFF2-40B4-BE49-F238E27FC236}">
                    <a16:creationId xmlns:a16="http://schemas.microsoft.com/office/drawing/2014/main" id="{62C1DF65-4D45-CB49-971D-3EEE679BA862}"/>
                  </a:ext>
                </a:extLst>
              </p:cNvPr>
              <p:cNvSpPr>
                <a:spLocks noGrp="1" noRot="1" noChangeAspect="1" noMove="1" noResize="1" noEditPoints="1" noAdjustHandles="1" noChangeArrowheads="1" noChangeShapeType="1" noTextEdit="1"/>
              </p:cNvSpPr>
              <p:nvPr>
                <p:ph sz="quarter" idx="13"/>
              </p:nvPr>
            </p:nvSpPr>
            <p:spPr>
              <a:blipFill>
                <a:blip r:embed="rId3"/>
                <a:stretch>
                  <a:fillRect l="-245" r="-612"/>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39</a:t>
            </a:fld>
            <a:endParaRPr lang="en-AU"/>
          </a:p>
        </p:txBody>
      </p:sp>
      <p:pic>
        <p:nvPicPr>
          <p:cNvPr id="7" name="Picture 6" descr="A picture containing timeline&#10;&#10;Description automatically generated">
            <a:extLst>
              <a:ext uri="{FF2B5EF4-FFF2-40B4-BE49-F238E27FC236}">
                <a16:creationId xmlns:a16="http://schemas.microsoft.com/office/drawing/2014/main" id="{A6352227-64A2-AA4E-8C7C-826FDC47D1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7537" y="2683092"/>
            <a:ext cx="8496300" cy="1219200"/>
          </a:xfrm>
          <a:prstGeom prst="rect">
            <a:avLst/>
          </a:prstGeom>
        </p:spPr>
      </p:pic>
    </p:spTree>
    <p:extLst>
      <p:ext uri="{BB962C8B-B14F-4D97-AF65-F5344CB8AC3E}">
        <p14:creationId xmlns:p14="http://schemas.microsoft.com/office/powerpoint/2010/main" val="806998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How do I scan my answers?</a:t>
            </a:r>
            <a:endParaRPr lang="en-AU" dirty="0">
              <a:solidFill>
                <a:srgbClr val="002060"/>
              </a:solidFill>
            </a:endParaRPr>
          </a:p>
        </p:txBody>
      </p:sp>
      <p:sp>
        <p:nvSpPr>
          <p:cNvPr id="3" name="Content Placeholder 2"/>
          <p:cNvSpPr>
            <a:spLocks noGrp="1"/>
          </p:cNvSpPr>
          <p:nvPr>
            <p:ph sz="quarter" idx="13"/>
          </p:nvPr>
        </p:nvSpPr>
        <p:spPr/>
        <p:txBody>
          <a:bodyPr>
            <a:normAutofit lnSpcReduction="10000"/>
          </a:bodyPr>
          <a:lstStyle/>
          <a:p>
            <a:pPr marL="0" indent="0">
              <a:buClr>
                <a:srgbClr val="0070C0"/>
              </a:buClr>
              <a:buSzPct val="50000"/>
              <a:buNone/>
            </a:pPr>
            <a:r>
              <a:rPr lang="en-US" dirty="0"/>
              <a:t>Here are 4 options:</a:t>
            </a:r>
          </a:p>
          <a:p>
            <a:pPr marL="514350" indent="-514350">
              <a:buSzPct val="100000"/>
              <a:buFont typeface="+mj-lt"/>
              <a:buAutoNum type="alphaLcParenR"/>
            </a:pPr>
            <a:r>
              <a:rPr lang="en-US" dirty="0"/>
              <a:t>Evernote Scannable (only available on iPhone/iPad) : </a:t>
            </a:r>
            <a:r>
              <a:rPr lang="en-US" u="sng" dirty="0">
                <a:hlinkClick r:id="rId2">
                  <a:extLst>
                    <a:ext uri="{A12FA001-AC4F-418D-AE19-62706E023703}">
                      <ahyp:hlinkClr xmlns:ahyp="http://schemas.microsoft.com/office/drawing/2018/hyperlinkcolor" val="tx"/>
                    </a:ext>
                  </a:extLst>
                </a:hlinkClick>
              </a:rPr>
              <a:t>https://evernote.com/products/scannable/</a:t>
            </a:r>
            <a:endParaRPr lang="en-US" u="sng" dirty="0"/>
          </a:p>
          <a:p>
            <a:pPr marL="514350" indent="-514350">
              <a:buSzPct val="100000"/>
              <a:buFont typeface="+mj-lt"/>
              <a:buAutoNum type="alphaLcParenR"/>
            </a:pPr>
            <a:r>
              <a:rPr lang="en-US" dirty="0"/>
              <a:t>Adobe Scan: </a:t>
            </a:r>
            <a:r>
              <a:rPr lang="en-US" u="sng" dirty="0">
                <a:hlinkClick r:id="rId3" tooltip="https://acrobat.adobe.com/au/en/mobile/scanner-app.html">
                  <a:extLst>
                    <a:ext uri="{A12FA001-AC4F-418D-AE19-62706E023703}">
                      <ahyp:hlinkClr xmlns:ahyp="http://schemas.microsoft.com/office/drawing/2018/hyperlinkcolor" val="tx"/>
                    </a:ext>
                  </a:extLst>
                </a:hlinkClick>
              </a:rPr>
              <a:t>https://acrobat.adobe.com/au/en/mobile/scanner-app.html</a:t>
            </a:r>
            <a:endParaRPr lang="en-US" u="sng" dirty="0"/>
          </a:p>
          <a:p>
            <a:pPr marL="514350" indent="-514350">
              <a:buSzPct val="100000"/>
              <a:buFont typeface="+mj-lt"/>
              <a:buAutoNum type="alphaLcParenR"/>
            </a:pPr>
            <a:r>
              <a:rPr lang="en-US" dirty="0"/>
              <a:t>Microsoft Office Lens: </a:t>
            </a:r>
            <a:r>
              <a:rPr lang="en-US" u="sng" dirty="0">
                <a:hlinkClick r:id="rId4">
                  <a:extLst>
                    <a:ext uri="{A12FA001-AC4F-418D-AE19-62706E023703}">
                      <ahyp:hlinkClr xmlns:ahyp="http://schemas.microsoft.com/office/drawing/2018/hyperlinkcolor" val="tx"/>
                    </a:ext>
                  </a:extLst>
                </a:hlinkClick>
              </a:rPr>
              <a:t>https://play.google.com/store/apps/details?id=com.microsoft.office.officelens&amp;hl=en_US</a:t>
            </a:r>
            <a:r>
              <a:rPr lang="en-US" dirty="0"/>
              <a:t> and </a:t>
            </a:r>
            <a:r>
              <a:rPr lang="en-US" u="sng" dirty="0">
                <a:hlinkClick r:id="rId5">
                  <a:extLst>
                    <a:ext uri="{A12FA001-AC4F-418D-AE19-62706E023703}">
                      <ahyp:hlinkClr xmlns:ahyp="http://schemas.microsoft.com/office/drawing/2018/hyperlinkcolor" val="tx"/>
                    </a:ext>
                  </a:extLst>
                </a:hlinkClick>
              </a:rPr>
              <a:t>https://apps.apple.com/au/app/microsoft-office-lens-pdf-scan/id975925059</a:t>
            </a:r>
            <a:endParaRPr lang="en-US" u="sng" dirty="0"/>
          </a:p>
          <a:p>
            <a:pPr marL="514350" indent="-514350">
              <a:buSzPct val="100000"/>
              <a:buFont typeface="+mj-lt"/>
              <a:buAutoNum type="alphaLcParenR"/>
            </a:pPr>
            <a:r>
              <a:rPr lang="en-US" dirty="0" err="1"/>
              <a:t>CamScanner</a:t>
            </a:r>
            <a:r>
              <a:rPr lang="en-US" dirty="0"/>
              <a:t>: </a:t>
            </a:r>
            <a:r>
              <a:rPr lang="en-US" u="sng" dirty="0">
                <a:hlinkClick r:id="rId6" tooltip="https://www.camscanner.com/">
                  <a:extLst>
                    <a:ext uri="{A12FA001-AC4F-418D-AE19-62706E023703}">
                      <ahyp:hlinkClr xmlns:ahyp="http://schemas.microsoft.com/office/drawing/2018/hyperlinkcolor" val="tx"/>
                    </a:ext>
                  </a:extLst>
                </a:hlinkClick>
              </a:rPr>
              <a:t>https://www.camscanner.com/</a:t>
            </a:r>
            <a:r>
              <a:rPr lang="en-US" dirty="0"/>
              <a:t>  (recommended)</a:t>
            </a:r>
            <a:endParaRPr lang="en-AU" b="1" i="1"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a:t>
            </a:fld>
            <a:endParaRPr lang="en-AU"/>
          </a:p>
        </p:txBody>
      </p:sp>
    </p:spTree>
    <p:extLst>
      <p:ext uri="{BB962C8B-B14F-4D97-AF65-F5344CB8AC3E}">
        <p14:creationId xmlns:p14="http://schemas.microsoft.com/office/powerpoint/2010/main" val="21547748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2017 Mid-semester Exam Q3</a:t>
            </a:r>
            <a:endParaRPr lang="en-AU" dirty="0">
              <a:solidFill>
                <a:srgbClr val="00206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400" dirty="0"/>
                  <a:t>Is this a NE?</a:t>
                </a:r>
              </a:p>
              <a:p>
                <a:pPr marL="0" indent="0">
                  <a:buNone/>
                </a:pPr>
                <a:r>
                  <a:rPr lang="en-AU" sz="1400" dirty="0"/>
                  <a:t>No. What happens in Annie increases her price by $2?</a:t>
                </a:r>
              </a:p>
              <a:p>
                <a:pPr marL="0" indent="0">
                  <a:buNone/>
                </a:pPr>
                <a14:m>
                  <m:oMathPara xmlns:m="http://schemas.openxmlformats.org/officeDocument/2006/math">
                    <m:oMathParaPr>
                      <m:jc m:val="centerGroup"/>
                    </m:oMathParaPr>
                    <m:oMath xmlns:m="http://schemas.openxmlformats.org/officeDocument/2006/math">
                      <m:r>
                        <a:rPr lang="en-AU" sz="1400" i="1" dirty="0">
                          <a:latin typeface="Cambria Math" panose="02040503050406030204" pitchFamily="18" charset="0"/>
                        </a:rPr>
                        <m:t>2</m:t>
                      </m:r>
                      <m:r>
                        <a:rPr lang="en-AU" sz="1400" b="0" i="1" dirty="0" smtClean="0">
                          <a:latin typeface="Cambria Math" panose="02040503050406030204" pitchFamily="18" charset="0"/>
                        </a:rPr>
                        <m:t>7</m:t>
                      </m:r>
                      <m:r>
                        <a:rPr lang="en-AU" sz="1400" i="1" dirty="0">
                          <a:latin typeface="Cambria Math" panose="02040503050406030204" pitchFamily="18" charset="0"/>
                        </a:rPr>
                        <m:t> + </m:t>
                      </m:r>
                      <m:r>
                        <a:rPr lang="en-AU" sz="1400" i="1" dirty="0">
                          <a:latin typeface="Cambria Math" panose="02040503050406030204" pitchFamily="18" charset="0"/>
                        </a:rPr>
                        <m:t>𝑀</m:t>
                      </m:r>
                      <m:r>
                        <a:rPr lang="en-AU" sz="1400" i="1" dirty="0">
                          <a:latin typeface="Cambria Math" panose="02040503050406030204" pitchFamily="18" charset="0"/>
                        </a:rPr>
                        <m:t> = 45 + (100−</m:t>
                      </m:r>
                      <m:r>
                        <a:rPr lang="en-AU" sz="1400" i="1" dirty="0">
                          <a:latin typeface="Cambria Math" panose="02040503050406030204" pitchFamily="18" charset="0"/>
                        </a:rPr>
                        <m:t>𝑀</m:t>
                      </m:r>
                      <m:r>
                        <a:rPr lang="en-AU" sz="1400" i="1" dirty="0">
                          <a:latin typeface="Cambria Math" panose="02040503050406030204" pitchFamily="18" charset="0"/>
                        </a:rPr>
                        <m:t>)</m:t>
                      </m:r>
                    </m:oMath>
                  </m:oMathPara>
                </a14:m>
                <a:endParaRPr lang="en-AU" sz="1400" dirty="0"/>
              </a:p>
              <a:p>
                <a:pPr marL="0" indent="0">
                  <a:buNone/>
                </a:pPr>
                <a14:m>
                  <m:oMathPara xmlns:m="http://schemas.openxmlformats.org/officeDocument/2006/math">
                    <m:oMathParaPr>
                      <m:jc m:val="centerGroup"/>
                    </m:oMathParaPr>
                    <m:oMath xmlns:m="http://schemas.openxmlformats.org/officeDocument/2006/math">
                      <m:r>
                        <a:rPr lang="en-AU" sz="1400" i="1" dirty="0">
                          <a:latin typeface="Cambria Math" panose="02040503050406030204" pitchFamily="18" charset="0"/>
                        </a:rPr>
                        <m:t>𝑀</m:t>
                      </m:r>
                      <m:r>
                        <a:rPr lang="en-AU" sz="1400" i="1" dirty="0">
                          <a:latin typeface="Cambria Math" panose="02040503050406030204" pitchFamily="18" charset="0"/>
                        </a:rPr>
                        <m:t> =59</m:t>
                      </m:r>
                    </m:oMath>
                  </m:oMathPara>
                </a14:m>
                <a:endParaRPr lang="en-AU" sz="1400" dirty="0"/>
              </a:p>
              <a:p>
                <a:pPr marL="0" indent="0">
                  <a:buNone/>
                </a:pPr>
                <a:r>
                  <a:rPr lang="en-AU" sz="1400" dirty="0"/>
                  <a:t>She will lose one customer so the marginal customer is now at kilometre 59. However, her total revenue which was originally 1500 (=60*25) is now 1593 (=27*59). Her revenue has increased while her costs will have decreased because she now makes one less meal. Her profits will be higher.</a:t>
                </a:r>
              </a:p>
              <a:p>
                <a:pPr marL="0" indent="0">
                  <a:buNone/>
                </a:pPr>
                <a:r>
                  <a:rPr lang="en-AU" sz="1400" dirty="0"/>
                  <a:t>Annie has an incentive to increase her price if Masako does not change her behaviour, in which case the current set of prices cannot be a Nash Equilibrium. </a:t>
                </a:r>
              </a:p>
              <a:p>
                <a:pPr marL="0" indent="0">
                  <a:buNone/>
                </a:pPr>
                <a:endParaRPr lang="en-AU" sz="1400" dirty="0"/>
              </a:p>
              <a:p>
                <a:pPr marL="0" indent="0">
                  <a:buNone/>
                </a:pPr>
                <a:r>
                  <a:rPr lang="en-AU" sz="1400" dirty="0"/>
                  <a:t> </a:t>
                </a:r>
              </a:p>
              <a:p>
                <a:pPr marL="0" indent="0">
                  <a:buNone/>
                </a:pPr>
                <a:endParaRPr lang="en-AU" sz="1400" dirty="0"/>
              </a:p>
            </p:txBody>
          </p:sp>
        </mc:Choice>
        <mc:Fallback xmlns="">
          <p:sp>
            <p:nvSpPr>
              <p:cNvPr id="3" name="Content Placeholder 2">
                <a:extLst>
                  <a:ext uri="{FF2B5EF4-FFF2-40B4-BE49-F238E27FC236}">
                    <a16:creationId xmlns:a16="http://schemas.microsoft.com/office/drawing/2014/main" id="{62C1DF65-4D45-CB49-971D-3EEE679BA862}"/>
                  </a:ext>
                </a:extLst>
              </p:cNvPr>
              <p:cNvSpPr>
                <a:spLocks noGrp="1" noRot="1" noChangeAspect="1" noMove="1" noResize="1" noEditPoints="1" noAdjustHandles="1" noChangeArrowheads="1" noChangeShapeType="1" noTextEdit="1"/>
              </p:cNvSpPr>
              <p:nvPr>
                <p:ph sz="quarter" idx="13"/>
              </p:nvPr>
            </p:nvSpPr>
            <p:spPr>
              <a:blipFill>
                <a:blip r:embed="rId3"/>
                <a:stretch>
                  <a:fillRect l="-245"/>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40</a:t>
            </a:fld>
            <a:endParaRPr lang="en-AU"/>
          </a:p>
        </p:txBody>
      </p:sp>
    </p:spTree>
    <p:extLst>
      <p:ext uri="{BB962C8B-B14F-4D97-AF65-F5344CB8AC3E}">
        <p14:creationId xmlns:p14="http://schemas.microsoft.com/office/powerpoint/2010/main" val="35350277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2017 Mid-semester Exam Q5</a:t>
            </a:r>
            <a:endParaRPr lang="en-AU" dirty="0">
              <a:solidFill>
                <a:srgbClr val="002060"/>
              </a:solidFill>
            </a:endParaRPr>
          </a:p>
        </p:txBody>
      </p:sp>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800" dirty="0"/>
              <a:t>Consider two competitors (Springvale and </a:t>
            </a:r>
            <a:r>
              <a:rPr lang="en-AU" sz="1800" dirty="0" err="1"/>
              <a:t>Eauclear</a:t>
            </a:r>
            <a:r>
              <a:rPr lang="en-AU" sz="1800" dirty="0"/>
              <a:t>) that are considering working together to set a higher prices and thereby increase profits. After reaching an agreement the firms can choose to cooperate or cheat. The payoffs from cooperating and cheating are presented below: </a:t>
            </a:r>
          </a:p>
          <a:p>
            <a:pPr marL="0" indent="0">
              <a:buNone/>
            </a:pPr>
            <a:endParaRPr lang="en-AU" sz="1800" dirty="0"/>
          </a:p>
          <a:p>
            <a:pPr marL="0" indent="0">
              <a:buNone/>
            </a:pPr>
            <a:endParaRPr lang="en-AU" sz="1800" dirty="0"/>
          </a:p>
          <a:p>
            <a:pPr marL="0" indent="0">
              <a:buNone/>
            </a:pPr>
            <a:endParaRPr lang="en-AU" sz="1800" dirty="0"/>
          </a:p>
          <a:p>
            <a:pPr marL="0" indent="0">
              <a:buNone/>
            </a:pPr>
            <a:r>
              <a:rPr lang="en-AU" sz="1800" dirty="0"/>
              <a:t>Is there a pure strategy Nash Equilibrium in this game if the players make their choices simultaneously? If so identify it and describe what is meant by a Nash Equilibrium.</a:t>
            </a:r>
          </a:p>
          <a:p>
            <a:pPr marL="0" indent="0">
              <a:buNone/>
            </a:pPr>
            <a:r>
              <a:rPr lang="en-AU" sz="1800" dirty="0"/>
              <a:t> </a:t>
            </a:r>
          </a:p>
          <a:p>
            <a:pPr marL="0" indent="0">
              <a:buNone/>
            </a:pPr>
            <a:endParaRPr lang="en-AU" sz="18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41</a:t>
            </a:fld>
            <a:endParaRPr lang="en-AU"/>
          </a:p>
        </p:txBody>
      </p:sp>
      <p:pic>
        <p:nvPicPr>
          <p:cNvPr id="7" name="Picture 6" descr="Text, letter&#10;&#10;Description automatically generated">
            <a:extLst>
              <a:ext uri="{FF2B5EF4-FFF2-40B4-BE49-F238E27FC236}">
                <a16:creationId xmlns:a16="http://schemas.microsoft.com/office/drawing/2014/main" id="{CA56FA1C-E9D1-D444-975B-551029EC36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4546" y="3429000"/>
            <a:ext cx="7086600" cy="1409700"/>
          </a:xfrm>
          <a:prstGeom prst="rect">
            <a:avLst/>
          </a:prstGeom>
        </p:spPr>
      </p:pic>
    </p:spTree>
    <p:extLst>
      <p:ext uri="{BB962C8B-B14F-4D97-AF65-F5344CB8AC3E}">
        <p14:creationId xmlns:p14="http://schemas.microsoft.com/office/powerpoint/2010/main" val="25439579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2017 Mid-semester Exam Q5</a:t>
            </a:r>
            <a:endParaRPr lang="en-AU" dirty="0">
              <a:solidFill>
                <a:srgbClr val="002060"/>
              </a:solidFill>
            </a:endParaRPr>
          </a:p>
        </p:txBody>
      </p:sp>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800" dirty="0"/>
              <a:t>Consider two competitors (Springvale and </a:t>
            </a:r>
            <a:r>
              <a:rPr lang="en-AU" sz="1800" dirty="0" err="1"/>
              <a:t>Eauclear</a:t>
            </a:r>
            <a:r>
              <a:rPr lang="en-AU" sz="1800" dirty="0"/>
              <a:t>) that are considering working together to set a higher prices and thereby increase profits. After reaching an agreement the firms can choose to cooperate or cheat. The payoffs from cooperating and cheating are presented below: </a:t>
            </a:r>
          </a:p>
          <a:p>
            <a:pPr marL="0" indent="0">
              <a:buNone/>
            </a:pPr>
            <a:endParaRPr lang="en-AU" sz="1800" dirty="0"/>
          </a:p>
          <a:p>
            <a:pPr marL="0" indent="0">
              <a:buNone/>
            </a:pPr>
            <a:endParaRPr lang="en-AU" sz="1800" dirty="0"/>
          </a:p>
          <a:p>
            <a:pPr marL="0" indent="0">
              <a:buNone/>
            </a:pPr>
            <a:endParaRPr lang="en-AU" sz="1800" dirty="0"/>
          </a:p>
          <a:p>
            <a:pPr marL="0" indent="0">
              <a:buNone/>
            </a:pPr>
            <a:r>
              <a:rPr lang="en-AU" sz="1800" dirty="0"/>
              <a:t>Is there a pure strategy Nash Equilibrium in this game if the players make their choices simultaneously? If so identify it and describe what is meant by a Nash Equilibrium.</a:t>
            </a:r>
          </a:p>
          <a:p>
            <a:pPr marL="0" indent="0">
              <a:buNone/>
            </a:pPr>
            <a:r>
              <a:rPr lang="en-AU" sz="1800" dirty="0"/>
              <a:t> </a:t>
            </a:r>
          </a:p>
          <a:p>
            <a:pPr marL="0" indent="0">
              <a:buNone/>
            </a:pPr>
            <a:endParaRPr lang="en-AU" sz="18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42</a:t>
            </a:fld>
            <a:endParaRPr lang="en-AU"/>
          </a:p>
        </p:txBody>
      </p:sp>
      <p:pic>
        <p:nvPicPr>
          <p:cNvPr id="7" name="Picture 6" descr="Text, letter&#10;&#10;Description automatically generated">
            <a:extLst>
              <a:ext uri="{FF2B5EF4-FFF2-40B4-BE49-F238E27FC236}">
                <a16:creationId xmlns:a16="http://schemas.microsoft.com/office/drawing/2014/main" id="{CA56FA1C-E9D1-D444-975B-551029EC36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4546" y="3429000"/>
            <a:ext cx="7086600" cy="1409700"/>
          </a:xfrm>
          <a:prstGeom prst="rect">
            <a:avLst/>
          </a:prstGeom>
        </p:spPr>
      </p:pic>
      <p:sp>
        <p:nvSpPr>
          <p:cNvPr id="8" name="Oval 7">
            <a:extLst>
              <a:ext uri="{FF2B5EF4-FFF2-40B4-BE49-F238E27FC236}">
                <a16:creationId xmlns:a16="http://schemas.microsoft.com/office/drawing/2014/main" id="{D1941D5F-0D88-724E-A1AC-5374C21909E9}"/>
              </a:ext>
            </a:extLst>
          </p:cNvPr>
          <p:cNvSpPr/>
          <p:nvPr/>
        </p:nvSpPr>
        <p:spPr>
          <a:xfrm>
            <a:off x="6826298" y="4408967"/>
            <a:ext cx="431321" cy="3795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0669657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2017 Mid-semester Exam Q5</a:t>
            </a:r>
            <a:endParaRPr lang="en-AU" dirty="0">
              <a:solidFill>
                <a:srgbClr val="002060"/>
              </a:solidFill>
            </a:endParaRPr>
          </a:p>
        </p:txBody>
      </p:sp>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800" dirty="0"/>
              <a:t>Consider two competitors (Springvale and </a:t>
            </a:r>
            <a:r>
              <a:rPr lang="en-AU" sz="1800" dirty="0" err="1"/>
              <a:t>Eauclear</a:t>
            </a:r>
            <a:r>
              <a:rPr lang="en-AU" sz="1800" dirty="0"/>
              <a:t>) that are considering working together to set a higher prices and thereby increase profits. After reaching an agreement the firms can choose to cooperate or cheat. The payoffs from cooperating and cheating are presented below: </a:t>
            </a:r>
          </a:p>
          <a:p>
            <a:pPr marL="0" indent="0">
              <a:buNone/>
            </a:pPr>
            <a:endParaRPr lang="en-AU" sz="1800" dirty="0"/>
          </a:p>
          <a:p>
            <a:pPr marL="0" indent="0">
              <a:buNone/>
            </a:pPr>
            <a:endParaRPr lang="en-AU" sz="1800" dirty="0"/>
          </a:p>
          <a:p>
            <a:pPr marL="0" indent="0">
              <a:buNone/>
            </a:pPr>
            <a:endParaRPr lang="en-AU" sz="1800" dirty="0"/>
          </a:p>
          <a:p>
            <a:pPr marL="0" indent="0">
              <a:buNone/>
            </a:pPr>
            <a:r>
              <a:rPr lang="en-AU" sz="1800" dirty="0"/>
              <a:t>Is there a pure strategy Nash Equilibrium in this game if the players make their choices simultaneously? If so identify it and describe what is meant by a Nash Equilibrium.</a:t>
            </a:r>
          </a:p>
          <a:p>
            <a:pPr marL="0" indent="0">
              <a:buNone/>
            </a:pPr>
            <a:r>
              <a:rPr lang="en-AU" sz="1800" dirty="0"/>
              <a:t> </a:t>
            </a:r>
          </a:p>
          <a:p>
            <a:pPr marL="0" indent="0">
              <a:buNone/>
            </a:pPr>
            <a:endParaRPr lang="en-AU" sz="18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43</a:t>
            </a:fld>
            <a:endParaRPr lang="en-AU"/>
          </a:p>
        </p:txBody>
      </p:sp>
      <p:pic>
        <p:nvPicPr>
          <p:cNvPr id="7" name="Picture 6" descr="Text, letter&#10;&#10;Description automatically generated">
            <a:extLst>
              <a:ext uri="{FF2B5EF4-FFF2-40B4-BE49-F238E27FC236}">
                <a16:creationId xmlns:a16="http://schemas.microsoft.com/office/drawing/2014/main" id="{CA56FA1C-E9D1-D444-975B-551029EC36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4546" y="3429000"/>
            <a:ext cx="7086600" cy="1409700"/>
          </a:xfrm>
          <a:prstGeom prst="rect">
            <a:avLst/>
          </a:prstGeom>
        </p:spPr>
      </p:pic>
      <p:sp>
        <p:nvSpPr>
          <p:cNvPr id="8" name="Oval 7">
            <a:extLst>
              <a:ext uri="{FF2B5EF4-FFF2-40B4-BE49-F238E27FC236}">
                <a16:creationId xmlns:a16="http://schemas.microsoft.com/office/drawing/2014/main" id="{D1941D5F-0D88-724E-A1AC-5374C21909E9}"/>
              </a:ext>
            </a:extLst>
          </p:cNvPr>
          <p:cNvSpPr/>
          <p:nvPr/>
        </p:nvSpPr>
        <p:spPr>
          <a:xfrm>
            <a:off x="6826298" y="4408967"/>
            <a:ext cx="431321" cy="3795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a:extLst>
              <a:ext uri="{FF2B5EF4-FFF2-40B4-BE49-F238E27FC236}">
                <a16:creationId xmlns:a16="http://schemas.microsoft.com/office/drawing/2014/main" id="{DD93ED06-FBCF-CC4F-AF67-3319C8C50AEE}"/>
              </a:ext>
            </a:extLst>
          </p:cNvPr>
          <p:cNvSpPr/>
          <p:nvPr/>
        </p:nvSpPr>
        <p:spPr>
          <a:xfrm>
            <a:off x="8308648" y="4442568"/>
            <a:ext cx="431321" cy="3795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0112711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2017 Mid-semester Exam Q5</a:t>
            </a:r>
            <a:endParaRPr lang="en-AU" dirty="0">
              <a:solidFill>
                <a:srgbClr val="002060"/>
              </a:solidFill>
            </a:endParaRPr>
          </a:p>
        </p:txBody>
      </p:sp>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800" dirty="0"/>
              <a:t>Consider two competitors (Springvale and </a:t>
            </a:r>
            <a:r>
              <a:rPr lang="en-AU" sz="1800" dirty="0" err="1"/>
              <a:t>Eauclear</a:t>
            </a:r>
            <a:r>
              <a:rPr lang="en-AU" sz="1800" dirty="0"/>
              <a:t>) that are considering working together to set a higher prices and thereby increase profits. After reaching an agreement the firms can choose to cooperate or cheat. The payoffs from cooperating and cheating are presented below: </a:t>
            </a:r>
          </a:p>
          <a:p>
            <a:pPr marL="0" indent="0">
              <a:buNone/>
            </a:pPr>
            <a:endParaRPr lang="en-AU" sz="1800" dirty="0"/>
          </a:p>
          <a:p>
            <a:pPr marL="0" indent="0">
              <a:buNone/>
            </a:pPr>
            <a:endParaRPr lang="en-AU" sz="1800" dirty="0"/>
          </a:p>
          <a:p>
            <a:pPr marL="0" indent="0">
              <a:buNone/>
            </a:pPr>
            <a:endParaRPr lang="en-AU" sz="1800" dirty="0"/>
          </a:p>
          <a:p>
            <a:pPr marL="0" indent="0">
              <a:buNone/>
            </a:pPr>
            <a:r>
              <a:rPr lang="en-AU" sz="1800" dirty="0"/>
              <a:t>Is there a pure strategy Nash Equilibrium in this game if the players make their choices simultaneously? If so identify it and describe what is meant by a Nash Equilibrium.</a:t>
            </a:r>
          </a:p>
          <a:p>
            <a:pPr marL="0" indent="0">
              <a:buNone/>
            </a:pPr>
            <a:r>
              <a:rPr lang="en-AU" sz="1800" dirty="0"/>
              <a:t> </a:t>
            </a:r>
          </a:p>
          <a:p>
            <a:pPr marL="0" indent="0">
              <a:buNone/>
            </a:pPr>
            <a:endParaRPr lang="en-AU" sz="18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44</a:t>
            </a:fld>
            <a:endParaRPr lang="en-AU"/>
          </a:p>
        </p:txBody>
      </p:sp>
      <p:pic>
        <p:nvPicPr>
          <p:cNvPr id="7" name="Picture 6" descr="Text, letter&#10;&#10;Description automatically generated">
            <a:extLst>
              <a:ext uri="{FF2B5EF4-FFF2-40B4-BE49-F238E27FC236}">
                <a16:creationId xmlns:a16="http://schemas.microsoft.com/office/drawing/2014/main" id="{CA56FA1C-E9D1-D444-975B-551029EC36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4546" y="3429000"/>
            <a:ext cx="7086600" cy="1409700"/>
          </a:xfrm>
          <a:prstGeom prst="rect">
            <a:avLst/>
          </a:prstGeom>
        </p:spPr>
      </p:pic>
      <p:sp>
        <p:nvSpPr>
          <p:cNvPr id="8" name="Oval 7">
            <a:extLst>
              <a:ext uri="{FF2B5EF4-FFF2-40B4-BE49-F238E27FC236}">
                <a16:creationId xmlns:a16="http://schemas.microsoft.com/office/drawing/2014/main" id="{D1941D5F-0D88-724E-A1AC-5374C21909E9}"/>
              </a:ext>
            </a:extLst>
          </p:cNvPr>
          <p:cNvSpPr/>
          <p:nvPr/>
        </p:nvSpPr>
        <p:spPr>
          <a:xfrm>
            <a:off x="6826298" y="4408967"/>
            <a:ext cx="431321" cy="3795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a:extLst>
              <a:ext uri="{FF2B5EF4-FFF2-40B4-BE49-F238E27FC236}">
                <a16:creationId xmlns:a16="http://schemas.microsoft.com/office/drawing/2014/main" id="{DD93ED06-FBCF-CC4F-AF67-3319C8C50AEE}"/>
              </a:ext>
            </a:extLst>
          </p:cNvPr>
          <p:cNvSpPr/>
          <p:nvPr/>
        </p:nvSpPr>
        <p:spPr>
          <a:xfrm>
            <a:off x="8308648" y="4442568"/>
            <a:ext cx="431321" cy="3795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a:extLst>
              <a:ext uri="{FF2B5EF4-FFF2-40B4-BE49-F238E27FC236}">
                <a16:creationId xmlns:a16="http://schemas.microsoft.com/office/drawing/2014/main" id="{EEC1FCE2-358D-464C-BF56-9B35902FC98B}"/>
              </a:ext>
            </a:extLst>
          </p:cNvPr>
          <p:cNvSpPr/>
          <p:nvPr/>
        </p:nvSpPr>
        <p:spPr>
          <a:xfrm>
            <a:off x="8739969" y="4130788"/>
            <a:ext cx="431321" cy="3795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7266664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2017 Mid-semester Exam Q5</a:t>
            </a:r>
            <a:endParaRPr lang="en-AU" dirty="0">
              <a:solidFill>
                <a:srgbClr val="002060"/>
              </a:solidFill>
            </a:endParaRPr>
          </a:p>
        </p:txBody>
      </p:sp>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800" dirty="0"/>
              <a:t>Consider two competitors (Springvale and </a:t>
            </a:r>
            <a:r>
              <a:rPr lang="en-AU" sz="1800" dirty="0" err="1"/>
              <a:t>Eauclear</a:t>
            </a:r>
            <a:r>
              <a:rPr lang="en-AU" sz="1800" dirty="0"/>
              <a:t>) that are considering working together to set a higher prices and thereby increase profits. After reaching an agreement the firms can choose to cooperate or cheat. The payoffs from cooperating and cheating are presented below: </a:t>
            </a:r>
          </a:p>
          <a:p>
            <a:pPr marL="0" indent="0">
              <a:buNone/>
            </a:pPr>
            <a:endParaRPr lang="en-AU" sz="1800" dirty="0"/>
          </a:p>
          <a:p>
            <a:pPr marL="0" indent="0">
              <a:buNone/>
            </a:pPr>
            <a:endParaRPr lang="en-AU" sz="1800" dirty="0"/>
          </a:p>
          <a:p>
            <a:pPr marL="0" indent="0">
              <a:buNone/>
            </a:pPr>
            <a:endParaRPr lang="en-AU" sz="1800" dirty="0"/>
          </a:p>
          <a:p>
            <a:pPr marL="0" indent="0">
              <a:buNone/>
            </a:pPr>
            <a:r>
              <a:rPr lang="en-AU" sz="1800" dirty="0"/>
              <a:t>Is there a pure strategy Nash Equilibrium in this game if the players make their choices simultaneously? If so identify it and describe what is meant by a Nash Equilibrium.</a:t>
            </a:r>
          </a:p>
          <a:p>
            <a:pPr marL="0" indent="0">
              <a:buNone/>
            </a:pPr>
            <a:r>
              <a:rPr lang="en-AU" sz="1800" dirty="0"/>
              <a:t> </a:t>
            </a:r>
          </a:p>
          <a:p>
            <a:pPr marL="0" indent="0">
              <a:buNone/>
            </a:pPr>
            <a:endParaRPr lang="en-AU" sz="18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45</a:t>
            </a:fld>
            <a:endParaRPr lang="en-AU"/>
          </a:p>
        </p:txBody>
      </p:sp>
      <p:pic>
        <p:nvPicPr>
          <p:cNvPr id="7" name="Picture 6" descr="Text, letter&#10;&#10;Description automatically generated">
            <a:extLst>
              <a:ext uri="{FF2B5EF4-FFF2-40B4-BE49-F238E27FC236}">
                <a16:creationId xmlns:a16="http://schemas.microsoft.com/office/drawing/2014/main" id="{CA56FA1C-E9D1-D444-975B-551029EC36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4546" y="3429000"/>
            <a:ext cx="7086600" cy="1409700"/>
          </a:xfrm>
          <a:prstGeom prst="rect">
            <a:avLst/>
          </a:prstGeom>
        </p:spPr>
      </p:pic>
      <p:sp>
        <p:nvSpPr>
          <p:cNvPr id="8" name="Oval 7">
            <a:extLst>
              <a:ext uri="{FF2B5EF4-FFF2-40B4-BE49-F238E27FC236}">
                <a16:creationId xmlns:a16="http://schemas.microsoft.com/office/drawing/2014/main" id="{D1941D5F-0D88-724E-A1AC-5374C21909E9}"/>
              </a:ext>
            </a:extLst>
          </p:cNvPr>
          <p:cNvSpPr/>
          <p:nvPr/>
        </p:nvSpPr>
        <p:spPr>
          <a:xfrm>
            <a:off x="6826298" y="4408967"/>
            <a:ext cx="431321" cy="3795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a:extLst>
              <a:ext uri="{FF2B5EF4-FFF2-40B4-BE49-F238E27FC236}">
                <a16:creationId xmlns:a16="http://schemas.microsoft.com/office/drawing/2014/main" id="{DD93ED06-FBCF-CC4F-AF67-3319C8C50AEE}"/>
              </a:ext>
            </a:extLst>
          </p:cNvPr>
          <p:cNvSpPr/>
          <p:nvPr/>
        </p:nvSpPr>
        <p:spPr>
          <a:xfrm>
            <a:off x="8308648" y="4442568"/>
            <a:ext cx="431321" cy="3795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a:extLst>
              <a:ext uri="{FF2B5EF4-FFF2-40B4-BE49-F238E27FC236}">
                <a16:creationId xmlns:a16="http://schemas.microsoft.com/office/drawing/2014/main" id="{EEC1FCE2-358D-464C-BF56-9B35902FC98B}"/>
              </a:ext>
            </a:extLst>
          </p:cNvPr>
          <p:cNvSpPr/>
          <p:nvPr/>
        </p:nvSpPr>
        <p:spPr>
          <a:xfrm>
            <a:off x="8739969" y="4130788"/>
            <a:ext cx="431321" cy="3795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a:extLst>
              <a:ext uri="{FF2B5EF4-FFF2-40B4-BE49-F238E27FC236}">
                <a16:creationId xmlns:a16="http://schemas.microsoft.com/office/drawing/2014/main" id="{7E8A213A-B7F1-4444-BCF5-745F15C1F969}"/>
              </a:ext>
            </a:extLst>
          </p:cNvPr>
          <p:cNvSpPr/>
          <p:nvPr/>
        </p:nvSpPr>
        <p:spPr>
          <a:xfrm>
            <a:off x="8751849" y="4421999"/>
            <a:ext cx="431321" cy="3795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5476768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2017 Mid-semester Exam Q5</a:t>
            </a:r>
            <a:endParaRPr lang="en-AU" dirty="0">
              <a:solidFill>
                <a:srgbClr val="002060"/>
              </a:solidFill>
            </a:endParaRPr>
          </a:p>
        </p:txBody>
      </p:sp>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800" dirty="0"/>
              <a:t>Draw a game tree for this game if </a:t>
            </a:r>
            <a:r>
              <a:rPr lang="en-AU" sz="1800" dirty="0" err="1"/>
              <a:t>Eauclear</a:t>
            </a:r>
            <a:r>
              <a:rPr lang="en-AU" sz="1800" dirty="0"/>
              <a:t> makes a decision and then Springvale makes its decision. Find the equilibrium outcome of the game: </a:t>
            </a:r>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r>
              <a:rPr lang="en-AU" sz="1800" dirty="0"/>
              <a:t> </a:t>
            </a:r>
          </a:p>
          <a:p>
            <a:pPr marL="0" indent="0">
              <a:buNone/>
            </a:pPr>
            <a:endParaRPr lang="en-AU" sz="18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46</a:t>
            </a:fld>
            <a:endParaRPr lang="en-AU"/>
          </a:p>
        </p:txBody>
      </p:sp>
      <p:pic>
        <p:nvPicPr>
          <p:cNvPr id="12" name="Picture 11" descr="Diagram&#10;&#10;Description automatically generated">
            <a:extLst>
              <a:ext uri="{FF2B5EF4-FFF2-40B4-BE49-F238E27FC236}">
                <a16:creationId xmlns:a16="http://schemas.microsoft.com/office/drawing/2014/main" id="{A0D10697-B30A-E84F-A537-B02E015C1D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0001" y="3333435"/>
            <a:ext cx="4239315" cy="2245239"/>
          </a:xfrm>
          <a:prstGeom prst="rect">
            <a:avLst/>
          </a:prstGeom>
        </p:spPr>
      </p:pic>
    </p:spTree>
    <p:extLst>
      <p:ext uri="{BB962C8B-B14F-4D97-AF65-F5344CB8AC3E}">
        <p14:creationId xmlns:p14="http://schemas.microsoft.com/office/powerpoint/2010/main" val="1571552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How do I scan my answers?</a:t>
            </a:r>
            <a:endParaRPr lang="en-AU" dirty="0">
              <a:solidFill>
                <a:srgbClr val="002060"/>
              </a:solidFill>
            </a:endParaRPr>
          </a:p>
        </p:txBody>
      </p:sp>
      <p:sp>
        <p:nvSpPr>
          <p:cNvPr id="3" name="Content Placeholder 2"/>
          <p:cNvSpPr>
            <a:spLocks noGrp="1"/>
          </p:cNvSpPr>
          <p:nvPr>
            <p:ph sz="quarter" idx="13"/>
          </p:nvPr>
        </p:nvSpPr>
        <p:spPr/>
        <p:txBody>
          <a:bodyPr>
            <a:normAutofit lnSpcReduction="10000"/>
          </a:bodyPr>
          <a:lstStyle/>
          <a:p>
            <a:pPr marL="0" indent="0">
              <a:buClr>
                <a:srgbClr val="0070C0"/>
              </a:buClr>
              <a:buSzPct val="50000"/>
              <a:buNone/>
            </a:pPr>
            <a:r>
              <a:rPr lang="en-US" dirty="0"/>
              <a:t>Acceptable formats for upload: pdf, doc, docx.</a:t>
            </a:r>
          </a:p>
          <a:p>
            <a:pPr marL="0" indent="0">
              <a:buClr>
                <a:srgbClr val="0070C0"/>
              </a:buClr>
              <a:buSzPct val="50000"/>
              <a:buNone/>
            </a:pPr>
            <a:r>
              <a:rPr lang="en-US" dirty="0"/>
              <a:t>I have provided a practice space for you to practice the upload process before the mid-semester exam.</a:t>
            </a:r>
          </a:p>
          <a:p>
            <a:pPr marL="0" indent="0">
              <a:buClr>
                <a:srgbClr val="0070C0"/>
              </a:buClr>
              <a:buSzPct val="50000"/>
              <a:buNone/>
            </a:pPr>
            <a:r>
              <a:rPr lang="en-US" dirty="0"/>
              <a:t>I will close that upload space at end of day on Tuesday 20 October to ensure there is no confusion about where to upload the following day.</a:t>
            </a:r>
          </a:p>
          <a:p>
            <a:pPr marL="357188" indent="0">
              <a:buClr>
                <a:srgbClr val="0070C0"/>
              </a:buClr>
              <a:buSzPct val="50000"/>
              <a:buNone/>
            </a:pPr>
            <a:endParaRPr lang="en-US" dirty="0"/>
          </a:p>
          <a:p>
            <a:pPr marL="357188" indent="0" algn="ctr">
              <a:buClr>
                <a:srgbClr val="0070C0"/>
              </a:buClr>
              <a:buSzPct val="50000"/>
              <a:buNone/>
            </a:pPr>
            <a:r>
              <a:rPr lang="en-US" b="1" dirty="0"/>
              <a:t>It is important that you take the opportunity to check which app works best for you before the final exam and to practice the uploading process.</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5</a:t>
            </a:fld>
            <a:endParaRPr lang="en-AU"/>
          </a:p>
        </p:txBody>
      </p:sp>
    </p:spTree>
    <p:extLst>
      <p:ext uri="{BB962C8B-B14F-4D97-AF65-F5344CB8AC3E}">
        <p14:creationId xmlns:p14="http://schemas.microsoft.com/office/powerpoint/2010/main" val="2129903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What material is assessable?</a:t>
            </a:r>
            <a:endParaRPr lang="en-AU" dirty="0">
              <a:solidFill>
                <a:srgbClr val="002060"/>
              </a:solidFill>
            </a:endParaRPr>
          </a:p>
        </p:txBody>
      </p:sp>
      <p:sp>
        <p:nvSpPr>
          <p:cNvPr id="3" name="Content Placeholder 2"/>
          <p:cNvSpPr>
            <a:spLocks noGrp="1"/>
          </p:cNvSpPr>
          <p:nvPr>
            <p:ph sz="quarter" idx="13"/>
          </p:nvPr>
        </p:nvSpPr>
        <p:spPr/>
        <p:txBody>
          <a:bodyPr>
            <a:normAutofit fontScale="85000" lnSpcReduction="20000"/>
          </a:bodyPr>
          <a:lstStyle/>
          <a:p>
            <a:pPr marL="0" indent="0">
              <a:buClr>
                <a:srgbClr val="0070C0"/>
              </a:buClr>
              <a:buSzPct val="50000"/>
              <a:buNone/>
            </a:pPr>
            <a:r>
              <a:rPr lang="en-US" dirty="0"/>
              <a:t>All material from weeks 1 to 6:</a:t>
            </a:r>
          </a:p>
          <a:p>
            <a:pPr>
              <a:buSzPct val="100000"/>
            </a:pPr>
            <a:r>
              <a:rPr lang="en-US" dirty="0"/>
              <a:t>The Economic Approach</a:t>
            </a:r>
          </a:p>
          <a:p>
            <a:pPr>
              <a:buSzPct val="100000"/>
            </a:pPr>
            <a:r>
              <a:rPr lang="en-US" dirty="0"/>
              <a:t>Game Theory</a:t>
            </a:r>
          </a:p>
          <a:p>
            <a:pPr>
              <a:buSzPct val="100000"/>
            </a:pPr>
            <a:r>
              <a:rPr lang="en-US" dirty="0"/>
              <a:t>Market Structure</a:t>
            </a:r>
          </a:p>
          <a:p>
            <a:pPr>
              <a:buSzPct val="100000"/>
            </a:pPr>
            <a:r>
              <a:rPr lang="en-US" dirty="0"/>
              <a:t>Pricing</a:t>
            </a:r>
          </a:p>
          <a:p>
            <a:pPr>
              <a:buSzPct val="100000"/>
            </a:pPr>
            <a:r>
              <a:rPr lang="en-US" dirty="0"/>
              <a:t>Product differentiation</a:t>
            </a:r>
          </a:p>
          <a:p>
            <a:pPr>
              <a:buSzPct val="100000"/>
            </a:pPr>
            <a:r>
              <a:rPr lang="en-US" dirty="0"/>
              <a:t>What is a firm?</a:t>
            </a:r>
          </a:p>
          <a:p>
            <a:pPr marL="0" indent="0">
              <a:buClr>
                <a:srgbClr val="0070C0"/>
              </a:buClr>
              <a:buSzPct val="50000"/>
              <a:buNone/>
            </a:pPr>
            <a:r>
              <a:rPr lang="en-US" dirty="0"/>
              <a:t>Material covered in both the lectures and tutorials is assessable. Week 7 material on organizational structure and decision making is not assessable in the mid-semester.</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6</a:t>
            </a:fld>
            <a:endParaRPr lang="en-AU"/>
          </a:p>
        </p:txBody>
      </p:sp>
    </p:spTree>
    <p:extLst>
      <p:ext uri="{BB962C8B-B14F-4D97-AF65-F5344CB8AC3E}">
        <p14:creationId xmlns:p14="http://schemas.microsoft.com/office/powerpoint/2010/main" val="3543294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2016 Mid-semester Exam Q1(</a:t>
            </a:r>
            <a:r>
              <a:rPr lang="en-US" dirty="0" err="1">
                <a:solidFill>
                  <a:srgbClr val="002060"/>
                </a:solidFill>
              </a:rPr>
              <a:t>i</a:t>
            </a:r>
            <a:r>
              <a:rPr lang="en-US" dirty="0">
                <a:solidFill>
                  <a:srgbClr val="002060"/>
                </a:solidFill>
              </a:rPr>
              <a:t>)</a:t>
            </a:r>
            <a:endParaRPr lang="en-AU" dirty="0">
              <a:solidFill>
                <a:srgbClr val="002060"/>
              </a:solidFill>
            </a:endParaRPr>
          </a:p>
        </p:txBody>
      </p:sp>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800" dirty="0"/>
              <a:t>Describe what is meant by first degree price discrimination. Describe what is meant by third degree price discrimination. What challenges might a firm face in implementing either first degree price discrimination or third degree price discrimination?</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7</a:t>
            </a:fld>
            <a:endParaRPr lang="en-AU"/>
          </a:p>
        </p:txBody>
      </p:sp>
    </p:spTree>
    <p:extLst>
      <p:ext uri="{BB962C8B-B14F-4D97-AF65-F5344CB8AC3E}">
        <p14:creationId xmlns:p14="http://schemas.microsoft.com/office/powerpoint/2010/main" val="2810616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2016 Mid-semester Exam Q1(</a:t>
            </a:r>
            <a:r>
              <a:rPr lang="en-US" dirty="0" err="1">
                <a:solidFill>
                  <a:srgbClr val="002060"/>
                </a:solidFill>
              </a:rPr>
              <a:t>i</a:t>
            </a:r>
            <a:r>
              <a:rPr lang="en-US" dirty="0">
                <a:solidFill>
                  <a:srgbClr val="002060"/>
                </a:solidFill>
              </a:rPr>
              <a:t>)</a:t>
            </a:r>
            <a:endParaRPr lang="en-AU" dirty="0">
              <a:solidFill>
                <a:srgbClr val="002060"/>
              </a:solidFill>
            </a:endParaRPr>
          </a:p>
        </p:txBody>
      </p:sp>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600" dirty="0"/>
              <a:t>Under first degree price discrimination individuals are charged their willingness to pay for each unit consumed.</a:t>
            </a:r>
          </a:p>
          <a:p>
            <a:r>
              <a:rPr lang="en-AU" sz="1600" dirty="0"/>
              <a:t>The main challenge for such an approach is that it is unlikely that firms will be able to identify the individual’s willingness to pay as individuals will generally misreport this. </a:t>
            </a:r>
          </a:p>
          <a:p>
            <a:pPr marL="0" indent="0">
              <a:buNone/>
            </a:pPr>
            <a:r>
              <a:rPr lang="en-AU" sz="1600" dirty="0"/>
              <a:t>Under third degree price discrimination different groups of customers are charged different prices depending on their own price elasticity of demand. Hence, consumes with inelastic demand are generally charged a higher price.</a:t>
            </a:r>
          </a:p>
          <a:p>
            <a:r>
              <a:rPr lang="en-AU" sz="1600" dirty="0"/>
              <a:t>There are two challenges associated with this pricing strategy – first you must be able to distinguish between different customer groups (based on gender, student or pensioner status – for example using a concession card). Second, you must be able to prevent arbitrage or resale – this is easy with a service, though it may also require that a condition of sale is that the item is not resold. </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8</a:t>
            </a:fld>
            <a:endParaRPr lang="en-AU"/>
          </a:p>
        </p:txBody>
      </p:sp>
    </p:spTree>
    <p:extLst>
      <p:ext uri="{BB962C8B-B14F-4D97-AF65-F5344CB8AC3E}">
        <p14:creationId xmlns:p14="http://schemas.microsoft.com/office/powerpoint/2010/main" val="4205825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2016 Mid-semester Exam Q1(ii)</a:t>
            </a:r>
            <a:endParaRPr lang="en-AU" dirty="0">
              <a:solidFill>
                <a:srgbClr val="002060"/>
              </a:solidFill>
            </a:endParaRPr>
          </a:p>
        </p:txBody>
      </p:sp>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400" dirty="0"/>
              <a:t>Consider a firm that sells two products, namely washing machines and tumble dryers. There are 4 customers each which as the valuation indicated in the table below: </a:t>
            </a:r>
          </a:p>
          <a:p>
            <a:pPr marL="0" indent="0">
              <a:buNone/>
            </a:pPr>
            <a:endParaRPr lang="en-AU" sz="1400" dirty="0"/>
          </a:p>
          <a:p>
            <a:pPr marL="0" indent="0">
              <a:buNone/>
            </a:pPr>
            <a:endParaRPr lang="en-AU" sz="1400" dirty="0"/>
          </a:p>
          <a:p>
            <a:pPr marL="0" indent="0">
              <a:buNone/>
            </a:pPr>
            <a:endParaRPr lang="en-AU" sz="1400" dirty="0"/>
          </a:p>
          <a:p>
            <a:pPr marL="0" indent="0">
              <a:buNone/>
            </a:pPr>
            <a:endParaRPr lang="en-AU" sz="1400" dirty="0"/>
          </a:p>
          <a:p>
            <a:pPr marL="0" indent="0">
              <a:buNone/>
            </a:pPr>
            <a:r>
              <a:rPr lang="en-AU" sz="1400" dirty="0"/>
              <a:t>The marginal and average cost of making a washing machine is $1000, and the marginal and average cost of making a dryer is $300. </a:t>
            </a:r>
          </a:p>
          <a:p>
            <a:pPr marL="0" indent="0">
              <a:buNone/>
            </a:pPr>
            <a:r>
              <a:rPr lang="en-AU" sz="1400" dirty="0"/>
              <a:t>Suppose the firm sells each item individually. Which set of prices will maximize profit?</a:t>
            </a:r>
            <a:br>
              <a:rPr lang="en-AU" sz="1400" i="1" dirty="0"/>
            </a:br>
            <a:r>
              <a:rPr lang="en-AU" sz="1400" dirty="0"/>
              <a:t>(a) Pw=900; PD=400            (b) Pw=1300; PD=600                   (c) Pw=1500; PD=600</a:t>
            </a:r>
          </a:p>
          <a:p>
            <a:pPr marL="0" indent="0">
              <a:buNone/>
            </a:pPr>
            <a:endParaRPr lang="en-AU" sz="14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9</a:t>
            </a:fld>
            <a:endParaRPr lang="en-AU"/>
          </a:p>
        </p:txBody>
      </p:sp>
      <p:pic>
        <p:nvPicPr>
          <p:cNvPr id="7" name="Picture 6" descr="Table&#10;&#10;Description automatically generated">
            <a:extLst>
              <a:ext uri="{FF2B5EF4-FFF2-40B4-BE49-F238E27FC236}">
                <a16:creationId xmlns:a16="http://schemas.microsoft.com/office/drawing/2014/main" id="{D34A2741-42DA-DF4C-AC7F-EFFCA8CF1C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5711" y="3165399"/>
            <a:ext cx="5832938" cy="1305882"/>
          </a:xfrm>
          <a:prstGeom prst="rect">
            <a:avLst/>
          </a:prstGeom>
        </p:spPr>
      </p:pic>
    </p:spTree>
    <p:extLst>
      <p:ext uri="{BB962C8B-B14F-4D97-AF65-F5344CB8AC3E}">
        <p14:creationId xmlns:p14="http://schemas.microsoft.com/office/powerpoint/2010/main" val="2786292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56,1,Lecture 3Game Theory"/>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9924</TotalTime>
  <Words>3918</Words>
  <Application>Microsoft Macintosh PowerPoint</Application>
  <PresentationFormat>Widescreen</PresentationFormat>
  <Paragraphs>566</Paragraphs>
  <Slides>46</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Cambria Math</vt:lpstr>
      <vt:lpstr>Tw Cen MT</vt:lpstr>
      <vt:lpstr>Droplet</vt:lpstr>
      <vt:lpstr>Tutorial 6 Mid-Semester exam practice</vt:lpstr>
      <vt:lpstr>Details of the Mid-semester exam</vt:lpstr>
      <vt:lpstr>Format of the exam</vt:lpstr>
      <vt:lpstr>How do I scan my answers?</vt:lpstr>
      <vt:lpstr>How do I scan my answers?</vt:lpstr>
      <vt:lpstr>What material is assessable?</vt:lpstr>
      <vt:lpstr>2016 Mid-semester Exam Q1(i)</vt:lpstr>
      <vt:lpstr>2016 Mid-semester Exam Q1(i)</vt:lpstr>
      <vt:lpstr>2016 Mid-semester Exam Q1(ii)</vt:lpstr>
      <vt:lpstr>2016 Mid-semester Exam Q1(ii)</vt:lpstr>
      <vt:lpstr>2016 Mid-semester Exam Q1(ii)</vt:lpstr>
      <vt:lpstr>2016 Mid-semester Exam Q1(ii)</vt:lpstr>
      <vt:lpstr>2016 Mid-semester Exam Q1(ii)</vt:lpstr>
      <vt:lpstr>2016 Mid-semester Exam Q1(ii)</vt:lpstr>
      <vt:lpstr>2016 Mid-semester Exam Q1(ii)</vt:lpstr>
      <vt:lpstr>2016 Mid-semester Exam Q1(ii)</vt:lpstr>
      <vt:lpstr>2016 Mid-semester Exam Q1(ii)</vt:lpstr>
      <vt:lpstr>2016 Mid-semester Exam Q1(ii)</vt:lpstr>
      <vt:lpstr>2016 Mid-semester Exam Q1(ii)</vt:lpstr>
      <vt:lpstr>2016 Mid-semester Exam Q1(ii)</vt:lpstr>
      <vt:lpstr>2016 Mid-semester Exam Q1(ii)</vt:lpstr>
      <vt:lpstr>2016 Mid-semester Exam Q1(ii)</vt:lpstr>
      <vt:lpstr>2016 Mid-semester Exam Q1(ii)</vt:lpstr>
      <vt:lpstr>2016 Mid-semester Exam Q3</vt:lpstr>
      <vt:lpstr>2016 Mid-semester Exam Q3</vt:lpstr>
      <vt:lpstr>2016 Mid-semester Exam Q3</vt:lpstr>
      <vt:lpstr>2016 Mid-semester Exam Q3</vt:lpstr>
      <vt:lpstr>2016 Mid-semester Exam Q3</vt:lpstr>
      <vt:lpstr>2016 Mid-semester Exam Q3</vt:lpstr>
      <vt:lpstr>2016 Mid-semester Exam Q3</vt:lpstr>
      <vt:lpstr>2016 Mid-semester Exam Q3</vt:lpstr>
      <vt:lpstr>2016 Mid-semester Exam Q3</vt:lpstr>
      <vt:lpstr>2017 Mid-semester Exam Q2</vt:lpstr>
      <vt:lpstr>2017 Mid-semester Exam Q2</vt:lpstr>
      <vt:lpstr>2017 Mid-semester Exam Q2</vt:lpstr>
      <vt:lpstr>2017 Mid-semester Exam Q2</vt:lpstr>
      <vt:lpstr>2017 Mid-semester Exam Q2</vt:lpstr>
      <vt:lpstr>2017 Mid-semester Exam Q3</vt:lpstr>
      <vt:lpstr>2017 Mid-semester Exam Q3</vt:lpstr>
      <vt:lpstr>2017 Mid-semester Exam Q3</vt:lpstr>
      <vt:lpstr>2017 Mid-semester Exam Q5</vt:lpstr>
      <vt:lpstr>2017 Mid-semester Exam Q5</vt:lpstr>
      <vt:lpstr>2017 Mid-semester Exam Q5</vt:lpstr>
      <vt:lpstr>2017 Mid-semester Exam Q5</vt:lpstr>
      <vt:lpstr>2017 Mid-semester Exam Q5</vt:lpstr>
      <vt:lpstr>2017 Mid-semester Exam Q5</vt:lpstr>
    </vt:vector>
  </TitlesOfParts>
  <Company>University of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Econ1040  Principles of Economics</dc:title>
  <dc:creator>Stephen Whelan</dc:creator>
  <cp:lastModifiedBy>Jason Collins</cp:lastModifiedBy>
  <cp:revision>491</cp:revision>
  <dcterms:created xsi:type="dcterms:W3CDTF">2015-02-25T21:48:00Z</dcterms:created>
  <dcterms:modified xsi:type="dcterms:W3CDTF">2020-10-14T06:56:03Z</dcterms:modified>
</cp:coreProperties>
</file>