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497" r:id="rId3"/>
    <p:sldId id="499" r:id="rId4"/>
    <p:sldId id="498" r:id="rId5"/>
    <p:sldId id="468" r:id="rId6"/>
    <p:sldId id="469" r:id="rId7"/>
    <p:sldId id="471" r:id="rId8"/>
    <p:sldId id="470" r:id="rId9"/>
    <p:sldId id="472" r:id="rId10"/>
    <p:sldId id="473" r:id="rId11"/>
    <p:sldId id="474" r:id="rId12"/>
    <p:sldId id="475" r:id="rId13"/>
    <p:sldId id="476" r:id="rId14"/>
    <p:sldId id="477" r:id="rId15"/>
    <p:sldId id="478" r:id="rId16"/>
    <p:sldId id="479" r:id="rId17"/>
    <p:sldId id="480" r:id="rId18"/>
    <p:sldId id="481" r:id="rId19"/>
    <p:sldId id="482" r:id="rId20"/>
    <p:sldId id="484" r:id="rId21"/>
    <p:sldId id="485" r:id="rId22"/>
    <p:sldId id="486" r:id="rId23"/>
  </p:sldIdLst>
  <p:sldSz cx="12192000"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458" autoAdjust="0"/>
    <p:restoredTop sz="94660"/>
  </p:normalViewPr>
  <p:slideViewPr>
    <p:cSldViewPr snapToGrid="0">
      <p:cViewPr varScale="1">
        <p:scale>
          <a:sx n="124" d="100"/>
          <a:sy n="124" d="100"/>
        </p:scale>
        <p:origin x="584"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4/11/20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2</a:t>
            </a:fld>
            <a:endParaRPr lang="en-AU" dirty="0"/>
          </a:p>
        </p:txBody>
      </p:sp>
    </p:spTree>
    <p:extLst>
      <p:ext uri="{BB962C8B-B14F-4D97-AF65-F5344CB8AC3E}">
        <p14:creationId xmlns:p14="http://schemas.microsoft.com/office/powerpoint/2010/main" val="2270888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11</a:t>
            </a:fld>
            <a:endParaRPr lang="en-AU"/>
          </a:p>
        </p:txBody>
      </p:sp>
    </p:spTree>
    <p:extLst>
      <p:ext uri="{BB962C8B-B14F-4D97-AF65-F5344CB8AC3E}">
        <p14:creationId xmlns:p14="http://schemas.microsoft.com/office/powerpoint/2010/main" val="420818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12</a:t>
            </a:fld>
            <a:endParaRPr lang="en-AU"/>
          </a:p>
        </p:txBody>
      </p:sp>
    </p:spTree>
    <p:extLst>
      <p:ext uri="{BB962C8B-B14F-4D97-AF65-F5344CB8AC3E}">
        <p14:creationId xmlns:p14="http://schemas.microsoft.com/office/powerpoint/2010/main" val="3530690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3</a:t>
            </a:fld>
            <a:endParaRPr lang="en-AU" dirty="0"/>
          </a:p>
        </p:txBody>
      </p:sp>
    </p:spTree>
    <p:extLst>
      <p:ext uri="{BB962C8B-B14F-4D97-AF65-F5344CB8AC3E}">
        <p14:creationId xmlns:p14="http://schemas.microsoft.com/office/powerpoint/2010/main" val="1412265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4</a:t>
            </a:fld>
            <a:endParaRPr lang="en-AU" dirty="0"/>
          </a:p>
        </p:txBody>
      </p:sp>
    </p:spTree>
    <p:extLst>
      <p:ext uri="{BB962C8B-B14F-4D97-AF65-F5344CB8AC3E}">
        <p14:creationId xmlns:p14="http://schemas.microsoft.com/office/powerpoint/2010/main" val="4213695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a:t>
            </a:fld>
            <a:endParaRPr lang="en-AU"/>
          </a:p>
        </p:txBody>
      </p:sp>
    </p:spTree>
    <p:extLst>
      <p:ext uri="{BB962C8B-B14F-4D97-AF65-F5344CB8AC3E}">
        <p14:creationId xmlns:p14="http://schemas.microsoft.com/office/powerpoint/2010/main" val="2283698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a:t>
            </a:fld>
            <a:endParaRPr lang="en-AU"/>
          </a:p>
        </p:txBody>
      </p:sp>
    </p:spTree>
    <p:extLst>
      <p:ext uri="{BB962C8B-B14F-4D97-AF65-F5344CB8AC3E}">
        <p14:creationId xmlns:p14="http://schemas.microsoft.com/office/powerpoint/2010/main" val="2120837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7</a:t>
            </a:fld>
            <a:endParaRPr lang="en-AU"/>
          </a:p>
        </p:txBody>
      </p:sp>
    </p:spTree>
    <p:extLst>
      <p:ext uri="{BB962C8B-B14F-4D97-AF65-F5344CB8AC3E}">
        <p14:creationId xmlns:p14="http://schemas.microsoft.com/office/powerpoint/2010/main" val="803993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8</a:t>
            </a:fld>
            <a:endParaRPr lang="en-AU"/>
          </a:p>
        </p:txBody>
      </p:sp>
    </p:spTree>
    <p:extLst>
      <p:ext uri="{BB962C8B-B14F-4D97-AF65-F5344CB8AC3E}">
        <p14:creationId xmlns:p14="http://schemas.microsoft.com/office/powerpoint/2010/main" val="162235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9</a:t>
            </a:fld>
            <a:endParaRPr lang="en-AU"/>
          </a:p>
        </p:txBody>
      </p:sp>
    </p:spTree>
    <p:extLst>
      <p:ext uri="{BB962C8B-B14F-4D97-AF65-F5344CB8AC3E}">
        <p14:creationId xmlns:p14="http://schemas.microsoft.com/office/powerpoint/2010/main" val="1173319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10</a:t>
            </a:fld>
            <a:endParaRPr lang="en-AU"/>
          </a:p>
        </p:txBody>
      </p:sp>
    </p:spTree>
    <p:extLst>
      <p:ext uri="{BB962C8B-B14F-4D97-AF65-F5344CB8AC3E}">
        <p14:creationId xmlns:p14="http://schemas.microsoft.com/office/powerpoint/2010/main" val="683979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42B299CD-62D9-4299-BA5B-90FF26755AB5}" type="datetime1">
              <a:rPr lang="en-AU" smtClean="0"/>
              <a:t>4/11/20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062838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4/11/20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55731269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4/11/20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44007446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4/11/20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889429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4/11/20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223583841"/>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4/11/20</a:t>
            </a:fld>
            <a:endParaRPr lang="en-AU"/>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
        <p:nvSpPr>
          <p:cNvPr id="14" name="Footer Placeholder 1">
            <a:extLst>
              <a:ext uri="{FF2B5EF4-FFF2-40B4-BE49-F238E27FC236}">
                <a16:creationId xmlns:a16="http://schemas.microsoft.com/office/drawing/2014/main" id="{DD3EF5D4-5004-F847-984A-1C17689F2D21}"/>
              </a:ext>
            </a:extLst>
          </p:cNvPr>
          <p:cNvSpPr>
            <a:spLocks noGrp="1"/>
          </p:cNvSpPr>
          <p:nvPr>
            <p:ph type="ftr" sz="quarter" idx="11"/>
          </p:nvPr>
        </p:nvSpPr>
        <p:spPr>
          <a:xfrm>
            <a:off x="913774" y="5883275"/>
            <a:ext cx="6672887" cy="365125"/>
          </a:xfrm>
          <a:prstGeom prst="rect">
            <a:avLst/>
          </a:prstGeom>
        </p:spPr>
        <p:txBody>
          <a:bodyPr/>
          <a:lstStyle/>
          <a:p>
            <a:r>
              <a:rPr lang="en-AU" dirty="0"/>
              <a:t>Econ5026 Strategic Business Relationships, S2 2020</a:t>
            </a:r>
          </a:p>
        </p:txBody>
      </p:sp>
    </p:spTree>
    <p:extLst>
      <p:ext uri="{BB962C8B-B14F-4D97-AF65-F5344CB8AC3E}">
        <p14:creationId xmlns:p14="http://schemas.microsoft.com/office/powerpoint/2010/main" val="119950237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4/11/20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323271637"/>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4/11/20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780645085"/>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4/11/20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836819327"/>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2E139088-8FE6-4FCD-ABD3-BCB189F00056}" type="datetime1">
              <a:rPr lang="en-AU" smtClean="0"/>
              <a:t>4/11/20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853995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lIns="9000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4/11/20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55313557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32A84E0C-B099-4996-9F62-0EED3015E6DB}" type="datetime1">
              <a:rPr lang="en-AU" smtClean="0"/>
              <a:t>4/11/20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850250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4/11/20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71978416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4/11/20</a:t>
            </a:fld>
            <a:endParaRPr lang="en-AU"/>
          </a:p>
        </p:txBody>
      </p:sp>
      <p:sp>
        <p:nvSpPr>
          <p:cNvPr id="8" name="Footer Placeholder 7"/>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12886267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60565075-399A-4AAE-A449-ADE93D42FC61}" type="datetime1">
              <a:rPr lang="en-AU" smtClean="0"/>
              <a:t>4/11/20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553835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78737" y="5883275"/>
            <a:ext cx="2743200" cy="365125"/>
          </a:xfrm>
          <a:prstGeom prst="rect">
            <a:avLst/>
          </a:prstGeom>
        </p:spPr>
        <p:txBody>
          <a:bodyPr/>
          <a:lstStyle/>
          <a:p>
            <a:fld id="{60371173-4CC9-492D-BCC1-34FD37CC3187}" type="datetime1">
              <a:rPr lang="en-AU" smtClean="0"/>
              <a:t>4/11/20</a:t>
            </a:fld>
            <a:endParaRPr lang="en-AU"/>
          </a:p>
        </p:txBody>
      </p:sp>
      <p:sp>
        <p:nvSpPr>
          <p:cNvPr id="3" name="Footer Placeholder 2"/>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676760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4/11/20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3990475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E71E48CF-858C-4A31-A9F6-43C4AD660B6D}" type="datetime1">
              <a:rPr lang="en-AU" smtClean="0"/>
              <a:t>4/11/20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63489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AU" dirty="0"/>
              <a:t>Econ5026 Strategic Business Relationships, S2 2020</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9784981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a:bodyPr>
          <a:lstStyle/>
          <a:p>
            <a:pPr>
              <a:lnSpc>
                <a:spcPct val="150000"/>
              </a:lnSpc>
            </a:pPr>
            <a:r>
              <a:rPr lang="en-US" b="1" dirty="0">
                <a:solidFill>
                  <a:srgbClr val="002060"/>
                </a:solidFill>
                <a:effectLst>
                  <a:outerShdw blurRad="38100" dist="38100" dir="2700000" algn="tl">
                    <a:srgbClr val="000000">
                      <a:alpha val="43137"/>
                    </a:srgbClr>
                  </a:outerShdw>
                </a:effectLst>
              </a:rPr>
              <a:t>Tutorial 9</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Hiring and retention</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spTree>
    <p:extLst>
      <p:ext uri="{BB962C8B-B14F-4D97-AF65-F5344CB8AC3E}">
        <p14:creationId xmlns:p14="http://schemas.microsoft.com/office/powerpoint/2010/main" val="272500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2</a:t>
            </a:r>
            <a:endParaRPr lang="en-AU" dirty="0">
              <a:solidFill>
                <a:srgbClr val="002060"/>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C4A315C-BA6A-AF4B-8D2D-824F621A7BB5}"/>
                  </a:ext>
                </a:extLst>
              </p:cNvPr>
              <p:cNvSpPr>
                <a:spLocks noGrp="1"/>
              </p:cNvSpPr>
              <p:nvPr>
                <p:ph sz="quarter" idx="13"/>
              </p:nvPr>
            </p:nvSpPr>
            <p:spPr/>
            <p:txBody>
              <a:bodyPr/>
              <a:lstStyle/>
              <a:p>
                <a:pPr marL="0" indent="0">
                  <a:buNone/>
                </a:pPr>
                <a:r>
                  <a:rPr lang="en-US" sz="1600" dirty="0"/>
                  <a:t>Education is costly. Therefore, if a candidate chooses an education level less than the threshold </a:t>
                </a:r>
                <a:r>
                  <a:rPr lang="en-US" sz="1600" i="1" dirty="0"/>
                  <a:t>e</a:t>
                </a:r>
                <a:r>
                  <a:rPr lang="en-US" sz="1600" dirty="0"/>
                  <a:t> = 15, they should choose </a:t>
                </a:r>
                <a:r>
                  <a:rPr lang="en-US" sz="1600" i="1" dirty="0"/>
                  <a:t>e</a:t>
                </a:r>
                <a:r>
                  <a:rPr lang="en-US" sz="1600" dirty="0"/>
                  <a:t> = 0.</a:t>
                </a:r>
                <a:endParaRPr lang="en-AU" sz="1600" dirty="0"/>
              </a:p>
              <a:p>
                <a:pPr marL="0" indent="0">
                  <a:buNone/>
                </a:pPr>
                <a:r>
                  <a:rPr lang="en-US" sz="1600" dirty="0"/>
                  <a:t>Larry will choose to obtain an education of </a:t>
                </a:r>
                <a:r>
                  <a:rPr lang="en-US" sz="1600" i="1" dirty="0"/>
                  <a:t>e</a:t>
                </a:r>
                <a:r>
                  <a:rPr lang="en-US" sz="1600" dirty="0"/>
                  <a:t> = 15 if:</a:t>
                </a:r>
                <a:endParaRPr lang="en-AU" sz="1600" dirty="0"/>
              </a:p>
              <a:p>
                <a:pPr marL="0" indent="0">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40−(3−</m:t>
                      </m:r>
                      <m:r>
                        <a:rPr lang="en-US" sz="1600" i="1">
                          <a:latin typeface="Cambria Math" panose="02040503050406030204" pitchFamily="18" charset="0"/>
                        </a:rPr>
                        <m:t>𝐿</m:t>
                      </m:r>
                      <m:r>
                        <a:rPr lang="en-US" sz="1600" i="1">
                          <a:latin typeface="Cambria Math" panose="02040503050406030204" pitchFamily="18" charset="0"/>
                        </a:rPr>
                        <m:t>)</m:t>
                      </m:r>
                      <m:r>
                        <a:rPr lang="en-US" sz="1600" i="1">
                          <a:latin typeface="Cambria Math" panose="02040503050406030204" pitchFamily="18" charset="0"/>
                        </a:rPr>
                        <m:t>𝑒</m:t>
                      </m:r>
                      <m:r>
                        <a:rPr lang="en-US" sz="1600" i="1">
                          <a:latin typeface="Cambria Math" panose="02040503050406030204" pitchFamily="18" charset="0"/>
                        </a:rPr>
                        <m:t> &gt;20⇒10&gt;20</m:t>
                      </m:r>
                    </m:oMath>
                  </m:oMathPara>
                </a14:m>
                <a:endParaRPr lang="en-AU" sz="1600" dirty="0"/>
              </a:p>
              <a:p>
                <a:pPr marL="0" indent="0">
                  <a:buNone/>
                </a:pPr>
                <a:r>
                  <a:rPr lang="en-US" sz="1600" dirty="0"/>
                  <a:t>This is a contradiction, so Larry will choose e = 0.</a:t>
                </a:r>
                <a:endParaRPr lang="en-AU" sz="1600" dirty="0"/>
              </a:p>
              <a:p>
                <a:pPr marL="0" indent="0">
                  <a:buNone/>
                </a:pPr>
                <a:r>
                  <a:rPr lang="en-US" sz="1600" dirty="0"/>
                  <a:t>Harry will choose to obtain an education of e = 15 if:</a:t>
                </a:r>
                <a:endParaRPr lang="en-AU" sz="1600" dirty="0"/>
              </a:p>
              <a:p>
                <a:pPr marL="0" indent="0">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40−(3−</m:t>
                      </m:r>
                      <m:r>
                        <a:rPr lang="en-US" sz="1600" i="1">
                          <a:latin typeface="Cambria Math" panose="02040503050406030204" pitchFamily="18" charset="0"/>
                        </a:rPr>
                        <m:t>𝐻</m:t>
                      </m:r>
                      <m:r>
                        <a:rPr lang="en-US" sz="1600" i="1">
                          <a:latin typeface="Cambria Math" panose="02040503050406030204" pitchFamily="18" charset="0"/>
                        </a:rPr>
                        <m:t>)</m:t>
                      </m:r>
                      <m:r>
                        <a:rPr lang="en-US" sz="1600" i="1">
                          <a:latin typeface="Cambria Math" panose="02040503050406030204" pitchFamily="18" charset="0"/>
                        </a:rPr>
                        <m:t>𝑒</m:t>
                      </m:r>
                      <m:r>
                        <a:rPr lang="en-US" sz="1600" i="1">
                          <a:latin typeface="Cambria Math" panose="02040503050406030204" pitchFamily="18" charset="0"/>
                        </a:rPr>
                        <m:t> &gt;20⇒25&gt;20</m:t>
                      </m:r>
                    </m:oMath>
                  </m:oMathPara>
                </a14:m>
                <a:endParaRPr lang="en-AU" sz="1600" dirty="0"/>
              </a:p>
              <a:p>
                <a:pPr marL="0" indent="0">
                  <a:buNone/>
                </a:pPr>
                <a:r>
                  <a:rPr lang="en-US" sz="1600" dirty="0"/>
                  <a:t>This is true, so Harry will choose e = 15.</a:t>
                </a:r>
                <a:endParaRPr lang="en-AU" sz="1600" dirty="0"/>
              </a:p>
              <a:p>
                <a:pPr marL="0" indent="0">
                  <a:buNone/>
                </a:pPr>
                <a:r>
                  <a:rPr lang="en-US" sz="1600" dirty="0"/>
                  <a:t>To obtain a high productivity worker, the firm will choose the candidate with e = 15 (Harry).</a:t>
                </a:r>
                <a:endParaRPr lang="en-AU" sz="1600" dirty="0"/>
              </a:p>
            </p:txBody>
          </p:sp>
        </mc:Choice>
        <mc:Fallback>
          <p:sp>
            <p:nvSpPr>
              <p:cNvPr id="3" name="Content Placeholder 2">
                <a:extLst>
                  <a:ext uri="{FF2B5EF4-FFF2-40B4-BE49-F238E27FC236}">
                    <a16:creationId xmlns:a16="http://schemas.microsoft.com/office/drawing/2014/main" id="{DC4A315C-BA6A-AF4B-8D2D-824F621A7BB5}"/>
                  </a:ext>
                </a:extLst>
              </p:cNvPr>
              <p:cNvSpPr>
                <a:spLocks noGrp="1" noRot="1" noChangeAspect="1" noMove="1" noResize="1" noEditPoints="1" noAdjustHandles="1" noChangeArrowheads="1" noChangeShapeType="1" noTextEdit="1"/>
              </p:cNvSpPr>
              <p:nvPr>
                <p:ph sz="quarter" idx="13"/>
              </p:nvPr>
            </p:nvSpPr>
            <p:spPr>
              <a:blipFill>
                <a:blip r:embed="rId3"/>
                <a:stretch>
                  <a:fillRect l="-367" t="-369"/>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10</a:t>
            </a:fld>
            <a:endParaRPr lang="en-AU"/>
          </a:p>
        </p:txBody>
      </p:sp>
    </p:spTree>
    <p:extLst>
      <p:ext uri="{BB962C8B-B14F-4D97-AF65-F5344CB8AC3E}">
        <p14:creationId xmlns:p14="http://schemas.microsoft.com/office/powerpoint/2010/main" val="3302688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2</a:t>
            </a:r>
            <a:endParaRPr lang="en-AU" dirty="0">
              <a:solidFill>
                <a:srgbClr val="00206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4A315C-BA6A-AF4B-8D2D-824F621A7BB5}"/>
                  </a:ext>
                </a:extLst>
              </p:cNvPr>
              <p:cNvSpPr>
                <a:spLocks noGrp="1"/>
              </p:cNvSpPr>
              <p:nvPr>
                <p:ph sz="quarter" idx="13"/>
              </p:nvPr>
            </p:nvSpPr>
            <p:spPr/>
            <p:txBody>
              <a:bodyPr/>
              <a:lstStyle/>
              <a:p>
                <a:pPr marL="0" lvl="0" indent="0">
                  <a:buNone/>
                </a:pPr>
                <a:r>
                  <a:rPr lang="en-US" sz="1800" dirty="0"/>
                  <a:t>(b) Suppose the firm offers the following contract: </a:t>
                </a:r>
                <a:endParaRPr lang="en-AU" sz="1800" dirty="0"/>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𝑤</m:t>
                      </m:r>
                      <m:r>
                        <a:rPr lang="en-US" sz="1800" i="1">
                          <a:latin typeface="Cambria Math" panose="02040503050406030204" pitchFamily="18" charset="0"/>
                        </a:rPr>
                        <m:t>=</m:t>
                      </m:r>
                      <m:d>
                        <m:dPr>
                          <m:begChr m:val="{"/>
                          <m:endChr m:val=""/>
                          <m:ctrlPr>
                            <a:rPr lang="en-AU" sz="1800" i="1">
                              <a:latin typeface="Cambria Math" panose="02040503050406030204" pitchFamily="18" charset="0"/>
                            </a:rPr>
                          </m:ctrlPr>
                        </m:dPr>
                        <m:e>
                          <m:m>
                            <m:mPr>
                              <m:mcs>
                                <m:mc>
                                  <m:mcPr>
                                    <m:count m:val="1"/>
                                    <m:mcJc m:val="center"/>
                                  </m:mcPr>
                                </m:mc>
                              </m:mcs>
                              <m:ctrlPr>
                                <a:rPr lang="en-AU" sz="1800" i="1">
                                  <a:latin typeface="Cambria Math" panose="02040503050406030204" pitchFamily="18" charset="0"/>
                                </a:rPr>
                              </m:ctrlPr>
                            </m:mPr>
                            <m:mr>
                              <m:e>
                                <m:sSub>
                                  <m:sSubPr>
                                    <m:ctrlPr>
                                      <a:rPr lang="en-AU"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𝐻</m:t>
                                    </m:r>
                                  </m:sub>
                                </m:sSub>
                                <m:r>
                                  <a:rPr lang="en-US" sz="1800" i="1">
                                    <a:latin typeface="Cambria Math" panose="02040503050406030204" pitchFamily="18" charset="0"/>
                                  </a:rPr>
                                  <m:t>     </m:t>
                                </m:r>
                                <m:r>
                                  <m:rPr>
                                    <m:nor/>
                                  </m:rPr>
                                  <a:rPr lang="en-US" sz="1800"/>
                                  <m:t>if</m:t>
                                </m:r>
                                <m:r>
                                  <a:rPr lang="en-US" sz="1800" i="1">
                                    <a:latin typeface="Cambria Math" panose="02040503050406030204" pitchFamily="18" charset="0"/>
                                  </a:rPr>
                                  <m:t>    </m:t>
                                </m:r>
                                <m:r>
                                  <a:rPr lang="en-US" sz="1800" i="1">
                                    <a:latin typeface="Cambria Math" panose="02040503050406030204" pitchFamily="18" charset="0"/>
                                  </a:rPr>
                                  <m:t>𝑒</m:t>
                                </m:r>
                                <m:r>
                                  <a:rPr lang="en-US" sz="1800" i="1">
                                    <a:latin typeface="Cambria Math" panose="02040503050406030204" pitchFamily="18" charset="0"/>
                                  </a:rPr>
                                  <m:t>≥</m:t>
                                </m:r>
                                <m:sSup>
                                  <m:sSupPr>
                                    <m:ctrlPr>
                                      <a:rPr lang="en-AU" sz="1800" i="1">
                                        <a:latin typeface="Cambria Math" panose="02040503050406030204" pitchFamily="18" charset="0"/>
                                      </a:rPr>
                                    </m:ctrlPr>
                                  </m:sSupPr>
                                  <m:e>
                                    <m:r>
                                      <a:rPr lang="en-US" sz="1800" i="1">
                                        <a:latin typeface="Cambria Math" panose="02040503050406030204" pitchFamily="18" charset="0"/>
                                      </a:rPr>
                                      <m:t>𝑒</m:t>
                                    </m:r>
                                  </m:e>
                                  <m:sup>
                                    <m:r>
                                      <a:rPr lang="en-US" sz="1800" i="1">
                                        <a:latin typeface="Cambria Math" panose="02040503050406030204" pitchFamily="18" charset="0"/>
                                      </a:rPr>
                                      <m:t>∗</m:t>
                                    </m:r>
                                  </m:sup>
                                </m:sSup>
                              </m:e>
                            </m:mr>
                            <m:mr>
                              <m:e>
                                <m:sSub>
                                  <m:sSubPr>
                                    <m:ctrlPr>
                                      <a:rPr lang="en-AU"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𝐿</m:t>
                                    </m:r>
                                  </m:sub>
                                </m:sSub>
                                <m:r>
                                  <a:rPr lang="en-US" sz="1800" i="1">
                                    <a:latin typeface="Cambria Math" panose="02040503050406030204" pitchFamily="18" charset="0"/>
                                  </a:rPr>
                                  <m:t>     </m:t>
                                </m:r>
                                <m:r>
                                  <m:rPr>
                                    <m:nor/>
                                  </m:rPr>
                                  <a:rPr lang="en-US" sz="1800"/>
                                  <m:t>if</m:t>
                                </m:r>
                                <m:r>
                                  <a:rPr lang="en-US" sz="1800" i="1">
                                    <a:latin typeface="Cambria Math" panose="02040503050406030204" pitchFamily="18" charset="0"/>
                                  </a:rPr>
                                  <m:t>    </m:t>
                                </m:r>
                                <m:r>
                                  <a:rPr lang="en-US" sz="1800" i="1">
                                    <a:latin typeface="Cambria Math" panose="02040503050406030204" pitchFamily="18" charset="0"/>
                                  </a:rPr>
                                  <m:t>𝑒</m:t>
                                </m:r>
                                <m:r>
                                  <a:rPr lang="en-US" sz="1800" i="1">
                                    <a:latin typeface="Cambria Math" panose="02040503050406030204" pitchFamily="18" charset="0"/>
                                  </a:rPr>
                                  <m:t>&lt;</m:t>
                                </m:r>
                                <m:sSup>
                                  <m:sSupPr>
                                    <m:ctrlPr>
                                      <a:rPr lang="en-AU" sz="1800" i="1">
                                        <a:latin typeface="Cambria Math" panose="02040503050406030204" pitchFamily="18" charset="0"/>
                                      </a:rPr>
                                    </m:ctrlPr>
                                  </m:sSupPr>
                                  <m:e>
                                    <m:r>
                                      <a:rPr lang="en-US" sz="1800" i="1">
                                        <a:latin typeface="Cambria Math" panose="02040503050406030204" pitchFamily="18" charset="0"/>
                                      </a:rPr>
                                      <m:t>𝑒</m:t>
                                    </m:r>
                                  </m:e>
                                  <m:sup>
                                    <m:r>
                                      <a:rPr lang="en-US" sz="1800" i="1">
                                        <a:latin typeface="Cambria Math" panose="02040503050406030204" pitchFamily="18" charset="0"/>
                                      </a:rPr>
                                      <m:t>∗</m:t>
                                    </m:r>
                                  </m:sup>
                                </m:sSup>
                              </m:e>
                            </m:mr>
                          </m:m>
                        </m:e>
                      </m:d>
                    </m:oMath>
                  </m:oMathPara>
                </a14:m>
                <a:endParaRPr lang="en-AU" sz="1800" dirty="0"/>
              </a:p>
              <a:p>
                <a:pPr marL="0" indent="0">
                  <a:buNone/>
                </a:pPr>
                <a:r>
                  <a:rPr lang="en-US" sz="1800" dirty="0"/>
                  <a:t>What conditions (on </a:t>
                </a:r>
                <a:r>
                  <a:rPr lang="en-US" sz="1800" i="1" dirty="0" err="1"/>
                  <a:t>w</a:t>
                </a:r>
                <a:r>
                  <a:rPr lang="en-US" sz="1800" i="1" baseline="-25000" dirty="0" err="1"/>
                  <a:t>H</a:t>
                </a:r>
                <a:r>
                  <a:rPr lang="en-US" sz="1800" dirty="0"/>
                  <a:t>, </a:t>
                </a:r>
                <a:r>
                  <a:rPr lang="en-US" sz="1800" i="1" dirty="0" err="1"/>
                  <a:t>w</a:t>
                </a:r>
                <a:r>
                  <a:rPr lang="en-US" sz="1800" i="1" baseline="-25000" dirty="0" err="1"/>
                  <a:t>L</a:t>
                </a:r>
                <a:r>
                  <a:rPr lang="en-US" sz="1800" dirty="0"/>
                  <a:t>, e*) are required for a separating equilibrium in which Harry and Larry choose different education?</a:t>
                </a:r>
                <a:endParaRPr lang="en-AU" sz="1800" dirty="0"/>
              </a:p>
            </p:txBody>
          </p:sp>
        </mc:Choice>
        <mc:Fallback xmlns="">
          <p:sp>
            <p:nvSpPr>
              <p:cNvPr id="3" name="Content Placeholder 2">
                <a:extLst>
                  <a:ext uri="{FF2B5EF4-FFF2-40B4-BE49-F238E27FC236}">
                    <a16:creationId xmlns:a16="http://schemas.microsoft.com/office/drawing/2014/main" id="{DC4A315C-BA6A-AF4B-8D2D-824F621A7BB5}"/>
                  </a:ext>
                </a:extLst>
              </p:cNvPr>
              <p:cNvSpPr>
                <a:spLocks noGrp="1" noRot="1" noChangeAspect="1" noMove="1" noResize="1" noEditPoints="1" noAdjustHandles="1" noChangeArrowheads="1" noChangeShapeType="1" noTextEdit="1"/>
              </p:cNvSpPr>
              <p:nvPr>
                <p:ph sz="quarter" idx="13"/>
              </p:nvPr>
            </p:nvSpPr>
            <p:spPr>
              <a:blipFill>
                <a:blip r:embed="rId3"/>
                <a:stretch>
                  <a:fillRect l="-612" t="-27306"/>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11</a:t>
            </a:fld>
            <a:endParaRPr lang="en-AU"/>
          </a:p>
        </p:txBody>
      </p:sp>
    </p:spTree>
    <p:extLst>
      <p:ext uri="{BB962C8B-B14F-4D97-AF65-F5344CB8AC3E}">
        <p14:creationId xmlns:p14="http://schemas.microsoft.com/office/powerpoint/2010/main" val="1955331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2</a:t>
            </a:r>
            <a:endParaRPr lang="en-AU" dirty="0">
              <a:solidFill>
                <a:srgbClr val="002060"/>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C4A315C-BA6A-AF4B-8D2D-824F621A7BB5}"/>
                  </a:ext>
                </a:extLst>
              </p:cNvPr>
              <p:cNvSpPr>
                <a:spLocks noGrp="1"/>
              </p:cNvSpPr>
              <p:nvPr>
                <p:ph sz="quarter" idx="13"/>
              </p:nvPr>
            </p:nvSpPr>
            <p:spPr/>
            <p:txBody>
              <a:bodyPr/>
              <a:lstStyle/>
              <a:p>
                <a:pPr marL="0" indent="0">
                  <a:buNone/>
                </a:pPr>
                <a:r>
                  <a:rPr lang="en-US" sz="1600" dirty="0"/>
                  <a:t>In a separating equilibrium, Larry has no incentive to mimic the high productivity type, and Harry has no incentive to mimic the low productivity type.</a:t>
                </a:r>
                <a:endParaRPr lang="en-AU" sz="1600" dirty="0"/>
              </a:p>
              <a:p>
                <a:pPr marL="0" indent="0">
                  <a:buNone/>
                </a:pPr>
                <a:r>
                  <a:rPr lang="en-US" sz="1600" dirty="0"/>
                  <a:t>The conditions for Larry and Harry are, respectively:</a:t>
                </a:r>
                <a:endParaRPr lang="en-AU" sz="1600" dirty="0"/>
              </a:p>
              <a:p>
                <a:pPr marL="0" indent="0">
                  <a:buNone/>
                </a:pPr>
                <a14:m>
                  <m:oMathPara xmlns:m="http://schemas.openxmlformats.org/officeDocument/2006/math">
                    <m:oMathParaPr>
                      <m:jc m:val="centerGroup"/>
                    </m:oMathParaPr>
                    <m:oMath xmlns:m="http://schemas.openxmlformats.org/officeDocument/2006/math">
                      <m:sSub>
                        <m:sSubPr>
                          <m:ctrlPr>
                            <a:rPr lang="en-AU"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𝐻</m:t>
                          </m:r>
                        </m:sub>
                      </m:sSub>
                      <m:r>
                        <a:rPr lang="en-US" sz="1600" i="1">
                          <a:latin typeface="Cambria Math" panose="02040503050406030204" pitchFamily="18" charset="0"/>
                        </a:rPr>
                        <m:t>−</m:t>
                      </m:r>
                      <m:d>
                        <m:dPr>
                          <m:ctrlPr>
                            <a:rPr lang="en-AU" sz="1600" i="1">
                              <a:latin typeface="Cambria Math" panose="02040503050406030204" pitchFamily="18" charset="0"/>
                            </a:rPr>
                          </m:ctrlPr>
                        </m:dPr>
                        <m:e>
                          <m:r>
                            <a:rPr lang="en-US" sz="1600" i="1">
                              <a:latin typeface="Cambria Math" panose="02040503050406030204" pitchFamily="18" charset="0"/>
                            </a:rPr>
                            <m:t>3−</m:t>
                          </m:r>
                          <m:r>
                            <a:rPr lang="en-US" sz="1600" i="1">
                              <a:latin typeface="Cambria Math" panose="02040503050406030204" pitchFamily="18" charset="0"/>
                            </a:rPr>
                            <m:t>𝐿</m:t>
                          </m:r>
                        </m:e>
                      </m:d>
                      <m:sSup>
                        <m:sSupPr>
                          <m:ctrlPr>
                            <a:rPr lang="en-AU" sz="1600" i="1">
                              <a:latin typeface="Cambria Math" panose="02040503050406030204" pitchFamily="18" charset="0"/>
                            </a:rPr>
                          </m:ctrlPr>
                        </m:sSupPr>
                        <m:e>
                          <m:r>
                            <a:rPr lang="en-US" sz="1600" i="1">
                              <a:latin typeface="Cambria Math" panose="02040503050406030204" pitchFamily="18" charset="0"/>
                            </a:rPr>
                            <m:t>𝑒</m:t>
                          </m:r>
                        </m:e>
                        <m:sup>
                          <m:r>
                            <a:rPr lang="en-US" sz="1600" i="1">
                              <a:latin typeface="Cambria Math" panose="02040503050406030204" pitchFamily="18" charset="0"/>
                            </a:rPr>
                            <m:t>∗</m:t>
                          </m:r>
                        </m:sup>
                      </m:sSup>
                      <m:r>
                        <a:rPr lang="en-US" sz="1600" i="1">
                          <a:latin typeface="Cambria Math" panose="02040503050406030204" pitchFamily="18" charset="0"/>
                        </a:rPr>
                        <m:t>&lt;</m:t>
                      </m:r>
                      <m:sSub>
                        <m:sSubPr>
                          <m:ctrlPr>
                            <a:rPr lang="en-AU"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𝐿</m:t>
                          </m:r>
                        </m:sub>
                      </m:sSub>
                      <m:r>
                        <a:rPr lang="en-US" sz="1600" i="1">
                          <a:latin typeface="Cambria Math" panose="02040503050406030204" pitchFamily="18" charset="0"/>
                        </a:rPr>
                        <m:t>     ⇒     </m:t>
                      </m:r>
                      <m:sSup>
                        <m:sSupPr>
                          <m:ctrlPr>
                            <a:rPr lang="en-AU" sz="1600" i="1">
                              <a:latin typeface="Cambria Math" panose="02040503050406030204" pitchFamily="18" charset="0"/>
                            </a:rPr>
                          </m:ctrlPr>
                        </m:sSupPr>
                        <m:e>
                          <m:r>
                            <a:rPr lang="en-US" sz="1600" i="1">
                              <a:latin typeface="Cambria Math" panose="02040503050406030204" pitchFamily="18" charset="0"/>
                            </a:rPr>
                            <m:t>𝑒</m:t>
                          </m:r>
                        </m:e>
                        <m:sup>
                          <m:r>
                            <a:rPr lang="en-US" sz="1600" i="1">
                              <a:latin typeface="Cambria Math" panose="02040503050406030204" pitchFamily="18" charset="0"/>
                            </a:rPr>
                            <m:t>∗</m:t>
                          </m:r>
                        </m:sup>
                      </m:sSup>
                      <m:r>
                        <a:rPr lang="en-US" sz="1600" i="1">
                          <a:latin typeface="Cambria Math" panose="02040503050406030204" pitchFamily="18" charset="0"/>
                        </a:rPr>
                        <m:t>&gt;</m:t>
                      </m:r>
                      <m:f>
                        <m:fPr>
                          <m:ctrlPr>
                            <a:rPr lang="en-AU" sz="1600" i="1">
                              <a:latin typeface="Cambria Math" panose="02040503050406030204" pitchFamily="18" charset="0"/>
                            </a:rPr>
                          </m:ctrlPr>
                        </m:fPr>
                        <m:num>
                          <m:sSub>
                            <m:sSubPr>
                              <m:ctrlPr>
                                <a:rPr lang="en-AU"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𝐻</m:t>
                              </m:r>
                            </m:sub>
                          </m:sSub>
                          <m:r>
                            <a:rPr lang="en-US" sz="1600" i="1">
                              <a:latin typeface="Cambria Math" panose="02040503050406030204" pitchFamily="18" charset="0"/>
                            </a:rPr>
                            <m:t>−</m:t>
                          </m:r>
                          <m:sSub>
                            <m:sSubPr>
                              <m:ctrlPr>
                                <a:rPr lang="en-AU" sz="1600" i="1">
                                  <a:latin typeface="Cambria Math" panose="02040503050406030204" pitchFamily="18" charset="0"/>
                                </a:rPr>
                              </m:ctrlPr>
                            </m:sSubPr>
                            <m:e>
                              <m:r>
                                <a:rPr lang="en-US" sz="1600" i="1">
                                  <a:latin typeface="Cambria Math" panose="02040503050406030204" pitchFamily="18" charset="0"/>
                                </a:rPr>
                                <m:t>𝑊</m:t>
                              </m:r>
                            </m:e>
                            <m:sub>
                              <m:r>
                                <a:rPr lang="en-US" sz="1600" i="1">
                                  <a:latin typeface="Cambria Math" panose="02040503050406030204" pitchFamily="18" charset="0"/>
                                </a:rPr>
                                <m:t>𝐿</m:t>
                              </m:r>
                            </m:sub>
                          </m:sSub>
                        </m:num>
                        <m:den>
                          <m:r>
                            <a:rPr lang="en-US" sz="1600" i="1">
                              <a:latin typeface="Cambria Math" panose="02040503050406030204" pitchFamily="18" charset="0"/>
                            </a:rPr>
                            <m:t>3−</m:t>
                          </m:r>
                          <m:r>
                            <a:rPr lang="en-US" sz="1600" i="1">
                              <a:latin typeface="Cambria Math" panose="02040503050406030204" pitchFamily="18" charset="0"/>
                            </a:rPr>
                            <m:t>𝐿</m:t>
                          </m:r>
                        </m:den>
                      </m:f>
                    </m:oMath>
                  </m:oMathPara>
                </a14:m>
                <a:endParaRPr lang="en-AU" sz="1600" dirty="0"/>
              </a:p>
              <a:p>
                <a:pPr marL="0" indent="0">
                  <a:buNone/>
                </a:pPr>
                <a14:m>
                  <m:oMathPara xmlns:m="http://schemas.openxmlformats.org/officeDocument/2006/math">
                    <m:oMathParaPr>
                      <m:jc m:val="centerGroup"/>
                    </m:oMathParaPr>
                    <m:oMath xmlns:m="http://schemas.openxmlformats.org/officeDocument/2006/math">
                      <m:sSub>
                        <m:sSubPr>
                          <m:ctrlPr>
                            <a:rPr lang="en-AU"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𝐻</m:t>
                          </m:r>
                        </m:sub>
                      </m:sSub>
                      <m:r>
                        <a:rPr lang="en-US" sz="1600" i="1">
                          <a:latin typeface="Cambria Math" panose="02040503050406030204" pitchFamily="18" charset="0"/>
                        </a:rPr>
                        <m:t>−</m:t>
                      </m:r>
                      <m:d>
                        <m:dPr>
                          <m:ctrlPr>
                            <a:rPr lang="en-AU" sz="1600" i="1">
                              <a:latin typeface="Cambria Math" panose="02040503050406030204" pitchFamily="18" charset="0"/>
                            </a:rPr>
                          </m:ctrlPr>
                        </m:dPr>
                        <m:e>
                          <m:r>
                            <a:rPr lang="en-US" sz="1600" i="1">
                              <a:latin typeface="Cambria Math" panose="02040503050406030204" pitchFamily="18" charset="0"/>
                            </a:rPr>
                            <m:t>3−</m:t>
                          </m:r>
                          <m:r>
                            <a:rPr lang="en-US" sz="1600" i="1">
                              <a:latin typeface="Cambria Math" panose="02040503050406030204" pitchFamily="18" charset="0"/>
                            </a:rPr>
                            <m:t>𝐻</m:t>
                          </m:r>
                        </m:e>
                      </m:d>
                      <m:sSup>
                        <m:sSupPr>
                          <m:ctrlPr>
                            <a:rPr lang="en-AU" sz="1600" i="1">
                              <a:latin typeface="Cambria Math" panose="02040503050406030204" pitchFamily="18" charset="0"/>
                            </a:rPr>
                          </m:ctrlPr>
                        </m:sSupPr>
                        <m:e>
                          <m:r>
                            <a:rPr lang="en-US" sz="1600" i="1">
                              <a:latin typeface="Cambria Math" panose="02040503050406030204" pitchFamily="18" charset="0"/>
                            </a:rPr>
                            <m:t>𝑒</m:t>
                          </m:r>
                        </m:e>
                        <m:sup>
                          <m:r>
                            <a:rPr lang="en-US" sz="1600" i="1">
                              <a:latin typeface="Cambria Math" panose="02040503050406030204" pitchFamily="18" charset="0"/>
                            </a:rPr>
                            <m:t>∗</m:t>
                          </m:r>
                        </m:sup>
                      </m:sSup>
                      <m:r>
                        <a:rPr lang="en-AU" sz="1600" b="0" i="1" smtClean="0">
                          <a:latin typeface="Cambria Math" panose="02040503050406030204" pitchFamily="18" charset="0"/>
                          <a:ea typeface="Cambria Math" panose="02040503050406030204" pitchFamily="18" charset="0"/>
                        </a:rPr>
                        <m:t>≥</m:t>
                      </m:r>
                      <m:sSub>
                        <m:sSubPr>
                          <m:ctrlPr>
                            <a:rPr lang="en-AU"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𝐿</m:t>
                          </m:r>
                        </m:sub>
                      </m:sSub>
                      <m:r>
                        <a:rPr lang="en-US" sz="1600" i="1">
                          <a:latin typeface="Cambria Math" panose="02040503050406030204" pitchFamily="18" charset="0"/>
                        </a:rPr>
                        <m:t>     ⇒     </m:t>
                      </m:r>
                      <m:sSup>
                        <m:sSupPr>
                          <m:ctrlPr>
                            <a:rPr lang="en-AU" sz="1600" i="1">
                              <a:latin typeface="Cambria Math" panose="02040503050406030204" pitchFamily="18" charset="0"/>
                            </a:rPr>
                          </m:ctrlPr>
                        </m:sSupPr>
                        <m:e>
                          <m:r>
                            <a:rPr lang="en-US" sz="1600" i="1">
                              <a:latin typeface="Cambria Math" panose="02040503050406030204" pitchFamily="18" charset="0"/>
                            </a:rPr>
                            <m:t>𝑒</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AU" sz="1600" i="1">
                              <a:latin typeface="Cambria Math" panose="02040503050406030204" pitchFamily="18" charset="0"/>
                            </a:rPr>
                          </m:ctrlPr>
                        </m:fPr>
                        <m:num>
                          <m:sSub>
                            <m:sSubPr>
                              <m:ctrlPr>
                                <a:rPr lang="en-AU"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𝐻</m:t>
                              </m:r>
                            </m:sub>
                          </m:sSub>
                          <m:r>
                            <a:rPr lang="en-US" sz="1600" i="1">
                              <a:latin typeface="Cambria Math" panose="02040503050406030204" pitchFamily="18" charset="0"/>
                            </a:rPr>
                            <m:t>−</m:t>
                          </m:r>
                          <m:sSub>
                            <m:sSubPr>
                              <m:ctrlPr>
                                <a:rPr lang="en-AU" sz="1600" i="1">
                                  <a:latin typeface="Cambria Math" panose="02040503050406030204" pitchFamily="18" charset="0"/>
                                </a:rPr>
                              </m:ctrlPr>
                            </m:sSubPr>
                            <m:e>
                              <m:r>
                                <a:rPr lang="en-US" sz="1600" i="1">
                                  <a:latin typeface="Cambria Math" panose="02040503050406030204" pitchFamily="18" charset="0"/>
                                </a:rPr>
                                <m:t>𝑊</m:t>
                              </m:r>
                            </m:e>
                            <m:sub>
                              <m:r>
                                <a:rPr lang="en-US" sz="1600" i="1">
                                  <a:latin typeface="Cambria Math" panose="02040503050406030204" pitchFamily="18" charset="0"/>
                                </a:rPr>
                                <m:t>𝐿</m:t>
                              </m:r>
                            </m:sub>
                          </m:sSub>
                        </m:num>
                        <m:den>
                          <m:r>
                            <a:rPr lang="en-US" sz="1600" i="1">
                              <a:latin typeface="Cambria Math" panose="02040503050406030204" pitchFamily="18" charset="0"/>
                            </a:rPr>
                            <m:t>3−</m:t>
                          </m:r>
                          <m:r>
                            <a:rPr lang="en-US" sz="1600" i="1">
                              <a:latin typeface="Cambria Math" panose="02040503050406030204" pitchFamily="18" charset="0"/>
                            </a:rPr>
                            <m:t>𝐻</m:t>
                          </m:r>
                        </m:den>
                      </m:f>
                    </m:oMath>
                  </m:oMathPara>
                </a14:m>
                <a:endParaRPr lang="en-AU" sz="1600" dirty="0"/>
              </a:p>
              <a:p>
                <a:pPr marL="0" indent="0">
                  <a:buNone/>
                </a:pPr>
                <a:r>
                  <a:rPr lang="en-US" sz="1600" dirty="0"/>
                  <a:t>Combining, we have:</a:t>
                </a:r>
                <a:endParaRPr lang="en-AU" sz="1600" dirty="0"/>
              </a:p>
              <a:p>
                <a:pPr marL="0" indent="0">
                  <a:buNone/>
                </a:pPr>
                <a14:m>
                  <m:oMathPara xmlns:m="http://schemas.openxmlformats.org/officeDocument/2006/math">
                    <m:oMathParaPr>
                      <m:jc m:val="centerGroup"/>
                    </m:oMathParaPr>
                    <m:oMath xmlns:m="http://schemas.openxmlformats.org/officeDocument/2006/math">
                      <m:f>
                        <m:fPr>
                          <m:ctrlPr>
                            <a:rPr lang="en-AU" sz="1600" i="1">
                              <a:latin typeface="Cambria Math" panose="02040503050406030204" pitchFamily="18" charset="0"/>
                            </a:rPr>
                          </m:ctrlPr>
                        </m:fPr>
                        <m:num>
                          <m:sSub>
                            <m:sSubPr>
                              <m:ctrlPr>
                                <a:rPr lang="en-AU"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𝐻</m:t>
                              </m:r>
                            </m:sub>
                          </m:sSub>
                          <m:r>
                            <a:rPr lang="en-US" sz="1600" i="1">
                              <a:latin typeface="Cambria Math" panose="02040503050406030204" pitchFamily="18" charset="0"/>
                            </a:rPr>
                            <m:t>−</m:t>
                          </m:r>
                          <m:sSub>
                            <m:sSubPr>
                              <m:ctrlPr>
                                <a:rPr lang="en-AU" sz="1600" i="1">
                                  <a:latin typeface="Cambria Math" panose="02040503050406030204" pitchFamily="18" charset="0"/>
                                </a:rPr>
                              </m:ctrlPr>
                            </m:sSubPr>
                            <m:e>
                              <m:r>
                                <a:rPr lang="en-US" sz="1600" i="1">
                                  <a:latin typeface="Cambria Math" panose="02040503050406030204" pitchFamily="18" charset="0"/>
                                </a:rPr>
                                <m:t>𝑊</m:t>
                              </m:r>
                            </m:e>
                            <m:sub>
                              <m:r>
                                <a:rPr lang="en-US" sz="1600" i="1">
                                  <a:latin typeface="Cambria Math" panose="02040503050406030204" pitchFamily="18" charset="0"/>
                                </a:rPr>
                                <m:t>𝐿</m:t>
                              </m:r>
                            </m:sub>
                          </m:sSub>
                        </m:num>
                        <m:den>
                          <m:r>
                            <a:rPr lang="en-US" sz="1600" i="1">
                              <a:latin typeface="Cambria Math" panose="02040503050406030204" pitchFamily="18" charset="0"/>
                            </a:rPr>
                            <m:t>2</m:t>
                          </m:r>
                        </m:den>
                      </m:f>
                      <m:r>
                        <a:rPr lang="en-US" sz="1600" i="1">
                          <a:latin typeface="Cambria Math" panose="02040503050406030204" pitchFamily="18" charset="0"/>
                        </a:rPr>
                        <m:t>&lt;</m:t>
                      </m:r>
                      <m:sSup>
                        <m:sSupPr>
                          <m:ctrlPr>
                            <a:rPr lang="en-AU" sz="1600" i="1">
                              <a:latin typeface="Cambria Math" panose="02040503050406030204" pitchFamily="18" charset="0"/>
                            </a:rPr>
                          </m:ctrlPr>
                        </m:sSupPr>
                        <m:e>
                          <m:r>
                            <a:rPr lang="en-US" sz="1600" i="1">
                              <a:latin typeface="Cambria Math" panose="02040503050406030204" pitchFamily="18" charset="0"/>
                            </a:rPr>
                            <m:t>𝑒</m:t>
                          </m:r>
                        </m:e>
                        <m:sup>
                          <m:r>
                            <a:rPr lang="en-US" sz="1600" i="1">
                              <a:latin typeface="Cambria Math" panose="02040503050406030204" pitchFamily="18" charset="0"/>
                            </a:rPr>
                            <m:t>∗</m:t>
                          </m:r>
                        </m:sup>
                      </m:sSup>
                      <m:r>
                        <a:rPr lang="en-US" sz="1600" i="1">
                          <a:latin typeface="Cambria Math" panose="02040503050406030204" pitchFamily="18" charset="0"/>
                        </a:rPr>
                        <m:t>≤</m:t>
                      </m:r>
                      <m:sSub>
                        <m:sSubPr>
                          <m:ctrlPr>
                            <a:rPr lang="en-AU"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𝐻</m:t>
                          </m:r>
                        </m:sub>
                      </m:sSub>
                      <m:r>
                        <a:rPr lang="en-US" sz="1600" i="1">
                          <a:latin typeface="Cambria Math" panose="02040503050406030204" pitchFamily="18" charset="0"/>
                        </a:rPr>
                        <m:t>−</m:t>
                      </m:r>
                      <m:sSub>
                        <m:sSubPr>
                          <m:ctrlPr>
                            <a:rPr lang="en-AU"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𝐿</m:t>
                          </m:r>
                        </m:sub>
                      </m:sSub>
                    </m:oMath>
                  </m:oMathPara>
                </a14:m>
                <a:endParaRPr lang="en-AU" sz="1600" dirty="0"/>
              </a:p>
              <a:p>
                <a:pPr marL="0" indent="0">
                  <a:buNone/>
                </a:pPr>
                <a:r>
                  <a:rPr lang="en-US" sz="1600" dirty="0"/>
                  <a:t>If e* is in this range, Larry chooses e = 0 and Harry chooses e = e*.</a:t>
                </a:r>
                <a:endParaRPr lang="en-AU" sz="1600" dirty="0"/>
              </a:p>
            </p:txBody>
          </p:sp>
        </mc:Choice>
        <mc:Fallback>
          <p:sp>
            <p:nvSpPr>
              <p:cNvPr id="3" name="Content Placeholder 2">
                <a:extLst>
                  <a:ext uri="{FF2B5EF4-FFF2-40B4-BE49-F238E27FC236}">
                    <a16:creationId xmlns:a16="http://schemas.microsoft.com/office/drawing/2014/main" id="{DC4A315C-BA6A-AF4B-8D2D-824F621A7BB5}"/>
                  </a:ext>
                </a:extLst>
              </p:cNvPr>
              <p:cNvSpPr>
                <a:spLocks noGrp="1" noRot="1" noChangeAspect="1" noMove="1" noResize="1" noEditPoints="1" noAdjustHandles="1" noChangeArrowheads="1" noChangeShapeType="1" noTextEdit="1"/>
              </p:cNvSpPr>
              <p:nvPr>
                <p:ph sz="quarter" idx="13"/>
              </p:nvPr>
            </p:nvSpPr>
            <p:spPr>
              <a:blipFill>
                <a:blip r:embed="rId3"/>
                <a:stretch>
                  <a:fillRect l="-367" t="-369" r="-367" b="-5904"/>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12</a:t>
            </a:fld>
            <a:endParaRPr lang="en-AU"/>
          </a:p>
        </p:txBody>
      </p:sp>
    </p:spTree>
    <p:extLst>
      <p:ext uri="{BB962C8B-B14F-4D97-AF65-F5344CB8AC3E}">
        <p14:creationId xmlns:p14="http://schemas.microsoft.com/office/powerpoint/2010/main" val="432859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971DE4-F162-D246-B869-0A89E2183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547" y="3236360"/>
            <a:ext cx="5825872" cy="2646915"/>
          </a:xfrm>
          <a:prstGeom prst="rect">
            <a:avLst/>
          </a:prstGeom>
        </p:spPr>
      </p:pic>
      <p:sp>
        <p:nvSpPr>
          <p:cNvPr id="3" name="Content Placeholder 2">
            <a:extLst>
              <a:ext uri="{FF2B5EF4-FFF2-40B4-BE49-F238E27FC236}">
                <a16:creationId xmlns:a16="http://schemas.microsoft.com/office/drawing/2014/main" id="{1B3F8C5D-3D03-784F-958A-3BCBA50F7311}"/>
              </a:ext>
            </a:extLst>
          </p:cNvPr>
          <p:cNvSpPr>
            <a:spLocks noGrp="1"/>
          </p:cNvSpPr>
          <p:nvPr>
            <p:ph sz="quarter" idx="13"/>
          </p:nvPr>
        </p:nvSpPr>
        <p:spPr/>
        <p:txBody>
          <a:bodyPr/>
          <a:lstStyle/>
          <a:p>
            <a:pPr marL="0" indent="0">
              <a:buNone/>
            </a:pPr>
            <a:r>
              <a:rPr lang="en-AU" sz="1600" dirty="0"/>
              <a:t>Wendy is a worker and Mary is her manager. Mary wants Wendy to work hard, but Wendy prefers to shirk. To encourage Wendy to work hard, Mary promises to pay a bonus at the end of the month. Wendy must decide whether to work hard before knowing for sure if she will receive her bonus. They play the following sequential game. [Wendy’s payoffs are listed first] </a:t>
            </a:r>
          </a:p>
          <a:p>
            <a:pPr marL="0" indent="0">
              <a:buNone/>
            </a:pPr>
            <a:endParaRPr lang="en-AU" sz="1600" dirty="0"/>
          </a:p>
        </p:txBody>
      </p:sp>
      <p:sp>
        <p:nvSpPr>
          <p:cNvPr id="2" name="Title 1">
            <a:extLst>
              <a:ext uri="{FF2B5EF4-FFF2-40B4-BE49-F238E27FC236}">
                <a16:creationId xmlns:a16="http://schemas.microsoft.com/office/drawing/2014/main" id="{11DB6AE4-3903-694F-B2BD-C3BA4D31E032}"/>
              </a:ext>
            </a:extLst>
          </p:cNvPr>
          <p:cNvSpPr>
            <a:spLocks noGrp="1"/>
          </p:cNvSpPr>
          <p:nvPr>
            <p:ph type="title"/>
          </p:nvPr>
        </p:nvSpPr>
        <p:spPr/>
        <p:txBody>
          <a:bodyPr/>
          <a:lstStyle/>
          <a:p>
            <a:r>
              <a:rPr lang="en-AU" dirty="0"/>
              <a:t>2019 Final Exam Question 1</a:t>
            </a:r>
          </a:p>
        </p:txBody>
      </p:sp>
      <p:sp>
        <p:nvSpPr>
          <p:cNvPr id="4" name="Footer Placeholder 3">
            <a:extLst>
              <a:ext uri="{FF2B5EF4-FFF2-40B4-BE49-F238E27FC236}">
                <a16:creationId xmlns:a16="http://schemas.microsoft.com/office/drawing/2014/main" id="{1C19AAD6-BF65-AF4C-ABA2-BACE136B8A08}"/>
              </a:ext>
            </a:extLst>
          </p:cNvPr>
          <p:cNvSpPr>
            <a:spLocks noGrp="1"/>
          </p:cNvSpPr>
          <p:nvPr>
            <p:ph type="ftr" sz="quarter" idx="11"/>
          </p:nvPr>
        </p:nvSpPr>
        <p:spPr/>
        <p:txBody>
          <a:bodyPr/>
          <a:lstStyle/>
          <a:p>
            <a:r>
              <a:rPr lang="en-AU" dirty="0"/>
              <a:t>Econ5026 Strategic Business Relationships, S2 2020</a:t>
            </a:r>
          </a:p>
        </p:txBody>
      </p:sp>
      <p:sp>
        <p:nvSpPr>
          <p:cNvPr id="5" name="Slide Number Placeholder 4">
            <a:extLst>
              <a:ext uri="{FF2B5EF4-FFF2-40B4-BE49-F238E27FC236}">
                <a16:creationId xmlns:a16="http://schemas.microsoft.com/office/drawing/2014/main" id="{F279FE7C-1B61-0949-9024-300C6A45C34F}"/>
              </a:ext>
            </a:extLst>
          </p:cNvPr>
          <p:cNvSpPr>
            <a:spLocks noGrp="1"/>
          </p:cNvSpPr>
          <p:nvPr>
            <p:ph type="sldNum" sz="quarter" idx="12"/>
          </p:nvPr>
        </p:nvSpPr>
        <p:spPr/>
        <p:txBody>
          <a:bodyPr/>
          <a:lstStyle/>
          <a:p>
            <a:fld id="{74D345F4-C147-47F7-8B61-3EFBC2119803}" type="slidenum">
              <a:rPr lang="en-AU" smtClean="0"/>
              <a:t>13</a:t>
            </a:fld>
            <a:endParaRPr lang="en-AU"/>
          </a:p>
        </p:txBody>
      </p:sp>
    </p:spTree>
    <p:extLst>
      <p:ext uri="{BB962C8B-B14F-4D97-AF65-F5344CB8AC3E}">
        <p14:creationId xmlns:p14="http://schemas.microsoft.com/office/powerpoint/2010/main" val="3759166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971DE4-F162-D246-B869-0A89E2183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547" y="3236360"/>
            <a:ext cx="5825872" cy="2646915"/>
          </a:xfrm>
          <a:prstGeom prst="rect">
            <a:avLst/>
          </a:prstGeom>
        </p:spPr>
      </p:pic>
      <p:sp>
        <p:nvSpPr>
          <p:cNvPr id="3" name="Content Placeholder 2">
            <a:extLst>
              <a:ext uri="{FF2B5EF4-FFF2-40B4-BE49-F238E27FC236}">
                <a16:creationId xmlns:a16="http://schemas.microsoft.com/office/drawing/2014/main" id="{1B3F8C5D-3D03-784F-958A-3BCBA50F7311}"/>
              </a:ext>
            </a:extLst>
          </p:cNvPr>
          <p:cNvSpPr>
            <a:spLocks noGrp="1"/>
          </p:cNvSpPr>
          <p:nvPr>
            <p:ph sz="quarter" idx="13"/>
          </p:nvPr>
        </p:nvSpPr>
        <p:spPr/>
        <p:txBody>
          <a:bodyPr/>
          <a:lstStyle/>
          <a:p>
            <a:pPr marL="0" indent="0">
              <a:buNone/>
            </a:pPr>
            <a:r>
              <a:rPr lang="en-AU" sz="1600" dirty="0"/>
              <a:t>Suppose Mary and Wendy work together for one month. Solve for the subgame perfect Nash equilibrium strategies of Wendy and Mary. Explain.</a:t>
            </a:r>
          </a:p>
          <a:p>
            <a:pPr marL="0" indent="0">
              <a:buNone/>
            </a:pPr>
            <a:endParaRPr lang="en-AU" sz="1600" dirty="0"/>
          </a:p>
        </p:txBody>
      </p:sp>
      <p:sp>
        <p:nvSpPr>
          <p:cNvPr id="2" name="Title 1">
            <a:extLst>
              <a:ext uri="{FF2B5EF4-FFF2-40B4-BE49-F238E27FC236}">
                <a16:creationId xmlns:a16="http://schemas.microsoft.com/office/drawing/2014/main" id="{11DB6AE4-3903-694F-B2BD-C3BA4D31E032}"/>
              </a:ext>
            </a:extLst>
          </p:cNvPr>
          <p:cNvSpPr>
            <a:spLocks noGrp="1"/>
          </p:cNvSpPr>
          <p:nvPr>
            <p:ph type="title"/>
          </p:nvPr>
        </p:nvSpPr>
        <p:spPr/>
        <p:txBody>
          <a:bodyPr/>
          <a:lstStyle/>
          <a:p>
            <a:r>
              <a:rPr lang="en-AU" dirty="0"/>
              <a:t>2019 Final Exam Question 1</a:t>
            </a:r>
          </a:p>
        </p:txBody>
      </p:sp>
      <p:sp>
        <p:nvSpPr>
          <p:cNvPr id="4" name="Footer Placeholder 3">
            <a:extLst>
              <a:ext uri="{FF2B5EF4-FFF2-40B4-BE49-F238E27FC236}">
                <a16:creationId xmlns:a16="http://schemas.microsoft.com/office/drawing/2014/main" id="{1C19AAD6-BF65-AF4C-ABA2-BACE136B8A08}"/>
              </a:ext>
            </a:extLst>
          </p:cNvPr>
          <p:cNvSpPr>
            <a:spLocks noGrp="1"/>
          </p:cNvSpPr>
          <p:nvPr>
            <p:ph type="ftr" sz="quarter" idx="11"/>
          </p:nvPr>
        </p:nvSpPr>
        <p:spPr/>
        <p:txBody>
          <a:bodyPr/>
          <a:lstStyle/>
          <a:p>
            <a:r>
              <a:rPr lang="en-AU" dirty="0"/>
              <a:t>Econ5026 Strategic Business Relationships, S2 2020</a:t>
            </a:r>
          </a:p>
        </p:txBody>
      </p:sp>
      <p:sp>
        <p:nvSpPr>
          <p:cNvPr id="5" name="Slide Number Placeholder 4">
            <a:extLst>
              <a:ext uri="{FF2B5EF4-FFF2-40B4-BE49-F238E27FC236}">
                <a16:creationId xmlns:a16="http://schemas.microsoft.com/office/drawing/2014/main" id="{F279FE7C-1B61-0949-9024-300C6A45C34F}"/>
              </a:ext>
            </a:extLst>
          </p:cNvPr>
          <p:cNvSpPr>
            <a:spLocks noGrp="1"/>
          </p:cNvSpPr>
          <p:nvPr>
            <p:ph type="sldNum" sz="quarter" idx="12"/>
          </p:nvPr>
        </p:nvSpPr>
        <p:spPr/>
        <p:txBody>
          <a:bodyPr/>
          <a:lstStyle/>
          <a:p>
            <a:fld id="{74D345F4-C147-47F7-8B61-3EFBC2119803}" type="slidenum">
              <a:rPr lang="en-AU" smtClean="0"/>
              <a:t>14</a:t>
            </a:fld>
            <a:endParaRPr lang="en-AU"/>
          </a:p>
        </p:txBody>
      </p:sp>
    </p:spTree>
    <p:extLst>
      <p:ext uri="{BB962C8B-B14F-4D97-AF65-F5344CB8AC3E}">
        <p14:creationId xmlns:p14="http://schemas.microsoft.com/office/powerpoint/2010/main" val="3292395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971DE4-F162-D246-B869-0A89E2183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547" y="3236360"/>
            <a:ext cx="5825872" cy="2646915"/>
          </a:xfrm>
          <a:prstGeom prst="rect">
            <a:avLst/>
          </a:prstGeom>
        </p:spPr>
      </p:pic>
      <p:sp>
        <p:nvSpPr>
          <p:cNvPr id="3" name="Content Placeholder 2">
            <a:extLst>
              <a:ext uri="{FF2B5EF4-FFF2-40B4-BE49-F238E27FC236}">
                <a16:creationId xmlns:a16="http://schemas.microsoft.com/office/drawing/2014/main" id="{1B3F8C5D-3D03-784F-958A-3BCBA50F7311}"/>
              </a:ext>
            </a:extLst>
          </p:cNvPr>
          <p:cNvSpPr>
            <a:spLocks noGrp="1"/>
          </p:cNvSpPr>
          <p:nvPr>
            <p:ph sz="quarter" idx="13"/>
          </p:nvPr>
        </p:nvSpPr>
        <p:spPr/>
        <p:txBody>
          <a:bodyPr/>
          <a:lstStyle/>
          <a:p>
            <a:pPr marL="0" indent="0">
              <a:buNone/>
            </a:pPr>
            <a:r>
              <a:rPr lang="en-AU" sz="1600" dirty="0"/>
              <a:t>(a) Suppose Mary and Wendy work together for one month. Solve for the subgame perfect Nash equilibrium strategies of Wendy and Mary. Explain.</a:t>
            </a:r>
          </a:p>
          <a:p>
            <a:pPr marL="0" indent="0">
              <a:buNone/>
            </a:pPr>
            <a:endParaRPr lang="en-AU" sz="1600" dirty="0"/>
          </a:p>
        </p:txBody>
      </p:sp>
      <p:sp>
        <p:nvSpPr>
          <p:cNvPr id="2" name="Title 1">
            <a:extLst>
              <a:ext uri="{FF2B5EF4-FFF2-40B4-BE49-F238E27FC236}">
                <a16:creationId xmlns:a16="http://schemas.microsoft.com/office/drawing/2014/main" id="{11DB6AE4-3903-694F-B2BD-C3BA4D31E032}"/>
              </a:ext>
            </a:extLst>
          </p:cNvPr>
          <p:cNvSpPr>
            <a:spLocks noGrp="1"/>
          </p:cNvSpPr>
          <p:nvPr>
            <p:ph type="title"/>
          </p:nvPr>
        </p:nvSpPr>
        <p:spPr/>
        <p:txBody>
          <a:bodyPr/>
          <a:lstStyle/>
          <a:p>
            <a:r>
              <a:rPr lang="en-AU" dirty="0"/>
              <a:t>2019 Final Exam Question 1</a:t>
            </a:r>
          </a:p>
        </p:txBody>
      </p:sp>
      <p:sp>
        <p:nvSpPr>
          <p:cNvPr id="4" name="Footer Placeholder 3">
            <a:extLst>
              <a:ext uri="{FF2B5EF4-FFF2-40B4-BE49-F238E27FC236}">
                <a16:creationId xmlns:a16="http://schemas.microsoft.com/office/drawing/2014/main" id="{1C19AAD6-BF65-AF4C-ABA2-BACE136B8A08}"/>
              </a:ext>
            </a:extLst>
          </p:cNvPr>
          <p:cNvSpPr>
            <a:spLocks noGrp="1"/>
          </p:cNvSpPr>
          <p:nvPr>
            <p:ph type="ftr" sz="quarter" idx="11"/>
          </p:nvPr>
        </p:nvSpPr>
        <p:spPr/>
        <p:txBody>
          <a:bodyPr/>
          <a:lstStyle/>
          <a:p>
            <a:r>
              <a:rPr lang="en-AU" dirty="0"/>
              <a:t>Econ5026 Strategic Business Relationships, S2 2020</a:t>
            </a:r>
          </a:p>
        </p:txBody>
      </p:sp>
      <p:sp>
        <p:nvSpPr>
          <p:cNvPr id="5" name="Slide Number Placeholder 4">
            <a:extLst>
              <a:ext uri="{FF2B5EF4-FFF2-40B4-BE49-F238E27FC236}">
                <a16:creationId xmlns:a16="http://schemas.microsoft.com/office/drawing/2014/main" id="{F279FE7C-1B61-0949-9024-300C6A45C34F}"/>
              </a:ext>
            </a:extLst>
          </p:cNvPr>
          <p:cNvSpPr>
            <a:spLocks noGrp="1"/>
          </p:cNvSpPr>
          <p:nvPr>
            <p:ph type="sldNum" sz="quarter" idx="12"/>
          </p:nvPr>
        </p:nvSpPr>
        <p:spPr/>
        <p:txBody>
          <a:bodyPr/>
          <a:lstStyle/>
          <a:p>
            <a:fld id="{74D345F4-C147-47F7-8B61-3EFBC2119803}" type="slidenum">
              <a:rPr lang="en-AU" smtClean="0"/>
              <a:t>15</a:t>
            </a:fld>
            <a:endParaRPr lang="en-AU"/>
          </a:p>
        </p:txBody>
      </p:sp>
      <p:sp>
        <p:nvSpPr>
          <p:cNvPr id="6" name="Oval 5">
            <a:extLst>
              <a:ext uri="{FF2B5EF4-FFF2-40B4-BE49-F238E27FC236}">
                <a16:creationId xmlns:a16="http://schemas.microsoft.com/office/drawing/2014/main" id="{7C6FD3BC-AF02-2C48-869A-C41060FAF2D4}"/>
              </a:ext>
            </a:extLst>
          </p:cNvPr>
          <p:cNvSpPr/>
          <p:nvPr/>
        </p:nvSpPr>
        <p:spPr>
          <a:xfrm>
            <a:off x="8072179" y="4746661"/>
            <a:ext cx="369870" cy="36986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85124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971DE4-F162-D246-B869-0A89E2183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547" y="3236360"/>
            <a:ext cx="5825872" cy="2646915"/>
          </a:xfrm>
          <a:prstGeom prst="rect">
            <a:avLst/>
          </a:prstGeom>
        </p:spPr>
      </p:pic>
      <p:sp>
        <p:nvSpPr>
          <p:cNvPr id="3" name="Content Placeholder 2">
            <a:extLst>
              <a:ext uri="{FF2B5EF4-FFF2-40B4-BE49-F238E27FC236}">
                <a16:creationId xmlns:a16="http://schemas.microsoft.com/office/drawing/2014/main" id="{1B3F8C5D-3D03-784F-958A-3BCBA50F7311}"/>
              </a:ext>
            </a:extLst>
          </p:cNvPr>
          <p:cNvSpPr>
            <a:spLocks noGrp="1"/>
          </p:cNvSpPr>
          <p:nvPr>
            <p:ph sz="quarter" idx="13"/>
          </p:nvPr>
        </p:nvSpPr>
        <p:spPr/>
        <p:txBody>
          <a:bodyPr/>
          <a:lstStyle/>
          <a:p>
            <a:pPr marL="0" indent="0">
              <a:buNone/>
            </a:pPr>
            <a:r>
              <a:rPr lang="en-AU" sz="1600" dirty="0"/>
              <a:t>Suppose Mary and Wendy work together for one month. Solve for the subgame perfect Nash equilibrium strategies of Wendy and Mary. Explain.</a:t>
            </a:r>
          </a:p>
          <a:p>
            <a:pPr marL="0" indent="0">
              <a:buNone/>
            </a:pPr>
            <a:endParaRPr lang="en-AU" sz="1600" dirty="0"/>
          </a:p>
        </p:txBody>
      </p:sp>
      <p:sp>
        <p:nvSpPr>
          <p:cNvPr id="2" name="Title 1">
            <a:extLst>
              <a:ext uri="{FF2B5EF4-FFF2-40B4-BE49-F238E27FC236}">
                <a16:creationId xmlns:a16="http://schemas.microsoft.com/office/drawing/2014/main" id="{11DB6AE4-3903-694F-B2BD-C3BA4D31E032}"/>
              </a:ext>
            </a:extLst>
          </p:cNvPr>
          <p:cNvSpPr>
            <a:spLocks noGrp="1"/>
          </p:cNvSpPr>
          <p:nvPr>
            <p:ph type="title"/>
          </p:nvPr>
        </p:nvSpPr>
        <p:spPr/>
        <p:txBody>
          <a:bodyPr/>
          <a:lstStyle/>
          <a:p>
            <a:r>
              <a:rPr lang="en-AU" dirty="0"/>
              <a:t>2019 Final Exam Question 1</a:t>
            </a:r>
          </a:p>
        </p:txBody>
      </p:sp>
      <p:sp>
        <p:nvSpPr>
          <p:cNvPr id="4" name="Footer Placeholder 3">
            <a:extLst>
              <a:ext uri="{FF2B5EF4-FFF2-40B4-BE49-F238E27FC236}">
                <a16:creationId xmlns:a16="http://schemas.microsoft.com/office/drawing/2014/main" id="{1C19AAD6-BF65-AF4C-ABA2-BACE136B8A08}"/>
              </a:ext>
            </a:extLst>
          </p:cNvPr>
          <p:cNvSpPr>
            <a:spLocks noGrp="1"/>
          </p:cNvSpPr>
          <p:nvPr>
            <p:ph type="ftr" sz="quarter" idx="11"/>
          </p:nvPr>
        </p:nvSpPr>
        <p:spPr/>
        <p:txBody>
          <a:bodyPr/>
          <a:lstStyle/>
          <a:p>
            <a:r>
              <a:rPr lang="en-AU" dirty="0"/>
              <a:t>Econ5026 Strategic Business Relationships, S2 2020</a:t>
            </a:r>
          </a:p>
        </p:txBody>
      </p:sp>
      <p:sp>
        <p:nvSpPr>
          <p:cNvPr id="5" name="Slide Number Placeholder 4">
            <a:extLst>
              <a:ext uri="{FF2B5EF4-FFF2-40B4-BE49-F238E27FC236}">
                <a16:creationId xmlns:a16="http://schemas.microsoft.com/office/drawing/2014/main" id="{F279FE7C-1B61-0949-9024-300C6A45C34F}"/>
              </a:ext>
            </a:extLst>
          </p:cNvPr>
          <p:cNvSpPr>
            <a:spLocks noGrp="1"/>
          </p:cNvSpPr>
          <p:nvPr>
            <p:ph type="sldNum" sz="quarter" idx="12"/>
          </p:nvPr>
        </p:nvSpPr>
        <p:spPr/>
        <p:txBody>
          <a:bodyPr/>
          <a:lstStyle/>
          <a:p>
            <a:fld id="{74D345F4-C147-47F7-8B61-3EFBC2119803}" type="slidenum">
              <a:rPr lang="en-AU" smtClean="0"/>
              <a:t>16</a:t>
            </a:fld>
            <a:endParaRPr lang="en-AU"/>
          </a:p>
        </p:txBody>
      </p:sp>
      <p:sp>
        <p:nvSpPr>
          <p:cNvPr id="6" name="Oval 5">
            <a:extLst>
              <a:ext uri="{FF2B5EF4-FFF2-40B4-BE49-F238E27FC236}">
                <a16:creationId xmlns:a16="http://schemas.microsoft.com/office/drawing/2014/main" id="{7C6FD3BC-AF02-2C48-869A-C41060FAF2D4}"/>
              </a:ext>
            </a:extLst>
          </p:cNvPr>
          <p:cNvSpPr/>
          <p:nvPr/>
        </p:nvSpPr>
        <p:spPr>
          <a:xfrm>
            <a:off x="8072179" y="4746661"/>
            <a:ext cx="369870" cy="36986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a:extLst>
              <a:ext uri="{FF2B5EF4-FFF2-40B4-BE49-F238E27FC236}">
                <a16:creationId xmlns:a16="http://schemas.microsoft.com/office/drawing/2014/main" id="{08D8C4ED-0C25-A14D-B5B2-262F40DF50ED}"/>
              </a:ext>
            </a:extLst>
          </p:cNvPr>
          <p:cNvSpPr/>
          <p:nvPr/>
        </p:nvSpPr>
        <p:spPr>
          <a:xfrm>
            <a:off x="4382044" y="5374510"/>
            <a:ext cx="683115" cy="36986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08930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971DE4-F162-D246-B869-0A89E2183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547" y="3236360"/>
            <a:ext cx="5825872" cy="2646915"/>
          </a:xfrm>
          <a:prstGeom prst="rect">
            <a:avLst/>
          </a:prstGeom>
        </p:spPr>
      </p:pic>
      <p:sp>
        <p:nvSpPr>
          <p:cNvPr id="3" name="Content Placeholder 2">
            <a:extLst>
              <a:ext uri="{FF2B5EF4-FFF2-40B4-BE49-F238E27FC236}">
                <a16:creationId xmlns:a16="http://schemas.microsoft.com/office/drawing/2014/main" id="{1B3F8C5D-3D03-784F-958A-3BCBA50F7311}"/>
              </a:ext>
            </a:extLst>
          </p:cNvPr>
          <p:cNvSpPr>
            <a:spLocks noGrp="1"/>
          </p:cNvSpPr>
          <p:nvPr>
            <p:ph sz="quarter" idx="13"/>
          </p:nvPr>
        </p:nvSpPr>
        <p:spPr/>
        <p:txBody>
          <a:bodyPr/>
          <a:lstStyle/>
          <a:p>
            <a:pPr marL="0" indent="0">
              <a:buNone/>
            </a:pPr>
            <a:r>
              <a:rPr lang="en-AU" sz="1600" dirty="0"/>
              <a:t>In the sub-game perfect Nash equilibrium, Wendy’s strategy is to pick shirk, Mary’s strategy is to pick betray if Wendy picks work.</a:t>
            </a:r>
          </a:p>
          <a:p>
            <a:pPr marL="0" indent="0">
              <a:buNone/>
            </a:pPr>
            <a:endParaRPr lang="en-AU" sz="1600" dirty="0"/>
          </a:p>
        </p:txBody>
      </p:sp>
      <p:sp>
        <p:nvSpPr>
          <p:cNvPr id="2" name="Title 1">
            <a:extLst>
              <a:ext uri="{FF2B5EF4-FFF2-40B4-BE49-F238E27FC236}">
                <a16:creationId xmlns:a16="http://schemas.microsoft.com/office/drawing/2014/main" id="{11DB6AE4-3903-694F-B2BD-C3BA4D31E032}"/>
              </a:ext>
            </a:extLst>
          </p:cNvPr>
          <p:cNvSpPr>
            <a:spLocks noGrp="1"/>
          </p:cNvSpPr>
          <p:nvPr>
            <p:ph type="title"/>
          </p:nvPr>
        </p:nvSpPr>
        <p:spPr/>
        <p:txBody>
          <a:bodyPr/>
          <a:lstStyle/>
          <a:p>
            <a:r>
              <a:rPr lang="en-AU" dirty="0"/>
              <a:t>2019 Final Exam Question 1</a:t>
            </a:r>
          </a:p>
        </p:txBody>
      </p:sp>
      <p:sp>
        <p:nvSpPr>
          <p:cNvPr id="4" name="Footer Placeholder 3">
            <a:extLst>
              <a:ext uri="{FF2B5EF4-FFF2-40B4-BE49-F238E27FC236}">
                <a16:creationId xmlns:a16="http://schemas.microsoft.com/office/drawing/2014/main" id="{1C19AAD6-BF65-AF4C-ABA2-BACE136B8A08}"/>
              </a:ext>
            </a:extLst>
          </p:cNvPr>
          <p:cNvSpPr>
            <a:spLocks noGrp="1"/>
          </p:cNvSpPr>
          <p:nvPr>
            <p:ph type="ftr" sz="quarter" idx="11"/>
          </p:nvPr>
        </p:nvSpPr>
        <p:spPr/>
        <p:txBody>
          <a:bodyPr/>
          <a:lstStyle/>
          <a:p>
            <a:r>
              <a:rPr lang="en-AU" dirty="0"/>
              <a:t>Econ5026 Strategic Business Relationships, S2 2020</a:t>
            </a:r>
          </a:p>
        </p:txBody>
      </p:sp>
      <p:sp>
        <p:nvSpPr>
          <p:cNvPr id="5" name="Slide Number Placeholder 4">
            <a:extLst>
              <a:ext uri="{FF2B5EF4-FFF2-40B4-BE49-F238E27FC236}">
                <a16:creationId xmlns:a16="http://schemas.microsoft.com/office/drawing/2014/main" id="{F279FE7C-1B61-0949-9024-300C6A45C34F}"/>
              </a:ext>
            </a:extLst>
          </p:cNvPr>
          <p:cNvSpPr>
            <a:spLocks noGrp="1"/>
          </p:cNvSpPr>
          <p:nvPr>
            <p:ph type="sldNum" sz="quarter" idx="12"/>
          </p:nvPr>
        </p:nvSpPr>
        <p:spPr/>
        <p:txBody>
          <a:bodyPr/>
          <a:lstStyle/>
          <a:p>
            <a:fld id="{74D345F4-C147-47F7-8B61-3EFBC2119803}" type="slidenum">
              <a:rPr lang="en-AU" smtClean="0"/>
              <a:t>17</a:t>
            </a:fld>
            <a:endParaRPr lang="en-AU"/>
          </a:p>
        </p:txBody>
      </p:sp>
      <p:sp>
        <p:nvSpPr>
          <p:cNvPr id="6" name="Oval 5">
            <a:extLst>
              <a:ext uri="{FF2B5EF4-FFF2-40B4-BE49-F238E27FC236}">
                <a16:creationId xmlns:a16="http://schemas.microsoft.com/office/drawing/2014/main" id="{7C6FD3BC-AF02-2C48-869A-C41060FAF2D4}"/>
              </a:ext>
            </a:extLst>
          </p:cNvPr>
          <p:cNvSpPr/>
          <p:nvPr/>
        </p:nvSpPr>
        <p:spPr>
          <a:xfrm>
            <a:off x="8072179" y="4746661"/>
            <a:ext cx="369870" cy="36986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a:extLst>
              <a:ext uri="{FF2B5EF4-FFF2-40B4-BE49-F238E27FC236}">
                <a16:creationId xmlns:a16="http://schemas.microsoft.com/office/drawing/2014/main" id="{08D8C4ED-0C25-A14D-B5B2-262F40DF50ED}"/>
              </a:ext>
            </a:extLst>
          </p:cNvPr>
          <p:cNvSpPr/>
          <p:nvPr/>
        </p:nvSpPr>
        <p:spPr>
          <a:xfrm>
            <a:off x="4382044" y="5374510"/>
            <a:ext cx="683115" cy="36986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438765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3F8C5D-3D03-784F-958A-3BCBA50F7311}"/>
              </a:ext>
            </a:extLst>
          </p:cNvPr>
          <p:cNvSpPr>
            <a:spLocks noGrp="1"/>
          </p:cNvSpPr>
          <p:nvPr>
            <p:ph sz="quarter" idx="13"/>
          </p:nvPr>
        </p:nvSpPr>
        <p:spPr/>
        <p:txBody>
          <a:bodyPr/>
          <a:lstStyle/>
          <a:p>
            <a:pPr marL="0" indent="0">
              <a:buNone/>
            </a:pPr>
            <a:r>
              <a:rPr lang="en-AU" sz="1300" dirty="0"/>
              <a:t>(b) Mary and Wendy expect to work together for a while. Each month with probability </a:t>
            </a:r>
            <a:r>
              <a:rPr lang="en-AU" sz="1300" i="1" dirty="0"/>
              <a:t>p</a:t>
            </a:r>
            <a:r>
              <a:rPr lang="en-AU" sz="1300" dirty="0"/>
              <a:t>, they continue working together. Mary devises a system of rewards and punishments to ensure cooperation.</a:t>
            </a:r>
          </a:p>
          <a:p>
            <a:pPr marL="0" indent="0">
              <a:buNone/>
            </a:pPr>
            <a:r>
              <a:rPr lang="en-AU" sz="1300" dirty="0"/>
              <a:t>Consider the following trigger strategies for Wendy:</a:t>
            </a:r>
          </a:p>
          <a:p>
            <a:pPr marL="0" indent="0">
              <a:buNone/>
            </a:pPr>
            <a:r>
              <a:rPr lang="en-AU" sz="1300" dirty="0"/>
              <a:t>• work in period 1; work in later periods if all prior moves have been (</a:t>
            </a:r>
            <a:r>
              <a:rPr lang="en-AU" sz="1300" dirty="0" err="1"/>
              <a:t>work,bonus</a:t>
            </a:r>
            <a:r>
              <a:rPr lang="en-AU" sz="1300" dirty="0"/>
              <a:t>)</a:t>
            </a:r>
          </a:p>
          <a:p>
            <a:pPr marL="0" indent="0">
              <a:buNone/>
            </a:pPr>
            <a:r>
              <a:rPr lang="en-AU" sz="1300" dirty="0"/>
              <a:t>• shirk otherwise</a:t>
            </a:r>
          </a:p>
          <a:p>
            <a:pPr marL="0" indent="0">
              <a:buNone/>
            </a:pPr>
            <a:r>
              <a:rPr lang="en-AU" sz="1300" dirty="0"/>
              <a:t>Consider the following trigger strategies for Mary:</a:t>
            </a:r>
          </a:p>
          <a:p>
            <a:pPr marL="0" indent="0">
              <a:buNone/>
            </a:pPr>
            <a:r>
              <a:rPr lang="en-AU" sz="1300" dirty="0"/>
              <a:t>• bonus if Wendy chose work and if all prior moves have been (</a:t>
            </a:r>
            <a:r>
              <a:rPr lang="en-AU" sz="1300" dirty="0" err="1"/>
              <a:t>work,bonus</a:t>
            </a:r>
            <a:r>
              <a:rPr lang="en-AU" sz="1300" dirty="0"/>
              <a:t>)</a:t>
            </a:r>
          </a:p>
          <a:p>
            <a:pPr marL="0" indent="0">
              <a:buNone/>
            </a:pPr>
            <a:r>
              <a:rPr lang="en-AU" sz="1300" dirty="0"/>
              <a:t>• betray otherwise</a:t>
            </a:r>
          </a:p>
          <a:p>
            <a:pPr marL="400050" indent="-400050">
              <a:buAutoNum type="romanLcPeriod"/>
            </a:pPr>
            <a:r>
              <a:rPr lang="en-AU" sz="1300" dirty="0"/>
              <a:t>Under what circumstances are these trigger strategies a subgame perfect Nash equilibrium? [7 marks]</a:t>
            </a:r>
          </a:p>
          <a:p>
            <a:pPr marL="400050" indent="-400050">
              <a:buAutoNum type="romanLcPeriod"/>
            </a:pPr>
            <a:r>
              <a:rPr lang="en-AU" sz="1300" dirty="0"/>
              <a:t>If Mary paid a bigger bonus, would this help sustain cooperation? Explain.</a:t>
            </a:r>
          </a:p>
        </p:txBody>
      </p:sp>
      <p:sp>
        <p:nvSpPr>
          <p:cNvPr id="2" name="Title 1">
            <a:extLst>
              <a:ext uri="{FF2B5EF4-FFF2-40B4-BE49-F238E27FC236}">
                <a16:creationId xmlns:a16="http://schemas.microsoft.com/office/drawing/2014/main" id="{11DB6AE4-3903-694F-B2BD-C3BA4D31E032}"/>
              </a:ext>
            </a:extLst>
          </p:cNvPr>
          <p:cNvSpPr>
            <a:spLocks noGrp="1"/>
          </p:cNvSpPr>
          <p:nvPr>
            <p:ph type="title"/>
          </p:nvPr>
        </p:nvSpPr>
        <p:spPr/>
        <p:txBody>
          <a:bodyPr/>
          <a:lstStyle/>
          <a:p>
            <a:r>
              <a:rPr lang="en-AU" dirty="0"/>
              <a:t>2019 Final Exam Question 1</a:t>
            </a:r>
          </a:p>
        </p:txBody>
      </p:sp>
      <p:sp>
        <p:nvSpPr>
          <p:cNvPr id="4" name="Footer Placeholder 3">
            <a:extLst>
              <a:ext uri="{FF2B5EF4-FFF2-40B4-BE49-F238E27FC236}">
                <a16:creationId xmlns:a16="http://schemas.microsoft.com/office/drawing/2014/main" id="{1C19AAD6-BF65-AF4C-ABA2-BACE136B8A08}"/>
              </a:ext>
            </a:extLst>
          </p:cNvPr>
          <p:cNvSpPr>
            <a:spLocks noGrp="1"/>
          </p:cNvSpPr>
          <p:nvPr>
            <p:ph type="ftr" sz="quarter" idx="11"/>
          </p:nvPr>
        </p:nvSpPr>
        <p:spPr/>
        <p:txBody>
          <a:bodyPr/>
          <a:lstStyle/>
          <a:p>
            <a:r>
              <a:rPr lang="en-AU" dirty="0"/>
              <a:t>Econ5026 Strategic Business Relationships, S2 2020</a:t>
            </a:r>
          </a:p>
        </p:txBody>
      </p:sp>
      <p:sp>
        <p:nvSpPr>
          <p:cNvPr id="5" name="Slide Number Placeholder 4">
            <a:extLst>
              <a:ext uri="{FF2B5EF4-FFF2-40B4-BE49-F238E27FC236}">
                <a16:creationId xmlns:a16="http://schemas.microsoft.com/office/drawing/2014/main" id="{F279FE7C-1B61-0949-9024-300C6A45C34F}"/>
              </a:ext>
            </a:extLst>
          </p:cNvPr>
          <p:cNvSpPr>
            <a:spLocks noGrp="1"/>
          </p:cNvSpPr>
          <p:nvPr>
            <p:ph type="sldNum" sz="quarter" idx="12"/>
          </p:nvPr>
        </p:nvSpPr>
        <p:spPr/>
        <p:txBody>
          <a:bodyPr/>
          <a:lstStyle/>
          <a:p>
            <a:fld id="{74D345F4-C147-47F7-8B61-3EFBC2119803}" type="slidenum">
              <a:rPr lang="en-AU" smtClean="0"/>
              <a:t>18</a:t>
            </a:fld>
            <a:endParaRPr lang="en-AU"/>
          </a:p>
        </p:txBody>
      </p:sp>
    </p:spTree>
    <p:extLst>
      <p:ext uri="{BB962C8B-B14F-4D97-AF65-F5344CB8AC3E}">
        <p14:creationId xmlns:p14="http://schemas.microsoft.com/office/powerpoint/2010/main" val="1228618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3F8C5D-3D03-784F-958A-3BCBA50F7311}"/>
              </a:ext>
            </a:extLst>
          </p:cNvPr>
          <p:cNvSpPr>
            <a:spLocks noGrp="1"/>
          </p:cNvSpPr>
          <p:nvPr>
            <p:ph sz="quarter" idx="13"/>
          </p:nvPr>
        </p:nvSpPr>
        <p:spPr/>
        <p:txBody>
          <a:bodyPr/>
          <a:lstStyle/>
          <a:p>
            <a:pPr marL="0" indent="0">
              <a:buNone/>
            </a:pPr>
            <a:r>
              <a:rPr lang="en-AU" sz="1600" dirty="0"/>
              <a:t>Solution strategy:</a:t>
            </a:r>
          </a:p>
          <a:p>
            <a:r>
              <a:rPr lang="en-AU" sz="1600" dirty="0"/>
              <a:t>suppose Wendy plays her strategy</a:t>
            </a:r>
          </a:p>
          <a:p>
            <a:r>
              <a:rPr lang="en-AU" sz="1600" dirty="0"/>
              <a:t>does Mary also have an incentive to play her strategy? </a:t>
            </a:r>
          </a:p>
          <a:p>
            <a:pPr marL="0" indent="0">
              <a:buNone/>
            </a:pPr>
            <a:r>
              <a:rPr lang="en-AU" sz="1600" dirty="0"/>
              <a:t>We have identified an SPNE if their trigger strategy is a best response for both Mary and Wendy.</a:t>
            </a:r>
          </a:p>
        </p:txBody>
      </p:sp>
      <p:sp>
        <p:nvSpPr>
          <p:cNvPr id="2" name="Title 1">
            <a:extLst>
              <a:ext uri="{FF2B5EF4-FFF2-40B4-BE49-F238E27FC236}">
                <a16:creationId xmlns:a16="http://schemas.microsoft.com/office/drawing/2014/main" id="{11DB6AE4-3903-694F-B2BD-C3BA4D31E032}"/>
              </a:ext>
            </a:extLst>
          </p:cNvPr>
          <p:cNvSpPr>
            <a:spLocks noGrp="1"/>
          </p:cNvSpPr>
          <p:nvPr>
            <p:ph type="title"/>
          </p:nvPr>
        </p:nvSpPr>
        <p:spPr/>
        <p:txBody>
          <a:bodyPr/>
          <a:lstStyle/>
          <a:p>
            <a:r>
              <a:rPr lang="en-AU" dirty="0"/>
              <a:t>2019 Final Exam Question 1</a:t>
            </a:r>
          </a:p>
        </p:txBody>
      </p:sp>
      <p:sp>
        <p:nvSpPr>
          <p:cNvPr id="4" name="Footer Placeholder 3">
            <a:extLst>
              <a:ext uri="{FF2B5EF4-FFF2-40B4-BE49-F238E27FC236}">
                <a16:creationId xmlns:a16="http://schemas.microsoft.com/office/drawing/2014/main" id="{1C19AAD6-BF65-AF4C-ABA2-BACE136B8A08}"/>
              </a:ext>
            </a:extLst>
          </p:cNvPr>
          <p:cNvSpPr>
            <a:spLocks noGrp="1"/>
          </p:cNvSpPr>
          <p:nvPr>
            <p:ph type="ftr" sz="quarter" idx="11"/>
          </p:nvPr>
        </p:nvSpPr>
        <p:spPr/>
        <p:txBody>
          <a:bodyPr/>
          <a:lstStyle/>
          <a:p>
            <a:r>
              <a:rPr lang="en-AU" dirty="0"/>
              <a:t>Econ5026 Strategic Business Relationships, S2 2020</a:t>
            </a:r>
          </a:p>
        </p:txBody>
      </p:sp>
      <p:sp>
        <p:nvSpPr>
          <p:cNvPr id="5" name="Slide Number Placeholder 4">
            <a:extLst>
              <a:ext uri="{FF2B5EF4-FFF2-40B4-BE49-F238E27FC236}">
                <a16:creationId xmlns:a16="http://schemas.microsoft.com/office/drawing/2014/main" id="{F279FE7C-1B61-0949-9024-300C6A45C34F}"/>
              </a:ext>
            </a:extLst>
          </p:cNvPr>
          <p:cNvSpPr>
            <a:spLocks noGrp="1"/>
          </p:cNvSpPr>
          <p:nvPr>
            <p:ph type="sldNum" sz="quarter" idx="12"/>
          </p:nvPr>
        </p:nvSpPr>
        <p:spPr/>
        <p:txBody>
          <a:bodyPr/>
          <a:lstStyle/>
          <a:p>
            <a:fld id="{74D345F4-C147-47F7-8B61-3EFBC2119803}" type="slidenum">
              <a:rPr lang="en-AU" smtClean="0"/>
              <a:t>19</a:t>
            </a:fld>
            <a:endParaRPr lang="en-AU"/>
          </a:p>
        </p:txBody>
      </p:sp>
    </p:spTree>
    <p:extLst>
      <p:ext uri="{BB962C8B-B14F-4D97-AF65-F5344CB8AC3E}">
        <p14:creationId xmlns:p14="http://schemas.microsoft.com/office/powerpoint/2010/main" val="1624050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Mid-Semester Exam QUESTION 2(b)</a:t>
            </a:r>
            <a:endParaRPr lang="en-AU" dirty="0">
              <a:solidFill>
                <a:srgbClr val="002060"/>
              </a:solidFill>
            </a:endParaRPr>
          </a:p>
        </p:txBody>
      </p:sp>
      <p:graphicFrame>
        <p:nvGraphicFramePr>
          <p:cNvPr id="6" name="Table 7">
            <a:extLst>
              <a:ext uri="{FF2B5EF4-FFF2-40B4-BE49-F238E27FC236}">
                <a16:creationId xmlns:a16="http://schemas.microsoft.com/office/drawing/2014/main" id="{D24E4DE6-0841-9140-832E-6A5374E8B4FD}"/>
              </a:ext>
            </a:extLst>
          </p:cNvPr>
          <p:cNvGraphicFramePr>
            <a:graphicFrameLocks noGrp="1"/>
          </p:cNvGraphicFramePr>
          <p:nvPr>
            <p:ph sz="quarter" idx="13"/>
            <p:extLst>
              <p:ext uri="{D42A27DB-BD31-4B8C-83A1-F6EECF244321}">
                <p14:modId xmlns:p14="http://schemas.microsoft.com/office/powerpoint/2010/main" val="827978470"/>
              </p:ext>
            </p:extLst>
          </p:nvPr>
        </p:nvGraphicFramePr>
        <p:xfrm>
          <a:off x="914400" y="3227572"/>
          <a:ext cx="10363199" cy="1483360"/>
        </p:xfrm>
        <a:graphic>
          <a:graphicData uri="http://schemas.openxmlformats.org/drawingml/2006/table">
            <a:tbl>
              <a:tblPr firstRow="1" bandRow="1">
                <a:tableStyleId>{7E9639D4-E3E2-4D34-9284-5A2195B3D0D7}</a:tableStyleId>
              </a:tblPr>
              <a:tblGrid>
                <a:gridCol w="3496235">
                  <a:extLst>
                    <a:ext uri="{9D8B030D-6E8A-4147-A177-3AD203B41FA5}">
                      <a16:colId xmlns:a16="http://schemas.microsoft.com/office/drawing/2014/main" val="3031801982"/>
                    </a:ext>
                  </a:extLst>
                </a:gridCol>
                <a:gridCol w="1527586">
                  <a:extLst>
                    <a:ext uri="{9D8B030D-6E8A-4147-A177-3AD203B41FA5}">
                      <a16:colId xmlns:a16="http://schemas.microsoft.com/office/drawing/2014/main" val="1162820462"/>
                    </a:ext>
                  </a:extLst>
                </a:gridCol>
                <a:gridCol w="1420010">
                  <a:extLst>
                    <a:ext uri="{9D8B030D-6E8A-4147-A177-3AD203B41FA5}">
                      <a16:colId xmlns:a16="http://schemas.microsoft.com/office/drawing/2014/main" val="218709679"/>
                    </a:ext>
                  </a:extLst>
                </a:gridCol>
                <a:gridCol w="1269402">
                  <a:extLst>
                    <a:ext uri="{9D8B030D-6E8A-4147-A177-3AD203B41FA5}">
                      <a16:colId xmlns:a16="http://schemas.microsoft.com/office/drawing/2014/main" val="2723626170"/>
                    </a:ext>
                  </a:extLst>
                </a:gridCol>
                <a:gridCol w="1430767">
                  <a:extLst>
                    <a:ext uri="{9D8B030D-6E8A-4147-A177-3AD203B41FA5}">
                      <a16:colId xmlns:a16="http://schemas.microsoft.com/office/drawing/2014/main" val="2715796042"/>
                    </a:ext>
                  </a:extLst>
                </a:gridCol>
                <a:gridCol w="1219199">
                  <a:extLst>
                    <a:ext uri="{9D8B030D-6E8A-4147-A177-3AD203B41FA5}">
                      <a16:colId xmlns:a16="http://schemas.microsoft.com/office/drawing/2014/main" val="512990595"/>
                    </a:ext>
                  </a:extLst>
                </a:gridCol>
              </a:tblGrid>
              <a:tr h="370840">
                <a:tc>
                  <a:txBody>
                    <a:bodyPr/>
                    <a:lstStyle/>
                    <a:p>
                      <a:r>
                        <a:rPr lang="en-AU" dirty="0"/>
                        <a:t>Prices</a:t>
                      </a:r>
                    </a:p>
                  </a:txBody>
                  <a:tcPr>
                    <a:lnR w="12700" cap="flat" cmpd="sng" algn="ctr">
                      <a:solidFill>
                        <a:schemeClr val="tx1"/>
                      </a:solidFill>
                      <a:prstDash val="solid"/>
                      <a:round/>
                      <a:headEnd type="none" w="med" len="med"/>
                      <a:tailEnd type="none" w="med" len="med"/>
                    </a:lnR>
                  </a:tcPr>
                </a:tc>
                <a:tc>
                  <a:txBody>
                    <a:bodyPr/>
                    <a:lstStyle/>
                    <a:p>
                      <a:pPr algn="ctr"/>
                      <a:r>
                        <a:rPr lang="en-AU" dirty="0"/>
                        <a:t>Sales of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Sales of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Sales of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Revenue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Profit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37553748"/>
                  </a:ext>
                </a:extLst>
              </a:tr>
              <a:tr h="370840">
                <a:tc>
                  <a:txBody>
                    <a:bodyPr/>
                    <a:lstStyle/>
                    <a:p>
                      <a:r>
                        <a:rPr lang="en-AU" i="1" dirty="0"/>
                        <a:t>P</a:t>
                      </a:r>
                      <a:r>
                        <a:rPr lang="en-AU" i="1" baseline="-25000" dirty="0"/>
                        <a:t>B</a:t>
                      </a:r>
                      <a:r>
                        <a:rPr lang="en-AU" i="1" baseline="0" dirty="0"/>
                        <a:t> </a:t>
                      </a:r>
                      <a:r>
                        <a:rPr lang="en-AU" dirty="0"/>
                        <a:t>= 900, PA≥700, </a:t>
                      </a:r>
                      <a:r>
                        <a:rPr lang="en-AU" i="1" dirty="0"/>
                        <a:t>P</a:t>
                      </a:r>
                      <a:r>
                        <a:rPr lang="en-AU" i="1" baseline="-25000" dirty="0"/>
                        <a:t>D</a:t>
                      </a:r>
                      <a:r>
                        <a:rPr lang="en-AU" dirty="0"/>
                        <a:t>≥800</a:t>
                      </a:r>
                    </a:p>
                  </a:txBody>
                  <a:tcPr>
                    <a:lnR w="12700" cap="flat" cmpd="sng" algn="ctr">
                      <a:solidFill>
                        <a:schemeClr val="tx1"/>
                      </a:solidFill>
                      <a:prstDash val="solid"/>
                      <a:round/>
                      <a:headEnd type="none" w="med" len="med"/>
                      <a:tailEnd type="none" w="med" len="med"/>
                    </a:lnR>
                    <a:noFill/>
                  </a:tcPr>
                </a:tc>
                <a:tc>
                  <a:txBody>
                    <a:bodyPr/>
                    <a:lstStyle/>
                    <a:p>
                      <a:pPr algn="ctr"/>
                      <a:r>
                        <a:rPr lang="en-AU"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AU"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AU"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AU" dirty="0"/>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AU" dirty="0"/>
                        <a:t>$3600</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4540456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1" dirty="0"/>
                        <a:t>P</a:t>
                      </a:r>
                      <a:r>
                        <a:rPr lang="en-AU" i="1" baseline="-25000" dirty="0"/>
                        <a:t>B</a:t>
                      </a:r>
                      <a:r>
                        <a:rPr lang="en-AU" i="1" baseline="0" dirty="0"/>
                        <a:t> </a:t>
                      </a:r>
                      <a:r>
                        <a:rPr lang="en-AU" dirty="0"/>
                        <a:t>= 1300, </a:t>
                      </a:r>
                      <a:r>
                        <a:rPr lang="en-AU" i="1" dirty="0"/>
                        <a:t>P</a:t>
                      </a:r>
                      <a:r>
                        <a:rPr lang="en-AU" i="1" baseline="-25000" dirty="0"/>
                        <a:t>A</a:t>
                      </a:r>
                      <a:r>
                        <a:rPr lang="en-AU" dirty="0"/>
                        <a:t>=700, </a:t>
                      </a:r>
                      <a:r>
                        <a:rPr lang="en-AU" i="1" dirty="0"/>
                        <a:t>P</a:t>
                      </a:r>
                      <a:r>
                        <a:rPr lang="en-AU" i="1" baseline="-25000" dirty="0"/>
                        <a:t>D</a:t>
                      </a:r>
                      <a:r>
                        <a:rPr lang="en-AU" dirty="0"/>
                        <a:t>=800</a:t>
                      </a:r>
                    </a:p>
                  </a:txBody>
                  <a:tcPr>
                    <a:lnR w="12700" cap="flat" cmpd="sng" algn="ctr">
                      <a:solidFill>
                        <a:schemeClr val="tx1"/>
                      </a:solidFill>
                      <a:prstDash val="solid"/>
                      <a:round/>
                      <a:headEnd type="none" w="med" len="med"/>
                      <a:tailEnd type="none" w="med" len="med"/>
                    </a:lnR>
                    <a:noFill/>
                  </a:tcPr>
                </a:tc>
                <a:tc>
                  <a:txBody>
                    <a:bodyPr/>
                    <a:lstStyle/>
                    <a:p>
                      <a:pPr algn="ctr"/>
                      <a:r>
                        <a:rPr lang="en-AU"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AU"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AU"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$4100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$4100</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40472645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1" dirty="0"/>
                        <a:t>P</a:t>
                      </a:r>
                      <a:r>
                        <a:rPr lang="en-AU" i="1" baseline="-25000" dirty="0"/>
                        <a:t>B</a:t>
                      </a:r>
                      <a:r>
                        <a:rPr lang="en-AU" i="1" baseline="0" dirty="0"/>
                        <a:t> </a:t>
                      </a:r>
                      <a:r>
                        <a:rPr lang="en-AU" dirty="0"/>
                        <a:t>= 1400, </a:t>
                      </a:r>
                      <a:r>
                        <a:rPr lang="en-AU" i="1" dirty="0"/>
                        <a:t>P</a:t>
                      </a:r>
                      <a:r>
                        <a:rPr lang="en-AU" i="1" baseline="-25000" dirty="0"/>
                        <a:t>A</a:t>
                      </a:r>
                      <a:r>
                        <a:rPr lang="en-AU" dirty="0"/>
                        <a:t>=700, </a:t>
                      </a:r>
                      <a:r>
                        <a:rPr lang="en-AU" i="1" dirty="0"/>
                        <a:t>P</a:t>
                      </a:r>
                      <a:r>
                        <a:rPr lang="en-AU" i="1" baseline="-25000" dirty="0"/>
                        <a:t>D=</a:t>
                      </a:r>
                      <a:r>
                        <a:rPr lang="en-AU" dirty="0"/>
                        <a:t>800</a:t>
                      </a:r>
                    </a:p>
                  </a:txBody>
                  <a:tcPr>
                    <a:lnR w="12700" cap="flat" cmpd="sng" algn="ctr">
                      <a:solidFill>
                        <a:schemeClr val="tx1"/>
                      </a:solidFill>
                      <a:prstDash val="solid"/>
                      <a:round/>
                      <a:headEnd type="none" w="med" len="med"/>
                      <a:tailEnd type="none" w="med" len="med"/>
                    </a:lnR>
                    <a:noFill/>
                  </a:tcPr>
                </a:tc>
                <a:tc>
                  <a:txBody>
                    <a:bodyPr/>
                    <a:lstStyle/>
                    <a:p>
                      <a:pPr algn="ctr"/>
                      <a:r>
                        <a:rPr lang="en-AU"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AU"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AU"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a:t>$3700</a:t>
                      </a:r>
                      <a:endParaRPr lang="en-AU" dirty="0"/>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819519500"/>
                  </a:ext>
                </a:extLst>
              </a:tr>
            </a:tbl>
          </a:graphicData>
        </a:graphic>
      </p:graphicFrame>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a:t>
            </a:fld>
            <a:endParaRPr lang="en-AU" dirty="0"/>
          </a:p>
        </p:txBody>
      </p:sp>
      <p:sp>
        <p:nvSpPr>
          <p:cNvPr id="11" name="Content Placeholder 2">
            <a:extLst>
              <a:ext uri="{FF2B5EF4-FFF2-40B4-BE49-F238E27FC236}">
                <a16:creationId xmlns:a16="http://schemas.microsoft.com/office/drawing/2014/main" id="{B8FEA614-4659-F049-B826-5F41B012E3B9}"/>
              </a:ext>
            </a:extLst>
          </p:cNvPr>
          <p:cNvSpPr txBox="1">
            <a:spLocks/>
          </p:cNvSpPr>
          <p:nvPr/>
        </p:nvSpPr>
        <p:spPr>
          <a:xfrm>
            <a:off x="913774" y="2367092"/>
            <a:ext cx="10363826" cy="3424107"/>
          </a:xfrm>
          <a:prstGeom prst="rect">
            <a:avLst/>
          </a:prstGeom>
        </p:spPr>
        <p:txBody>
          <a:bodyPr vert="horz" lIns="9000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AU" sz="1800" dirty="0"/>
              <a:t>If the action and drama subscriptions can optionally be purchased in a bundle, what are the optimal prices of each of the action subscription, drama subscription and bundle?</a:t>
            </a:r>
            <a:endParaRPr lang="en-AU" sz="1600" dirty="0"/>
          </a:p>
        </p:txBody>
      </p:sp>
      <p:pic>
        <p:nvPicPr>
          <p:cNvPr id="7" name="Picture 6">
            <a:extLst>
              <a:ext uri="{FF2B5EF4-FFF2-40B4-BE49-F238E27FC236}">
                <a16:creationId xmlns:a16="http://schemas.microsoft.com/office/drawing/2014/main" id="{C9F17897-A5D0-C14D-915D-EF037900BC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0087" y="4825997"/>
            <a:ext cx="8331200" cy="1117600"/>
          </a:xfrm>
          <a:prstGeom prst="rect">
            <a:avLst/>
          </a:prstGeom>
        </p:spPr>
      </p:pic>
    </p:spTree>
    <p:extLst>
      <p:ext uri="{BB962C8B-B14F-4D97-AF65-F5344CB8AC3E}">
        <p14:creationId xmlns:p14="http://schemas.microsoft.com/office/powerpoint/2010/main" val="4088203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3F8C5D-3D03-784F-958A-3BCBA50F7311}"/>
                  </a:ext>
                </a:extLst>
              </p:cNvPr>
              <p:cNvSpPr>
                <a:spLocks noGrp="1"/>
              </p:cNvSpPr>
              <p:nvPr>
                <p:ph sz="quarter" idx="13"/>
              </p:nvPr>
            </p:nvSpPr>
            <p:spPr/>
            <p:txBody>
              <a:bodyPr/>
              <a:lstStyle/>
              <a:p>
                <a:pPr marL="0" indent="0">
                  <a:buNone/>
                </a:pPr>
                <a:r>
                  <a:rPr lang="en-AU" sz="1600" dirty="0"/>
                  <a:t>Suppose Wendy plays her trigger strategy. Mary’s payoffs are:</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AU" sz="1600" i="1" smtClean="0">
                              <a:latin typeface="Cambria Math" panose="02040503050406030204" pitchFamily="18" charset="0"/>
                            </a:rPr>
                          </m:ctrlPr>
                        </m:dPr>
                        <m:e>
                          <m:eqArr>
                            <m:eqArrPr>
                              <m:ctrlPr>
                                <a:rPr lang="en-AU" sz="1600" i="1" smtClean="0">
                                  <a:latin typeface="Cambria Math" panose="02040503050406030204" pitchFamily="18" charset="0"/>
                                </a:rPr>
                              </m:ctrlPr>
                            </m:eqArrPr>
                            <m:e>
                              <m:r>
                                <m:rPr>
                                  <m:nor/>
                                </m:rPr>
                                <a:rPr lang="en-AU" sz="1600" b="0" i="0" smtClean="0">
                                  <a:latin typeface="Cambria Math" panose="02040503050406030204" pitchFamily="18" charset="0"/>
                                </a:rPr>
                                <m:t>if</m:t>
                              </m:r>
                              <m:r>
                                <m:rPr>
                                  <m:nor/>
                                </m:rPr>
                                <a:rPr lang="en-AU" sz="1600" b="0" i="0" smtClean="0">
                                  <a:latin typeface="Cambria Math" panose="02040503050406030204" pitchFamily="18" charset="0"/>
                                </a:rPr>
                                <m:t> </m:t>
                              </m:r>
                              <m:r>
                                <m:rPr>
                                  <m:nor/>
                                </m:rPr>
                                <a:rPr lang="en-AU" sz="1600" b="0" i="0" smtClean="0">
                                  <a:latin typeface="Cambria Math" panose="02040503050406030204" pitchFamily="18" charset="0"/>
                                </a:rPr>
                                <m:t>she</m:t>
                              </m:r>
                              <m:r>
                                <m:rPr>
                                  <m:nor/>
                                </m:rPr>
                                <a:rPr lang="en-AU" sz="1600" b="0" i="0" smtClean="0">
                                  <a:latin typeface="Cambria Math" panose="02040503050406030204" pitchFamily="18" charset="0"/>
                                </a:rPr>
                                <m:t> </m:t>
                              </m:r>
                              <m:r>
                                <m:rPr>
                                  <m:nor/>
                                </m:rPr>
                                <a:rPr lang="en-AU" sz="1600" b="0" i="0" smtClean="0">
                                  <a:latin typeface="Cambria Math" panose="02040503050406030204" pitchFamily="18" charset="0"/>
                                </a:rPr>
                                <m:t>pays</m:t>
                              </m:r>
                              <m:r>
                                <m:rPr>
                                  <m:nor/>
                                </m:rPr>
                                <a:rPr lang="en-AU" sz="1600" b="0" i="0" smtClean="0">
                                  <a:latin typeface="Cambria Math" panose="02040503050406030204" pitchFamily="18" charset="0"/>
                                </a:rPr>
                                <m:t> </m:t>
                              </m:r>
                              <m:r>
                                <m:rPr>
                                  <m:nor/>
                                </m:rPr>
                                <a:rPr lang="en-AU" sz="1600" b="0" i="0" smtClean="0">
                                  <a:latin typeface="Cambria Math" panose="02040503050406030204" pitchFamily="18" charset="0"/>
                                </a:rPr>
                                <m:t>the</m:t>
                              </m:r>
                              <m:r>
                                <m:rPr>
                                  <m:nor/>
                                </m:rPr>
                                <a:rPr lang="en-AU" sz="1600" b="0" i="0" smtClean="0">
                                  <a:latin typeface="Cambria Math" panose="02040503050406030204" pitchFamily="18" charset="0"/>
                                </a:rPr>
                                <m:t> </m:t>
                              </m:r>
                              <m:r>
                                <m:rPr>
                                  <m:nor/>
                                </m:rPr>
                                <a:rPr lang="en-AU" sz="1600" b="0" i="0" smtClean="0">
                                  <a:latin typeface="Cambria Math" panose="02040503050406030204" pitchFamily="18" charset="0"/>
                                </a:rPr>
                                <m:t>bonus</m:t>
                              </m:r>
                              <m:r>
                                <m:rPr>
                                  <m:nor/>
                                </m:rPr>
                                <a:rPr lang="en-AU" sz="1600" b="0" i="0" smtClean="0">
                                  <a:latin typeface="Cambria Math" panose="02040503050406030204" pitchFamily="18" charset="0"/>
                                </a:rPr>
                                <m:t>, </m:t>
                              </m:r>
                              <m:r>
                                <a:rPr lang="en-AU" sz="1600" b="0" i="1" smtClean="0">
                                  <a:latin typeface="Cambria Math" panose="02040503050406030204" pitchFamily="18" charset="0"/>
                                </a:rPr>
                                <m:t>      </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𝑉</m:t>
                                  </m:r>
                                </m:e>
                                <m:sub>
                                  <m:r>
                                    <a:rPr lang="en-AU" sz="1600" b="0" i="1" smtClean="0">
                                      <a:latin typeface="Cambria Math" panose="02040503050406030204" pitchFamily="18" charset="0"/>
                                    </a:rPr>
                                    <m:t>𝑏𝑜𝑛𝑢𝑠</m:t>
                                  </m:r>
                                </m:sub>
                              </m:sSub>
                              <m:r>
                                <a:rPr lang="en-AU" sz="1600" b="0" i="1" smtClean="0">
                                  <a:latin typeface="Cambria Math" panose="02040503050406030204" pitchFamily="18" charset="0"/>
                                </a:rPr>
                                <m:t>=2+2</m:t>
                              </m:r>
                              <m:r>
                                <a:rPr lang="en-AU" sz="1600" b="0" i="1" smtClean="0">
                                  <a:latin typeface="Cambria Math" panose="02040503050406030204" pitchFamily="18" charset="0"/>
                                </a:rPr>
                                <m:t>𝑝</m:t>
                              </m:r>
                              <m:r>
                                <a:rPr lang="en-AU" sz="1600" b="0" i="1" smtClean="0">
                                  <a:latin typeface="Cambria Math" panose="02040503050406030204" pitchFamily="18" charset="0"/>
                                </a:rPr>
                                <m:t>+2</m:t>
                              </m:r>
                              <m:sSup>
                                <m:sSupPr>
                                  <m:ctrlPr>
                                    <a:rPr lang="en-AU" sz="1600" b="0" i="1" smtClean="0">
                                      <a:latin typeface="Cambria Math" panose="02040503050406030204" pitchFamily="18" charset="0"/>
                                    </a:rPr>
                                  </m:ctrlPr>
                                </m:sSupPr>
                                <m:e>
                                  <m:r>
                                    <a:rPr lang="en-AU" sz="1600" b="0" i="1" smtClean="0">
                                      <a:latin typeface="Cambria Math" panose="02040503050406030204" pitchFamily="18" charset="0"/>
                                    </a:rPr>
                                    <m:t>𝑝</m:t>
                                  </m:r>
                                </m:e>
                                <m:sup>
                                  <m:r>
                                    <a:rPr lang="en-AU" sz="1600" b="0" i="1" smtClean="0">
                                      <a:latin typeface="Cambria Math" panose="02040503050406030204" pitchFamily="18" charset="0"/>
                                    </a:rPr>
                                    <m:t>2</m:t>
                                  </m:r>
                                </m:sup>
                              </m:sSup>
                              <m:r>
                                <a:rPr lang="en-AU" sz="1600" b="0" i="1" smtClean="0">
                                  <a:latin typeface="Cambria Math" panose="02040503050406030204" pitchFamily="18" charset="0"/>
                                </a:rPr>
                                <m:t>+…</m:t>
                              </m:r>
                            </m:e>
                            <m:e>
                              <m:r>
                                <m:rPr>
                                  <m:nor/>
                                </m:rPr>
                                <a:rPr lang="en-AU" sz="1600" b="0" i="0" smtClean="0">
                                  <a:latin typeface="Cambria Math" panose="02040503050406030204" pitchFamily="18" charset="0"/>
                                </a:rPr>
                                <m:t>if</m:t>
                              </m:r>
                              <m:r>
                                <m:rPr>
                                  <m:nor/>
                                </m:rPr>
                                <a:rPr lang="en-AU" sz="1600" b="0" i="0" smtClean="0">
                                  <a:latin typeface="Cambria Math" panose="02040503050406030204" pitchFamily="18" charset="0"/>
                                </a:rPr>
                                <m:t> </m:t>
                              </m:r>
                              <m:r>
                                <m:rPr>
                                  <m:nor/>
                                </m:rPr>
                                <a:rPr lang="en-AU" sz="1600" b="0" i="0" smtClean="0">
                                  <a:latin typeface="Cambria Math" panose="02040503050406030204" pitchFamily="18" charset="0"/>
                                </a:rPr>
                                <m:t>she</m:t>
                              </m:r>
                              <m:r>
                                <m:rPr>
                                  <m:nor/>
                                </m:rPr>
                                <a:rPr lang="en-AU" sz="1600" b="0" i="0" smtClean="0">
                                  <a:latin typeface="Cambria Math" panose="02040503050406030204" pitchFamily="18" charset="0"/>
                                </a:rPr>
                                <m:t> </m:t>
                              </m:r>
                              <m:r>
                                <m:rPr>
                                  <m:nor/>
                                </m:rPr>
                                <a:rPr lang="en-AU" sz="1600" b="0" i="0" smtClean="0">
                                  <a:latin typeface="Cambria Math" panose="02040503050406030204" pitchFamily="18" charset="0"/>
                                </a:rPr>
                                <m:t>betrays</m:t>
                              </m:r>
                              <m:r>
                                <m:rPr>
                                  <m:nor/>
                                </m:rPr>
                                <a:rPr lang="en-AU" sz="1600" b="0" i="0" smtClean="0">
                                  <a:latin typeface="Cambria Math" panose="02040503050406030204" pitchFamily="18" charset="0"/>
                                </a:rPr>
                                <m:t>, </m:t>
                              </m:r>
                              <m:r>
                                <a:rPr lang="en-AU" sz="1600" b="0" i="1" smtClean="0">
                                  <a:latin typeface="Cambria Math" panose="02040503050406030204" pitchFamily="18" charset="0"/>
                                </a:rPr>
                                <m:t>               </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𝑉</m:t>
                                  </m:r>
                                </m:e>
                                <m:sub>
                                  <m:r>
                                    <a:rPr lang="en-AU" sz="1600" b="0" i="1" smtClean="0">
                                      <a:latin typeface="Cambria Math" panose="02040503050406030204" pitchFamily="18" charset="0"/>
                                    </a:rPr>
                                    <m:t>𝑏𝑒𝑡𝑟𝑎𝑦</m:t>
                                  </m:r>
                                </m:sub>
                              </m:sSub>
                              <m:r>
                                <a:rPr lang="en-AU" sz="1600" b="0" i="1" smtClean="0">
                                  <a:latin typeface="Cambria Math" panose="02040503050406030204" pitchFamily="18" charset="0"/>
                                </a:rPr>
                                <m:t>=5+0+0+…</m:t>
                              </m:r>
                            </m:e>
                          </m:eqArr>
                        </m:e>
                      </m:d>
                    </m:oMath>
                  </m:oMathPara>
                </a14:m>
                <a:endParaRPr lang="en-AU" sz="1600" dirty="0"/>
              </a:p>
              <a:p>
                <a:pPr marL="0" indent="0">
                  <a:buNone/>
                </a:pPr>
                <a:r>
                  <a:rPr lang="en-AU" sz="1600" dirty="0"/>
                  <a:t>Mary prefers to pay the bonus if:</a:t>
                </a:r>
              </a:p>
              <a:p>
                <a:pPr marL="0" indent="0">
                  <a:buNone/>
                </a:pPr>
                <a14:m>
                  <m:oMathPara xmlns:m="http://schemas.openxmlformats.org/officeDocument/2006/math">
                    <m:oMathParaPr>
                      <m:jc m:val="centerGroup"/>
                    </m:oMathParaPr>
                    <m:oMath xmlns:m="http://schemas.openxmlformats.org/officeDocument/2006/math">
                      <m:sSub>
                        <m:sSubPr>
                          <m:ctrlPr>
                            <a:rPr lang="en-AU" sz="1600" i="1" smtClean="0">
                              <a:latin typeface="Cambria Math" panose="02040503050406030204" pitchFamily="18" charset="0"/>
                            </a:rPr>
                          </m:ctrlPr>
                        </m:sSubPr>
                        <m:e>
                          <m:r>
                            <a:rPr lang="en-AU" sz="1600" b="0" i="1" smtClean="0">
                              <a:latin typeface="Cambria Math" panose="02040503050406030204" pitchFamily="18" charset="0"/>
                            </a:rPr>
                            <m:t>𝑉</m:t>
                          </m:r>
                        </m:e>
                        <m:sub>
                          <m:r>
                            <a:rPr lang="en-AU" sz="1600" b="0" i="1" smtClean="0">
                              <a:latin typeface="Cambria Math" panose="02040503050406030204" pitchFamily="18" charset="0"/>
                            </a:rPr>
                            <m:t>𝑏𝑜𝑛𝑢𝑠</m:t>
                          </m:r>
                        </m:sub>
                      </m:sSub>
                      <m:r>
                        <a:rPr lang="en-AU" sz="1600" b="0" i="1" smtClean="0">
                          <a:latin typeface="Cambria Math" panose="02040503050406030204" pitchFamily="18" charset="0"/>
                          <a:ea typeface="Cambria Math" panose="02040503050406030204" pitchFamily="18" charset="0"/>
                        </a:rPr>
                        <m:t>≥</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𝑉</m:t>
                          </m:r>
                        </m:e>
                        <m:sub>
                          <m:r>
                            <a:rPr lang="en-AU" sz="1600" b="0" i="1" smtClean="0">
                              <a:latin typeface="Cambria Math" panose="02040503050406030204" pitchFamily="18" charset="0"/>
                            </a:rPr>
                            <m:t>𝑏𝑒𝑡𝑟𝑎𝑦</m:t>
                          </m:r>
                        </m:sub>
                      </m:sSub>
                    </m:oMath>
                  </m:oMathPara>
                </a14:m>
                <a:endParaRPr lang="en-AU" sz="1600" b="0" dirty="0"/>
              </a:p>
              <a:p>
                <a:pPr marL="0" indent="0">
                  <a:buNone/>
                </a:pPr>
                <a14:m>
                  <m:oMathPara xmlns:m="http://schemas.openxmlformats.org/officeDocument/2006/math">
                    <m:oMathParaPr>
                      <m:jc m:val="centerGroup"/>
                    </m:oMathParaPr>
                    <m:oMath xmlns:m="http://schemas.openxmlformats.org/officeDocument/2006/math">
                      <m:f>
                        <m:fPr>
                          <m:ctrlPr>
                            <a:rPr lang="en-AU" sz="1600" b="0" i="1" smtClean="0">
                              <a:latin typeface="Cambria Math" panose="02040503050406030204" pitchFamily="18" charset="0"/>
                            </a:rPr>
                          </m:ctrlPr>
                        </m:fPr>
                        <m:num>
                          <m:r>
                            <a:rPr lang="en-AU" sz="1600" b="0" i="1" smtClean="0">
                              <a:latin typeface="Cambria Math" panose="02040503050406030204" pitchFamily="18" charset="0"/>
                            </a:rPr>
                            <m:t>2</m:t>
                          </m:r>
                        </m:num>
                        <m:den>
                          <m:r>
                            <a:rPr lang="en-AU" sz="1600" b="0" i="1" smtClean="0">
                              <a:latin typeface="Cambria Math" panose="02040503050406030204" pitchFamily="18" charset="0"/>
                            </a:rPr>
                            <m:t>1−</m:t>
                          </m:r>
                          <m:r>
                            <a:rPr lang="en-AU" sz="1600" b="0" i="1" smtClean="0">
                              <a:latin typeface="Cambria Math" panose="02040503050406030204" pitchFamily="18" charset="0"/>
                            </a:rPr>
                            <m:t>𝑝</m:t>
                          </m:r>
                        </m:den>
                      </m:f>
                      <m:r>
                        <a:rPr lang="en-AU" sz="1600" i="1">
                          <a:latin typeface="Cambria Math" panose="02040503050406030204" pitchFamily="18" charset="0"/>
                          <a:ea typeface="Cambria Math" panose="02040503050406030204" pitchFamily="18" charset="0"/>
                        </a:rPr>
                        <m:t>≥</m:t>
                      </m:r>
                      <m:r>
                        <a:rPr lang="en-AU" sz="1600" b="0" i="1" smtClean="0">
                          <a:latin typeface="Cambria Math" panose="02040503050406030204" pitchFamily="18" charset="0"/>
                          <a:ea typeface="Cambria Math" panose="02040503050406030204" pitchFamily="18" charset="0"/>
                        </a:rPr>
                        <m:t>5</m:t>
                      </m:r>
                    </m:oMath>
                  </m:oMathPara>
                </a14:m>
                <a:endParaRPr lang="en-AU" sz="1600" dirty="0"/>
              </a:p>
              <a:p>
                <a:pPr marL="0" indent="0">
                  <a:buNone/>
                </a:pPr>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𝑝</m:t>
                      </m:r>
                      <m:r>
                        <a:rPr lang="en-AU" sz="1600" b="0" i="1" smtClean="0">
                          <a:latin typeface="Cambria Math" panose="02040503050406030204" pitchFamily="18" charset="0"/>
                          <a:ea typeface="Cambria Math" panose="02040503050406030204" pitchFamily="18" charset="0"/>
                        </a:rPr>
                        <m:t>≥</m:t>
                      </m:r>
                      <m:f>
                        <m:fPr>
                          <m:ctrlPr>
                            <a:rPr lang="en-AU" sz="1600" b="0" i="1" smtClean="0">
                              <a:latin typeface="Cambria Math" panose="02040503050406030204" pitchFamily="18" charset="0"/>
                              <a:ea typeface="Cambria Math" panose="02040503050406030204" pitchFamily="18" charset="0"/>
                            </a:rPr>
                          </m:ctrlPr>
                        </m:fPr>
                        <m:num>
                          <m:r>
                            <a:rPr lang="en-AU" sz="1600" b="0" i="1" smtClean="0">
                              <a:latin typeface="Cambria Math" panose="02040503050406030204" pitchFamily="18" charset="0"/>
                              <a:ea typeface="Cambria Math" panose="02040503050406030204" pitchFamily="18" charset="0"/>
                            </a:rPr>
                            <m:t>3</m:t>
                          </m:r>
                        </m:num>
                        <m:den>
                          <m:r>
                            <a:rPr lang="en-AU" sz="1600" b="0" i="1" smtClean="0">
                              <a:latin typeface="Cambria Math" panose="02040503050406030204" pitchFamily="18" charset="0"/>
                              <a:ea typeface="Cambria Math" panose="02040503050406030204" pitchFamily="18" charset="0"/>
                            </a:rPr>
                            <m:t>5</m:t>
                          </m:r>
                        </m:den>
                      </m:f>
                    </m:oMath>
                  </m:oMathPara>
                </a14:m>
                <a:endParaRPr lang="en-AU" sz="1600" dirty="0"/>
              </a:p>
            </p:txBody>
          </p:sp>
        </mc:Choice>
        <mc:Fallback xmlns="">
          <p:sp>
            <p:nvSpPr>
              <p:cNvPr id="3" name="Content Placeholder 2">
                <a:extLst>
                  <a:ext uri="{FF2B5EF4-FFF2-40B4-BE49-F238E27FC236}">
                    <a16:creationId xmlns:a16="http://schemas.microsoft.com/office/drawing/2014/main" id="{1B3F8C5D-3D03-784F-958A-3BCBA50F7311}"/>
                  </a:ext>
                </a:extLst>
              </p:cNvPr>
              <p:cNvSpPr>
                <a:spLocks noGrp="1" noRot="1" noChangeAspect="1" noMove="1" noResize="1" noEditPoints="1" noAdjustHandles="1" noChangeArrowheads="1" noChangeShapeType="1" noTextEdit="1"/>
              </p:cNvSpPr>
              <p:nvPr>
                <p:ph sz="quarter" idx="13"/>
              </p:nvPr>
            </p:nvSpPr>
            <p:spPr>
              <a:blipFill>
                <a:blip r:embed="rId2"/>
                <a:stretch>
                  <a:fillRect l="-367" t="-29889"/>
                </a:stretch>
              </a:blipFill>
            </p:spPr>
            <p:txBody>
              <a:bodyPr/>
              <a:lstStyle/>
              <a:p>
                <a:r>
                  <a:rPr lang="en-AU">
                    <a:noFill/>
                  </a:rPr>
                  <a:t> </a:t>
                </a:r>
              </a:p>
            </p:txBody>
          </p:sp>
        </mc:Fallback>
      </mc:AlternateContent>
      <p:sp>
        <p:nvSpPr>
          <p:cNvPr id="2" name="Title 1">
            <a:extLst>
              <a:ext uri="{FF2B5EF4-FFF2-40B4-BE49-F238E27FC236}">
                <a16:creationId xmlns:a16="http://schemas.microsoft.com/office/drawing/2014/main" id="{11DB6AE4-3903-694F-B2BD-C3BA4D31E032}"/>
              </a:ext>
            </a:extLst>
          </p:cNvPr>
          <p:cNvSpPr>
            <a:spLocks noGrp="1"/>
          </p:cNvSpPr>
          <p:nvPr>
            <p:ph type="title"/>
          </p:nvPr>
        </p:nvSpPr>
        <p:spPr/>
        <p:txBody>
          <a:bodyPr/>
          <a:lstStyle/>
          <a:p>
            <a:r>
              <a:rPr lang="en-AU" dirty="0"/>
              <a:t>2019 Final Exam Question 1</a:t>
            </a:r>
          </a:p>
        </p:txBody>
      </p:sp>
      <p:sp>
        <p:nvSpPr>
          <p:cNvPr id="4" name="Footer Placeholder 3">
            <a:extLst>
              <a:ext uri="{FF2B5EF4-FFF2-40B4-BE49-F238E27FC236}">
                <a16:creationId xmlns:a16="http://schemas.microsoft.com/office/drawing/2014/main" id="{1C19AAD6-BF65-AF4C-ABA2-BACE136B8A08}"/>
              </a:ext>
            </a:extLst>
          </p:cNvPr>
          <p:cNvSpPr>
            <a:spLocks noGrp="1"/>
          </p:cNvSpPr>
          <p:nvPr>
            <p:ph type="ftr" sz="quarter" idx="11"/>
          </p:nvPr>
        </p:nvSpPr>
        <p:spPr/>
        <p:txBody>
          <a:bodyPr/>
          <a:lstStyle/>
          <a:p>
            <a:r>
              <a:rPr lang="en-AU" dirty="0"/>
              <a:t>Econ5026 Strategic Business Relationships, S2 2020</a:t>
            </a:r>
          </a:p>
        </p:txBody>
      </p:sp>
      <p:sp>
        <p:nvSpPr>
          <p:cNvPr id="5" name="Slide Number Placeholder 4">
            <a:extLst>
              <a:ext uri="{FF2B5EF4-FFF2-40B4-BE49-F238E27FC236}">
                <a16:creationId xmlns:a16="http://schemas.microsoft.com/office/drawing/2014/main" id="{F279FE7C-1B61-0949-9024-300C6A45C34F}"/>
              </a:ext>
            </a:extLst>
          </p:cNvPr>
          <p:cNvSpPr>
            <a:spLocks noGrp="1"/>
          </p:cNvSpPr>
          <p:nvPr>
            <p:ph type="sldNum" sz="quarter" idx="12"/>
          </p:nvPr>
        </p:nvSpPr>
        <p:spPr/>
        <p:txBody>
          <a:bodyPr/>
          <a:lstStyle/>
          <a:p>
            <a:fld id="{74D345F4-C147-47F7-8B61-3EFBC2119803}" type="slidenum">
              <a:rPr lang="en-AU" smtClean="0"/>
              <a:t>20</a:t>
            </a:fld>
            <a:endParaRPr lang="en-AU"/>
          </a:p>
        </p:txBody>
      </p:sp>
    </p:spTree>
    <p:extLst>
      <p:ext uri="{BB962C8B-B14F-4D97-AF65-F5344CB8AC3E}">
        <p14:creationId xmlns:p14="http://schemas.microsoft.com/office/powerpoint/2010/main" val="2189699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3F8C5D-3D03-784F-958A-3BCBA50F7311}"/>
                  </a:ext>
                </a:extLst>
              </p:cNvPr>
              <p:cNvSpPr>
                <a:spLocks noGrp="1"/>
              </p:cNvSpPr>
              <p:nvPr>
                <p:ph sz="quarter" idx="13"/>
              </p:nvPr>
            </p:nvSpPr>
            <p:spPr/>
            <p:txBody>
              <a:bodyPr/>
              <a:lstStyle/>
              <a:p>
                <a:pPr marL="0" indent="0">
                  <a:buNone/>
                </a:pPr>
                <a:r>
                  <a:rPr lang="en-AU" sz="1600" dirty="0"/>
                  <a:t>Suppose Mary plays her trigger strategy and p</a:t>
                </a:r>
                <a:r>
                  <a:rPr lang="en-AU" sz="1600" dirty="0">
                    <a:ea typeface="Cambria Math" panose="02040503050406030204" pitchFamily="18" charset="0"/>
                  </a:rPr>
                  <a:t> </a:t>
                </a:r>
                <a14:m>
                  <m:oMath xmlns:m="http://schemas.openxmlformats.org/officeDocument/2006/math">
                    <m:r>
                      <a:rPr lang="en-AU" sz="1600" i="1">
                        <a:latin typeface="Cambria Math" panose="02040503050406030204" pitchFamily="18" charset="0"/>
                        <a:ea typeface="Cambria Math" panose="02040503050406030204" pitchFamily="18" charset="0"/>
                      </a:rPr>
                      <m:t>≥</m:t>
                    </m:r>
                  </m:oMath>
                </a14:m>
                <a:r>
                  <a:rPr lang="en-AU" sz="1600" dirty="0"/>
                  <a:t>3/5. Wendy’s payoffs are:</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AU" sz="1600" i="1" smtClean="0">
                              <a:latin typeface="Cambria Math" panose="02040503050406030204" pitchFamily="18" charset="0"/>
                            </a:rPr>
                          </m:ctrlPr>
                        </m:dPr>
                        <m:e>
                          <m:eqArr>
                            <m:eqArrPr>
                              <m:ctrlPr>
                                <a:rPr lang="en-AU" sz="1600" i="1" smtClean="0">
                                  <a:latin typeface="Cambria Math" panose="02040503050406030204" pitchFamily="18" charset="0"/>
                                </a:rPr>
                              </m:ctrlPr>
                            </m:eqArrPr>
                            <m:e>
                              <m:r>
                                <m:rPr>
                                  <m:nor/>
                                </m:rPr>
                                <a:rPr lang="en-AU" sz="1600" b="0" i="0" smtClean="0">
                                  <a:latin typeface="Cambria Math" panose="02040503050406030204" pitchFamily="18" charset="0"/>
                                </a:rPr>
                                <m:t>if</m:t>
                              </m:r>
                              <m:r>
                                <m:rPr>
                                  <m:nor/>
                                </m:rPr>
                                <a:rPr lang="en-AU" sz="1600" b="0" i="0" smtClean="0">
                                  <a:latin typeface="Cambria Math" panose="02040503050406030204" pitchFamily="18" charset="0"/>
                                </a:rPr>
                                <m:t> </m:t>
                              </m:r>
                              <m:r>
                                <m:rPr>
                                  <m:nor/>
                                </m:rPr>
                                <a:rPr lang="en-AU" sz="1600" b="0" i="0" smtClean="0">
                                  <a:latin typeface="Cambria Math" panose="02040503050406030204" pitchFamily="18" charset="0"/>
                                </a:rPr>
                                <m:t>she</m:t>
                              </m:r>
                              <m:r>
                                <m:rPr>
                                  <m:nor/>
                                </m:rPr>
                                <a:rPr lang="en-AU" sz="1600" b="0" i="0" smtClean="0">
                                  <a:latin typeface="Cambria Math" panose="02040503050406030204" pitchFamily="18" charset="0"/>
                                </a:rPr>
                                <m:t> </m:t>
                              </m:r>
                              <m:r>
                                <m:rPr>
                                  <m:nor/>
                                </m:rPr>
                                <a:rPr lang="en-AU" sz="1600" b="0" i="0" smtClean="0">
                                  <a:latin typeface="Cambria Math" panose="02040503050406030204" pitchFamily="18" charset="0"/>
                                </a:rPr>
                                <m:t>works</m:t>
                              </m:r>
                              <m:r>
                                <m:rPr>
                                  <m:nor/>
                                </m:rPr>
                                <a:rPr lang="en-AU" sz="1600" b="0" i="0" smtClean="0">
                                  <a:latin typeface="Cambria Math" panose="02040503050406030204" pitchFamily="18" charset="0"/>
                                </a:rPr>
                                <m:t>, </m:t>
                              </m:r>
                              <m:r>
                                <a:rPr lang="en-AU" sz="1600" b="0" i="1" smtClean="0">
                                  <a:latin typeface="Cambria Math" panose="02040503050406030204" pitchFamily="18" charset="0"/>
                                </a:rPr>
                                <m:t>      </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𝑉</m:t>
                                  </m:r>
                                </m:e>
                                <m:sub>
                                  <m:r>
                                    <a:rPr lang="en-AU" sz="1600" b="0" i="1" smtClean="0">
                                      <a:latin typeface="Cambria Math" panose="02040503050406030204" pitchFamily="18" charset="0"/>
                                    </a:rPr>
                                    <m:t>𝑤𝑜𝑟𝑘</m:t>
                                  </m:r>
                                </m:sub>
                              </m:sSub>
                              <m:r>
                                <a:rPr lang="en-AU" sz="1600" b="0" i="1" smtClean="0">
                                  <a:latin typeface="Cambria Math" panose="02040503050406030204" pitchFamily="18" charset="0"/>
                                </a:rPr>
                                <m:t>=</m:t>
                              </m:r>
                              <m:r>
                                <a:rPr lang="en-AU" sz="1600" i="1">
                                  <a:latin typeface="Cambria Math" panose="02040503050406030204" pitchFamily="18" charset="0"/>
                                </a:rPr>
                                <m:t>2+2</m:t>
                              </m:r>
                              <m:r>
                                <a:rPr lang="en-AU" sz="1600" i="1">
                                  <a:latin typeface="Cambria Math" panose="02040503050406030204" pitchFamily="18" charset="0"/>
                                </a:rPr>
                                <m:t>𝑝</m:t>
                              </m:r>
                              <m:r>
                                <a:rPr lang="en-AU" sz="1600" i="1">
                                  <a:latin typeface="Cambria Math" panose="02040503050406030204" pitchFamily="18" charset="0"/>
                                </a:rPr>
                                <m:t>+2</m:t>
                              </m:r>
                              <m:sSup>
                                <m:sSupPr>
                                  <m:ctrlPr>
                                    <a:rPr lang="en-AU" sz="1600" i="1">
                                      <a:latin typeface="Cambria Math" panose="02040503050406030204" pitchFamily="18" charset="0"/>
                                    </a:rPr>
                                  </m:ctrlPr>
                                </m:sSupPr>
                                <m:e>
                                  <m:r>
                                    <a:rPr lang="en-AU" sz="1600" i="1">
                                      <a:latin typeface="Cambria Math" panose="02040503050406030204" pitchFamily="18" charset="0"/>
                                    </a:rPr>
                                    <m:t>𝑝</m:t>
                                  </m:r>
                                </m:e>
                                <m:sup>
                                  <m:r>
                                    <a:rPr lang="en-AU" sz="1600" i="1">
                                      <a:latin typeface="Cambria Math" panose="02040503050406030204" pitchFamily="18" charset="0"/>
                                    </a:rPr>
                                    <m:t>2</m:t>
                                  </m:r>
                                </m:sup>
                              </m:sSup>
                              <m:r>
                                <a:rPr lang="en-AU" sz="1600" i="1">
                                  <a:latin typeface="Cambria Math" panose="02040503050406030204" pitchFamily="18" charset="0"/>
                                </a:rPr>
                                <m:t>+…</m:t>
                              </m:r>
                            </m:e>
                            <m:e>
                              <m:r>
                                <m:rPr>
                                  <m:nor/>
                                </m:rPr>
                                <a:rPr lang="en-AU" sz="1600" b="0" i="0" smtClean="0">
                                  <a:latin typeface="Cambria Math" panose="02040503050406030204" pitchFamily="18" charset="0"/>
                                </a:rPr>
                                <m:t>if</m:t>
                              </m:r>
                              <m:r>
                                <m:rPr>
                                  <m:nor/>
                                </m:rPr>
                                <a:rPr lang="en-AU" sz="1600" b="0" i="0" smtClean="0">
                                  <a:latin typeface="Cambria Math" panose="02040503050406030204" pitchFamily="18" charset="0"/>
                                </a:rPr>
                                <m:t> </m:t>
                              </m:r>
                              <m:r>
                                <m:rPr>
                                  <m:nor/>
                                </m:rPr>
                                <a:rPr lang="en-AU" sz="1600" b="0" i="0" smtClean="0">
                                  <a:latin typeface="Cambria Math" panose="02040503050406030204" pitchFamily="18" charset="0"/>
                                </a:rPr>
                                <m:t>she</m:t>
                              </m:r>
                              <m:r>
                                <m:rPr>
                                  <m:nor/>
                                </m:rPr>
                                <a:rPr lang="en-AU" sz="1600" b="0" i="0" smtClean="0">
                                  <a:latin typeface="Cambria Math" panose="02040503050406030204" pitchFamily="18" charset="0"/>
                                </a:rPr>
                                <m:t> </m:t>
                              </m:r>
                              <m:r>
                                <m:rPr>
                                  <m:nor/>
                                </m:rPr>
                                <a:rPr lang="en-AU" sz="1600" b="0" i="0" smtClean="0">
                                  <a:latin typeface="Cambria Math" panose="02040503050406030204" pitchFamily="18" charset="0"/>
                                </a:rPr>
                                <m:t>shirks</m:t>
                              </m:r>
                              <m:r>
                                <m:rPr>
                                  <m:nor/>
                                </m:rPr>
                                <a:rPr lang="en-AU" sz="1600" b="0" i="0" smtClean="0">
                                  <a:latin typeface="Cambria Math" panose="02040503050406030204" pitchFamily="18" charset="0"/>
                                </a:rPr>
                                <m:t>, </m:t>
                              </m:r>
                              <m:r>
                                <a:rPr lang="en-AU" sz="1600" b="0" i="1" smtClean="0">
                                  <a:latin typeface="Cambria Math" panose="02040503050406030204" pitchFamily="18" charset="0"/>
                                </a:rPr>
                                <m:t>               </m:t>
                              </m:r>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𝑉</m:t>
                                  </m:r>
                                </m:e>
                                <m:sub>
                                  <m:r>
                                    <a:rPr lang="en-AU" sz="1600" b="0" i="1" smtClean="0">
                                      <a:latin typeface="Cambria Math" panose="02040503050406030204" pitchFamily="18" charset="0"/>
                                    </a:rPr>
                                    <m:t>𝑠h𝑖𝑟𝑘</m:t>
                                  </m:r>
                                </m:sub>
                              </m:sSub>
                              <m:r>
                                <a:rPr lang="en-AU" sz="1600" b="0" i="1" smtClean="0">
                                  <a:latin typeface="Cambria Math" panose="02040503050406030204" pitchFamily="18" charset="0"/>
                                </a:rPr>
                                <m:t>=0+0+0</m:t>
                              </m:r>
                            </m:e>
                          </m:eqArr>
                        </m:e>
                      </m:d>
                    </m:oMath>
                  </m:oMathPara>
                </a14:m>
                <a:endParaRPr lang="en-AU" sz="1600" dirty="0"/>
              </a:p>
              <a:p>
                <a:pPr marL="0" indent="0">
                  <a:buNone/>
                </a:pPr>
                <a:r>
                  <a:rPr lang="en-AU" sz="1600" dirty="0"/>
                  <a:t>It is trivial to see that if Mary plays her trigger strategy and p</a:t>
                </a:r>
                <a:r>
                  <a:rPr lang="en-AU" sz="1600" dirty="0">
                    <a:ea typeface="Cambria Math" panose="02040503050406030204" pitchFamily="18" charset="0"/>
                  </a:rPr>
                  <a:t> </a:t>
                </a:r>
                <a14:m>
                  <m:oMath xmlns:m="http://schemas.openxmlformats.org/officeDocument/2006/math">
                    <m:r>
                      <a:rPr lang="en-AU" sz="1600" i="1">
                        <a:latin typeface="Cambria Math" panose="02040503050406030204" pitchFamily="18" charset="0"/>
                        <a:ea typeface="Cambria Math" panose="02040503050406030204" pitchFamily="18" charset="0"/>
                      </a:rPr>
                      <m:t>≥</m:t>
                    </m:r>
                  </m:oMath>
                </a14:m>
                <a:r>
                  <a:rPr lang="en-AU" sz="1600" dirty="0"/>
                  <a:t>3/5, she should work, receive her bonus, and there will be a stable equilibrium.</a:t>
                </a:r>
              </a:p>
              <a:p>
                <a:pPr marL="0" indent="0">
                  <a:buNone/>
                </a:pPr>
                <a:r>
                  <a:rPr lang="en-AU" sz="1600" dirty="0"/>
                  <a:t>Similarly, it is trivial to see that if p&lt;3/5 and Mary will not honour the bonus, Wendy should shirk from the beginning.</a:t>
                </a:r>
              </a:p>
              <a:p>
                <a:pPr marL="0" indent="0">
                  <a:buNone/>
                </a:pPr>
                <a:r>
                  <a:rPr lang="en-AU" sz="1600" dirty="0"/>
                  <a:t>Therefore, the circumstances where these trigger strategies are a subgame perfect Nash equilibrium are when   p</a:t>
                </a:r>
                <a:r>
                  <a:rPr lang="en-AU" sz="1600" dirty="0">
                    <a:ea typeface="Cambria Math" panose="02040503050406030204" pitchFamily="18" charset="0"/>
                  </a:rPr>
                  <a:t> </a:t>
                </a:r>
                <a14:m>
                  <m:oMath xmlns:m="http://schemas.openxmlformats.org/officeDocument/2006/math">
                    <m:r>
                      <a:rPr lang="en-AU" sz="1600" i="1">
                        <a:latin typeface="Cambria Math" panose="02040503050406030204" pitchFamily="18" charset="0"/>
                        <a:ea typeface="Cambria Math" panose="02040503050406030204" pitchFamily="18" charset="0"/>
                      </a:rPr>
                      <m:t>≥</m:t>
                    </m:r>
                  </m:oMath>
                </a14:m>
                <a:r>
                  <a:rPr lang="en-AU" sz="1600" dirty="0"/>
                  <a:t>3/5.</a:t>
                </a:r>
              </a:p>
            </p:txBody>
          </p:sp>
        </mc:Choice>
        <mc:Fallback xmlns="">
          <p:sp>
            <p:nvSpPr>
              <p:cNvPr id="3" name="Content Placeholder 2">
                <a:extLst>
                  <a:ext uri="{FF2B5EF4-FFF2-40B4-BE49-F238E27FC236}">
                    <a16:creationId xmlns:a16="http://schemas.microsoft.com/office/drawing/2014/main" id="{1B3F8C5D-3D03-784F-958A-3BCBA50F7311}"/>
                  </a:ext>
                </a:extLst>
              </p:cNvPr>
              <p:cNvSpPr>
                <a:spLocks noGrp="1" noRot="1" noChangeAspect="1" noMove="1" noResize="1" noEditPoints="1" noAdjustHandles="1" noChangeArrowheads="1" noChangeShapeType="1" noTextEdit="1"/>
              </p:cNvSpPr>
              <p:nvPr>
                <p:ph sz="quarter" idx="13"/>
              </p:nvPr>
            </p:nvSpPr>
            <p:spPr>
              <a:blipFill>
                <a:blip r:embed="rId2"/>
                <a:stretch>
                  <a:fillRect l="-367" t="-23247" r="-612"/>
                </a:stretch>
              </a:blipFill>
            </p:spPr>
            <p:txBody>
              <a:bodyPr/>
              <a:lstStyle/>
              <a:p>
                <a:r>
                  <a:rPr lang="en-AU">
                    <a:noFill/>
                  </a:rPr>
                  <a:t> </a:t>
                </a:r>
              </a:p>
            </p:txBody>
          </p:sp>
        </mc:Fallback>
      </mc:AlternateContent>
      <p:sp>
        <p:nvSpPr>
          <p:cNvPr id="2" name="Title 1">
            <a:extLst>
              <a:ext uri="{FF2B5EF4-FFF2-40B4-BE49-F238E27FC236}">
                <a16:creationId xmlns:a16="http://schemas.microsoft.com/office/drawing/2014/main" id="{11DB6AE4-3903-694F-B2BD-C3BA4D31E032}"/>
              </a:ext>
            </a:extLst>
          </p:cNvPr>
          <p:cNvSpPr>
            <a:spLocks noGrp="1"/>
          </p:cNvSpPr>
          <p:nvPr>
            <p:ph type="title"/>
          </p:nvPr>
        </p:nvSpPr>
        <p:spPr/>
        <p:txBody>
          <a:bodyPr/>
          <a:lstStyle/>
          <a:p>
            <a:r>
              <a:rPr lang="en-AU" dirty="0"/>
              <a:t>2019 Final Exam Question 1</a:t>
            </a:r>
          </a:p>
        </p:txBody>
      </p:sp>
      <p:sp>
        <p:nvSpPr>
          <p:cNvPr id="4" name="Footer Placeholder 3">
            <a:extLst>
              <a:ext uri="{FF2B5EF4-FFF2-40B4-BE49-F238E27FC236}">
                <a16:creationId xmlns:a16="http://schemas.microsoft.com/office/drawing/2014/main" id="{1C19AAD6-BF65-AF4C-ABA2-BACE136B8A08}"/>
              </a:ext>
            </a:extLst>
          </p:cNvPr>
          <p:cNvSpPr>
            <a:spLocks noGrp="1"/>
          </p:cNvSpPr>
          <p:nvPr>
            <p:ph type="ftr" sz="quarter" idx="11"/>
          </p:nvPr>
        </p:nvSpPr>
        <p:spPr/>
        <p:txBody>
          <a:bodyPr/>
          <a:lstStyle/>
          <a:p>
            <a:r>
              <a:rPr lang="en-AU" dirty="0"/>
              <a:t>Econ5026 Strategic Business Relationships, S2 2020</a:t>
            </a:r>
          </a:p>
        </p:txBody>
      </p:sp>
      <p:sp>
        <p:nvSpPr>
          <p:cNvPr id="5" name="Slide Number Placeholder 4">
            <a:extLst>
              <a:ext uri="{FF2B5EF4-FFF2-40B4-BE49-F238E27FC236}">
                <a16:creationId xmlns:a16="http://schemas.microsoft.com/office/drawing/2014/main" id="{F279FE7C-1B61-0949-9024-300C6A45C34F}"/>
              </a:ext>
            </a:extLst>
          </p:cNvPr>
          <p:cNvSpPr>
            <a:spLocks noGrp="1"/>
          </p:cNvSpPr>
          <p:nvPr>
            <p:ph type="sldNum" sz="quarter" idx="12"/>
          </p:nvPr>
        </p:nvSpPr>
        <p:spPr/>
        <p:txBody>
          <a:bodyPr/>
          <a:lstStyle/>
          <a:p>
            <a:fld id="{74D345F4-C147-47F7-8B61-3EFBC2119803}" type="slidenum">
              <a:rPr lang="en-AU" smtClean="0"/>
              <a:t>21</a:t>
            </a:fld>
            <a:endParaRPr lang="en-AU"/>
          </a:p>
        </p:txBody>
      </p:sp>
    </p:spTree>
    <p:extLst>
      <p:ext uri="{BB962C8B-B14F-4D97-AF65-F5344CB8AC3E}">
        <p14:creationId xmlns:p14="http://schemas.microsoft.com/office/powerpoint/2010/main" val="3648137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3F8C5D-3D03-784F-958A-3BCBA50F7311}"/>
                  </a:ext>
                </a:extLst>
              </p:cNvPr>
              <p:cNvSpPr>
                <a:spLocks noGrp="1"/>
              </p:cNvSpPr>
              <p:nvPr>
                <p:ph sz="quarter" idx="13"/>
              </p:nvPr>
            </p:nvSpPr>
            <p:spPr/>
            <p:txBody>
              <a:bodyPr/>
              <a:lstStyle/>
              <a:p>
                <a:pPr marL="0" indent="0">
                  <a:buNone/>
                </a:pPr>
                <a:r>
                  <a:rPr lang="en-AU" sz="1500" dirty="0"/>
                  <a:t>ii. If Mary paid a bigger bonus, would this help sustain cooperation? Explain.</a:t>
                </a:r>
              </a:p>
              <a:p>
                <a:pPr marL="0" indent="0">
                  <a:buNone/>
                </a:pPr>
                <a:r>
                  <a:rPr lang="en-AU" sz="1500" dirty="0"/>
                  <a:t>Looking at the payoffs, the bonus is effectively worth 3.</a:t>
                </a:r>
              </a:p>
              <a:p>
                <a:pPr marL="0" indent="0">
                  <a:buNone/>
                </a:pPr>
                <a:r>
                  <a:rPr lang="en-AU" sz="1500" dirty="0"/>
                  <a:t>Mary prefers to pay the bonus if:</a:t>
                </a:r>
              </a:p>
              <a:p>
                <a:pPr marL="0" indent="0">
                  <a:buNone/>
                </a:pPr>
                <a14:m>
                  <m:oMathPara xmlns:m="http://schemas.openxmlformats.org/officeDocument/2006/math">
                    <m:oMathParaPr>
                      <m:jc m:val="centerGroup"/>
                    </m:oMathParaPr>
                    <m:oMath xmlns:m="http://schemas.openxmlformats.org/officeDocument/2006/math">
                      <m:sSub>
                        <m:sSubPr>
                          <m:ctrlPr>
                            <a:rPr lang="en-AU" sz="1500" i="1">
                              <a:latin typeface="Cambria Math" panose="02040503050406030204" pitchFamily="18" charset="0"/>
                            </a:rPr>
                          </m:ctrlPr>
                        </m:sSubPr>
                        <m:e>
                          <m:r>
                            <a:rPr lang="en-AU" sz="1500" i="1">
                              <a:latin typeface="Cambria Math" panose="02040503050406030204" pitchFamily="18" charset="0"/>
                            </a:rPr>
                            <m:t>𝑉</m:t>
                          </m:r>
                        </m:e>
                        <m:sub>
                          <m:r>
                            <a:rPr lang="en-AU" sz="1500" i="1">
                              <a:latin typeface="Cambria Math" panose="02040503050406030204" pitchFamily="18" charset="0"/>
                            </a:rPr>
                            <m:t>𝑏𝑜𝑛𝑢𝑠</m:t>
                          </m:r>
                        </m:sub>
                      </m:sSub>
                      <m:r>
                        <a:rPr lang="en-AU" sz="1500" i="1">
                          <a:latin typeface="Cambria Math" panose="02040503050406030204" pitchFamily="18" charset="0"/>
                          <a:ea typeface="Cambria Math" panose="02040503050406030204" pitchFamily="18" charset="0"/>
                        </a:rPr>
                        <m:t>≥</m:t>
                      </m:r>
                      <m:sSub>
                        <m:sSubPr>
                          <m:ctrlPr>
                            <a:rPr lang="en-AU" sz="1500" i="1">
                              <a:latin typeface="Cambria Math" panose="02040503050406030204" pitchFamily="18" charset="0"/>
                            </a:rPr>
                          </m:ctrlPr>
                        </m:sSubPr>
                        <m:e>
                          <m:r>
                            <a:rPr lang="en-AU" sz="1500" i="1">
                              <a:latin typeface="Cambria Math" panose="02040503050406030204" pitchFamily="18" charset="0"/>
                            </a:rPr>
                            <m:t>𝑉</m:t>
                          </m:r>
                        </m:e>
                        <m:sub>
                          <m:r>
                            <a:rPr lang="en-AU" sz="1500" i="1">
                              <a:latin typeface="Cambria Math" panose="02040503050406030204" pitchFamily="18" charset="0"/>
                            </a:rPr>
                            <m:t>𝑏𝑒𝑡𝑟𝑎𝑦</m:t>
                          </m:r>
                        </m:sub>
                      </m:sSub>
                    </m:oMath>
                  </m:oMathPara>
                </a14:m>
                <a:endParaRPr lang="en-AU" sz="1500" dirty="0"/>
              </a:p>
              <a:p>
                <a:pPr marL="0" indent="0">
                  <a:buNone/>
                </a:pPr>
                <a14:m>
                  <m:oMathPara xmlns:m="http://schemas.openxmlformats.org/officeDocument/2006/math">
                    <m:oMathParaPr>
                      <m:jc m:val="centerGroup"/>
                    </m:oMathParaPr>
                    <m:oMath xmlns:m="http://schemas.openxmlformats.org/officeDocument/2006/math">
                      <m:f>
                        <m:fPr>
                          <m:ctrlPr>
                            <a:rPr lang="en-AU" sz="1500" i="1">
                              <a:latin typeface="Cambria Math" panose="02040503050406030204" pitchFamily="18" charset="0"/>
                            </a:rPr>
                          </m:ctrlPr>
                        </m:fPr>
                        <m:num>
                          <m:r>
                            <a:rPr lang="en-AU" sz="1500" b="0" i="1" smtClean="0">
                              <a:latin typeface="Cambria Math" panose="02040503050406030204" pitchFamily="18" charset="0"/>
                            </a:rPr>
                            <m:t>5−</m:t>
                          </m:r>
                          <m:r>
                            <a:rPr lang="en-AU" sz="1500" b="0" i="1" smtClean="0">
                              <a:latin typeface="Cambria Math" panose="02040503050406030204" pitchFamily="18" charset="0"/>
                            </a:rPr>
                            <m:t>𝑏𝑜𝑛𝑢𝑠</m:t>
                          </m:r>
                        </m:num>
                        <m:den>
                          <m:r>
                            <a:rPr lang="en-AU" sz="1500" i="1">
                              <a:latin typeface="Cambria Math" panose="02040503050406030204" pitchFamily="18" charset="0"/>
                            </a:rPr>
                            <m:t>1−</m:t>
                          </m:r>
                          <m:r>
                            <a:rPr lang="en-AU" sz="1500" i="1">
                              <a:latin typeface="Cambria Math" panose="02040503050406030204" pitchFamily="18" charset="0"/>
                            </a:rPr>
                            <m:t>𝑝</m:t>
                          </m:r>
                        </m:den>
                      </m:f>
                      <m:r>
                        <a:rPr lang="en-AU" sz="1500" i="1">
                          <a:latin typeface="Cambria Math" panose="02040503050406030204" pitchFamily="18" charset="0"/>
                          <a:ea typeface="Cambria Math" panose="02040503050406030204" pitchFamily="18" charset="0"/>
                        </a:rPr>
                        <m:t>≥5</m:t>
                      </m:r>
                    </m:oMath>
                  </m:oMathPara>
                </a14:m>
                <a:endParaRPr lang="en-AU" sz="1500" dirty="0"/>
              </a:p>
              <a:p>
                <a:pPr marL="0" indent="0">
                  <a:buNone/>
                </a:pPr>
                <a14:m>
                  <m:oMathPara xmlns:m="http://schemas.openxmlformats.org/officeDocument/2006/math">
                    <m:oMathParaPr>
                      <m:jc m:val="centerGroup"/>
                    </m:oMathParaPr>
                    <m:oMath xmlns:m="http://schemas.openxmlformats.org/officeDocument/2006/math">
                      <m:r>
                        <a:rPr lang="en-AU" sz="1500" i="1">
                          <a:latin typeface="Cambria Math" panose="02040503050406030204" pitchFamily="18" charset="0"/>
                        </a:rPr>
                        <m:t>𝑝</m:t>
                      </m:r>
                      <m:r>
                        <a:rPr lang="en-AU" sz="1500" i="1">
                          <a:latin typeface="Cambria Math" panose="02040503050406030204" pitchFamily="18" charset="0"/>
                          <a:ea typeface="Cambria Math" panose="02040503050406030204" pitchFamily="18" charset="0"/>
                        </a:rPr>
                        <m:t>≥</m:t>
                      </m:r>
                      <m:f>
                        <m:fPr>
                          <m:ctrlPr>
                            <a:rPr lang="en-AU" sz="1500" i="1">
                              <a:latin typeface="Cambria Math" panose="02040503050406030204" pitchFamily="18" charset="0"/>
                              <a:ea typeface="Cambria Math" panose="02040503050406030204" pitchFamily="18" charset="0"/>
                            </a:rPr>
                          </m:ctrlPr>
                        </m:fPr>
                        <m:num>
                          <m:r>
                            <a:rPr lang="en-AU" sz="1500" b="0" i="1" smtClean="0">
                              <a:latin typeface="Cambria Math" panose="02040503050406030204" pitchFamily="18" charset="0"/>
                              <a:ea typeface="Cambria Math" panose="02040503050406030204" pitchFamily="18" charset="0"/>
                            </a:rPr>
                            <m:t>𝑏𝑜𝑛𝑢𝑠</m:t>
                          </m:r>
                        </m:num>
                        <m:den>
                          <m:r>
                            <a:rPr lang="en-AU" sz="1500" i="1">
                              <a:latin typeface="Cambria Math" panose="02040503050406030204" pitchFamily="18" charset="0"/>
                              <a:ea typeface="Cambria Math" panose="02040503050406030204" pitchFamily="18" charset="0"/>
                            </a:rPr>
                            <m:t>5</m:t>
                          </m:r>
                        </m:den>
                      </m:f>
                    </m:oMath>
                  </m:oMathPara>
                </a14:m>
                <a:endParaRPr lang="en-AU" sz="1500" dirty="0"/>
              </a:p>
              <a:p>
                <a:pPr marL="0" indent="0">
                  <a:buNone/>
                </a:pPr>
                <a:r>
                  <a:rPr lang="en-AU" sz="1500" dirty="0"/>
                  <a:t>As the bonus goes up, cooperation may be less likely as </a:t>
                </a:r>
                <a:r>
                  <a:rPr lang="en-AU" sz="1500" i="1" dirty="0"/>
                  <a:t>p </a:t>
                </a:r>
                <a:r>
                  <a:rPr lang="en-AU" sz="1500" dirty="0"/>
                  <a:t>needs to be higher for Mary to play the trigger strategy by which she pays a bonus. Wendy will always work in those circumstances such that the bonus enables her payoff from working to exceed 0.</a:t>
                </a:r>
              </a:p>
            </p:txBody>
          </p:sp>
        </mc:Choice>
        <mc:Fallback xmlns="">
          <p:sp>
            <p:nvSpPr>
              <p:cNvPr id="3" name="Content Placeholder 2">
                <a:extLst>
                  <a:ext uri="{FF2B5EF4-FFF2-40B4-BE49-F238E27FC236}">
                    <a16:creationId xmlns:a16="http://schemas.microsoft.com/office/drawing/2014/main" id="{1B3F8C5D-3D03-784F-958A-3BCBA50F7311}"/>
                  </a:ext>
                </a:extLst>
              </p:cNvPr>
              <p:cNvSpPr>
                <a:spLocks noGrp="1" noRot="1" noChangeAspect="1" noMove="1" noResize="1" noEditPoints="1" noAdjustHandles="1" noChangeArrowheads="1" noChangeShapeType="1" noTextEdit="1"/>
              </p:cNvSpPr>
              <p:nvPr>
                <p:ph sz="quarter" idx="13"/>
              </p:nvPr>
            </p:nvSpPr>
            <p:spPr>
              <a:blipFill>
                <a:blip r:embed="rId2"/>
                <a:stretch>
                  <a:fillRect l="-367" b="-3321"/>
                </a:stretch>
              </a:blipFill>
            </p:spPr>
            <p:txBody>
              <a:bodyPr/>
              <a:lstStyle/>
              <a:p>
                <a:r>
                  <a:rPr lang="en-AU">
                    <a:noFill/>
                  </a:rPr>
                  <a:t> </a:t>
                </a:r>
              </a:p>
            </p:txBody>
          </p:sp>
        </mc:Fallback>
      </mc:AlternateContent>
      <p:sp>
        <p:nvSpPr>
          <p:cNvPr id="2" name="Title 1">
            <a:extLst>
              <a:ext uri="{FF2B5EF4-FFF2-40B4-BE49-F238E27FC236}">
                <a16:creationId xmlns:a16="http://schemas.microsoft.com/office/drawing/2014/main" id="{11DB6AE4-3903-694F-B2BD-C3BA4D31E032}"/>
              </a:ext>
            </a:extLst>
          </p:cNvPr>
          <p:cNvSpPr>
            <a:spLocks noGrp="1"/>
          </p:cNvSpPr>
          <p:nvPr>
            <p:ph type="title"/>
          </p:nvPr>
        </p:nvSpPr>
        <p:spPr/>
        <p:txBody>
          <a:bodyPr/>
          <a:lstStyle/>
          <a:p>
            <a:r>
              <a:rPr lang="en-AU" dirty="0"/>
              <a:t>2019 Final Exam Question 1</a:t>
            </a:r>
          </a:p>
        </p:txBody>
      </p:sp>
      <p:sp>
        <p:nvSpPr>
          <p:cNvPr id="4" name="Footer Placeholder 3">
            <a:extLst>
              <a:ext uri="{FF2B5EF4-FFF2-40B4-BE49-F238E27FC236}">
                <a16:creationId xmlns:a16="http://schemas.microsoft.com/office/drawing/2014/main" id="{1C19AAD6-BF65-AF4C-ABA2-BACE136B8A08}"/>
              </a:ext>
            </a:extLst>
          </p:cNvPr>
          <p:cNvSpPr>
            <a:spLocks noGrp="1"/>
          </p:cNvSpPr>
          <p:nvPr>
            <p:ph type="ftr" sz="quarter" idx="11"/>
          </p:nvPr>
        </p:nvSpPr>
        <p:spPr/>
        <p:txBody>
          <a:bodyPr/>
          <a:lstStyle/>
          <a:p>
            <a:r>
              <a:rPr lang="en-AU" dirty="0"/>
              <a:t>Econ5026 Strategic Business Relationships, S2 2020</a:t>
            </a:r>
          </a:p>
        </p:txBody>
      </p:sp>
      <p:sp>
        <p:nvSpPr>
          <p:cNvPr id="5" name="Slide Number Placeholder 4">
            <a:extLst>
              <a:ext uri="{FF2B5EF4-FFF2-40B4-BE49-F238E27FC236}">
                <a16:creationId xmlns:a16="http://schemas.microsoft.com/office/drawing/2014/main" id="{F279FE7C-1B61-0949-9024-300C6A45C34F}"/>
              </a:ext>
            </a:extLst>
          </p:cNvPr>
          <p:cNvSpPr>
            <a:spLocks noGrp="1"/>
          </p:cNvSpPr>
          <p:nvPr>
            <p:ph type="sldNum" sz="quarter" idx="12"/>
          </p:nvPr>
        </p:nvSpPr>
        <p:spPr/>
        <p:txBody>
          <a:bodyPr/>
          <a:lstStyle/>
          <a:p>
            <a:fld id="{74D345F4-C147-47F7-8B61-3EFBC2119803}" type="slidenum">
              <a:rPr lang="en-AU" smtClean="0"/>
              <a:t>22</a:t>
            </a:fld>
            <a:endParaRPr lang="en-AU"/>
          </a:p>
        </p:txBody>
      </p:sp>
    </p:spTree>
    <p:extLst>
      <p:ext uri="{BB962C8B-B14F-4D97-AF65-F5344CB8AC3E}">
        <p14:creationId xmlns:p14="http://schemas.microsoft.com/office/powerpoint/2010/main" val="3847621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Mid-Semester Exam QUESTION 2(b)</a:t>
            </a:r>
            <a:endParaRPr lang="en-AU" dirty="0">
              <a:solidFill>
                <a:srgbClr val="002060"/>
              </a:solidFill>
            </a:endParaRPr>
          </a:p>
        </p:txBody>
      </p:sp>
      <p:graphicFrame>
        <p:nvGraphicFramePr>
          <p:cNvPr id="6" name="Table 7">
            <a:extLst>
              <a:ext uri="{FF2B5EF4-FFF2-40B4-BE49-F238E27FC236}">
                <a16:creationId xmlns:a16="http://schemas.microsoft.com/office/drawing/2014/main" id="{D24E4DE6-0841-9140-832E-6A5374E8B4FD}"/>
              </a:ext>
            </a:extLst>
          </p:cNvPr>
          <p:cNvGraphicFramePr>
            <a:graphicFrameLocks noGrp="1"/>
          </p:cNvGraphicFramePr>
          <p:nvPr>
            <p:ph sz="quarter" idx="13"/>
            <p:extLst>
              <p:ext uri="{D42A27DB-BD31-4B8C-83A1-F6EECF244321}">
                <p14:modId xmlns:p14="http://schemas.microsoft.com/office/powerpoint/2010/main" val="4239551508"/>
              </p:ext>
            </p:extLst>
          </p:nvPr>
        </p:nvGraphicFramePr>
        <p:xfrm>
          <a:off x="914400" y="3227572"/>
          <a:ext cx="10363199" cy="1483360"/>
        </p:xfrm>
        <a:graphic>
          <a:graphicData uri="http://schemas.openxmlformats.org/drawingml/2006/table">
            <a:tbl>
              <a:tblPr firstRow="1" bandRow="1">
                <a:tableStyleId>{7E9639D4-E3E2-4D34-9284-5A2195B3D0D7}</a:tableStyleId>
              </a:tblPr>
              <a:tblGrid>
                <a:gridCol w="3496235">
                  <a:extLst>
                    <a:ext uri="{9D8B030D-6E8A-4147-A177-3AD203B41FA5}">
                      <a16:colId xmlns:a16="http://schemas.microsoft.com/office/drawing/2014/main" val="3031801982"/>
                    </a:ext>
                  </a:extLst>
                </a:gridCol>
                <a:gridCol w="1527586">
                  <a:extLst>
                    <a:ext uri="{9D8B030D-6E8A-4147-A177-3AD203B41FA5}">
                      <a16:colId xmlns:a16="http://schemas.microsoft.com/office/drawing/2014/main" val="1162820462"/>
                    </a:ext>
                  </a:extLst>
                </a:gridCol>
                <a:gridCol w="1420010">
                  <a:extLst>
                    <a:ext uri="{9D8B030D-6E8A-4147-A177-3AD203B41FA5}">
                      <a16:colId xmlns:a16="http://schemas.microsoft.com/office/drawing/2014/main" val="218709679"/>
                    </a:ext>
                  </a:extLst>
                </a:gridCol>
                <a:gridCol w="1269402">
                  <a:extLst>
                    <a:ext uri="{9D8B030D-6E8A-4147-A177-3AD203B41FA5}">
                      <a16:colId xmlns:a16="http://schemas.microsoft.com/office/drawing/2014/main" val="2723626170"/>
                    </a:ext>
                  </a:extLst>
                </a:gridCol>
                <a:gridCol w="1430767">
                  <a:extLst>
                    <a:ext uri="{9D8B030D-6E8A-4147-A177-3AD203B41FA5}">
                      <a16:colId xmlns:a16="http://schemas.microsoft.com/office/drawing/2014/main" val="2715796042"/>
                    </a:ext>
                  </a:extLst>
                </a:gridCol>
                <a:gridCol w="1219199">
                  <a:extLst>
                    <a:ext uri="{9D8B030D-6E8A-4147-A177-3AD203B41FA5}">
                      <a16:colId xmlns:a16="http://schemas.microsoft.com/office/drawing/2014/main" val="512990595"/>
                    </a:ext>
                  </a:extLst>
                </a:gridCol>
              </a:tblGrid>
              <a:tr h="370840">
                <a:tc>
                  <a:txBody>
                    <a:bodyPr/>
                    <a:lstStyle/>
                    <a:p>
                      <a:r>
                        <a:rPr lang="en-AU" dirty="0"/>
                        <a:t>Prices</a:t>
                      </a:r>
                    </a:p>
                  </a:txBody>
                  <a:tcPr>
                    <a:lnR w="12700" cap="flat" cmpd="sng" algn="ctr">
                      <a:solidFill>
                        <a:schemeClr val="tx1"/>
                      </a:solidFill>
                      <a:prstDash val="solid"/>
                      <a:round/>
                      <a:headEnd type="none" w="med" len="med"/>
                      <a:tailEnd type="none" w="med" len="med"/>
                    </a:lnR>
                  </a:tcPr>
                </a:tc>
                <a:tc>
                  <a:txBody>
                    <a:bodyPr/>
                    <a:lstStyle/>
                    <a:p>
                      <a:pPr algn="ctr"/>
                      <a:r>
                        <a:rPr lang="en-AU" dirty="0"/>
                        <a:t>Sales of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Sales of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Sales of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Revenue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Profit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37553748"/>
                  </a:ext>
                </a:extLst>
              </a:tr>
              <a:tr h="370840">
                <a:tc>
                  <a:txBody>
                    <a:bodyPr/>
                    <a:lstStyle/>
                    <a:p>
                      <a:r>
                        <a:rPr lang="en-AU" i="1" dirty="0"/>
                        <a:t>P</a:t>
                      </a:r>
                      <a:r>
                        <a:rPr lang="en-AU" i="1" baseline="-25000" dirty="0"/>
                        <a:t>B</a:t>
                      </a:r>
                      <a:r>
                        <a:rPr lang="en-AU" i="1" baseline="0" dirty="0"/>
                        <a:t> </a:t>
                      </a:r>
                      <a:r>
                        <a:rPr lang="en-AU" dirty="0"/>
                        <a:t>= 900, PA≥700, </a:t>
                      </a:r>
                      <a:r>
                        <a:rPr lang="en-AU" i="1" dirty="0"/>
                        <a:t>P</a:t>
                      </a:r>
                      <a:r>
                        <a:rPr lang="en-AU" i="1" baseline="-25000" dirty="0"/>
                        <a:t>D</a:t>
                      </a:r>
                      <a:r>
                        <a:rPr lang="en-AU" dirty="0"/>
                        <a:t>≥800</a:t>
                      </a:r>
                    </a:p>
                  </a:txBody>
                  <a:tcPr>
                    <a:lnR w="12700" cap="flat" cmpd="sng" algn="ctr">
                      <a:solidFill>
                        <a:schemeClr val="tx1"/>
                      </a:solidFill>
                      <a:prstDash val="solid"/>
                      <a:round/>
                      <a:headEnd type="none" w="med" len="med"/>
                      <a:tailEnd type="none" w="med" len="med"/>
                    </a:lnR>
                    <a:noFill/>
                  </a:tcPr>
                </a:tc>
                <a:tc>
                  <a:txBody>
                    <a:bodyPr/>
                    <a:lstStyle/>
                    <a:p>
                      <a:pPr algn="ctr"/>
                      <a:r>
                        <a:rPr lang="en-AU"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AU"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AU"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AU" dirty="0"/>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AU" dirty="0"/>
                        <a:t>$3600</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4540456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1" dirty="0"/>
                        <a:t>P</a:t>
                      </a:r>
                      <a:r>
                        <a:rPr lang="en-AU" i="1" baseline="-25000" dirty="0"/>
                        <a:t>B</a:t>
                      </a:r>
                      <a:r>
                        <a:rPr lang="en-AU" i="1" baseline="0" dirty="0"/>
                        <a:t> </a:t>
                      </a:r>
                      <a:r>
                        <a:rPr lang="en-AU" dirty="0"/>
                        <a:t>= 1300, </a:t>
                      </a:r>
                      <a:r>
                        <a:rPr lang="en-AU" i="1" dirty="0"/>
                        <a:t>P</a:t>
                      </a:r>
                      <a:r>
                        <a:rPr lang="en-AU" i="1" baseline="-25000" dirty="0"/>
                        <a:t>A</a:t>
                      </a:r>
                      <a:r>
                        <a:rPr lang="en-AU" dirty="0"/>
                        <a:t>=700, </a:t>
                      </a:r>
                      <a:r>
                        <a:rPr lang="en-AU" i="1" dirty="0"/>
                        <a:t>P</a:t>
                      </a:r>
                      <a:r>
                        <a:rPr lang="en-AU" i="1" baseline="-25000" dirty="0"/>
                        <a:t>D</a:t>
                      </a:r>
                      <a:r>
                        <a:rPr lang="en-AU" dirty="0"/>
                        <a:t>=800</a:t>
                      </a:r>
                    </a:p>
                  </a:txBody>
                  <a:tcPr>
                    <a:lnR w="12700" cap="flat" cmpd="sng" algn="ctr">
                      <a:solidFill>
                        <a:schemeClr val="tx1"/>
                      </a:solidFill>
                      <a:prstDash val="solid"/>
                      <a:round/>
                      <a:headEnd type="none" w="med" len="med"/>
                      <a:tailEnd type="none" w="med" len="med"/>
                    </a:lnR>
                    <a:solidFill>
                      <a:srgbClr val="FFFF00"/>
                    </a:solidFill>
                  </a:tcPr>
                </a:tc>
                <a:tc>
                  <a:txBody>
                    <a:bodyPr/>
                    <a:lstStyle/>
                    <a:p>
                      <a:pPr algn="ctr"/>
                      <a:r>
                        <a:rPr lang="en-AU"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a:r>
                        <a:rPr lang="en-AU"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algn="ctr"/>
                      <a:r>
                        <a:rPr lang="en-AU"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$4100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$4100</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40472645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1" dirty="0"/>
                        <a:t>P</a:t>
                      </a:r>
                      <a:r>
                        <a:rPr lang="en-AU" i="1" baseline="-25000" dirty="0"/>
                        <a:t>B</a:t>
                      </a:r>
                      <a:r>
                        <a:rPr lang="en-AU" i="1" baseline="0" dirty="0"/>
                        <a:t> </a:t>
                      </a:r>
                      <a:r>
                        <a:rPr lang="en-AU" dirty="0"/>
                        <a:t>= 1400, </a:t>
                      </a:r>
                      <a:r>
                        <a:rPr lang="en-AU" i="1" dirty="0"/>
                        <a:t>P</a:t>
                      </a:r>
                      <a:r>
                        <a:rPr lang="en-AU" i="1" baseline="-25000" dirty="0"/>
                        <a:t>A</a:t>
                      </a:r>
                      <a:r>
                        <a:rPr lang="en-AU" dirty="0"/>
                        <a:t>=700, </a:t>
                      </a:r>
                      <a:r>
                        <a:rPr lang="en-AU" i="1" dirty="0"/>
                        <a:t>P</a:t>
                      </a:r>
                      <a:r>
                        <a:rPr lang="en-AU" i="1" baseline="-25000" dirty="0"/>
                        <a:t>D=</a:t>
                      </a:r>
                      <a:r>
                        <a:rPr lang="en-AU" dirty="0"/>
                        <a:t>800</a:t>
                      </a:r>
                    </a:p>
                  </a:txBody>
                  <a:tcPr>
                    <a:lnR w="12700" cap="flat" cmpd="sng" algn="ctr">
                      <a:solidFill>
                        <a:schemeClr val="tx1"/>
                      </a:solidFill>
                      <a:prstDash val="solid"/>
                      <a:round/>
                      <a:headEnd type="none" w="med" len="med"/>
                      <a:tailEnd type="none" w="med" len="med"/>
                    </a:lnR>
                    <a:noFill/>
                  </a:tcPr>
                </a:tc>
                <a:tc>
                  <a:txBody>
                    <a:bodyPr/>
                    <a:lstStyle/>
                    <a:p>
                      <a:pPr algn="ctr"/>
                      <a:r>
                        <a:rPr lang="en-AU"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AU"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AU"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$3700</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819519500"/>
                  </a:ext>
                </a:extLst>
              </a:tr>
            </a:tbl>
          </a:graphicData>
        </a:graphic>
      </p:graphicFrame>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a:t>
            </a:fld>
            <a:endParaRPr lang="en-AU" dirty="0"/>
          </a:p>
        </p:txBody>
      </p:sp>
      <p:sp>
        <p:nvSpPr>
          <p:cNvPr id="11" name="Content Placeholder 2">
            <a:extLst>
              <a:ext uri="{FF2B5EF4-FFF2-40B4-BE49-F238E27FC236}">
                <a16:creationId xmlns:a16="http://schemas.microsoft.com/office/drawing/2014/main" id="{B8FEA614-4659-F049-B826-5F41B012E3B9}"/>
              </a:ext>
            </a:extLst>
          </p:cNvPr>
          <p:cNvSpPr txBox="1">
            <a:spLocks/>
          </p:cNvSpPr>
          <p:nvPr/>
        </p:nvSpPr>
        <p:spPr>
          <a:xfrm>
            <a:off x="913774" y="2367092"/>
            <a:ext cx="10363826" cy="3424107"/>
          </a:xfrm>
          <a:prstGeom prst="rect">
            <a:avLst/>
          </a:prstGeom>
        </p:spPr>
        <p:txBody>
          <a:bodyPr vert="horz" lIns="9000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AU" sz="1800" dirty="0"/>
              <a:t>If the action and drama subscriptions can optionally be purchased in a bundle, what are the optimal prices of each of the action subscription, drama subscription and bundle?</a:t>
            </a:r>
            <a:endParaRPr lang="en-AU" sz="1600" dirty="0"/>
          </a:p>
        </p:txBody>
      </p:sp>
      <p:pic>
        <p:nvPicPr>
          <p:cNvPr id="7" name="Picture 6">
            <a:extLst>
              <a:ext uri="{FF2B5EF4-FFF2-40B4-BE49-F238E27FC236}">
                <a16:creationId xmlns:a16="http://schemas.microsoft.com/office/drawing/2014/main" id="{C9F17897-A5D0-C14D-915D-EF037900BC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0087" y="4825997"/>
            <a:ext cx="8331200" cy="1117600"/>
          </a:xfrm>
          <a:prstGeom prst="rect">
            <a:avLst/>
          </a:prstGeom>
        </p:spPr>
      </p:pic>
    </p:spTree>
    <p:extLst>
      <p:ext uri="{BB962C8B-B14F-4D97-AF65-F5344CB8AC3E}">
        <p14:creationId xmlns:p14="http://schemas.microsoft.com/office/powerpoint/2010/main" val="3930018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Mid-Semester Exam QUESTION 2(b)</a:t>
            </a:r>
            <a:endParaRPr lang="en-AU" dirty="0">
              <a:solidFill>
                <a:srgbClr val="002060"/>
              </a:solidFill>
            </a:endParaRPr>
          </a:p>
        </p:txBody>
      </p:sp>
      <p:graphicFrame>
        <p:nvGraphicFramePr>
          <p:cNvPr id="6" name="Table 7">
            <a:extLst>
              <a:ext uri="{FF2B5EF4-FFF2-40B4-BE49-F238E27FC236}">
                <a16:creationId xmlns:a16="http://schemas.microsoft.com/office/drawing/2014/main" id="{D24E4DE6-0841-9140-832E-6A5374E8B4FD}"/>
              </a:ext>
            </a:extLst>
          </p:cNvPr>
          <p:cNvGraphicFramePr>
            <a:graphicFrameLocks noGrp="1"/>
          </p:cNvGraphicFramePr>
          <p:nvPr>
            <p:ph sz="quarter" idx="13"/>
            <p:extLst>
              <p:ext uri="{D42A27DB-BD31-4B8C-83A1-F6EECF244321}">
                <p14:modId xmlns:p14="http://schemas.microsoft.com/office/powerpoint/2010/main" val="3977848663"/>
              </p:ext>
            </p:extLst>
          </p:nvPr>
        </p:nvGraphicFramePr>
        <p:xfrm>
          <a:off x="914400" y="3227572"/>
          <a:ext cx="10363199" cy="1483360"/>
        </p:xfrm>
        <a:graphic>
          <a:graphicData uri="http://schemas.openxmlformats.org/drawingml/2006/table">
            <a:tbl>
              <a:tblPr firstRow="1" bandRow="1">
                <a:tableStyleId>{7E9639D4-E3E2-4D34-9284-5A2195B3D0D7}</a:tableStyleId>
              </a:tblPr>
              <a:tblGrid>
                <a:gridCol w="3496235">
                  <a:extLst>
                    <a:ext uri="{9D8B030D-6E8A-4147-A177-3AD203B41FA5}">
                      <a16:colId xmlns:a16="http://schemas.microsoft.com/office/drawing/2014/main" val="3031801982"/>
                    </a:ext>
                  </a:extLst>
                </a:gridCol>
                <a:gridCol w="1527586">
                  <a:extLst>
                    <a:ext uri="{9D8B030D-6E8A-4147-A177-3AD203B41FA5}">
                      <a16:colId xmlns:a16="http://schemas.microsoft.com/office/drawing/2014/main" val="1162820462"/>
                    </a:ext>
                  </a:extLst>
                </a:gridCol>
                <a:gridCol w="1420010">
                  <a:extLst>
                    <a:ext uri="{9D8B030D-6E8A-4147-A177-3AD203B41FA5}">
                      <a16:colId xmlns:a16="http://schemas.microsoft.com/office/drawing/2014/main" val="218709679"/>
                    </a:ext>
                  </a:extLst>
                </a:gridCol>
                <a:gridCol w="1269402">
                  <a:extLst>
                    <a:ext uri="{9D8B030D-6E8A-4147-A177-3AD203B41FA5}">
                      <a16:colId xmlns:a16="http://schemas.microsoft.com/office/drawing/2014/main" val="2723626170"/>
                    </a:ext>
                  </a:extLst>
                </a:gridCol>
                <a:gridCol w="1430767">
                  <a:extLst>
                    <a:ext uri="{9D8B030D-6E8A-4147-A177-3AD203B41FA5}">
                      <a16:colId xmlns:a16="http://schemas.microsoft.com/office/drawing/2014/main" val="2715796042"/>
                    </a:ext>
                  </a:extLst>
                </a:gridCol>
                <a:gridCol w="1219199">
                  <a:extLst>
                    <a:ext uri="{9D8B030D-6E8A-4147-A177-3AD203B41FA5}">
                      <a16:colId xmlns:a16="http://schemas.microsoft.com/office/drawing/2014/main" val="512990595"/>
                    </a:ext>
                  </a:extLst>
                </a:gridCol>
              </a:tblGrid>
              <a:tr h="370840">
                <a:tc>
                  <a:txBody>
                    <a:bodyPr/>
                    <a:lstStyle/>
                    <a:p>
                      <a:r>
                        <a:rPr lang="en-AU" dirty="0"/>
                        <a:t>Prices</a:t>
                      </a:r>
                    </a:p>
                  </a:txBody>
                  <a:tcPr>
                    <a:lnR w="12700" cap="flat" cmpd="sng" algn="ctr">
                      <a:solidFill>
                        <a:schemeClr val="tx1"/>
                      </a:solidFill>
                      <a:prstDash val="solid"/>
                      <a:round/>
                      <a:headEnd type="none" w="med" len="med"/>
                      <a:tailEnd type="none" w="med" len="med"/>
                    </a:lnR>
                  </a:tcPr>
                </a:tc>
                <a:tc>
                  <a:txBody>
                    <a:bodyPr/>
                    <a:lstStyle/>
                    <a:p>
                      <a:pPr algn="ctr"/>
                      <a:r>
                        <a:rPr lang="en-AU" dirty="0"/>
                        <a:t>Sales of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Sales of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Sales of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Revenue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AU" dirty="0"/>
                        <a:t>Profit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37553748"/>
                  </a:ext>
                </a:extLst>
              </a:tr>
              <a:tr h="370840">
                <a:tc>
                  <a:txBody>
                    <a:bodyPr/>
                    <a:lstStyle/>
                    <a:p>
                      <a:r>
                        <a:rPr lang="en-AU" i="1" dirty="0"/>
                        <a:t>P</a:t>
                      </a:r>
                      <a:r>
                        <a:rPr lang="en-AU" i="1" baseline="-25000" dirty="0"/>
                        <a:t>B</a:t>
                      </a:r>
                      <a:r>
                        <a:rPr lang="en-AU" i="1" baseline="0" dirty="0"/>
                        <a:t> </a:t>
                      </a:r>
                      <a:r>
                        <a:rPr lang="en-AU" dirty="0"/>
                        <a:t>= 900, PA≥700, </a:t>
                      </a:r>
                      <a:r>
                        <a:rPr lang="en-AU" i="1" dirty="0"/>
                        <a:t>P</a:t>
                      </a:r>
                      <a:r>
                        <a:rPr lang="en-AU" i="1" baseline="-25000" dirty="0"/>
                        <a:t>D</a:t>
                      </a:r>
                      <a:r>
                        <a:rPr lang="en-AU" dirty="0"/>
                        <a:t>≥800</a:t>
                      </a:r>
                    </a:p>
                  </a:txBody>
                  <a:tcPr>
                    <a:lnR w="12700" cap="flat" cmpd="sng" algn="ctr">
                      <a:solidFill>
                        <a:schemeClr val="tx1"/>
                      </a:solidFill>
                      <a:prstDash val="solid"/>
                      <a:round/>
                      <a:headEnd type="none" w="med" len="med"/>
                      <a:tailEnd type="none" w="med" len="med"/>
                    </a:lnR>
                    <a:noFill/>
                  </a:tcPr>
                </a:tc>
                <a:tc>
                  <a:txBody>
                    <a:bodyPr/>
                    <a:lstStyle/>
                    <a:p>
                      <a:pPr algn="ctr"/>
                      <a:r>
                        <a:rPr lang="en-AU"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AU"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AU"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AU" dirty="0"/>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AU" dirty="0"/>
                        <a:t>$3600</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4540456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1" dirty="0"/>
                        <a:t>P</a:t>
                      </a:r>
                      <a:r>
                        <a:rPr lang="en-AU" i="1" baseline="-25000" dirty="0"/>
                        <a:t>B</a:t>
                      </a:r>
                      <a:r>
                        <a:rPr lang="en-AU" i="1" baseline="0" dirty="0"/>
                        <a:t> </a:t>
                      </a:r>
                      <a:r>
                        <a:rPr lang="en-AU" dirty="0"/>
                        <a:t>= 1300, </a:t>
                      </a:r>
                      <a:r>
                        <a:rPr lang="en-AU" i="1" dirty="0"/>
                        <a:t>P</a:t>
                      </a:r>
                      <a:r>
                        <a:rPr lang="en-AU" i="1" baseline="-25000" dirty="0"/>
                        <a:t>A</a:t>
                      </a:r>
                      <a:r>
                        <a:rPr lang="en-AU" dirty="0"/>
                        <a:t>=700, </a:t>
                      </a:r>
                      <a:r>
                        <a:rPr lang="en-AU" i="1" dirty="0"/>
                        <a:t>P</a:t>
                      </a:r>
                      <a:r>
                        <a:rPr lang="en-AU" i="1" baseline="-25000" dirty="0"/>
                        <a:t>D</a:t>
                      </a:r>
                      <a:r>
                        <a:rPr lang="en-AU" dirty="0"/>
                        <a:t>=800</a:t>
                      </a:r>
                    </a:p>
                  </a:txBody>
                  <a:tcPr>
                    <a:lnR w="12700" cap="flat" cmpd="sng" algn="ctr">
                      <a:solidFill>
                        <a:schemeClr val="tx1"/>
                      </a:solidFill>
                      <a:prstDash val="solid"/>
                      <a:round/>
                      <a:headEnd type="none" w="med" len="med"/>
                      <a:tailEnd type="none" w="med" len="med"/>
                    </a:lnR>
                    <a:noFill/>
                  </a:tcPr>
                </a:tc>
                <a:tc>
                  <a:txBody>
                    <a:bodyPr/>
                    <a:lstStyle/>
                    <a:p>
                      <a:pPr algn="ctr"/>
                      <a:r>
                        <a:rPr lang="en-AU"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AU"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AU"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$4100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$4100</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40472645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1" dirty="0"/>
                        <a:t>P</a:t>
                      </a:r>
                      <a:r>
                        <a:rPr lang="en-AU" i="1" baseline="-25000" dirty="0"/>
                        <a:t>B</a:t>
                      </a:r>
                      <a:r>
                        <a:rPr lang="en-AU" i="1" baseline="0" dirty="0"/>
                        <a:t> </a:t>
                      </a:r>
                      <a:r>
                        <a:rPr lang="en-AU" dirty="0"/>
                        <a:t>= 1400, </a:t>
                      </a:r>
                      <a:r>
                        <a:rPr lang="en-AU" i="1" dirty="0"/>
                        <a:t>P</a:t>
                      </a:r>
                      <a:r>
                        <a:rPr lang="en-AU" i="1" baseline="-25000" dirty="0"/>
                        <a:t>A</a:t>
                      </a:r>
                      <a:r>
                        <a:rPr lang="en-AU" dirty="0"/>
                        <a:t>=700, </a:t>
                      </a:r>
                      <a:r>
                        <a:rPr lang="en-AU" i="1" dirty="0"/>
                        <a:t>P</a:t>
                      </a:r>
                      <a:r>
                        <a:rPr lang="en-AU" i="1" baseline="-25000" dirty="0"/>
                        <a:t>D=</a:t>
                      </a:r>
                      <a:r>
                        <a:rPr lang="en-AU" dirty="0"/>
                        <a:t>800</a:t>
                      </a:r>
                    </a:p>
                  </a:txBody>
                  <a:tcPr>
                    <a:lnR w="12700" cap="flat" cmpd="sng" algn="ctr">
                      <a:solidFill>
                        <a:schemeClr val="tx1"/>
                      </a:solidFill>
                      <a:prstDash val="solid"/>
                      <a:round/>
                      <a:headEnd type="none" w="med" len="med"/>
                      <a:tailEnd type="none" w="med" len="med"/>
                    </a:lnR>
                    <a:noFill/>
                  </a:tcPr>
                </a:tc>
                <a:tc>
                  <a:txBody>
                    <a:bodyPr/>
                    <a:lstStyle/>
                    <a:p>
                      <a:pPr algn="ctr"/>
                      <a:r>
                        <a:rPr lang="en-AU"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AU"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AU"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$3700</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819519500"/>
                  </a:ext>
                </a:extLst>
              </a:tr>
            </a:tbl>
          </a:graphicData>
        </a:graphic>
      </p:graphicFrame>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a:t>
            </a:fld>
            <a:endParaRPr lang="en-AU" dirty="0"/>
          </a:p>
        </p:txBody>
      </p:sp>
      <p:sp>
        <p:nvSpPr>
          <p:cNvPr id="11" name="Content Placeholder 2">
            <a:extLst>
              <a:ext uri="{FF2B5EF4-FFF2-40B4-BE49-F238E27FC236}">
                <a16:creationId xmlns:a16="http://schemas.microsoft.com/office/drawing/2014/main" id="{B8FEA614-4659-F049-B826-5F41B012E3B9}"/>
              </a:ext>
            </a:extLst>
          </p:cNvPr>
          <p:cNvSpPr txBox="1">
            <a:spLocks/>
          </p:cNvSpPr>
          <p:nvPr/>
        </p:nvSpPr>
        <p:spPr>
          <a:xfrm>
            <a:off x="913774" y="2367092"/>
            <a:ext cx="10363826" cy="3424107"/>
          </a:xfrm>
          <a:prstGeom prst="rect">
            <a:avLst/>
          </a:prstGeom>
        </p:spPr>
        <p:txBody>
          <a:bodyPr vert="horz" lIns="9000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AU" sz="1800" dirty="0"/>
              <a:t>If the action and drama subscriptions can optionally be purchased in a bundle, what are the optimal prices of each of the action subscription, drama subscription and bundle?</a:t>
            </a:r>
            <a:endParaRPr lang="en-AU" sz="1600" dirty="0"/>
          </a:p>
        </p:txBody>
      </p:sp>
      <p:pic>
        <p:nvPicPr>
          <p:cNvPr id="7" name="Picture 6">
            <a:extLst>
              <a:ext uri="{FF2B5EF4-FFF2-40B4-BE49-F238E27FC236}">
                <a16:creationId xmlns:a16="http://schemas.microsoft.com/office/drawing/2014/main" id="{C9F17897-A5D0-C14D-915D-EF037900BC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0087" y="4825997"/>
            <a:ext cx="8331200" cy="1117600"/>
          </a:xfrm>
          <a:prstGeom prst="rect">
            <a:avLst/>
          </a:prstGeom>
        </p:spPr>
      </p:pic>
      <p:sp>
        <p:nvSpPr>
          <p:cNvPr id="3" name="Multiply 2">
            <a:extLst>
              <a:ext uri="{FF2B5EF4-FFF2-40B4-BE49-F238E27FC236}">
                <a16:creationId xmlns:a16="http://schemas.microsoft.com/office/drawing/2014/main" id="{56C797F2-8D69-0648-9435-F5D932885912}"/>
              </a:ext>
            </a:extLst>
          </p:cNvPr>
          <p:cNvSpPr/>
          <p:nvPr/>
        </p:nvSpPr>
        <p:spPr>
          <a:xfrm>
            <a:off x="7972746" y="3770616"/>
            <a:ext cx="698643" cy="82596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31610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1</a:t>
            </a:r>
            <a:endParaRPr lang="en-AU" dirty="0">
              <a:solidFill>
                <a:srgbClr val="002060"/>
              </a:solidFill>
            </a:endParaRPr>
          </a:p>
        </p:txBody>
      </p:sp>
      <p:sp>
        <p:nvSpPr>
          <p:cNvPr id="3" name="Content Placeholder 2">
            <a:extLst>
              <a:ext uri="{FF2B5EF4-FFF2-40B4-BE49-F238E27FC236}">
                <a16:creationId xmlns:a16="http://schemas.microsoft.com/office/drawing/2014/main" id="{DC4A315C-BA6A-AF4B-8D2D-824F621A7BB5}"/>
              </a:ext>
            </a:extLst>
          </p:cNvPr>
          <p:cNvSpPr>
            <a:spLocks noGrp="1"/>
          </p:cNvSpPr>
          <p:nvPr>
            <p:ph sz="quarter" idx="13"/>
          </p:nvPr>
        </p:nvSpPr>
        <p:spPr/>
        <p:txBody>
          <a:bodyPr/>
          <a:lstStyle/>
          <a:p>
            <a:pPr marL="0" lvl="0" indent="0">
              <a:buNone/>
            </a:pPr>
            <a:r>
              <a:rPr lang="en-US" sz="1800" dirty="0"/>
              <a:t>What is meant by the term efficiency wage? Why would a firm pay an efficiency wage? How might promotions tournaments or seniority rules also resolve incentive problems faced by firms? </a:t>
            </a:r>
            <a:endParaRPr lang="en-AU" sz="1800" dirty="0"/>
          </a:p>
          <a:p>
            <a:pPr marL="0" indent="0">
              <a:buNone/>
            </a:pPr>
            <a:endParaRPr lang="en-AU" sz="18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a:t>
            </a:fld>
            <a:endParaRPr lang="en-AU"/>
          </a:p>
        </p:txBody>
      </p:sp>
    </p:spTree>
    <p:extLst>
      <p:ext uri="{BB962C8B-B14F-4D97-AF65-F5344CB8AC3E}">
        <p14:creationId xmlns:p14="http://schemas.microsoft.com/office/powerpoint/2010/main" val="1625459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1</a:t>
            </a:r>
            <a:endParaRPr lang="en-AU" dirty="0">
              <a:solidFill>
                <a:srgbClr val="002060"/>
              </a:solidFill>
            </a:endParaRPr>
          </a:p>
        </p:txBody>
      </p:sp>
      <p:sp>
        <p:nvSpPr>
          <p:cNvPr id="3" name="Content Placeholder 2">
            <a:extLst>
              <a:ext uri="{FF2B5EF4-FFF2-40B4-BE49-F238E27FC236}">
                <a16:creationId xmlns:a16="http://schemas.microsoft.com/office/drawing/2014/main" id="{DC4A315C-BA6A-AF4B-8D2D-824F621A7BB5}"/>
              </a:ext>
            </a:extLst>
          </p:cNvPr>
          <p:cNvSpPr>
            <a:spLocks noGrp="1"/>
          </p:cNvSpPr>
          <p:nvPr>
            <p:ph sz="quarter" idx="13"/>
          </p:nvPr>
        </p:nvSpPr>
        <p:spPr/>
        <p:txBody>
          <a:bodyPr/>
          <a:lstStyle/>
          <a:p>
            <a:pPr marL="0" lvl="0" indent="0">
              <a:buNone/>
            </a:pPr>
            <a:r>
              <a:rPr lang="en-US" sz="1400" dirty="0"/>
              <a:t>What is meant by the term efficiency wage? Why would a firm pay an efficiency wage?</a:t>
            </a:r>
          </a:p>
          <a:p>
            <a:r>
              <a:rPr lang="en-US" sz="1400" dirty="0"/>
              <a:t>Efficiency wages are wage premiums paid to reduce shirking because employees are afraid that if they are caught, they will be fired and lose this premium. Efficiency wages are also paid to discourage employee turnover.</a:t>
            </a:r>
          </a:p>
          <a:p>
            <a:pPr marL="0" indent="0">
              <a:buNone/>
            </a:pPr>
            <a:r>
              <a:rPr lang="en-US" sz="1400" dirty="0"/>
              <a:t>Rationale: </a:t>
            </a:r>
          </a:p>
          <a:p>
            <a:r>
              <a:rPr lang="en-US" sz="1400" dirty="0"/>
              <a:t>suppose effort is costly to monitor </a:t>
            </a:r>
          </a:p>
          <a:p>
            <a:r>
              <a:rPr lang="en-US" sz="1400" dirty="0"/>
              <a:t>to induce effort, offer high wages </a:t>
            </a:r>
          </a:p>
          <a:p>
            <a:r>
              <a:rPr lang="en-US" sz="1400" dirty="0"/>
              <a:t>combine with light or probabilistic monitoring </a:t>
            </a:r>
          </a:p>
          <a:p>
            <a:r>
              <a:rPr lang="en-US" sz="1400" dirty="0"/>
              <a:t>and threaten termination for poor effort </a:t>
            </a:r>
          </a:p>
          <a:p>
            <a:r>
              <a:rPr lang="en-US" sz="1400" dirty="0"/>
              <a:t>with above-market wages, workers are motivated to work hard to avoid termination</a:t>
            </a:r>
            <a:endParaRPr lang="en-AU" sz="1400" dirty="0"/>
          </a:p>
          <a:p>
            <a:pPr marL="0" indent="0">
              <a:buNone/>
            </a:pPr>
            <a:endParaRPr lang="en-AU" sz="14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6</a:t>
            </a:fld>
            <a:endParaRPr lang="en-AU"/>
          </a:p>
        </p:txBody>
      </p:sp>
    </p:spTree>
    <p:extLst>
      <p:ext uri="{BB962C8B-B14F-4D97-AF65-F5344CB8AC3E}">
        <p14:creationId xmlns:p14="http://schemas.microsoft.com/office/powerpoint/2010/main" val="1498062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1</a:t>
            </a:r>
            <a:endParaRPr lang="en-AU" dirty="0">
              <a:solidFill>
                <a:srgbClr val="002060"/>
              </a:solidFill>
            </a:endParaRPr>
          </a:p>
        </p:txBody>
      </p:sp>
      <p:sp>
        <p:nvSpPr>
          <p:cNvPr id="3" name="Content Placeholder 2">
            <a:extLst>
              <a:ext uri="{FF2B5EF4-FFF2-40B4-BE49-F238E27FC236}">
                <a16:creationId xmlns:a16="http://schemas.microsoft.com/office/drawing/2014/main" id="{DC4A315C-BA6A-AF4B-8D2D-824F621A7BB5}"/>
              </a:ext>
            </a:extLst>
          </p:cNvPr>
          <p:cNvSpPr>
            <a:spLocks noGrp="1"/>
          </p:cNvSpPr>
          <p:nvPr>
            <p:ph sz="quarter" idx="13"/>
          </p:nvPr>
        </p:nvSpPr>
        <p:spPr/>
        <p:txBody>
          <a:bodyPr/>
          <a:lstStyle/>
          <a:p>
            <a:pPr marL="0" lvl="0" indent="0">
              <a:buNone/>
            </a:pPr>
            <a:r>
              <a:rPr lang="en-US" sz="1600" dirty="0"/>
              <a:t>How might promotions tournaments resolve incentive problems faced by firms? </a:t>
            </a:r>
          </a:p>
          <a:p>
            <a:pPr marL="0" indent="0">
              <a:buNone/>
            </a:pPr>
            <a:r>
              <a:rPr lang="en-AU" sz="1600" dirty="0"/>
              <a:t>Promotion tournaments have the following characteristics: </a:t>
            </a:r>
          </a:p>
          <a:p>
            <a:r>
              <a:rPr lang="en-AU" sz="1600" dirty="0"/>
              <a:t>Winner is uncertain.</a:t>
            </a:r>
          </a:p>
          <a:p>
            <a:r>
              <a:rPr lang="en-AU" sz="1600" dirty="0"/>
              <a:t>The winner takes all. </a:t>
            </a:r>
          </a:p>
          <a:p>
            <a:r>
              <a:rPr lang="en-AU" sz="1600" dirty="0"/>
              <a:t>Promotion is based on relative performance rather than absolute measure.</a:t>
            </a:r>
          </a:p>
          <a:p>
            <a:pPr marL="0" indent="0">
              <a:buNone/>
            </a:pPr>
            <a:r>
              <a:rPr lang="en-AU" sz="1600" dirty="0"/>
              <a:t> Encourages effort by linking promotion to effort.</a:t>
            </a:r>
          </a:p>
          <a:p>
            <a:pPr marL="0" indent="0">
              <a:buNone/>
            </a:pPr>
            <a:r>
              <a:rPr lang="en-AU" sz="1600" dirty="0"/>
              <a:t>Potential drawbacks include that relative performance evaluation can reduce cooperation.</a:t>
            </a:r>
            <a:br>
              <a:rPr lang="en-AU" sz="1600" dirty="0"/>
            </a:br>
            <a:endParaRPr lang="en-AU" sz="1600" dirty="0"/>
          </a:p>
          <a:p>
            <a:pPr marL="0" indent="0">
              <a:buNone/>
            </a:pPr>
            <a:endParaRPr lang="en-AU" sz="1600"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7</a:t>
            </a:fld>
            <a:endParaRPr lang="en-AU"/>
          </a:p>
        </p:txBody>
      </p:sp>
    </p:spTree>
    <p:extLst>
      <p:ext uri="{BB962C8B-B14F-4D97-AF65-F5344CB8AC3E}">
        <p14:creationId xmlns:p14="http://schemas.microsoft.com/office/powerpoint/2010/main" val="1866022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1</a:t>
            </a:r>
            <a:endParaRPr lang="en-AU" dirty="0">
              <a:solidFill>
                <a:srgbClr val="002060"/>
              </a:solidFill>
            </a:endParaRPr>
          </a:p>
        </p:txBody>
      </p:sp>
      <p:sp>
        <p:nvSpPr>
          <p:cNvPr id="3" name="Content Placeholder 2">
            <a:extLst>
              <a:ext uri="{FF2B5EF4-FFF2-40B4-BE49-F238E27FC236}">
                <a16:creationId xmlns:a16="http://schemas.microsoft.com/office/drawing/2014/main" id="{DC4A315C-BA6A-AF4B-8D2D-824F621A7BB5}"/>
              </a:ext>
            </a:extLst>
          </p:cNvPr>
          <p:cNvSpPr>
            <a:spLocks noGrp="1"/>
          </p:cNvSpPr>
          <p:nvPr>
            <p:ph sz="quarter" idx="13"/>
          </p:nvPr>
        </p:nvSpPr>
        <p:spPr/>
        <p:txBody>
          <a:bodyPr/>
          <a:lstStyle/>
          <a:p>
            <a:pPr marL="0" lvl="0" indent="0">
              <a:buNone/>
            </a:pPr>
            <a:r>
              <a:rPr lang="en-US" sz="1500" dirty="0"/>
              <a:t>How might seniority rules resolve incentive problems faced by firms? </a:t>
            </a:r>
          </a:p>
          <a:p>
            <a:pPr marL="0" lvl="0" indent="0">
              <a:buNone/>
            </a:pPr>
            <a:r>
              <a:rPr lang="en-US" sz="1500" dirty="0"/>
              <a:t>At the initial point of hiring a firm pays the worker less than their value of marginal product. Eventually, as you get more senior your wage increases and it will eventually exceed your value of marginal product.</a:t>
            </a:r>
          </a:p>
          <a:p>
            <a:pPr marL="0" lvl="0" indent="0">
              <a:buNone/>
            </a:pPr>
            <a:r>
              <a:rPr lang="en-US" sz="1500" dirty="0"/>
              <a:t> This encourages sorting in that only individuals who will stick around and put in effort will accept such an offer - a 'slacker' will get fired while their pay is less than the value of their marginal product. For workers who take a job with this pay structure they are more likely to make firm specific investments knowing they will get rewarded at the firm with higher wages in the future.</a:t>
            </a:r>
          </a:p>
          <a:p>
            <a:pPr marL="0" lvl="0" indent="0">
              <a:buNone/>
            </a:pPr>
            <a:r>
              <a:rPr lang="en-US" sz="1500" dirty="0"/>
              <a:t> Such an approach has some disadvantages. There must be trust between workers and firms (workers must trust the firm not to fire them before they get too senior and get a higher wage). There might be a need for mandatory retirement rules and for a FILO ('first in last out) rule that says the first person hired is the last person let go if there is a downturn.</a:t>
            </a:r>
          </a:p>
          <a:p>
            <a:endParaRPr lang="en-AU" sz="1500"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8</a:t>
            </a:fld>
            <a:endParaRPr lang="en-AU"/>
          </a:p>
        </p:txBody>
      </p:sp>
    </p:spTree>
    <p:extLst>
      <p:ext uri="{BB962C8B-B14F-4D97-AF65-F5344CB8AC3E}">
        <p14:creationId xmlns:p14="http://schemas.microsoft.com/office/powerpoint/2010/main" val="2355951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2</a:t>
            </a:r>
            <a:endParaRPr lang="en-AU" dirty="0">
              <a:solidFill>
                <a:srgbClr val="00206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4A315C-BA6A-AF4B-8D2D-824F621A7BB5}"/>
                  </a:ext>
                </a:extLst>
              </p:cNvPr>
              <p:cNvSpPr>
                <a:spLocks noGrp="1"/>
              </p:cNvSpPr>
              <p:nvPr>
                <p:ph sz="quarter" idx="13"/>
              </p:nvPr>
            </p:nvSpPr>
            <p:spPr/>
            <p:txBody>
              <a:bodyPr/>
              <a:lstStyle/>
              <a:p>
                <a:pPr marL="0" lvl="0" indent="0">
                  <a:buNone/>
                </a:pPr>
                <a:r>
                  <a:rPr lang="en-US" sz="1400" dirty="0"/>
                  <a:t>Larry and Harry are both seeking a job with the same firm. Larry has productivity </a:t>
                </a:r>
                <a:r>
                  <a:rPr lang="en-US" sz="1400" i="1" dirty="0" err="1"/>
                  <a:t>θ</a:t>
                </a:r>
                <a:r>
                  <a:rPr lang="en-US" sz="1400" dirty="0"/>
                  <a:t> = </a:t>
                </a:r>
                <a:r>
                  <a:rPr lang="en-US" sz="1400" i="1" dirty="0"/>
                  <a:t>L</a:t>
                </a:r>
                <a:r>
                  <a:rPr lang="en-US" sz="1400" dirty="0"/>
                  <a:t> = 1 and Harry has productivity </a:t>
                </a:r>
                <a:r>
                  <a:rPr lang="en-US" sz="1400" i="1" dirty="0" err="1"/>
                  <a:t>θ</a:t>
                </a:r>
                <a:r>
                  <a:rPr lang="en-US" sz="1400" dirty="0"/>
                  <a:t> = </a:t>
                </a:r>
                <a:r>
                  <a:rPr lang="en-US" sz="1400" i="1" dirty="0"/>
                  <a:t>H</a:t>
                </a:r>
                <a:r>
                  <a:rPr lang="en-US" sz="1400" dirty="0"/>
                  <a:t> = 2. The firm will hire either Larry or Harry and pay a wage of </a:t>
                </a:r>
                <a:r>
                  <a:rPr lang="en-US" sz="1400" i="1" dirty="0"/>
                  <a:t>w</a:t>
                </a:r>
                <a:r>
                  <a:rPr lang="en-US" sz="1400" dirty="0"/>
                  <a:t>.</a:t>
                </a:r>
                <a:endParaRPr lang="en-AU" sz="1400" dirty="0"/>
              </a:p>
              <a:p>
                <a:pPr marL="0" indent="0">
                  <a:buNone/>
                </a:pPr>
                <a:r>
                  <a:rPr lang="en-US" sz="1400" dirty="0"/>
                  <a:t>The firm would like to hire a high productivity worker, but productivity is private information. However, the firm can observe the education level of each candidate.</a:t>
                </a:r>
                <a:endParaRPr lang="en-AU" sz="1400" dirty="0"/>
              </a:p>
              <a:p>
                <a:pPr marL="0" indent="0">
                  <a:buNone/>
                </a:pPr>
                <a:r>
                  <a:rPr lang="en-US" sz="1400" dirty="0"/>
                  <a:t>Education is easier to obtain for high productivity workers. A worker with productivity </a:t>
                </a:r>
                <a:r>
                  <a:rPr lang="en-US" sz="1400" i="1" dirty="0" err="1"/>
                  <a:t>θ</a:t>
                </a:r>
                <a:r>
                  <a:rPr lang="en-US" sz="1400" dirty="0"/>
                  <a:t> obtains payoffs </a:t>
                </a:r>
                <a:r>
                  <a:rPr lang="en-US" sz="1400" i="1" dirty="0"/>
                  <a:t>S</a:t>
                </a:r>
                <a:r>
                  <a:rPr lang="en-US" sz="1400" dirty="0"/>
                  <a:t> by obtaining education </a:t>
                </a:r>
                <a:r>
                  <a:rPr lang="en-US" sz="1400" i="1" dirty="0"/>
                  <a:t>e</a:t>
                </a:r>
                <a:r>
                  <a:rPr lang="en-US" sz="1400" dirty="0"/>
                  <a:t> if they are hired, where </a:t>
                </a:r>
                <a:endParaRPr lang="en-AU" sz="1400" dirty="0"/>
              </a:p>
              <a:p>
                <a:pPr marL="0" indent="0">
                  <a:buNone/>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𝑆</m:t>
                      </m:r>
                      <m:r>
                        <a:rPr lang="en-US" sz="1400" i="1">
                          <a:latin typeface="Cambria Math" panose="02040503050406030204" pitchFamily="18" charset="0"/>
                        </a:rPr>
                        <m:t> = </m:t>
                      </m:r>
                      <m:r>
                        <a:rPr lang="en-US" sz="1400" i="1">
                          <a:latin typeface="Cambria Math" panose="02040503050406030204" pitchFamily="18" charset="0"/>
                        </a:rPr>
                        <m:t>𝑤</m:t>
                      </m:r>
                      <m:r>
                        <a:rPr lang="en-US" sz="1400" i="1">
                          <a:latin typeface="Cambria Math" panose="02040503050406030204" pitchFamily="18" charset="0"/>
                        </a:rPr>
                        <m:t> − (3 − </m:t>
                      </m:r>
                      <m:r>
                        <a:rPr lang="en-US" sz="1400" i="1">
                          <a:latin typeface="Cambria Math" panose="02040503050406030204" pitchFamily="18" charset="0"/>
                        </a:rPr>
                        <m:t>𝜃</m:t>
                      </m:r>
                      <m:r>
                        <a:rPr lang="en-US" sz="1400" i="1">
                          <a:latin typeface="Cambria Math" panose="02040503050406030204" pitchFamily="18" charset="0"/>
                        </a:rPr>
                        <m:t>)</m:t>
                      </m:r>
                      <m:r>
                        <a:rPr lang="en-US" sz="1400" i="1">
                          <a:latin typeface="Cambria Math" panose="02040503050406030204" pitchFamily="18" charset="0"/>
                        </a:rPr>
                        <m:t>𝑒</m:t>
                      </m:r>
                    </m:oMath>
                  </m:oMathPara>
                </a14:m>
                <a:endParaRPr lang="en-AU" sz="1400" dirty="0"/>
              </a:p>
              <a:p>
                <a:pPr marL="0" lvl="0" indent="0">
                  <a:buNone/>
                </a:pPr>
                <a:r>
                  <a:rPr lang="en-US" sz="1400" dirty="0"/>
                  <a:t>(a) Suppose the firm offers the following contract: </a:t>
                </a:r>
                <a:endParaRPr lang="en-AU" sz="1400" dirty="0"/>
              </a:p>
              <a:p>
                <a:pPr marL="0" indent="0">
                  <a:buNone/>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𝑤</m:t>
                      </m:r>
                      <m:r>
                        <a:rPr lang="en-US" sz="1400" i="1">
                          <a:latin typeface="Cambria Math" panose="02040503050406030204" pitchFamily="18" charset="0"/>
                        </a:rPr>
                        <m:t>=</m:t>
                      </m:r>
                      <m:d>
                        <m:dPr>
                          <m:begChr m:val="{"/>
                          <m:endChr m:val=""/>
                          <m:ctrlPr>
                            <a:rPr lang="en-AU" sz="1400" i="1">
                              <a:latin typeface="Cambria Math" panose="02040503050406030204" pitchFamily="18" charset="0"/>
                            </a:rPr>
                          </m:ctrlPr>
                        </m:dPr>
                        <m:e>
                          <m:m>
                            <m:mPr>
                              <m:mcs>
                                <m:mc>
                                  <m:mcPr>
                                    <m:count m:val="1"/>
                                    <m:mcJc m:val="center"/>
                                  </m:mcPr>
                                </m:mc>
                              </m:mcs>
                              <m:ctrlPr>
                                <a:rPr lang="en-AU" sz="1400" i="1">
                                  <a:latin typeface="Cambria Math" panose="02040503050406030204" pitchFamily="18" charset="0"/>
                                </a:rPr>
                              </m:ctrlPr>
                            </m:mPr>
                            <m:mr>
                              <m:e>
                                <m:r>
                                  <a:rPr lang="en-US" sz="1400" i="1">
                                    <a:latin typeface="Cambria Math" panose="02040503050406030204" pitchFamily="18" charset="0"/>
                                  </a:rPr>
                                  <m:t>40     </m:t>
                                </m:r>
                                <m:r>
                                  <m:rPr>
                                    <m:nor/>
                                  </m:rPr>
                                  <a:rPr lang="en-US" sz="1400"/>
                                  <m:t>if</m:t>
                                </m:r>
                                <m:r>
                                  <a:rPr lang="en-US" sz="1400" i="1">
                                    <a:latin typeface="Cambria Math" panose="02040503050406030204" pitchFamily="18" charset="0"/>
                                  </a:rPr>
                                  <m:t>    </m:t>
                                </m:r>
                                <m:r>
                                  <a:rPr lang="en-US" sz="1400" i="1">
                                    <a:latin typeface="Cambria Math" panose="02040503050406030204" pitchFamily="18" charset="0"/>
                                  </a:rPr>
                                  <m:t>𝑒</m:t>
                                </m:r>
                                <m:r>
                                  <a:rPr lang="en-US" sz="1400" i="1">
                                    <a:latin typeface="Cambria Math" panose="02040503050406030204" pitchFamily="18" charset="0"/>
                                  </a:rPr>
                                  <m:t>≥15</m:t>
                                </m:r>
                              </m:e>
                            </m:mr>
                            <m:mr>
                              <m:e>
                                <m:r>
                                  <a:rPr lang="en-US" sz="1400" i="1">
                                    <a:latin typeface="Cambria Math" panose="02040503050406030204" pitchFamily="18" charset="0"/>
                                  </a:rPr>
                                  <m:t>20     </m:t>
                                </m:r>
                                <m:r>
                                  <m:rPr>
                                    <m:nor/>
                                  </m:rPr>
                                  <a:rPr lang="en-US" sz="1400"/>
                                  <m:t>if</m:t>
                                </m:r>
                                <m:r>
                                  <a:rPr lang="en-US" sz="1400" i="1">
                                    <a:latin typeface="Cambria Math" panose="02040503050406030204" pitchFamily="18" charset="0"/>
                                  </a:rPr>
                                  <m:t>    </m:t>
                                </m:r>
                                <m:r>
                                  <a:rPr lang="en-US" sz="1400" i="1">
                                    <a:latin typeface="Cambria Math" panose="02040503050406030204" pitchFamily="18" charset="0"/>
                                  </a:rPr>
                                  <m:t>𝑒</m:t>
                                </m:r>
                                <m:r>
                                  <a:rPr lang="en-US" sz="1400" i="1">
                                    <a:latin typeface="Cambria Math" panose="02040503050406030204" pitchFamily="18" charset="0"/>
                                  </a:rPr>
                                  <m:t>&lt;15</m:t>
                                </m:r>
                              </m:e>
                            </m:mr>
                          </m:m>
                        </m:e>
                      </m:d>
                    </m:oMath>
                  </m:oMathPara>
                </a14:m>
                <a:endParaRPr lang="en-AU" sz="1400" dirty="0"/>
              </a:p>
              <a:p>
                <a:pPr marL="0" indent="0">
                  <a:buNone/>
                </a:pPr>
                <a:r>
                  <a:rPr lang="en-US" sz="1400" dirty="0"/>
                  <a:t>What will Larry and Harry do? Who will the firm hire? </a:t>
                </a:r>
                <a:endParaRPr lang="en-AU" sz="1400" dirty="0"/>
              </a:p>
              <a:p>
                <a:endParaRPr lang="en-AU" sz="1100" i="1" dirty="0">
                  <a:solidFill>
                    <a:schemeClr val="bg2">
                      <a:lumMod val="50000"/>
                    </a:schemeClr>
                  </a:solidFill>
                </a:endParaRPr>
              </a:p>
            </p:txBody>
          </p:sp>
        </mc:Choice>
        <mc:Fallback xmlns="">
          <p:sp>
            <p:nvSpPr>
              <p:cNvPr id="3" name="Content Placeholder 2">
                <a:extLst>
                  <a:ext uri="{FF2B5EF4-FFF2-40B4-BE49-F238E27FC236}">
                    <a16:creationId xmlns:a16="http://schemas.microsoft.com/office/drawing/2014/main" id="{DC4A315C-BA6A-AF4B-8D2D-824F621A7BB5}"/>
                  </a:ext>
                </a:extLst>
              </p:cNvPr>
              <p:cNvSpPr>
                <a:spLocks noGrp="1" noRot="1" noChangeAspect="1" noMove="1" noResize="1" noEditPoints="1" noAdjustHandles="1" noChangeArrowheads="1" noChangeShapeType="1" noTextEdit="1"/>
              </p:cNvSpPr>
              <p:nvPr>
                <p:ph sz="quarter" idx="13"/>
              </p:nvPr>
            </p:nvSpPr>
            <p:spPr>
              <a:blipFill>
                <a:blip r:embed="rId3"/>
                <a:stretch>
                  <a:fillRect l="-245" b="-34317"/>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9</a:t>
            </a:fld>
            <a:endParaRPr lang="en-AU"/>
          </a:p>
        </p:txBody>
      </p:sp>
    </p:spTree>
    <p:extLst>
      <p:ext uri="{BB962C8B-B14F-4D97-AF65-F5344CB8AC3E}">
        <p14:creationId xmlns:p14="http://schemas.microsoft.com/office/powerpoint/2010/main" val="35719409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56,1,Lecture 3Game Theory"/>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9563</TotalTime>
  <Words>1922</Words>
  <Application>Microsoft Macintosh PowerPoint</Application>
  <PresentationFormat>Widescreen</PresentationFormat>
  <Paragraphs>233</Paragraphs>
  <Slides>22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Cambria Math</vt:lpstr>
      <vt:lpstr>Tw Cen MT</vt:lpstr>
      <vt:lpstr>Droplet</vt:lpstr>
      <vt:lpstr>Tutorial 9 Hiring and retention</vt:lpstr>
      <vt:lpstr>Mid-Semester Exam QUESTION 2(b)</vt:lpstr>
      <vt:lpstr>Mid-Semester Exam QUESTION 2(b)</vt:lpstr>
      <vt:lpstr>Mid-Semester Exam QUESTION 2(b)</vt:lpstr>
      <vt:lpstr>Question 1</vt:lpstr>
      <vt:lpstr>Question 1</vt:lpstr>
      <vt:lpstr>Question 1</vt:lpstr>
      <vt:lpstr>Question 1</vt:lpstr>
      <vt:lpstr>Question 2</vt:lpstr>
      <vt:lpstr>Question 2</vt:lpstr>
      <vt:lpstr>Question 2</vt:lpstr>
      <vt:lpstr>Question 2</vt:lpstr>
      <vt:lpstr>2019 Final Exam Question 1</vt:lpstr>
      <vt:lpstr>2019 Final Exam Question 1</vt:lpstr>
      <vt:lpstr>2019 Final Exam Question 1</vt:lpstr>
      <vt:lpstr>2019 Final Exam Question 1</vt:lpstr>
      <vt:lpstr>2019 Final Exam Question 1</vt:lpstr>
      <vt:lpstr>2019 Final Exam Question 1</vt:lpstr>
      <vt:lpstr>2019 Final Exam Question 1</vt:lpstr>
      <vt:lpstr>2019 Final Exam Question 1</vt:lpstr>
      <vt:lpstr>2019 Final Exam Question 1</vt:lpstr>
      <vt:lpstr>2019 Final Exam Question 1</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Collins</cp:lastModifiedBy>
  <cp:revision>489</cp:revision>
  <dcterms:created xsi:type="dcterms:W3CDTF">2015-02-25T21:48:00Z</dcterms:created>
  <dcterms:modified xsi:type="dcterms:W3CDTF">2020-11-04T09:10:16Z</dcterms:modified>
</cp:coreProperties>
</file>