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4"/>
  </p:notesMasterIdLst>
  <p:sldIdLst>
    <p:sldId id="256" r:id="rId2"/>
    <p:sldId id="334" r:id="rId3"/>
    <p:sldId id="336" r:id="rId4"/>
    <p:sldId id="339" r:id="rId5"/>
    <p:sldId id="341" r:id="rId6"/>
    <p:sldId id="337" r:id="rId7"/>
    <p:sldId id="338" r:id="rId8"/>
    <p:sldId id="335" r:id="rId9"/>
    <p:sldId id="257" r:id="rId10"/>
    <p:sldId id="296" r:id="rId11"/>
    <p:sldId id="343" r:id="rId12"/>
    <p:sldId id="344" r:id="rId13"/>
    <p:sldId id="345" r:id="rId14"/>
    <p:sldId id="346" r:id="rId15"/>
    <p:sldId id="295" r:id="rId16"/>
    <p:sldId id="340" r:id="rId17"/>
    <p:sldId id="291" r:id="rId18"/>
    <p:sldId id="347" r:id="rId19"/>
    <p:sldId id="292" r:id="rId20"/>
    <p:sldId id="348" r:id="rId21"/>
    <p:sldId id="332" r:id="rId22"/>
    <p:sldId id="333" r:id="rId23"/>
  </p:sldIdLst>
  <p:sldSz cx="12192000" cy="685800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A Collins" initials="JAC" lastIdx="1" clrIdx="0">
    <p:extLst>
      <p:ext uri="{19B8F6BF-5375-455C-9EA6-DF929625EA0E}">
        <p15:presenceInfo xmlns:p15="http://schemas.microsoft.com/office/powerpoint/2012/main" userId="S::jason.a.collins@pwc.com::08a68ee8-8054-49b3-baae-47156b4ba1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41" autoAdjust="0"/>
    <p:restoredTop sz="96208"/>
  </p:normalViewPr>
  <p:slideViewPr>
    <p:cSldViewPr snapToGrid="0">
      <p:cViewPr varScale="1">
        <p:scale>
          <a:sx n="102" d="100"/>
          <a:sy n="102" d="100"/>
        </p:scale>
        <p:origin x="200" y="281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25/8/20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dirty="0"/>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dirty="0"/>
          </a:p>
        </p:txBody>
      </p:sp>
    </p:spTree>
    <p:extLst>
      <p:ext uri="{BB962C8B-B14F-4D97-AF65-F5344CB8AC3E}">
        <p14:creationId xmlns:p14="http://schemas.microsoft.com/office/powerpoint/2010/main" val="253359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dirty="0"/>
          </a:p>
        </p:txBody>
      </p:sp>
    </p:spTree>
    <p:extLst>
      <p:ext uri="{BB962C8B-B14F-4D97-AF65-F5344CB8AC3E}">
        <p14:creationId xmlns:p14="http://schemas.microsoft.com/office/powerpoint/2010/main" val="744085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dirty="0"/>
          </a:p>
        </p:txBody>
      </p:sp>
    </p:spTree>
    <p:extLst>
      <p:ext uri="{BB962C8B-B14F-4D97-AF65-F5344CB8AC3E}">
        <p14:creationId xmlns:p14="http://schemas.microsoft.com/office/powerpoint/2010/main" val="1501689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21</a:t>
            </a:fld>
            <a:endParaRPr lang="en-AU" dirty="0"/>
          </a:p>
        </p:txBody>
      </p:sp>
    </p:spTree>
    <p:extLst>
      <p:ext uri="{BB962C8B-B14F-4D97-AF65-F5344CB8AC3E}">
        <p14:creationId xmlns:p14="http://schemas.microsoft.com/office/powerpoint/2010/main" val="2941019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22</a:t>
            </a:fld>
            <a:endParaRPr lang="en-AU" dirty="0"/>
          </a:p>
        </p:txBody>
      </p:sp>
    </p:spTree>
    <p:extLst>
      <p:ext uri="{BB962C8B-B14F-4D97-AF65-F5344CB8AC3E}">
        <p14:creationId xmlns:p14="http://schemas.microsoft.com/office/powerpoint/2010/main" val="2941019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dirty="0"/>
          </a:p>
        </p:txBody>
      </p:sp>
    </p:spTree>
    <p:extLst>
      <p:ext uri="{BB962C8B-B14F-4D97-AF65-F5344CB8AC3E}">
        <p14:creationId xmlns:p14="http://schemas.microsoft.com/office/powerpoint/2010/main" val="234951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dirty="0"/>
          </a:p>
        </p:txBody>
      </p:sp>
    </p:spTree>
    <p:extLst>
      <p:ext uri="{BB962C8B-B14F-4D97-AF65-F5344CB8AC3E}">
        <p14:creationId xmlns:p14="http://schemas.microsoft.com/office/powerpoint/2010/main" val="116040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dirty="0"/>
          </a:p>
        </p:txBody>
      </p:sp>
    </p:spTree>
    <p:extLst>
      <p:ext uri="{BB962C8B-B14F-4D97-AF65-F5344CB8AC3E}">
        <p14:creationId xmlns:p14="http://schemas.microsoft.com/office/powerpoint/2010/main" val="81019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dirty="0"/>
          </a:p>
        </p:txBody>
      </p:sp>
    </p:spTree>
    <p:extLst>
      <p:ext uri="{BB962C8B-B14F-4D97-AF65-F5344CB8AC3E}">
        <p14:creationId xmlns:p14="http://schemas.microsoft.com/office/powerpoint/2010/main" val="1928370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dirty="0"/>
          </a:p>
        </p:txBody>
      </p:sp>
    </p:spTree>
    <p:extLst>
      <p:ext uri="{BB962C8B-B14F-4D97-AF65-F5344CB8AC3E}">
        <p14:creationId xmlns:p14="http://schemas.microsoft.com/office/powerpoint/2010/main" val="3190529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15</a:t>
            </a:fld>
            <a:endParaRPr lang="en-AU" dirty="0"/>
          </a:p>
        </p:txBody>
      </p:sp>
    </p:spTree>
    <p:extLst>
      <p:ext uri="{BB962C8B-B14F-4D97-AF65-F5344CB8AC3E}">
        <p14:creationId xmlns:p14="http://schemas.microsoft.com/office/powerpoint/2010/main" val="928066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16</a:t>
            </a:fld>
            <a:endParaRPr lang="en-AU" dirty="0"/>
          </a:p>
        </p:txBody>
      </p:sp>
    </p:spTree>
    <p:extLst>
      <p:ext uri="{BB962C8B-B14F-4D97-AF65-F5344CB8AC3E}">
        <p14:creationId xmlns:p14="http://schemas.microsoft.com/office/powerpoint/2010/main" val="3020343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dirty="0"/>
          </a:p>
        </p:txBody>
      </p:sp>
    </p:spTree>
    <p:extLst>
      <p:ext uri="{BB962C8B-B14F-4D97-AF65-F5344CB8AC3E}">
        <p14:creationId xmlns:p14="http://schemas.microsoft.com/office/powerpoint/2010/main" val="175569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25/8/20</a:t>
            </a:fld>
            <a:endParaRPr lang="en-AU" dirty="0"/>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346311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25/8/20</a:t>
            </a:fld>
            <a:endParaRPr lang="en-AU" dirty="0"/>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44062818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25/8/20</a:t>
            </a:fld>
            <a:endParaRPr lang="en-AU" dirty="0"/>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303994902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25/8/20</a:t>
            </a:fld>
            <a:endParaRPr lang="en-AU" dirty="0"/>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111778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25/8/20</a:t>
            </a:fld>
            <a:endParaRPr lang="en-AU" dirty="0"/>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81174084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25/8/20</a:t>
            </a:fld>
            <a:endParaRPr lang="en-AU" dirty="0"/>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dirty="0"/>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154809807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25/8/20</a:t>
            </a:fld>
            <a:endParaRPr lang="en-AU" dirty="0"/>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377166955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25/8/20</a:t>
            </a:fld>
            <a:endParaRPr lang="en-AU" dirty="0"/>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386870138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25/8/20</a:t>
            </a:fld>
            <a:endParaRPr lang="en-AU" dirty="0"/>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43731522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25/8/20</a:t>
            </a:fld>
            <a:endParaRPr lang="en-AU" dirty="0"/>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93986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25/8/20</a:t>
            </a:fld>
            <a:endParaRPr lang="en-AU" dirty="0"/>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187358105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25/8/20</a:t>
            </a:fld>
            <a:endParaRPr lang="en-AU" dirty="0"/>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389365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25/8/20</a:t>
            </a:fld>
            <a:endParaRPr lang="en-AU" dirty="0"/>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142431273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25/8/20</a:t>
            </a:fld>
            <a:endParaRPr lang="en-AU" dirty="0"/>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116498723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25/8/20</a:t>
            </a:fld>
            <a:endParaRPr lang="en-AU" dirty="0"/>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2118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25/8/20</a:t>
            </a:fld>
            <a:endParaRPr lang="en-AU" dirty="0"/>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27217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25/8/20</a:t>
            </a:fld>
            <a:endParaRPr lang="en-AU" dirty="0"/>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dirty="0"/>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308729876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25/8/20</a:t>
            </a:fld>
            <a:endParaRPr lang="en-AU" dirty="0"/>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dirty="0"/>
          </a:p>
        </p:txBody>
      </p:sp>
    </p:spTree>
    <p:extLst>
      <p:ext uri="{BB962C8B-B14F-4D97-AF65-F5344CB8AC3E}">
        <p14:creationId xmlns:p14="http://schemas.microsoft.com/office/powerpoint/2010/main" val="238131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dirty="0"/>
          </a:p>
        </p:txBody>
      </p:sp>
    </p:spTree>
    <p:extLst>
      <p:ext uri="{BB962C8B-B14F-4D97-AF65-F5344CB8AC3E}">
        <p14:creationId xmlns:p14="http://schemas.microsoft.com/office/powerpoint/2010/main" val="267929802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jason.collins@sydney.edu.a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1.0</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Introduction</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dirty="0"/>
          </a:p>
        </p:txBody>
      </p: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WHY ARE WE INTERESTED In the Economics of Business strategy?</a:t>
            </a:r>
            <a:endParaRPr lang="en-AU" i="1" dirty="0">
              <a:solidFill>
                <a:srgbClr val="002060"/>
              </a:solidFill>
            </a:endParaRPr>
          </a:p>
        </p:txBody>
      </p:sp>
      <p:sp>
        <p:nvSpPr>
          <p:cNvPr id="3" name="Content Placeholder 2"/>
          <p:cNvSpPr>
            <a:spLocks noGrp="1"/>
          </p:cNvSpPr>
          <p:nvPr>
            <p:ph idx="1"/>
          </p:nvPr>
        </p:nvSpPr>
        <p:spPr/>
        <p:txBody>
          <a:bodyPr>
            <a:normAutofit/>
          </a:bodyPr>
          <a:lstStyle/>
          <a:p>
            <a:pPr marL="0" indent="0">
              <a:lnSpc>
                <a:spcPct val="120000"/>
              </a:lnSpc>
              <a:buClr>
                <a:srgbClr val="0070C0"/>
              </a:buClr>
              <a:buSzPct val="50000"/>
              <a:buNone/>
            </a:pPr>
            <a:r>
              <a:rPr lang="en-US" dirty="0"/>
              <a:t>Let’s illustrate with the story of Enron.</a:t>
            </a:r>
          </a:p>
          <a:p>
            <a:pPr marL="0" indent="0">
              <a:buClr>
                <a:srgbClr val="0070C0"/>
              </a:buClr>
              <a:buSzPct val="50000"/>
              <a:buNone/>
            </a:pPr>
            <a:r>
              <a:rPr lang="en-AU" dirty="0"/>
              <a:t>Enron Corporation formed in 1985 through the merger of two gas pipeline companies.</a:t>
            </a:r>
          </a:p>
          <a:p>
            <a:pPr marL="0" indent="0">
              <a:buClr>
                <a:srgbClr val="0070C0"/>
              </a:buClr>
              <a:buSzPct val="50000"/>
              <a:buNone/>
            </a:pPr>
            <a:r>
              <a:rPr lang="en-AU" dirty="0"/>
              <a:t>With deregulation creating new opportunities, Enron built an innovative business model. It was a pioneer in trading derivative securities tied to assets like natural gas, electricity, and coal. It transformed from a capital-intensive gas pipeline company, shrinking reliance on hard assets and developing creative and unconventional products and practices.</a:t>
            </a:r>
          </a:p>
          <a:p>
            <a:pPr marL="0" indent="0">
              <a:buClr>
                <a:srgbClr val="0070C0"/>
              </a:buClr>
              <a:buSzPct val="50000"/>
              <a:buNone/>
            </a:pPr>
            <a:r>
              <a:rPr lang="en-AU" dirty="0"/>
              <a:t>Enron was named “Most Innovative” of Fortune’s Most Admired Companies list six years in a row.</a:t>
            </a:r>
          </a:p>
          <a:p>
            <a:pPr marL="0" indent="0">
              <a:lnSpc>
                <a:spcPct val="120000"/>
              </a:lnSpc>
              <a:buClr>
                <a:srgbClr val="0070C0"/>
              </a:buClr>
              <a:buSzPct val="50000"/>
              <a:buNone/>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dirty="0"/>
          </a:p>
        </p:txBody>
      </p:sp>
    </p:spTree>
    <p:extLst>
      <p:ext uri="{BB962C8B-B14F-4D97-AF65-F5344CB8AC3E}">
        <p14:creationId xmlns:p14="http://schemas.microsoft.com/office/powerpoint/2010/main" val="7595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WHY ARE WE INTERESTED In the Economics of Business strategy?</a:t>
            </a:r>
            <a:endParaRPr lang="en-AU"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AU" sz="2200" dirty="0"/>
              <a:t>By 2000, Enron operated in:</a:t>
            </a:r>
          </a:p>
          <a:p>
            <a:r>
              <a:rPr lang="en-AU" sz="2200" dirty="0"/>
              <a:t>transportation and distribution, supplying gas and electric transmission services</a:t>
            </a:r>
          </a:p>
          <a:p>
            <a:r>
              <a:rPr lang="en-AU" sz="2200" dirty="0"/>
              <a:t>wholesale services, providing energy services and other products to energy suppliers and other firms</a:t>
            </a:r>
          </a:p>
          <a:p>
            <a:r>
              <a:rPr lang="en-AU" sz="2200" dirty="0"/>
              <a:t>retail services, offering business customers energy products and services</a:t>
            </a:r>
          </a:p>
          <a:p>
            <a:r>
              <a:rPr lang="en-AU" sz="2200" dirty="0"/>
              <a:t>broadband services, providing service providers with access to a fiber-optic cable network</a:t>
            </a:r>
          </a:p>
          <a:p>
            <a:r>
              <a:rPr lang="en-AU" sz="2200" dirty="0"/>
              <a:t>other businesses including water resources and wind energy.</a:t>
            </a:r>
          </a:p>
          <a:p>
            <a:pPr marL="0" indent="0">
              <a:buClr>
                <a:srgbClr val="0070C0"/>
              </a:buClr>
              <a:buSzPct val="50000"/>
              <a:buNone/>
            </a:pPr>
            <a:endParaRPr lang="en-AU" b="1" i="1" dirty="0">
              <a:solidFill>
                <a:srgbClr val="FF0000"/>
              </a:solidFill>
            </a:endParaRPr>
          </a:p>
          <a:p>
            <a:pPr marL="711200" lvl="0" indent="0">
              <a:buClr>
                <a:srgbClr val="0070C0"/>
              </a:buClr>
              <a:buSzPct val="50000"/>
              <a:buNone/>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dirty="0"/>
          </a:p>
        </p:txBody>
      </p:sp>
    </p:spTree>
    <p:extLst>
      <p:ext uri="{BB962C8B-B14F-4D97-AF65-F5344CB8AC3E}">
        <p14:creationId xmlns:p14="http://schemas.microsoft.com/office/powerpoint/2010/main" val="411576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WHY ARE WE INTERESTED In the Economics of Business strategy?</a:t>
            </a:r>
            <a:endParaRPr lang="en-AU"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AU" dirty="0"/>
              <a:t>In 1990, 80 percent of Enron’s revenues came from its regulated gas pipeline business. By 2000, over 90 percent of revenues came from its wholesale energy operations and services segment.</a:t>
            </a:r>
          </a:p>
          <a:p>
            <a:pPr marL="0" indent="0">
              <a:buNone/>
            </a:pPr>
            <a:r>
              <a:rPr lang="en-AU" dirty="0"/>
              <a:t>Enron used sophisticated partnerships whose financing details were kept off Enron’s balance sheet.</a:t>
            </a:r>
          </a:p>
          <a:p>
            <a:pPr marL="0" indent="0">
              <a:buNone/>
            </a:pPr>
            <a:r>
              <a:rPr lang="en-AU" dirty="0"/>
              <a:t>For example, Enron formed a partnership called the Atlantic Water Trust in which it held a 50 percent stake. When Enron’s partner, Marlin Water Trust, was marketed to institutional investors, Enron guaranteed the debt with its own stock. If Enron’s credit rating fell below investment grade and the stock fell below a stipulated price, Enron would be responsible for the partnership’s $915 million debt.</a:t>
            </a:r>
          </a:p>
          <a:p>
            <a:pPr marL="0" indent="0">
              <a:buClr>
                <a:srgbClr val="0070C0"/>
              </a:buClr>
              <a:buSzPct val="50000"/>
              <a:buNone/>
            </a:pPr>
            <a:endParaRPr lang="en-AU" b="1" i="1" dirty="0">
              <a:solidFill>
                <a:srgbClr val="FF0000"/>
              </a:solidFill>
            </a:endParaRPr>
          </a:p>
          <a:p>
            <a:pPr marL="711200" lvl="0" indent="0">
              <a:buClr>
                <a:srgbClr val="0070C0"/>
              </a:buClr>
              <a:buSzPct val="50000"/>
              <a:buNone/>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dirty="0"/>
          </a:p>
        </p:txBody>
      </p:sp>
    </p:spTree>
    <p:extLst>
      <p:ext uri="{BB962C8B-B14F-4D97-AF65-F5344CB8AC3E}">
        <p14:creationId xmlns:p14="http://schemas.microsoft.com/office/powerpoint/2010/main" val="302718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WHY ARE WE INTERESTED In the Economics of Business strategy?</a:t>
            </a:r>
            <a:endParaRPr lang="en-AU"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AU" dirty="0"/>
              <a:t>When Enron prospered, these guarantees appeared to cost the company little. But Enron began to experience significant problems.</a:t>
            </a:r>
          </a:p>
          <a:p>
            <a:r>
              <a:rPr lang="en-AU" dirty="0"/>
              <a:t>In 2000, following a power shortage in California that resulted in blackouts, California launched an investigation into price gouging by Enron and other power marketers.</a:t>
            </a:r>
          </a:p>
          <a:p>
            <a:r>
              <a:rPr lang="en-AU" dirty="0"/>
              <a:t>Enron’s investment in water concessions in Brazil and England ran into political obstacles. For instance, British regulators cut the rates that it was allowed to charge its customers.</a:t>
            </a:r>
          </a:p>
          <a:p>
            <a:r>
              <a:rPr lang="en-AU" dirty="0"/>
              <a:t>Enron had a 65 percent stake in a $3 billion power project in India, which was embroiled in a dispute with its largest customer, who refused to pay for electricity.</a:t>
            </a:r>
          </a:p>
          <a:p>
            <a:r>
              <a:rPr lang="en-AU" dirty="0"/>
              <a:t>The fall in oil prices following the 11 September 2001 attacks generated losses for Enron’s trading operations. Technology changes produced a glut of broadband services.</a:t>
            </a:r>
            <a:endParaRPr lang="en-AU" b="1" i="1" dirty="0">
              <a:solidFill>
                <a:srgbClr val="FF000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dirty="0"/>
          </a:p>
        </p:txBody>
      </p:sp>
    </p:spTree>
    <p:extLst>
      <p:ext uri="{BB962C8B-B14F-4D97-AF65-F5344CB8AC3E}">
        <p14:creationId xmlns:p14="http://schemas.microsoft.com/office/powerpoint/2010/main" val="1740269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WHY ARE WE INTERESTED In the Economics of Business strategy?</a:t>
            </a:r>
            <a:endParaRPr lang="en-AU"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AU" dirty="0"/>
              <a:t>After reaching a peak of nearly $70 billion in August 2000, Enron collapsed, filing for bankruptcy in December 2001.</a:t>
            </a:r>
          </a:p>
          <a:p>
            <a:pPr marL="0" indent="0">
              <a:buNone/>
            </a:pPr>
            <a:r>
              <a:rPr lang="en-AU" dirty="0"/>
              <a:t>Why did this occur?</a:t>
            </a:r>
          </a:p>
          <a:p>
            <a:pPr marL="0" indent="0">
              <a:buNone/>
            </a:pPr>
            <a:r>
              <a:rPr lang="en-AU" dirty="0"/>
              <a:t>Business Week wrote:</a:t>
            </a:r>
          </a:p>
          <a:p>
            <a:pPr marL="457200" lvl="1" indent="0">
              <a:buNone/>
            </a:pPr>
            <a:r>
              <a:rPr lang="en-AU" i="1" dirty="0"/>
              <a:t>Enron didn’t fail just because of improper accounting or alleged corruption at the top. . . . The unrelenting emphasis on earnings growth and individual initiative, coupled with a shocking absence of the usual corporate checks and balances, tipped the culture from one that rewarded aggressive strategy to one that increasingly relied on unethical corner cutting. In the end, too much leeway was given to young, inexperienced managers without the necessary controls to minimize failures. This was a company that simply placed a lot of bad bets on businesses that weren’t so promising to begin with.</a:t>
            </a:r>
          </a:p>
          <a:p>
            <a:pPr marL="0" indent="0">
              <a:buClr>
                <a:srgbClr val="0070C0"/>
              </a:buClr>
              <a:buSzPct val="50000"/>
              <a:buNone/>
            </a:pPr>
            <a:endParaRPr lang="en-AU" b="1" i="1" dirty="0">
              <a:solidFill>
                <a:srgbClr val="FF0000"/>
              </a:solidFill>
            </a:endParaRPr>
          </a:p>
          <a:p>
            <a:pPr marL="711200" lvl="0" indent="0">
              <a:buClr>
                <a:srgbClr val="0070C0"/>
              </a:buClr>
              <a:buSzPct val="50000"/>
              <a:buNone/>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dirty="0"/>
          </a:p>
        </p:txBody>
      </p:sp>
    </p:spTree>
    <p:extLst>
      <p:ext uri="{BB962C8B-B14F-4D97-AF65-F5344CB8AC3E}">
        <p14:creationId xmlns:p14="http://schemas.microsoft.com/office/powerpoint/2010/main" val="146000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WHY ARE WE INTERESTED In the Economics of Business strategy?</a:t>
            </a:r>
            <a:endParaRPr lang="en-AU" i="1" dirty="0">
              <a:solidFill>
                <a:srgbClr val="002060"/>
              </a:solidFill>
            </a:endParaRPr>
          </a:p>
        </p:txBody>
      </p:sp>
      <p:sp>
        <p:nvSpPr>
          <p:cNvPr id="3" name="Content Placeholder 2"/>
          <p:cNvSpPr>
            <a:spLocks noGrp="1"/>
          </p:cNvSpPr>
          <p:nvPr>
            <p:ph idx="1"/>
          </p:nvPr>
        </p:nvSpPr>
        <p:spPr/>
        <p:txBody>
          <a:bodyPr>
            <a:normAutofit fontScale="92500"/>
          </a:bodyPr>
          <a:lstStyle/>
          <a:p>
            <a:pPr marL="0" indent="0">
              <a:buClr>
                <a:srgbClr val="0070C0"/>
              </a:buClr>
              <a:buSzPct val="50000"/>
              <a:buNone/>
            </a:pPr>
            <a:r>
              <a:rPr lang="en-US" sz="1800" dirty="0"/>
              <a:t>The failure of Enron rested on three core strategic failures:</a:t>
            </a:r>
          </a:p>
          <a:p>
            <a:pPr>
              <a:spcBef>
                <a:spcPts val="600"/>
              </a:spcBef>
              <a:buSzPct val="100000"/>
            </a:pPr>
            <a:r>
              <a:rPr lang="en-AU" sz="1800" b="1" dirty="0">
                <a:sym typeface="Helvetica"/>
              </a:rPr>
              <a:t>Organisational architecture</a:t>
            </a:r>
            <a:r>
              <a:rPr lang="en-AU" sz="1800" dirty="0">
                <a:sym typeface="Helvetica"/>
              </a:rPr>
              <a:t>: The assignment of decision rights in the firm. What was the management and decision-making structure? Who was making decisions? Was there any oversight or checks and balances?</a:t>
            </a:r>
          </a:p>
          <a:p>
            <a:pPr>
              <a:spcBef>
                <a:spcPts val="600"/>
              </a:spcBef>
              <a:buSzPct val="100000"/>
            </a:pPr>
            <a:r>
              <a:rPr lang="en-AU" sz="1800" b="1" dirty="0">
                <a:sym typeface="Helvetica"/>
              </a:rPr>
              <a:t>Incentive compensation</a:t>
            </a:r>
            <a:r>
              <a:rPr lang="en-AU" sz="1800" dirty="0">
                <a:sym typeface="Helvetica"/>
              </a:rPr>
              <a:t>: The methods of rewarding individuals. </a:t>
            </a:r>
            <a:r>
              <a:rPr lang="en-US" sz="1800" dirty="0">
                <a:sym typeface="Helvetica"/>
              </a:rPr>
              <a:t>Did</a:t>
            </a:r>
            <a:r>
              <a:rPr lang="en-US" sz="1800" b="1" dirty="0">
                <a:sym typeface="Helvetica"/>
              </a:rPr>
              <a:t> </a:t>
            </a:r>
            <a:r>
              <a:rPr lang="en-US" sz="1800" dirty="0">
                <a:sym typeface="Helvetica"/>
              </a:rPr>
              <a:t>performance measures </a:t>
            </a:r>
            <a:r>
              <a:rPr lang="en-AU" sz="1800" dirty="0">
                <a:sym typeface="Helvetica"/>
              </a:rPr>
              <a:t>encouraged excessive risk taking?</a:t>
            </a:r>
          </a:p>
          <a:p>
            <a:pPr>
              <a:spcBef>
                <a:spcPts val="600"/>
              </a:spcBef>
              <a:buSzPct val="100000"/>
            </a:pPr>
            <a:r>
              <a:rPr lang="en-AU" sz="1800" b="1" dirty="0">
                <a:sym typeface="Helvetica"/>
              </a:rPr>
              <a:t>Performance evaluation</a:t>
            </a:r>
            <a:r>
              <a:rPr lang="en-AU" sz="1800" dirty="0">
                <a:sym typeface="Helvetica"/>
              </a:rPr>
              <a:t>: The structure of the of the systems to evaluate performance of individuals and business units. Did the accounting measures provide an accurate view of performance?</a:t>
            </a:r>
          </a:p>
          <a:p>
            <a:pPr marL="0" indent="0">
              <a:buClr>
                <a:srgbClr val="0070C0"/>
              </a:buClr>
              <a:buSzPct val="50000"/>
              <a:buNone/>
            </a:pPr>
            <a:r>
              <a:rPr lang="en-US" sz="1800" dirty="0"/>
              <a:t>These three areas will all be covered this semester.</a:t>
            </a:r>
            <a:endParaRPr lang="en-AU" sz="1800" b="1" i="1" dirty="0">
              <a:solidFill>
                <a:srgbClr val="FF0000"/>
              </a:solidFill>
            </a:endParaRPr>
          </a:p>
          <a:p>
            <a:pPr marL="711200" lvl="0" indent="0">
              <a:buClr>
                <a:srgbClr val="0070C0"/>
              </a:buClr>
              <a:buSzPct val="50000"/>
              <a:buFont typeface="Wingdings" panose="05000000000000000000" pitchFamily="2" charset="2"/>
              <a:buChar char="v"/>
            </a:pPr>
            <a:endParaRPr lang="en-AU" sz="1800" dirty="0">
              <a:sym typeface="Helvetica"/>
            </a:endParaRPr>
          </a:p>
          <a:p>
            <a:pPr marL="711200" indent="0">
              <a:buClr>
                <a:srgbClr val="0070C0"/>
              </a:buClr>
              <a:buSzPct val="50000"/>
              <a:buFont typeface="Wingdings" panose="05000000000000000000" pitchFamily="2" charset="2"/>
              <a:buChar char="v"/>
            </a:pPr>
            <a:endParaRPr lang="en-US" sz="1800" dirty="0"/>
          </a:p>
          <a:p>
            <a:pPr marL="711200" indent="0">
              <a:buClr>
                <a:srgbClr val="0070C0"/>
              </a:buClr>
              <a:buSzPct val="50000"/>
              <a:buFont typeface="Wingdings" panose="05000000000000000000" pitchFamily="2" charset="2"/>
              <a:buChar char="v"/>
            </a:pPr>
            <a:endParaRPr lang="en-US" sz="1800" dirty="0"/>
          </a:p>
          <a:p>
            <a:pPr marL="0" indent="0">
              <a:buClr>
                <a:srgbClr val="0070C0"/>
              </a:buClr>
              <a:buSzPct val="50000"/>
              <a:buNone/>
            </a:pPr>
            <a:endParaRPr lang="en-US"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15</a:t>
            </a:fld>
            <a:endParaRPr lang="en-AU" dirty="0"/>
          </a:p>
        </p:txBody>
      </p:sp>
    </p:spTree>
    <p:extLst>
      <p:ext uri="{BB962C8B-B14F-4D97-AF65-F5344CB8AC3E}">
        <p14:creationId xmlns:p14="http://schemas.microsoft.com/office/powerpoint/2010/main" val="521846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Introduction to the Economics of Strategy</a:t>
            </a:r>
            <a:endParaRPr lang="en-AU" dirty="0">
              <a:solidFill>
                <a:srgbClr val="002060"/>
              </a:solidFill>
            </a:endParaRPr>
          </a:p>
        </p:txBody>
      </p:sp>
      <p:sp>
        <p:nvSpPr>
          <p:cNvPr id="3" name="Content Placeholder 2"/>
          <p:cNvSpPr>
            <a:spLocks noGrp="1"/>
          </p:cNvSpPr>
          <p:nvPr>
            <p:ph sz="quarter" idx="13"/>
          </p:nvPr>
        </p:nvSpPr>
        <p:spPr/>
        <p:txBody>
          <a:bodyPr>
            <a:normAutofit fontScale="92500" lnSpcReduction="20000"/>
          </a:bodyPr>
          <a:lstStyle/>
          <a:p>
            <a:pPr marL="0" indent="0">
              <a:lnSpc>
                <a:spcPct val="120000"/>
              </a:lnSpc>
              <a:buClr>
                <a:srgbClr val="0070C0"/>
              </a:buClr>
              <a:buSzPct val="50000"/>
              <a:buNone/>
            </a:pPr>
            <a:r>
              <a:rPr lang="en-US" sz="1600" dirty="0"/>
              <a:t>In this unit, we are going to use an economic lens to understand firm success. We will examine both inside and outside the firm, as economics can offer insight across all these issues.</a:t>
            </a:r>
          </a:p>
          <a:p>
            <a:pPr marL="0" indent="0">
              <a:lnSpc>
                <a:spcPct val="120000"/>
              </a:lnSpc>
              <a:buClr>
                <a:srgbClr val="0070C0"/>
              </a:buClr>
              <a:buSzPct val="50000"/>
              <a:buNone/>
            </a:pPr>
            <a:r>
              <a:rPr lang="en-US" sz="1600" dirty="0"/>
              <a:t>We will examine interactions with external agents, such as: </a:t>
            </a:r>
          </a:p>
          <a:p>
            <a:pPr>
              <a:spcBef>
                <a:spcPts val="600"/>
              </a:spcBef>
              <a:buSzPct val="100000"/>
            </a:pPr>
            <a:r>
              <a:rPr lang="en-AU" sz="1600" dirty="0">
                <a:sym typeface="Helvetica"/>
              </a:rPr>
              <a:t>Which markets to enter</a:t>
            </a:r>
          </a:p>
          <a:p>
            <a:pPr>
              <a:spcBef>
                <a:spcPts val="600"/>
              </a:spcBef>
              <a:buSzPct val="100000"/>
            </a:pPr>
            <a:r>
              <a:rPr lang="en-AU" sz="1600" dirty="0">
                <a:sym typeface="Helvetica"/>
              </a:rPr>
              <a:t>How to enter markets and deter rival entry</a:t>
            </a:r>
          </a:p>
          <a:p>
            <a:pPr>
              <a:spcBef>
                <a:spcPts val="600"/>
              </a:spcBef>
              <a:buSzPct val="100000"/>
            </a:pPr>
            <a:r>
              <a:rPr lang="en-AU" sz="1600" dirty="0">
                <a:sym typeface="Helvetica"/>
              </a:rPr>
              <a:t>Product differentiation</a:t>
            </a:r>
            <a:endParaRPr lang="en-AU" sz="1600" i="1" dirty="0">
              <a:solidFill>
                <a:schemeClr val="bg2">
                  <a:lumMod val="50000"/>
                </a:schemeClr>
              </a:solidFill>
              <a:sym typeface="Helvetica"/>
            </a:endParaRPr>
          </a:p>
          <a:p>
            <a:pPr>
              <a:spcBef>
                <a:spcPts val="600"/>
              </a:spcBef>
              <a:buSzPct val="100000"/>
            </a:pPr>
            <a:r>
              <a:rPr lang="en-AU" sz="1600" dirty="0">
                <a:sym typeface="Helvetica"/>
              </a:rPr>
              <a:t>How to price products</a:t>
            </a:r>
          </a:p>
          <a:p>
            <a:pPr marL="0" indent="0">
              <a:lnSpc>
                <a:spcPct val="120000"/>
              </a:lnSpc>
              <a:spcBef>
                <a:spcPts val="600"/>
              </a:spcBef>
              <a:buClr>
                <a:srgbClr val="0070C0"/>
              </a:buClr>
              <a:buSzPct val="100000"/>
              <a:buNone/>
            </a:pPr>
            <a:r>
              <a:rPr lang="en-AU" sz="1600" dirty="0">
                <a:sym typeface="Helvetica"/>
              </a:rPr>
              <a:t>We will also examine the internal organisation of firms (as per the issues we have just identified with Enron):</a:t>
            </a:r>
          </a:p>
          <a:p>
            <a:pPr>
              <a:spcBef>
                <a:spcPts val="600"/>
              </a:spcBef>
              <a:buSzPct val="100000"/>
            </a:pPr>
            <a:r>
              <a:rPr lang="en-AU" sz="1600" dirty="0">
                <a:sym typeface="Helvetica"/>
              </a:rPr>
              <a:t>Hiring and retaining the right employees</a:t>
            </a:r>
          </a:p>
          <a:p>
            <a:pPr>
              <a:spcBef>
                <a:spcPts val="600"/>
              </a:spcBef>
              <a:buSzPct val="100000"/>
            </a:pPr>
            <a:r>
              <a:rPr lang="en-AU" sz="1600" dirty="0">
                <a:sym typeface="Helvetica"/>
              </a:rPr>
              <a:t>Designing incentives and decision rights</a:t>
            </a:r>
          </a:p>
          <a:p>
            <a:pPr>
              <a:spcBef>
                <a:spcPts val="600"/>
              </a:spcBef>
              <a:buSzPct val="100000"/>
            </a:pPr>
            <a:r>
              <a:rPr lang="en-AU" sz="1600" dirty="0">
                <a:sym typeface="Helvetica"/>
              </a:rPr>
              <a:t>Evaluating and rewarding performance</a:t>
            </a:r>
            <a:endParaRPr lang="en-US"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16</a:t>
            </a:fld>
            <a:endParaRPr lang="en-AU" dirty="0"/>
          </a:p>
        </p:txBody>
      </p:sp>
    </p:spTree>
    <p:extLst>
      <p:ext uri="{BB962C8B-B14F-4D97-AF65-F5344CB8AC3E}">
        <p14:creationId xmlns:p14="http://schemas.microsoft.com/office/powerpoint/2010/main" val="2326262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Introduction to the Economics of Strategy</a:t>
            </a:r>
            <a:endParaRPr lang="en-AU" dirty="0">
              <a:solidFill>
                <a:srgbClr val="002060"/>
              </a:solidFill>
            </a:endParaRPr>
          </a:p>
        </p:txBody>
      </p:sp>
      <p:sp>
        <p:nvSpPr>
          <p:cNvPr id="3" name="Content Placeholder 2"/>
          <p:cNvSpPr>
            <a:spLocks noGrp="1"/>
          </p:cNvSpPr>
          <p:nvPr>
            <p:ph sz="quarter" idx="13"/>
          </p:nvPr>
        </p:nvSpPr>
        <p:spPr/>
        <p:txBody>
          <a:bodyPr>
            <a:normAutofit fontScale="92500" lnSpcReduction="10000"/>
          </a:bodyPr>
          <a:lstStyle/>
          <a:p>
            <a:pPr marL="0" indent="0">
              <a:buNone/>
            </a:pPr>
            <a:r>
              <a:rPr lang="en-AU" dirty="0"/>
              <a:t>Economics studies how individuals make choices under constraints.</a:t>
            </a:r>
          </a:p>
          <a:p>
            <a:r>
              <a:rPr lang="en-AU" dirty="0"/>
              <a:t>What do consumers buy with limited income? </a:t>
            </a:r>
          </a:p>
          <a:p>
            <a:r>
              <a:rPr lang="en-AU" dirty="0"/>
              <a:t>How do managers and employees make production and pricing decisions with limited resources? </a:t>
            </a:r>
          </a:p>
          <a:p>
            <a:pPr marL="0" indent="0">
              <a:buNone/>
            </a:pPr>
            <a:r>
              <a:rPr lang="en-AU" dirty="0"/>
              <a:t>Economics emphasises the role of incentives.</a:t>
            </a:r>
          </a:p>
          <a:p>
            <a:r>
              <a:rPr lang="en-AU" dirty="0"/>
              <a:t>What are the incentives of firms to compete? </a:t>
            </a:r>
          </a:p>
          <a:p>
            <a:r>
              <a:rPr lang="en-AU" dirty="0"/>
              <a:t>What are the incentives of employees to work hard and make good decisions? </a:t>
            </a:r>
          </a:p>
          <a:p>
            <a:pPr marL="0" indent="0">
              <a:buNone/>
            </a:pPr>
            <a:r>
              <a:rPr lang="en-AU" dirty="0"/>
              <a:t>In this course we try to understand how economics can provide insight into value creation </a:t>
            </a:r>
          </a:p>
          <a:p>
            <a:pPr marL="711200" lvl="0" indent="0">
              <a:buClr>
                <a:srgbClr val="0070C0"/>
              </a:buClr>
              <a:buSzPct val="50000"/>
              <a:buNone/>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dirty="0"/>
          </a:p>
        </p:txBody>
      </p:sp>
    </p:spTree>
    <p:extLst>
      <p:ext uri="{BB962C8B-B14F-4D97-AF65-F5344CB8AC3E}">
        <p14:creationId xmlns:p14="http://schemas.microsoft.com/office/powerpoint/2010/main" val="12318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Introduction to the Economics of Strategy</a:t>
            </a:r>
            <a:endParaRPr lang="en-AU" dirty="0">
              <a:solidFill>
                <a:srgbClr val="002060"/>
              </a:solidFill>
            </a:endParaRPr>
          </a:p>
        </p:txBody>
      </p:sp>
      <p:sp>
        <p:nvSpPr>
          <p:cNvPr id="3" name="Content Placeholder 2"/>
          <p:cNvSpPr>
            <a:spLocks noGrp="1"/>
          </p:cNvSpPr>
          <p:nvPr>
            <p:ph sz="quarter" idx="13"/>
          </p:nvPr>
        </p:nvSpPr>
        <p:spPr>
          <a:xfrm>
            <a:off x="913774" y="2367093"/>
            <a:ext cx="10363826" cy="1061908"/>
          </a:xfrm>
        </p:spPr>
        <p:txBody>
          <a:bodyPr>
            <a:normAutofit/>
          </a:bodyPr>
          <a:lstStyle/>
          <a:p>
            <a:pPr marL="0" indent="0">
              <a:lnSpc>
                <a:spcPct val="120000"/>
              </a:lnSpc>
              <a:spcBef>
                <a:spcPts val="600"/>
              </a:spcBef>
              <a:buClr>
                <a:srgbClr val="0070C0"/>
              </a:buClr>
              <a:buSzPct val="50000"/>
              <a:buNone/>
            </a:pPr>
            <a:r>
              <a:rPr lang="en-AU" dirty="0">
                <a:sym typeface="Helvetica"/>
              </a:rPr>
              <a:t>In this unit we will examine how economics can provide insight into business strategy.</a:t>
            </a:r>
          </a:p>
          <a:p>
            <a:pPr marL="0" indent="0">
              <a:lnSpc>
                <a:spcPct val="120000"/>
              </a:lnSpc>
              <a:spcBef>
                <a:spcPts val="600"/>
              </a:spcBef>
              <a:buClr>
                <a:srgbClr val="0070C0"/>
              </a:buClr>
              <a:buSzPct val="50000"/>
              <a:buNone/>
            </a:pPr>
            <a:r>
              <a:rPr lang="en-US" dirty="0">
                <a:sym typeface="Helvetica"/>
              </a:rPr>
              <a:t>We want to go beyond the black box</a:t>
            </a: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dirty="0"/>
          </a:p>
        </p:txBody>
      </p:sp>
      <p:sp>
        <p:nvSpPr>
          <p:cNvPr id="7" name="Rounded Rectangle 6"/>
          <p:cNvSpPr/>
          <p:nvPr/>
        </p:nvSpPr>
        <p:spPr>
          <a:xfrm>
            <a:off x="2125133" y="4280399"/>
            <a:ext cx="1143000" cy="584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1" dirty="0"/>
              <a:t>Inputs</a:t>
            </a:r>
            <a:endParaRPr lang="en-AU" b="1" i="1" dirty="0"/>
          </a:p>
        </p:txBody>
      </p:sp>
      <p:sp>
        <p:nvSpPr>
          <p:cNvPr id="8" name="Rounded Rectangle 7"/>
          <p:cNvSpPr/>
          <p:nvPr/>
        </p:nvSpPr>
        <p:spPr>
          <a:xfrm>
            <a:off x="8542864" y="4266205"/>
            <a:ext cx="1143000" cy="584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1" dirty="0"/>
              <a:t>Outputs</a:t>
            </a:r>
            <a:endParaRPr lang="en-AU" b="1" i="1" dirty="0"/>
          </a:p>
        </p:txBody>
      </p:sp>
      <p:sp>
        <p:nvSpPr>
          <p:cNvPr id="9" name="Rounded Rectangle 8"/>
          <p:cNvSpPr/>
          <p:nvPr/>
        </p:nvSpPr>
        <p:spPr>
          <a:xfrm>
            <a:off x="5113864" y="4187265"/>
            <a:ext cx="1583267" cy="770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firm or technology</a:t>
            </a:r>
            <a:endParaRPr lang="en-AU" b="1" i="1" dirty="0"/>
          </a:p>
        </p:txBody>
      </p:sp>
      <p:sp>
        <p:nvSpPr>
          <p:cNvPr id="10" name="Right Arrow 9"/>
          <p:cNvSpPr/>
          <p:nvPr/>
        </p:nvSpPr>
        <p:spPr>
          <a:xfrm>
            <a:off x="3268132" y="4396940"/>
            <a:ext cx="1845732" cy="32273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Right Arrow 10"/>
          <p:cNvSpPr/>
          <p:nvPr/>
        </p:nvSpPr>
        <p:spPr>
          <a:xfrm>
            <a:off x="6697131" y="4387975"/>
            <a:ext cx="1845732" cy="32273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2531008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Introduction to the Economics of Strategy</a:t>
            </a:r>
            <a:endParaRPr lang="en-AU" dirty="0">
              <a:solidFill>
                <a:srgbClr val="002060"/>
              </a:solidFill>
            </a:endParaRPr>
          </a:p>
        </p:txBody>
      </p:sp>
      <p:sp>
        <p:nvSpPr>
          <p:cNvPr id="3" name="Content Placeholder 2"/>
          <p:cNvSpPr>
            <a:spLocks noGrp="1"/>
          </p:cNvSpPr>
          <p:nvPr>
            <p:ph sz="quarter" idx="13"/>
          </p:nvPr>
        </p:nvSpPr>
        <p:spPr/>
        <p:txBody>
          <a:bodyPr>
            <a:noAutofit/>
          </a:bodyPr>
          <a:lstStyle/>
          <a:p>
            <a:pPr marL="0" indent="0">
              <a:lnSpc>
                <a:spcPct val="120000"/>
              </a:lnSpc>
              <a:buClr>
                <a:srgbClr val="0070C0"/>
              </a:buClr>
              <a:buSzPct val="50000"/>
              <a:buNone/>
            </a:pPr>
            <a:r>
              <a:rPr lang="en-AU" sz="1600" dirty="0"/>
              <a:t>We will use economics to discuss issues such as the following:</a:t>
            </a:r>
          </a:p>
          <a:p>
            <a:pPr>
              <a:lnSpc>
                <a:spcPct val="100000"/>
              </a:lnSpc>
              <a:spcBef>
                <a:spcPts val="600"/>
              </a:spcBef>
              <a:buClr>
                <a:srgbClr val="0070C0"/>
              </a:buClr>
              <a:buSzPct val="100000"/>
            </a:pPr>
            <a:r>
              <a:rPr lang="en-AU" sz="1600" dirty="0">
                <a:sym typeface="Helvetica"/>
              </a:rPr>
              <a:t>Centralisation versus decentralisation within the firm.</a:t>
            </a:r>
          </a:p>
          <a:p>
            <a:pPr>
              <a:lnSpc>
                <a:spcPct val="100000"/>
              </a:lnSpc>
              <a:spcBef>
                <a:spcPts val="600"/>
              </a:spcBef>
              <a:buClr>
                <a:srgbClr val="0070C0"/>
              </a:buClr>
              <a:buSzPct val="100000"/>
            </a:pPr>
            <a:r>
              <a:rPr lang="en-AU" sz="1600" dirty="0">
                <a:sym typeface="Helvetica"/>
              </a:rPr>
              <a:t>Bundling tasks: which tasks to bundle and how</a:t>
            </a:r>
          </a:p>
          <a:p>
            <a:pPr>
              <a:lnSpc>
                <a:spcPct val="100000"/>
              </a:lnSpc>
              <a:spcBef>
                <a:spcPts val="600"/>
              </a:spcBef>
              <a:buClr>
                <a:srgbClr val="0070C0"/>
              </a:buClr>
              <a:buSzPct val="100000"/>
            </a:pPr>
            <a:r>
              <a:rPr lang="en-AU" sz="1600" dirty="0">
                <a:sym typeface="Helvetica"/>
              </a:rPr>
              <a:t>Bundling jobs into business decision units</a:t>
            </a:r>
          </a:p>
          <a:p>
            <a:pPr>
              <a:lnSpc>
                <a:spcPct val="100000"/>
              </a:lnSpc>
              <a:spcBef>
                <a:spcPts val="600"/>
              </a:spcBef>
              <a:buClr>
                <a:srgbClr val="0070C0"/>
              </a:buClr>
              <a:buSzPct val="100000"/>
            </a:pPr>
            <a:r>
              <a:rPr lang="en-AU" sz="1600" dirty="0">
                <a:sym typeface="Helvetica"/>
              </a:rPr>
              <a:t>Objective versus subjective performance measures.</a:t>
            </a:r>
          </a:p>
          <a:p>
            <a:pPr>
              <a:lnSpc>
                <a:spcPct val="100000"/>
              </a:lnSpc>
              <a:spcBef>
                <a:spcPts val="600"/>
              </a:spcBef>
              <a:buClr>
                <a:srgbClr val="0070C0"/>
              </a:buClr>
              <a:buSzPct val="100000"/>
            </a:pPr>
            <a:r>
              <a:rPr lang="en-AU" sz="1600" dirty="0">
                <a:sym typeface="Helvetica"/>
              </a:rPr>
              <a:t>Incentive compensation schemes</a:t>
            </a:r>
          </a:p>
          <a:p>
            <a:pPr>
              <a:lnSpc>
                <a:spcPct val="100000"/>
              </a:lnSpc>
              <a:spcBef>
                <a:spcPts val="600"/>
              </a:spcBef>
              <a:buClr>
                <a:srgbClr val="0070C0"/>
              </a:buClr>
              <a:buSzPct val="100000"/>
            </a:pPr>
            <a:r>
              <a:rPr lang="en-AU" sz="1600" dirty="0">
                <a:sym typeface="Helvetica"/>
              </a:rPr>
              <a:t>The make versus buy decision</a:t>
            </a:r>
          </a:p>
          <a:p>
            <a:pPr>
              <a:lnSpc>
                <a:spcPct val="100000"/>
              </a:lnSpc>
              <a:spcBef>
                <a:spcPts val="600"/>
              </a:spcBef>
              <a:buClr>
                <a:srgbClr val="0070C0"/>
              </a:buClr>
              <a:buSzPct val="100000"/>
            </a:pPr>
            <a:r>
              <a:rPr lang="en-AU" sz="1600" dirty="0">
                <a:sym typeface="Helvetica"/>
              </a:rPr>
              <a:t>How to interact with customers (pricing) and competitors.</a:t>
            </a:r>
          </a:p>
          <a:p>
            <a:pPr marL="0" indent="0">
              <a:buClr>
                <a:srgbClr val="0070C0"/>
              </a:buClr>
              <a:buSzPct val="50000"/>
              <a:buNone/>
            </a:pPr>
            <a:r>
              <a:rPr lang="en-US" sz="1600" dirty="0"/>
              <a:t>We will analyse these questions with some bread and butter economic concepts. </a:t>
            </a:r>
            <a:r>
              <a:rPr lang="en-AU" sz="1600" dirty="0">
                <a:sym typeface="Helvetica"/>
              </a:rPr>
              <a:t>The challenge will be construct simple models that shed light on each, and use our models to help explain what works, what doesn’t, and why.</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dirty="0"/>
          </a:p>
        </p:txBody>
      </p:sp>
    </p:spTree>
    <p:extLst>
      <p:ext uri="{BB962C8B-B14F-4D97-AF65-F5344CB8AC3E}">
        <p14:creationId xmlns:p14="http://schemas.microsoft.com/office/powerpoint/2010/main" val="29221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EC765C-B990-0C4B-86A4-0962876F0411}"/>
              </a:ext>
            </a:extLst>
          </p:cNvPr>
          <p:cNvSpPr>
            <a:spLocks noGrp="1"/>
          </p:cNvSpPr>
          <p:nvPr>
            <p:ph type="title"/>
          </p:nvPr>
        </p:nvSpPr>
        <p:spPr/>
        <p:txBody>
          <a:bodyPr/>
          <a:lstStyle/>
          <a:p>
            <a:r>
              <a:rPr lang="en-AU" dirty="0"/>
              <a:t>About me</a:t>
            </a:r>
          </a:p>
        </p:txBody>
      </p:sp>
      <p:sp>
        <p:nvSpPr>
          <p:cNvPr id="6" name="Content Placeholder 5">
            <a:extLst>
              <a:ext uri="{FF2B5EF4-FFF2-40B4-BE49-F238E27FC236}">
                <a16:creationId xmlns:a16="http://schemas.microsoft.com/office/drawing/2014/main" id="{47354D5C-2387-0941-9618-8EA28293E2A1}"/>
              </a:ext>
            </a:extLst>
          </p:cNvPr>
          <p:cNvSpPr>
            <a:spLocks noGrp="1"/>
          </p:cNvSpPr>
          <p:nvPr>
            <p:ph sz="quarter" idx="13"/>
          </p:nvPr>
        </p:nvSpPr>
        <p:spPr/>
        <p:txBody>
          <a:bodyPr>
            <a:normAutofit lnSpcReduction="10000"/>
          </a:bodyPr>
          <a:lstStyle/>
          <a:p>
            <a:pPr marL="0" indent="0">
              <a:buNone/>
            </a:pPr>
            <a:r>
              <a:rPr lang="en-AU" dirty="0"/>
              <a:t>Lecturer: Jason Collins</a:t>
            </a:r>
          </a:p>
          <a:p>
            <a:pPr marL="0" indent="0">
              <a:buNone/>
            </a:pPr>
            <a:r>
              <a:rPr lang="en-AU" dirty="0"/>
              <a:t>Email: </a:t>
            </a:r>
            <a:r>
              <a:rPr lang="en-AU" dirty="0">
                <a:hlinkClick r:id="rId2"/>
              </a:rPr>
              <a:t>jason.collins@sydney.edu.au</a:t>
            </a:r>
            <a:endParaRPr lang="en-AU" dirty="0"/>
          </a:p>
          <a:p>
            <a:pPr marL="0" indent="0">
              <a:buNone/>
            </a:pPr>
            <a:r>
              <a:rPr lang="en-AU" b="1" dirty="0"/>
              <a:t>Communications</a:t>
            </a:r>
          </a:p>
          <a:p>
            <a:r>
              <a:rPr lang="en-AU" dirty="0"/>
              <a:t>For questions concerning course content, please post them on the Discussion board of Canvas. There is a discussion for each week. I will respond there or in class.</a:t>
            </a:r>
          </a:p>
          <a:p>
            <a:r>
              <a:rPr lang="en-AU" dirty="0"/>
              <a:t>For administrative or personal matters, please email. We can set up an appointment if required.</a:t>
            </a:r>
          </a:p>
          <a:p>
            <a:r>
              <a:rPr lang="en-AU" dirty="0"/>
              <a:t>At the end of each week’s live lecture I will hold an office hour where you can drop in.</a:t>
            </a:r>
          </a:p>
          <a:p>
            <a:endParaRPr lang="en-AU" dirty="0"/>
          </a:p>
        </p:txBody>
      </p:sp>
      <p:sp>
        <p:nvSpPr>
          <p:cNvPr id="2" name="Footer Placeholder 1">
            <a:extLst>
              <a:ext uri="{FF2B5EF4-FFF2-40B4-BE49-F238E27FC236}">
                <a16:creationId xmlns:a16="http://schemas.microsoft.com/office/drawing/2014/main" id="{7EA5FC4E-234D-1148-8E27-711581916935}"/>
              </a:ext>
            </a:extLst>
          </p:cNvPr>
          <p:cNvSpPr>
            <a:spLocks noGrp="1"/>
          </p:cNvSpPr>
          <p:nvPr>
            <p:ph type="ftr" sz="quarter" idx="11"/>
          </p:nvPr>
        </p:nvSpPr>
        <p:spPr/>
        <p:txBody>
          <a:bodyPr/>
          <a:lstStyle/>
          <a:p>
            <a:r>
              <a:rPr lang="en-AU" dirty="0"/>
              <a:t>Econ5026 Strategic Business Relationships, S2 2020</a:t>
            </a:r>
          </a:p>
        </p:txBody>
      </p:sp>
      <p:sp>
        <p:nvSpPr>
          <p:cNvPr id="3" name="Slide Number Placeholder 2">
            <a:extLst>
              <a:ext uri="{FF2B5EF4-FFF2-40B4-BE49-F238E27FC236}">
                <a16:creationId xmlns:a16="http://schemas.microsoft.com/office/drawing/2014/main" id="{DA403ED4-801F-C442-A213-3E0BB6BFD14A}"/>
              </a:ext>
            </a:extLst>
          </p:cNvPr>
          <p:cNvSpPr>
            <a:spLocks noGrp="1"/>
          </p:cNvSpPr>
          <p:nvPr>
            <p:ph type="sldNum" sz="quarter" idx="12"/>
          </p:nvPr>
        </p:nvSpPr>
        <p:spPr/>
        <p:txBody>
          <a:bodyPr/>
          <a:lstStyle/>
          <a:p>
            <a:fld id="{74D345F4-C147-47F7-8B61-3EFBC2119803}" type="slidenum">
              <a:rPr lang="en-AU" smtClean="0"/>
              <a:t>2</a:t>
            </a:fld>
            <a:endParaRPr lang="en-AU" dirty="0"/>
          </a:p>
        </p:txBody>
      </p:sp>
    </p:spTree>
    <p:extLst>
      <p:ext uri="{BB962C8B-B14F-4D97-AF65-F5344CB8AC3E}">
        <p14:creationId xmlns:p14="http://schemas.microsoft.com/office/powerpoint/2010/main" val="77734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ABC0-F4B5-DC43-AB47-4F8511508DB3}"/>
              </a:ext>
            </a:extLst>
          </p:cNvPr>
          <p:cNvSpPr>
            <a:spLocks noGrp="1"/>
          </p:cNvSpPr>
          <p:nvPr>
            <p:ph type="title"/>
          </p:nvPr>
        </p:nvSpPr>
        <p:spPr/>
        <p:txBody>
          <a:bodyPr/>
          <a:lstStyle/>
          <a:p>
            <a:r>
              <a:rPr lang="en-AU" dirty="0"/>
              <a:t>The pre-recorded lectures</a:t>
            </a:r>
          </a:p>
        </p:txBody>
      </p:sp>
      <p:sp>
        <p:nvSpPr>
          <p:cNvPr id="3" name="Content Placeholder 2">
            <a:extLst>
              <a:ext uri="{FF2B5EF4-FFF2-40B4-BE49-F238E27FC236}">
                <a16:creationId xmlns:a16="http://schemas.microsoft.com/office/drawing/2014/main" id="{E047A631-4E26-C944-B293-357542C1564E}"/>
              </a:ext>
            </a:extLst>
          </p:cNvPr>
          <p:cNvSpPr>
            <a:spLocks noGrp="1"/>
          </p:cNvSpPr>
          <p:nvPr>
            <p:ph sz="quarter" idx="13"/>
          </p:nvPr>
        </p:nvSpPr>
        <p:spPr/>
        <p:txBody>
          <a:bodyPr/>
          <a:lstStyle/>
          <a:p>
            <a:pPr marL="0" indent="0">
              <a:buNone/>
            </a:pPr>
            <a:r>
              <a:rPr lang="en-AU" dirty="0"/>
              <a:t>This week’s pre-recorded lectures cover the following areas:</a:t>
            </a:r>
          </a:p>
          <a:p>
            <a:r>
              <a:rPr lang="en-AU" dirty="0"/>
              <a:t>1.1 The economic approach</a:t>
            </a:r>
          </a:p>
          <a:p>
            <a:r>
              <a:rPr lang="en-AU" dirty="0"/>
              <a:t>1.2 Decision making under risk</a:t>
            </a:r>
          </a:p>
          <a:p>
            <a:r>
              <a:rPr lang="en-AU" dirty="0"/>
              <a:t>1.3 Multi-period models</a:t>
            </a:r>
          </a:p>
          <a:p>
            <a:r>
              <a:rPr lang="en-AU" dirty="0"/>
              <a:t>1.4 Concepts: cost and profit</a:t>
            </a:r>
          </a:p>
          <a:p>
            <a:r>
              <a:rPr lang="en-AU" dirty="0"/>
              <a:t>1.5 Concepts: demand and elasticity</a:t>
            </a:r>
          </a:p>
        </p:txBody>
      </p:sp>
      <p:sp>
        <p:nvSpPr>
          <p:cNvPr id="5" name="Slide Number Placeholder 4">
            <a:extLst>
              <a:ext uri="{FF2B5EF4-FFF2-40B4-BE49-F238E27FC236}">
                <a16:creationId xmlns:a16="http://schemas.microsoft.com/office/drawing/2014/main" id="{057B0DAD-1EEC-074E-A9B9-6881C08B34CE}"/>
              </a:ext>
            </a:extLst>
          </p:cNvPr>
          <p:cNvSpPr>
            <a:spLocks noGrp="1"/>
          </p:cNvSpPr>
          <p:nvPr>
            <p:ph type="sldNum" sz="quarter" idx="12"/>
          </p:nvPr>
        </p:nvSpPr>
        <p:spPr/>
        <p:txBody>
          <a:bodyPr/>
          <a:lstStyle/>
          <a:p>
            <a:fld id="{74D345F4-C147-47F7-8B61-3EFBC2119803}" type="slidenum">
              <a:rPr lang="en-AU" smtClean="0"/>
              <a:t>20</a:t>
            </a:fld>
            <a:endParaRPr lang="en-AU" dirty="0"/>
          </a:p>
        </p:txBody>
      </p:sp>
      <p:sp>
        <p:nvSpPr>
          <p:cNvPr id="7" name="Footer Placeholder 3">
            <a:extLst>
              <a:ext uri="{FF2B5EF4-FFF2-40B4-BE49-F238E27FC236}">
                <a16:creationId xmlns:a16="http://schemas.microsoft.com/office/drawing/2014/main" id="{0B10506A-9894-7F47-95C8-47BFD3848F9F}"/>
              </a:ext>
            </a:extLst>
          </p:cNvPr>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Tree>
    <p:extLst>
      <p:ext uri="{BB962C8B-B14F-4D97-AF65-F5344CB8AC3E}">
        <p14:creationId xmlns:p14="http://schemas.microsoft.com/office/powerpoint/2010/main" val="4209967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Summary</a:t>
            </a:r>
            <a:endParaRPr lang="en-AU" i="1" dirty="0">
              <a:solidFill>
                <a:srgbClr val="002060"/>
              </a:solidFill>
            </a:endParaRPr>
          </a:p>
        </p:txBody>
      </p:sp>
      <p:sp>
        <p:nvSpPr>
          <p:cNvPr id="3" name="Content Placeholder 2"/>
          <p:cNvSpPr>
            <a:spLocks noGrp="1"/>
          </p:cNvSpPr>
          <p:nvPr>
            <p:ph sz="quarter" idx="13"/>
          </p:nvPr>
        </p:nvSpPr>
        <p:spPr/>
        <p:txBody>
          <a:bodyPr>
            <a:normAutofit lnSpcReduction="10000"/>
          </a:bodyPr>
          <a:lstStyle/>
          <a:p>
            <a:pPr marL="0" indent="0">
              <a:lnSpc>
                <a:spcPct val="120000"/>
              </a:lnSpc>
              <a:spcBef>
                <a:spcPts val="600"/>
              </a:spcBef>
              <a:spcAft>
                <a:spcPts val="600"/>
              </a:spcAft>
              <a:buClr>
                <a:srgbClr val="0070C0"/>
              </a:buClr>
              <a:buSzPct val="50000"/>
              <a:buNone/>
            </a:pPr>
            <a:r>
              <a:rPr lang="en-US" dirty="0"/>
              <a:t>We will be using economics to explain:</a:t>
            </a:r>
          </a:p>
          <a:p>
            <a:r>
              <a:rPr lang="en-AU" dirty="0"/>
              <a:t>external relationships of the firm: with rivals, potential entrants, suppliers, regulators, customers </a:t>
            </a:r>
          </a:p>
          <a:p>
            <a:r>
              <a:rPr lang="en-AU" dirty="0"/>
              <a:t>internal relationships of the firm: with employees, managers, divisions.</a:t>
            </a:r>
          </a:p>
          <a:p>
            <a:pPr marL="0" indent="0">
              <a:lnSpc>
                <a:spcPct val="120000"/>
              </a:lnSpc>
              <a:spcBef>
                <a:spcPts val="600"/>
              </a:spcBef>
              <a:spcAft>
                <a:spcPts val="600"/>
              </a:spcAft>
              <a:buClr>
                <a:srgbClr val="0070C0"/>
              </a:buClr>
              <a:buSzPct val="50000"/>
              <a:buNone/>
            </a:pPr>
            <a:r>
              <a:rPr lang="en-US" dirty="0"/>
              <a:t>The economic approach helps us understand what strategies and tactics  do (or do not) work. </a:t>
            </a:r>
          </a:p>
          <a:p>
            <a:pPr marL="0" indent="0">
              <a:lnSpc>
                <a:spcPct val="120000"/>
              </a:lnSpc>
              <a:spcBef>
                <a:spcPts val="600"/>
              </a:spcBef>
              <a:spcAft>
                <a:spcPts val="600"/>
              </a:spcAft>
              <a:buClr>
                <a:srgbClr val="0070C0"/>
              </a:buClr>
              <a:buSzPct val="50000"/>
              <a:buNone/>
            </a:pPr>
            <a:r>
              <a:rPr lang="en-US" dirty="0"/>
              <a:t>Economics can present a stylised description of the world. We use models that are simplifications of reality. Be critical and open-minded!</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21</a:t>
            </a:fld>
            <a:endParaRPr lang="en-AU" dirty="0"/>
          </a:p>
        </p:txBody>
      </p:sp>
    </p:spTree>
    <p:extLst>
      <p:ext uri="{BB962C8B-B14F-4D97-AF65-F5344CB8AC3E}">
        <p14:creationId xmlns:p14="http://schemas.microsoft.com/office/powerpoint/2010/main" val="2448849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Closing questions</a:t>
            </a:r>
            <a:endParaRPr lang="en-AU" i="1" dirty="0">
              <a:solidFill>
                <a:srgbClr val="002060"/>
              </a:solidFill>
            </a:endParaRPr>
          </a:p>
        </p:txBody>
      </p:sp>
      <p:sp>
        <p:nvSpPr>
          <p:cNvPr id="3" name="Content Placeholder 2"/>
          <p:cNvSpPr>
            <a:spLocks noGrp="1"/>
          </p:cNvSpPr>
          <p:nvPr>
            <p:ph sz="quarter" idx="13"/>
          </p:nvPr>
        </p:nvSpPr>
        <p:spPr/>
        <p:txBody>
          <a:bodyPr>
            <a:normAutofit/>
          </a:bodyPr>
          <a:lstStyle/>
          <a:p>
            <a:pPr marL="0" indent="0">
              <a:spcBef>
                <a:spcPts val="600"/>
              </a:spcBef>
              <a:spcAft>
                <a:spcPts val="600"/>
              </a:spcAft>
              <a:buClr>
                <a:srgbClr val="0070C0"/>
              </a:buClr>
              <a:buSzPct val="50000"/>
              <a:buNone/>
            </a:pPr>
            <a:r>
              <a:rPr lang="en-US" dirty="0"/>
              <a:t>Read the “Introduction” to McAfee, </a:t>
            </a:r>
            <a:r>
              <a:rPr lang="en-US" i="1" dirty="0"/>
              <a:t>Competitive Solutions</a:t>
            </a:r>
            <a:r>
              <a:rPr lang="en-US" dirty="0"/>
              <a:t> (article on Canvas). </a:t>
            </a:r>
            <a:r>
              <a:rPr lang="en-AU" dirty="0"/>
              <a:t>McAfee discusses the dominance of AOL in the early days of ISPs and the world wide web </a:t>
            </a:r>
          </a:p>
          <a:p>
            <a:pPr marL="0" indent="0">
              <a:lnSpc>
                <a:spcPct val="120000"/>
              </a:lnSpc>
              <a:spcBef>
                <a:spcPts val="600"/>
              </a:spcBef>
              <a:spcAft>
                <a:spcPts val="600"/>
              </a:spcAft>
              <a:buClr>
                <a:srgbClr val="0070C0"/>
              </a:buClr>
              <a:buSzPct val="50000"/>
              <a:buNone/>
            </a:pPr>
            <a:r>
              <a:rPr lang="en-US" dirty="0"/>
              <a:t>What explained its dominance?</a:t>
            </a:r>
          </a:p>
          <a:p>
            <a:pPr marL="0" indent="0">
              <a:lnSpc>
                <a:spcPct val="120000"/>
              </a:lnSpc>
              <a:spcBef>
                <a:spcPts val="600"/>
              </a:spcBef>
              <a:spcAft>
                <a:spcPts val="600"/>
              </a:spcAft>
              <a:buClr>
                <a:srgbClr val="0070C0"/>
              </a:buClr>
              <a:buSzPct val="50000"/>
              <a:buNone/>
            </a:pPr>
            <a:r>
              <a:rPr lang="en-US" dirty="0"/>
              <a:t>Why did it decline as an internet powerhouse?</a:t>
            </a:r>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22</a:t>
            </a:fld>
            <a:endParaRPr lang="en-AU" dirty="0"/>
          </a:p>
        </p:txBody>
      </p:sp>
    </p:spTree>
    <p:extLst>
      <p:ext uri="{BB962C8B-B14F-4D97-AF65-F5344CB8AC3E}">
        <p14:creationId xmlns:p14="http://schemas.microsoft.com/office/powerpoint/2010/main" val="355180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EC765C-B990-0C4B-86A4-0962876F0411}"/>
              </a:ext>
            </a:extLst>
          </p:cNvPr>
          <p:cNvSpPr>
            <a:spLocks noGrp="1"/>
          </p:cNvSpPr>
          <p:nvPr>
            <p:ph type="title"/>
          </p:nvPr>
        </p:nvSpPr>
        <p:spPr/>
        <p:txBody>
          <a:bodyPr/>
          <a:lstStyle/>
          <a:p>
            <a:r>
              <a:rPr lang="en-AU" dirty="0"/>
              <a:t>Lecture structure</a:t>
            </a:r>
          </a:p>
        </p:txBody>
      </p:sp>
      <p:sp>
        <p:nvSpPr>
          <p:cNvPr id="6" name="Content Placeholder 5">
            <a:extLst>
              <a:ext uri="{FF2B5EF4-FFF2-40B4-BE49-F238E27FC236}">
                <a16:creationId xmlns:a16="http://schemas.microsoft.com/office/drawing/2014/main" id="{47354D5C-2387-0941-9618-8EA28293E2A1}"/>
              </a:ext>
            </a:extLst>
          </p:cNvPr>
          <p:cNvSpPr>
            <a:spLocks noGrp="1"/>
          </p:cNvSpPr>
          <p:nvPr>
            <p:ph sz="quarter" idx="13"/>
          </p:nvPr>
        </p:nvSpPr>
        <p:spPr/>
        <p:txBody>
          <a:bodyPr>
            <a:noAutofit/>
          </a:bodyPr>
          <a:lstStyle/>
          <a:p>
            <a:pPr marL="0" indent="0">
              <a:buNone/>
            </a:pPr>
            <a:r>
              <a:rPr lang="en-AU" sz="1700" dirty="0"/>
              <a:t>Lectures for this unit are scheduled from 6pm to 9pm each Wednesday. Lectures and tutorials will take the following format:</a:t>
            </a:r>
          </a:p>
          <a:p>
            <a:r>
              <a:rPr lang="en-AU" sz="1600" dirty="0"/>
              <a:t>From 6pm I will hold a live session on Zoom for approximately an hour. This week’s session is an introduction to the course. For subsequent weeks, this hour will be used to work through tutorial questions and any other questions raised by students. These sessions will be recorded and made available on Canvas.</a:t>
            </a:r>
          </a:p>
          <a:p>
            <a:r>
              <a:rPr lang="en-AU" sz="1600" dirty="0"/>
              <a:t>Other lecture materials will be pre-recorded. These will be available on Canvas for viewing during the remainder of the scheduled lecture time between 7pm and 9pm. However, you are free to watch these recordings at another time as is convenient for you.</a:t>
            </a:r>
          </a:p>
          <a:p>
            <a:r>
              <a:rPr lang="en-AU" sz="1600" dirty="0"/>
              <a:t>I will hold an office hour immediately following the live session from approximately 7pm.</a:t>
            </a:r>
          </a:p>
          <a:p>
            <a:r>
              <a:rPr lang="en-AU" sz="1600" dirty="0"/>
              <a:t>In Week 8, there will be a mid-semester test. There will be no live session that week.</a:t>
            </a:r>
          </a:p>
        </p:txBody>
      </p:sp>
      <p:sp>
        <p:nvSpPr>
          <p:cNvPr id="2" name="Footer Placeholder 1">
            <a:extLst>
              <a:ext uri="{FF2B5EF4-FFF2-40B4-BE49-F238E27FC236}">
                <a16:creationId xmlns:a16="http://schemas.microsoft.com/office/drawing/2014/main" id="{7EA5FC4E-234D-1148-8E27-711581916935}"/>
              </a:ext>
            </a:extLst>
          </p:cNvPr>
          <p:cNvSpPr>
            <a:spLocks noGrp="1"/>
          </p:cNvSpPr>
          <p:nvPr>
            <p:ph type="ftr" sz="quarter" idx="11"/>
          </p:nvPr>
        </p:nvSpPr>
        <p:spPr/>
        <p:txBody>
          <a:bodyPr/>
          <a:lstStyle/>
          <a:p>
            <a:r>
              <a:rPr lang="en-AU" dirty="0"/>
              <a:t>Econ5026 Strategic Business Relationships, S2 2020</a:t>
            </a:r>
          </a:p>
        </p:txBody>
      </p:sp>
      <p:sp>
        <p:nvSpPr>
          <p:cNvPr id="3" name="Slide Number Placeholder 2">
            <a:extLst>
              <a:ext uri="{FF2B5EF4-FFF2-40B4-BE49-F238E27FC236}">
                <a16:creationId xmlns:a16="http://schemas.microsoft.com/office/drawing/2014/main" id="{DA403ED4-801F-C442-A213-3E0BB6BFD14A}"/>
              </a:ext>
            </a:extLst>
          </p:cNvPr>
          <p:cNvSpPr>
            <a:spLocks noGrp="1"/>
          </p:cNvSpPr>
          <p:nvPr>
            <p:ph type="sldNum" sz="quarter" idx="12"/>
          </p:nvPr>
        </p:nvSpPr>
        <p:spPr/>
        <p:txBody>
          <a:bodyPr/>
          <a:lstStyle/>
          <a:p>
            <a:fld id="{74D345F4-C147-47F7-8B61-3EFBC2119803}" type="slidenum">
              <a:rPr lang="en-AU" smtClean="0"/>
              <a:t>3</a:t>
            </a:fld>
            <a:endParaRPr lang="en-AU" dirty="0"/>
          </a:p>
        </p:txBody>
      </p:sp>
    </p:spTree>
    <p:extLst>
      <p:ext uri="{BB962C8B-B14F-4D97-AF65-F5344CB8AC3E}">
        <p14:creationId xmlns:p14="http://schemas.microsoft.com/office/powerpoint/2010/main" val="3255728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EC765C-B990-0C4B-86A4-0962876F0411}"/>
              </a:ext>
            </a:extLst>
          </p:cNvPr>
          <p:cNvSpPr>
            <a:spLocks noGrp="1"/>
          </p:cNvSpPr>
          <p:nvPr>
            <p:ph type="title"/>
          </p:nvPr>
        </p:nvSpPr>
        <p:spPr/>
        <p:txBody>
          <a:bodyPr/>
          <a:lstStyle/>
          <a:p>
            <a:r>
              <a:rPr lang="en-AU" dirty="0"/>
              <a:t>canvas</a:t>
            </a:r>
          </a:p>
        </p:txBody>
      </p:sp>
      <p:sp>
        <p:nvSpPr>
          <p:cNvPr id="6" name="Content Placeholder 5">
            <a:extLst>
              <a:ext uri="{FF2B5EF4-FFF2-40B4-BE49-F238E27FC236}">
                <a16:creationId xmlns:a16="http://schemas.microsoft.com/office/drawing/2014/main" id="{47354D5C-2387-0941-9618-8EA28293E2A1}"/>
              </a:ext>
            </a:extLst>
          </p:cNvPr>
          <p:cNvSpPr>
            <a:spLocks noGrp="1"/>
          </p:cNvSpPr>
          <p:nvPr>
            <p:ph sz="quarter" idx="13"/>
          </p:nvPr>
        </p:nvSpPr>
        <p:spPr/>
        <p:txBody>
          <a:bodyPr>
            <a:noAutofit/>
          </a:bodyPr>
          <a:lstStyle/>
          <a:p>
            <a:pPr marL="0" indent="0">
              <a:buNone/>
            </a:pPr>
            <a:r>
              <a:rPr lang="en-AU" sz="1750" dirty="0"/>
              <a:t>Canvas is one of our primary means of communication:</a:t>
            </a:r>
          </a:p>
          <a:p>
            <a:r>
              <a:rPr lang="en-AU" sz="1750" dirty="0"/>
              <a:t>Tutorials for each week will be posted immediately after the Wednesday night session of the week before.</a:t>
            </a:r>
          </a:p>
          <a:p>
            <a:r>
              <a:rPr lang="en-AU" sz="1750" dirty="0"/>
              <a:t>Lectures will be available each week before the Wednesday night session. As we progress through semester, some of these may be posted in advance to give you some flexibility as to when you watch them. When they are posted early, I will make an announcement on Canvas.</a:t>
            </a:r>
          </a:p>
          <a:p>
            <a:r>
              <a:rPr lang="en-AU" sz="1750" dirty="0"/>
              <a:t>As already noted, please use the Discussion board to ask questions about the course content. There are discussion areas for each week. Also feel free to start your own discussion. On weekdays, I will respond within a day. I will respond to questions on weekends by the end of Monday.</a:t>
            </a:r>
          </a:p>
        </p:txBody>
      </p:sp>
      <p:sp>
        <p:nvSpPr>
          <p:cNvPr id="2" name="Footer Placeholder 1">
            <a:extLst>
              <a:ext uri="{FF2B5EF4-FFF2-40B4-BE49-F238E27FC236}">
                <a16:creationId xmlns:a16="http://schemas.microsoft.com/office/drawing/2014/main" id="{7EA5FC4E-234D-1148-8E27-711581916935}"/>
              </a:ext>
            </a:extLst>
          </p:cNvPr>
          <p:cNvSpPr>
            <a:spLocks noGrp="1"/>
          </p:cNvSpPr>
          <p:nvPr>
            <p:ph type="ftr" sz="quarter" idx="11"/>
          </p:nvPr>
        </p:nvSpPr>
        <p:spPr/>
        <p:txBody>
          <a:bodyPr/>
          <a:lstStyle/>
          <a:p>
            <a:r>
              <a:rPr lang="en-AU" dirty="0"/>
              <a:t>Econ5026 Strategic Business Relationships, S2 2020</a:t>
            </a:r>
          </a:p>
        </p:txBody>
      </p:sp>
      <p:sp>
        <p:nvSpPr>
          <p:cNvPr id="3" name="Slide Number Placeholder 2">
            <a:extLst>
              <a:ext uri="{FF2B5EF4-FFF2-40B4-BE49-F238E27FC236}">
                <a16:creationId xmlns:a16="http://schemas.microsoft.com/office/drawing/2014/main" id="{DA403ED4-801F-C442-A213-3E0BB6BFD14A}"/>
              </a:ext>
            </a:extLst>
          </p:cNvPr>
          <p:cNvSpPr>
            <a:spLocks noGrp="1"/>
          </p:cNvSpPr>
          <p:nvPr>
            <p:ph type="sldNum" sz="quarter" idx="12"/>
          </p:nvPr>
        </p:nvSpPr>
        <p:spPr/>
        <p:txBody>
          <a:bodyPr/>
          <a:lstStyle/>
          <a:p>
            <a:fld id="{74D345F4-C147-47F7-8B61-3EFBC2119803}" type="slidenum">
              <a:rPr lang="en-AU" smtClean="0"/>
              <a:t>4</a:t>
            </a:fld>
            <a:endParaRPr lang="en-AU" dirty="0"/>
          </a:p>
        </p:txBody>
      </p:sp>
    </p:spTree>
    <p:extLst>
      <p:ext uri="{BB962C8B-B14F-4D97-AF65-F5344CB8AC3E}">
        <p14:creationId xmlns:p14="http://schemas.microsoft.com/office/powerpoint/2010/main" val="164221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EC765C-B990-0C4B-86A4-0962876F0411}"/>
              </a:ext>
            </a:extLst>
          </p:cNvPr>
          <p:cNvSpPr>
            <a:spLocks noGrp="1"/>
          </p:cNvSpPr>
          <p:nvPr>
            <p:ph type="title"/>
          </p:nvPr>
        </p:nvSpPr>
        <p:spPr/>
        <p:txBody>
          <a:bodyPr/>
          <a:lstStyle/>
          <a:p>
            <a:r>
              <a:rPr lang="en-AU" dirty="0"/>
              <a:t>READING</a:t>
            </a:r>
          </a:p>
        </p:txBody>
      </p:sp>
      <p:sp>
        <p:nvSpPr>
          <p:cNvPr id="6" name="Content Placeholder 5">
            <a:extLst>
              <a:ext uri="{FF2B5EF4-FFF2-40B4-BE49-F238E27FC236}">
                <a16:creationId xmlns:a16="http://schemas.microsoft.com/office/drawing/2014/main" id="{47354D5C-2387-0941-9618-8EA28293E2A1}"/>
              </a:ext>
            </a:extLst>
          </p:cNvPr>
          <p:cNvSpPr>
            <a:spLocks noGrp="1"/>
          </p:cNvSpPr>
          <p:nvPr>
            <p:ph sz="quarter" idx="13"/>
          </p:nvPr>
        </p:nvSpPr>
        <p:spPr/>
        <p:txBody>
          <a:bodyPr>
            <a:noAutofit/>
          </a:bodyPr>
          <a:lstStyle/>
          <a:p>
            <a:r>
              <a:rPr lang="en-AU" sz="1800" dirty="0"/>
              <a:t>There is no required textbook for this unit. Readings are drawn from a variety of sources. All will be available for download or accessible via link from Canvas.</a:t>
            </a:r>
          </a:p>
          <a:p>
            <a:r>
              <a:rPr lang="en-AU" sz="1800" dirty="0"/>
              <a:t>Readings for the full course are already available on Canvas.</a:t>
            </a:r>
          </a:p>
          <a:p>
            <a:r>
              <a:rPr lang="en-AU" sz="1800" dirty="0"/>
              <a:t>Most of the readings are the source from which the lecture material was drawn. Reading them will give a more in depth analysis, and sometimes a different lens. If you are struggling with a concept in the lectures, the readings will be helpful.</a:t>
            </a:r>
          </a:p>
          <a:p>
            <a:r>
              <a:rPr lang="en-AU" sz="1800" dirty="0"/>
              <a:t>I will suggest some optional reading along the way. These will not be assessable, but will provide guidance for those interested in taking their understanding to the next level.</a:t>
            </a:r>
          </a:p>
        </p:txBody>
      </p:sp>
      <p:sp>
        <p:nvSpPr>
          <p:cNvPr id="2" name="Footer Placeholder 1">
            <a:extLst>
              <a:ext uri="{FF2B5EF4-FFF2-40B4-BE49-F238E27FC236}">
                <a16:creationId xmlns:a16="http://schemas.microsoft.com/office/drawing/2014/main" id="{7EA5FC4E-234D-1148-8E27-711581916935}"/>
              </a:ext>
            </a:extLst>
          </p:cNvPr>
          <p:cNvSpPr>
            <a:spLocks noGrp="1"/>
          </p:cNvSpPr>
          <p:nvPr>
            <p:ph type="ftr" sz="quarter" idx="11"/>
          </p:nvPr>
        </p:nvSpPr>
        <p:spPr/>
        <p:txBody>
          <a:bodyPr/>
          <a:lstStyle/>
          <a:p>
            <a:r>
              <a:rPr lang="en-AU" dirty="0"/>
              <a:t>Econ5026 Strategic Business Relationships, S2 2020</a:t>
            </a:r>
          </a:p>
        </p:txBody>
      </p:sp>
      <p:sp>
        <p:nvSpPr>
          <p:cNvPr id="3" name="Slide Number Placeholder 2">
            <a:extLst>
              <a:ext uri="{FF2B5EF4-FFF2-40B4-BE49-F238E27FC236}">
                <a16:creationId xmlns:a16="http://schemas.microsoft.com/office/drawing/2014/main" id="{DA403ED4-801F-C442-A213-3E0BB6BFD14A}"/>
              </a:ext>
            </a:extLst>
          </p:cNvPr>
          <p:cNvSpPr>
            <a:spLocks noGrp="1"/>
          </p:cNvSpPr>
          <p:nvPr>
            <p:ph type="sldNum" sz="quarter" idx="12"/>
          </p:nvPr>
        </p:nvSpPr>
        <p:spPr/>
        <p:txBody>
          <a:bodyPr/>
          <a:lstStyle/>
          <a:p>
            <a:fld id="{74D345F4-C147-47F7-8B61-3EFBC2119803}" type="slidenum">
              <a:rPr lang="en-AU" smtClean="0"/>
              <a:t>5</a:t>
            </a:fld>
            <a:endParaRPr lang="en-AU" dirty="0"/>
          </a:p>
        </p:txBody>
      </p:sp>
    </p:spTree>
    <p:extLst>
      <p:ext uri="{BB962C8B-B14F-4D97-AF65-F5344CB8AC3E}">
        <p14:creationId xmlns:p14="http://schemas.microsoft.com/office/powerpoint/2010/main" val="142164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33AB41-C007-874A-94A7-A406E3DAF866}"/>
              </a:ext>
            </a:extLst>
          </p:cNvPr>
          <p:cNvSpPr>
            <a:spLocks noGrp="1"/>
          </p:cNvSpPr>
          <p:nvPr>
            <p:ph type="title"/>
          </p:nvPr>
        </p:nvSpPr>
        <p:spPr/>
        <p:txBody>
          <a:bodyPr/>
          <a:lstStyle/>
          <a:p>
            <a:r>
              <a:rPr lang="en-AU" dirty="0"/>
              <a:t>Assessment</a:t>
            </a:r>
          </a:p>
        </p:txBody>
      </p:sp>
      <p:sp>
        <p:nvSpPr>
          <p:cNvPr id="7" name="Text Placeholder 6">
            <a:extLst>
              <a:ext uri="{FF2B5EF4-FFF2-40B4-BE49-F238E27FC236}">
                <a16:creationId xmlns:a16="http://schemas.microsoft.com/office/drawing/2014/main" id="{A41873DC-6C29-CE48-ADF2-3A0F4F17ED1D}"/>
              </a:ext>
            </a:extLst>
          </p:cNvPr>
          <p:cNvSpPr>
            <a:spLocks noGrp="1"/>
          </p:cNvSpPr>
          <p:nvPr>
            <p:ph type="body" idx="1"/>
          </p:nvPr>
        </p:nvSpPr>
        <p:spPr/>
        <p:txBody>
          <a:bodyPr/>
          <a:lstStyle/>
          <a:p>
            <a:pPr algn="l"/>
            <a:r>
              <a:rPr lang="en-AU" dirty="0"/>
              <a:t>Mid-semester test</a:t>
            </a:r>
          </a:p>
        </p:txBody>
      </p:sp>
      <p:sp>
        <p:nvSpPr>
          <p:cNvPr id="10" name="Text Placeholder 9">
            <a:extLst>
              <a:ext uri="{FF2B5EF4-FFF2-40B4-BE49-F238E27FC236}">
                <a16:creationId xmlns:a16="http://schemas.microsoft.com/office/drawing/2014/main" id="{0A060297-74D9-A04E-8475-C6C35A074285}"/>
              </a:ext>
            </a:extLst>
          </p:cNvPr>
          <p:cNvSpPr>
            <a:spLocks noGrp="1"/>
          </p:cNvSpPr>
          <p:nvPr>
            <p:ph type="body" sz="half" idx="15"/>
          </p:nvPr>
        </p:nvSpPr>
        <p:spPr/>
        <p:txBody>
          <a:bodyPr/>
          <a:lstStyle/>
          <a:p>
            <a:pPr algn="l"/>
            <a:r>
              <a:rPr lang="en-AU" sz="1600" dirty="0"/>
              <a:t>Weight: 25%</a:t>
            </a:r>
          </a:p>
          <a:p>
            <a:pPr algn="l"/>
            <a:r>
              <a:rPr lang="en-AU" sz="1600" dirty="0"/>
              <a:t>Coverage: Weeks 1 to 6</a:t>
            </a:r>
          </a:p>
          <a:p>
            <a:pPr algn="l"/>
            <a:r>
              <a:rPr lang="en-AU" sz="1600" dirty="0"/>
              <a:t>Date: 6pm Wednesday</a:t>
            </a:r>
            <a:br>
              <a:rPr lang="en-AU" sz="1600" dirty="0"/>
            </a:br>
            <a:r>
              <a:rPr lang="en-AU" sz="1600" dirty="0"/>
              <a:t>         21 October (Week 8)</a:t>
            </a:r>
          </a:p>
          <a:p>
            <a:pPr algn="l"/>
            <a:r>
              <a:rPr lang="en-AU" sz="1600" dirty="0"/>
              <a:t>How: Online quiz in Canvas</a:t>
            </a:r>
          </a:p>
        </p:txBody>
      </p:sp>
      <p:sp>
        <p:nvSpPr>
          <p:cNvPr id="8" name="Text Placeholder 7">
            <a:extLst>
              <a:ext uri="{FF2B5EF4-FFF2-40B4-BE49-F238E27FC236}">
                <a16:creationId xmlns:a16="http://schemas.microsoft.com/office/drawing/2014/main" id="{2E71260C-D42E-FF4C-94EC-EB588E31662C}"/>
              </a:ext>
            </a:extLst>
          </p:cNvPr>
          <p:cNvSpPr>
            <a:spLocks noGrp="1"/>
          </p:cNvSpPr>
          <p:nvPr>
            <p:ph type="body" sz="quarter" idx="3"/>
          </p:nvPr>
        </p:nvSpPr>
        <p:spPr/>
        <p:txBody>
          <a:bodyPr/>
          <a:lstStyle/>
          <a:p>
            <a:pPr algn="l"/>
            <a:r>
              <a:rPr lang="en-AU" dirty="0"/>
              <a:t>Term paper</a:t>
            </a:r>
          </a:p>
        </p:txBody>
      </p:sp>
      <p:sp>
        <p:nvSpPr>
          <p:cNvPr id="11" name="Text Placeholder 10">
            <a:extLst>
              <a:ext uri="{FF2B5EF4-FFF2-40B4-BE49-F238E27FC236}">
                <a16:creationId xmlns:a16="http://schemas.microsoft.com/office/drawing/2014/main" id="{B1CE44DD-387E-7D46-A11A-E1F074B667B8}"/>
              </a:ext>
            </a:extLst>
          </p:cNvPr>
          <p:cNvSpPr>
            <a:spLocks noGrp="1"/>
          </p:cNvSpPr>
          <p:nvPr>
            <p:ph type="body" sz="half" idx="16"/>
          </p:nvPr>
        </p:nvSpPr>
        <p:spPr/>
        <p:txBody>
          <a:bodyPr/>
          <a:lstStyle/>
          <a:p>
            <a:pPr algn="l"/>
            <a:r>
              <a:rPr lang="en-AU" sz="1600" dirty="0"/>
              <a:t>Weight: 25%</a:t>
            </a:r>
          </a:p>
          <a:p>
            <a:pPr algn="l"/>
            <a:r>
              <a:rPr lang="en-AU" sz="1600" dirty="0"/>
              <a:t>Coverage: Weeks 7 to 11</a:t>
            </a:r>
          </a:p>
          <a:p>
            <a:pPr algn="l"/>
            <a:r>
              <a:rPr lang="en-AU" sz="1600" dirty="0"/>
              <a:t>Due: 23:59 Wednesday</a:t>
            </a:r>
            <a:br>
              <a:rPr lang="en-AU" sz="1600" dirty="0"/>
            </a:br>
            <a:r>
              <a:rPr lang="en-AU" sz="1600" dirty="0"/>
              <a:t>         18 November (Week 12)</a:t>
            </a:r>
          </a:p>
          <a:p>
            <a:pPr algn="l"/>
            <a:r>
              <a:rPr lang="en-AU" sz="1600" dirty="0"/>
              <a:t>How: Submit in Canvas</a:t>
            </a:r>
          </a:p>
        </p:txBody>
      </p:sp>
      <p:sp>
        <p:nvSpPr>
          <p:cNvPr id="9" name="Text Placeholder 8">
            <a:extLst>
              <a:ext uri="{FF2B5EF4-FFF2-40B4-BE49-F238E27FC236}">
                <a16:creationId xmlns:a16="http://schemas.microsoft.com/office/drawing/2014/main" id="{830ED7F9-B2BD-5C40-837C-74247BCF5ED5}"/>
              </a:ext>
            </a:extLst>
          </p:cNvPr>
          <p:cNvSpPr>
            <a:spLocks noGrp="1"/>
          </p:cNvSpPr>
          <p:nvPr>
            <p:ph type="body" sz="quarter" idx="13"/>
          </p:nvPr>
        </p:nvSpPr>
        <p:spPr/>
        <p:txBody>
          <a:bodyPr/>
          <a:lstStyle/>
          <a:p>
            <a:pPr algn="l"/>
            <a:r>
              <a:rPr lang="en-AU" dirty="0"/>
              <a:t>Final exam</a:t>
            </a:r>
          </a:p>
        </p:txBody>
      </p:sp>
      <p:sp>
        <p:nvSpPr>
          <p:cNvPr id="12" name="Text Placeholder 11">
            <a:extLst>
              <a:ext uri="{FF2B5EF4-FFF2-40B4-BE49-F238E27FC236}">
                <a16:creationId xmlns:a16="http://schemas.microsoft.com/office/drawing/2014/main" id="{4A0814FA-992F-5F49-9864-828AB0C28698}"/>
              </a:ext>
            </a:extLst>
          </p:cNvPr>
          <p:cNvSpPr>
            <a:spLocks noGrp="1"/>
          </p:cNvSpPr>
          <p:nvPr>
            <p:ph type="body" sz="half" idx="17"/>
          </p:nvPr>
        </p:nvSpPr>
        <p:spPr/>
        <p:txBody>
          <a:bodyPr>
            <a:normAutofit/>
          </a:bodyPr>
          <a:lstStyle/>
          <a:p>
            <a:pPr algn="l"/>
            <a:r>
              <a:rPr lang="en-AU" sz="1600" dirty="0"/>
              <a:t>Weight: 50%</a:t>
            </a:r>
          </a:p>
          <a:p>
            <a:pPr algn="l"/>
            <a:r>
              <a:rPr lang="en-AU" sz="1600" dirty="0"/>
              <a:t>Coverage: All course content</a:t>
            </a:r>
          </a:p>
          <a:p>
            <a:pPr algn="l"/>
            <a:r>
              <a:rPr lang="en-AU" sz="1600" dirty="0"/>
              <a:t>Date: During final exam period</a:t>
            </a:r>
          </a:p>
          <a:p>
            <a:pPr algn="l"/>
            <a:r>
              <a:rPr lang="en-AU" sz="1600" dirty="0"/>
              <a:t>How: Attend final exam</a:t>
            </a:r>
          </a:p>
        </p:txBody>
      </p:sp>
      <p:sp>
        <p:nvSpPr>
          <p:cNvPr id="5" name="Slide Number Placeholder 4">
            <a:extLst>
              <a:ext uri="{FF2B5EF4-FFF2-40B4-BE49-F238E27FC236}">
                <a16:creationId xmlns:a16="http://schemas.microsoft.com/office/drawing/2014/main" id="{4D8DE8F3-9A73-594A-AB34-5BBBDF0E1C7B}"/>
              </a:ext>
            </a:extLst>
          </p:cNvPr>
          <p:cNvSpPr>
            <a:spLocks noGrp="1"/>
          </p:cNvSpPr>
          <p:nvPr>
            <p:ph type="sldNum" sz="quarter" idx="12"/>
          </p:nvPr>
        </p:nvSpPr>
        <p:spPr/>
        <p:txBody>
          <a:bodyPr/>
          <a:lstStyle/>
          <a:p>
            <a:fld id="{74D345F4-C147-47F7-8B61-3EFBC2119803}" type="slidenum">
              <a:rPr lang="en-AU" smtClean="0"/>
              <a:t>6</a:t>
            </a:fld>
            <a:endParaRPr lang="en-AU" dirty="0"/>
          </a:p>
        </p:txBody>
      </p:sp>
      <p:sp>
        <p:nvSpPr>
          <p:cNvPr id="13" name="Footer Placeholder 1">
            <a:extLst>
              <a:ext uri="{FF2B5EF4-FFF2-40B4-BE49-F238E27FC236}">
                <a16:creationId xmlns:a16="http://schemas.microsoft.com/office/drawing/2014/main" id="{3781C250-B2DE-5A48-BBCF-A318AB5F499D}"/>
              </a:ext>
            </a:extLst>
          </p:cNvPr>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Tree>
    <p:extLst>
      <p:ext uri="{BB962C8B-B14F-4D97-AF65-F5344CB8AC3E}">
        <p14:creationId xmlns:p14="http://schemas.microsoft.com/office/powerpoint/2010/main" val="81255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0FBD-7F1D-9B4E-81E7-AE4199BEC6EC}"/>
              </a:ext>
            </a:extLst>
          </p:cNvPr>
          <p:cNvSpPr>
            <a:spLocks noGrp="1"/>
          </p:cNvSpPr>
          <p:nvPr>
            <p:ph type="title"/>
          </p:nvPr>
        </p:nvSpPr>
        <p:spPr/>
        <p:txBody>
          <a:bodyPr/>
          <a:lstStyle/>
          <a:p>
            <a:r>
              <a:rPr lang="en-AU" dirty="0"/>
              <a:t>Course structure</a:t>
            </a:r>
          </a:p>
        </p:txBody>
      </p:sp>
      <p:sp>
        <p:nvSpPr>
          <p:cNvPr id="11" name="Footer Placeholder 1">
            <a:extLst>
              <a:ext uri="{FF2B5EF4-FFF2-40B4-BE49-F238E27FC236}">
                <a16:creationId xmlns:a16="http://schemas.microsoft.com/office/drawing/2014/main" id="{05175C44-50F0-5C4F-AE26-61C93BC3232E}"/>
              </a:ext>
            </a:extLst>
          </p:cNvPr>
          <p:cNvSpPr>
            <a:spLocks noGrp="1"/>
          </p:cNvSpPr>
          <p:nvPr>
            <p:ph type="ftr" sz="quarter" idx="11"/>
          </p:nvPr>
        </p:nvSpPr>
        <p:spPr/>
        <p:txBody>
          <a:bodyPr/>
          <a:lstStyle/>
          <a:p>
            <a:r>
              <a:rPr lang="en-AU" dirty="0"/>
              <a:t>Econ5026 Strategic Business Relationships, S2 2020</a:t>
            </a:r>
          </a:p>
        </p:txBody>
      </p:sp>
      <p:sp>
        <p:nvSpPr>
          <p:cNvPr id="10" name="Slide Number Placeholder 9">
            <a:extLst>
              <a:ext uri="{FF2B5EF4-FFF2-40B4-BE49-F238E27FC236}">
                <a16:creationId xmlns:a16="http://schemas.microsoft.com/office/drawing/2014/main" id="{71B19844-17E7-354E-8F2C-E7346B682616}"/>
              </a:ext>
            </a:extLst>
          </p:cNvPr>
          <p:cNvSpPr>
            <a:spLocks noGrp="1"/>
          </p:cNvSpPr>
          <p:nvPr>
            <p:ph type="sldNum" sz="quarter" idx="12"/>
          </p:nvPr>
        </p:nvSpPr>
        <p:spPr/>
        <p:txBody>
          <a:bodyPr/>
          <a:lstStyle/>
          <a:p>
            <a:fld id="{74D345F4-C147-47F7-8B61-3EFBC2119803}" type="slidenum">
              <a:rPr lang="en-AU" smtClean="0"/>
              <a:t>7</a:t>
            </a:fld>
            <a:endParaRPr lang="en-AU" dirty="0"/>
          </a:p>
        </p:txBody>
      </p:sp>
      <p:graphicFrame>
        <p:nvGraphicFramePr>
          <p:cNvPr id="13" name="Table 13">
            <a:extLst>
              <a:ext uri="{FF2B5EF4-FFF2-40B4-BE49-F238E27FC236}">
                <a16:creationId xmlns:a16="http://schemas.microsoft.com/office/drawing/2014/main" id="{DC291D7F-82C2-774F-BE4F-9A4912842ECD}"/>
              </a:ext>
            </a:extLst>
          </p:cNvPr>
          <p:cNvGraphicFramePr>
            <a:graphicFrameLocks noGrp="1"/>
          </p:cNvGraphicFramePr>
          <p:nvPr>
            <p:extLst>
              <p:ext uri="{D42A27DB-BD31-4B8C-83A1-F6EECF244321}">
                <p14:modId xmlns:p14="http://schemas.microsoft.com/office/powerpoint/2010/main" val="2699201116"/>
              </p:ext>
            </p:extLst>
          </p:nvPr>
        </p:nvGraphicFramePr>
        <p:xfrm>
          <a:off x="2010881" y="1784562"/>
          <a:ext cx="8170239" cy="4098710"/>
        </p:xfrm>
        <a:graphic>
          <a:graphicData uri="http://schemas.openxmlformats.org/drawingml/2006/table">
            <a:tbl>
              <a:tblPr firstRow="1" bandRow="1">
                <a:tableStyleId>{8EC20E35-A176-4012-BC5E-935CFFF8708E}</a:tableStyleId>
              </a:tblPr>
              <a:tblGrid>
                <a:gridCol w="629577">
                  <a:extLst>
                    <a:ext uri="{9D8B030D-6E8A-4147-A177-3AD203B41FA5}">
                      <a16:colId xmlns:a16="http://schemas.microsoft.com/office/drawing/2014/main" val="2779219437"/>
                    </a:ext>
                  </a:extLst>
                </a:gridCol>
                <a:gridCol w="1232899">
                  <a:extLst>
                    <a:ext uri="{9D8B030D-6E8A-4147-A177-3AD203B41FA5}">
                      <a16:colId xmlns:a16="http://schemas.microsoft.com/office/drawing/2014/main" val="2598292446"/>
                    </a:ext>
                  </a:extLst>
                </a:gridCol>
                <a:gridCol w="1839074">
                  <a:extLst>
                    <a:ext uri="{9D8B030D-6E8A-4147-A177-3AD203B41FA5}">
                      <a16:colId xmlns:a16="http://schemas.microsoft.com/office/drawing/2014/main" val="2502738420"/>
                    </a:ext>
                  </a:extLst>
                </a:gridCol>
                <a:gridCol w="4468689">
                  <a:extLst>
                    <a:ext uri="{9D8B030D-6E8A-4147-A177-3AD203B41FA5}">
                      <a16:colId xmlns:a16="http://schemas.microsoft.com/office/drawing/2014/main" val="533945844"/>
                    </a:ext>
                  </a:extLst>
                </a:gridCol>
              </a:tblGrid>
              <a:tr h="292765">
                <a:tc>
                  <a:txBody>
                    <a:bodyPr/>
                    <a:lstStyle/>
                    <a:p>
                      <a:r>
                        <a:rPr lang="en-AU" sz="1300" dirty="0">
                          <a:solidFill>
                            <a:schemeClr val="tx1"/>
                          </a:solidFill>
                          <a:latin typeface="Arial" panose="020B0604020202020204" pitchFamily="34" charset="0"/>
                          <a:cs typeface="Arial" panose="020B0604020202020204" pitchFamily="34" charset="0"/>
                        </a:rPr>
                        <a:t>Week</a:t>
                      </a:r>
                    </a:p>
                  </a:txBody>
                  <a:tcPr>
                    <a:noFill/>
                  </a:tcPr>
                </a:tc>
                <a:tc>
                  <a:txBody>
                    <a:bodyPr/>
                    <a:lstStyle/>
                    <a:p>
                      <a:r>
                        <a:rPr lang="en-AU" sz="1300" dirty="0">
                          <a:solidFill>
                            <a:schemeClr val="tx1"/>
                          </a:solidFill>
                          <a:latin typeface="Arial" panose="020B0604020202020204" pitchFamily="34" charset="0"/>
                          <a:cs typeface="Arial" panose="020B0604020202020204" pitchFamily="34" charset="0"/>
                        </a:rPr>
                        <a:t>Date</a:t>
                      </a:r>
                    </a:p>
                  </a:txBody>
                  <a:tcPr>
                    <a:noFill/>
                  </a:tcPr>
                </a:tc>
                <a:tc>
                  <a:txBody>
                    <a:bodyPr/>
                    <a:lstStyle/>
                    <a:p>
                      <a:r>
                        <a:rPr lang="en-AU" sz="1300" dirty="0">
                          <a:solidFill>
                            <a:schemeClr val="tx1"/>
                          </a:solidFill>
                          <a:latin typeface="Arial" panose="020B0604020202020204" pitchFamily="34" charset="0"/>
                          <a:cs typeface="Arial" panose="020B0604020202020204" pitchFamily="34" charset="0"/>
                        </a:rPr>
                        <a:t>Theme</a:t>
                      </a:r>
                    </a:p>
                  </a:txBody>
                  <a:tcPr>
                    <a:noFill/>
                  </a:tcPr>
                </a:tc>
                <a:tc>
                  <a:txBody>
                    <a:bodyPr/>
                    <a:lstStyle/>
                    <a:p>
                      <a:r>
                        <a:rPr lang="en-AU" sz="1300" dirty="0">
                          <a:solidFill>
                            <a:schemeClr val="tx1"/>
                          </a:solidFill>
                          <a:latin typeface="Arial" panose="020B0604020202020204" pitchFamily="34" charset="0"/>
                          <a:cs typeface="Arial" panose="020B0604020202020204" pitchFamily="34" charset="0"/>
                        </a:rPr>
                        <a:t>Lecture</a:t>
                      </a:r>
                    </a:p>
                  </a:txBody>
                  <a:tcPr>
                    <a:noFill/>
                  </a:tcPr>
                </a:tc>
                <a:extLst>
                  <a:ext uri="{0D108BD9-81ED-4DB2-BD59-A6C34878D82A}">
                    <a16:rowId xmlns:a16="http://schemas.microsoft.com/office/drawing/2014/main" val="2018863603"/>
                  </a:ext>
                </a:extLst>
              </a:tr>
              <a:tr h="292765">
                <a:tc>
                  <a:txBody>
                    <a:bodyPr/>
                    <a:lstStyle/>
                    <a:p>
                      <a:r>
                        <a:rPr lang="en-AU" sz="1300" dirty="0">
                          <a:latin typeface="Arial" panose="020B0604020202020204" pitchFamily="34" charset="0"/>
                          <a:cs typeface="Arial" panose="020B0604020202020204" pitchFamily="34" charset="0"/>
                        </a:rPr>
                        <a:t>1</a:t>
                      </a:r>
                    </a:p>
                  </a:txBody>
                  <a:tcPr>
                    <a:noFill/>
                  </a:tcPr>
                </a:tc>
                <a:tc>
                  <a:txBody>
                    <a:bodyPr/>
                    <a:lstStyle/>
                    <a:p>
                      <a:r>
                        <a:rPr lang="en-AU" sz="1300" dirty="0">
                          <a:latin typeface="Arial" panose="020B0604020202020204" pitchFamily="34" charset="0"/>
                          <a:cs typeface="Arial" panose="020B0604020202020204" pitchFamily="34" charset="0"/>
                        </a:rPr>
                        <a:t>26 August</a:t>
                      </a:r>
                    </a:p>
                  </a:txBody>
                  <a:tcPr>
                    <a:noFill/>
                  </a:tcPr>
                </a:tc>
                <a:tc>
                  <a:txBody>
                    <a:bodyPr/>
                    <a:lstStyle/>
                    <a:p>
                      <a:r>
                        <a:rPr lang="en-AU" sz="1300" dirty="0">
                          <a:latin typeface="Arial" panose="020B0604020202020204" pitchFamily="34" charset="0"/>
                          <a:cs typeface="Arial" panose="020B0604020202020204" pitchFamily="34" charset="0"/>
                        </a:rPr>
                        <a:t>Economic concepts</a:t>
                      </a:r>
                    </a:p>
                  </a:txBody>
                  <a:tcPr>
                    <a:noFill/>
                  </a:tcPr>
                </a:tc>
                <a:tc>
                  <a:txBody>
                    <a:bodyPr/>
                    <a:lstStyle/>
                    <a:p>
                      <a:r>
                        <a:rPr lang="en-AU" sz="1300" dirty="0">
                          <a:latin typeface="Arial" panose="020B0604020202020204" pitchFamily="34" charset="0"/>
                          <a:cs typeface="Arial" panose="020B0604020202020204" pitchFamily="34" charset="0"/>
                        </a:rPr>
                        <a:t>The Economic approach</a:t>
                      </a:r>
                    </a:p>
                  </a:txBody>
                  <a:tcPr>
                    <a:noFill/>
                  </a:tcPr>
                </a:tc>
                <a:extLst>
                  <a:ext uri="{0D108BD9-81ED-4DB2-BD59-A6C34878D82A}">
                    <a16:rowId xmlns:a16="http://schemas.microsoft.com/office/drawing/2014/main" val="1645270909"/>
                  </a:ext>
                </a:extLst>
              </a:tr>
              <a:tr h="292765">
                <a:tc>
                  <a:txBody>
                    <a:bodyPr/>
                    <a:lstStyle/>
                    <a:p>
                      <a:r>
                        <a:rPr lang="en-AU" sz="1300" dirty="0">
                          <a:latin typeface="Arial" panose="020B0604020202020204" pitchFamily="34" charset="0"/>
                          <a:cs typeface="Arial" panose="020B0604020202020204" pitchFamily="34" charset="0"/>
                        </a:rPr>
                        <a:t>2</a:t>
                      </a:r>
                    </a:p>
                  </a:txBody>
                  <a:tcPr>
                    <a:noFill/>
                  </a:tcPr>
                </a:tc>
                <a:tc>
                  <a:txBody>
                    <a:bodyPr/>
                    <a:lstStyle/>
                    <a:p>
                      <a:r>
                        <a:rPr lang="en-AU" sz="1300" dirty="0">
                          <a:latin typeface="Arial" panose="020B0604020202020204" pitchFamily="34" charset="0"/>
                          <a:cs typeface="Arial" panose="020B0604020202020204" pitchFamily="34" charset="0"/>
                        </a:rPr>
                        <a:t>2 September</a:t>
                      </a:r>
                    </a:p>
                  </a:txBody>
                  <a:tcPr>
                    <a:noFill/>
                  </a:tcPr>
                </a:tc>
                <a:tc>
                  <a:txBody>
                    <a:bodyPr/>
                    <a:lstStyle/>
                    <a:p>
                      <a:endParaRPr lang="en-AU" sz="1300" dirty="0">
                        <a:latin typeface="Arial" panose="020B0604020202020204" pitchFamily="34" charset="0"/>
                        <a:cs typeface="Arial" panose="020B0604020202020204" pitchFamily="34" charset="0"/>
                      </a:endParaRPr>
                    </a:p>
                  </a:txBody>
                  <a:tcPr>
                    <a:noFill/>
                  </a:tcPr>
                </a:tc>
                <a:tc>
                  <a:txBody>
                    <a:bodyPr/>
                    <a:lstStyle/>
                    <a:p>
                      <a:r>
                        <a:rPr lang="en-AU" sz="1300" dirty="0">
                          <a:latin typeface="Arial" panose="020B0604020202020204" pitchFamily="34" charset="0"/>
                          <a:cs typeface="Arial" panose="020B0604020202020204" pitchFamily="34" charset="0"/>
                        </a:rPr>
                        <a:t>Game Theory</a:t>
                      </a:r>
                    </a:p>
                  </a:txBody>
                  <a:tcPr>
                    <a:noFill/>
                  </a:tcPr>
                </a:tc>
                <a:extLst>
                  <a:ext uri="{0D108BD9-81ED-4DB2-BD59-A6C34878D82A}">
                    <a16:rowId xmlns:a16="http://schemas.microsoft.com/office/drawing/2014/main" val="385016586"/>
                  </a:ext>
                </a:extLst>
              </a:tr>
              <a:tr h="292765">
                <a:tc>
                  <a:txBody>
                    <a:bodyPr/>
                    <a:lstStyle/>
                    <a:p>
                      <a:r>
                        <a:rPr lang="en-AU" sz="1300" dirty="0">
                          <a:latin typeface="Arial" panose="020B0604020202020204" pitchFamily="34" charset="0"/>
                          <a:cs typeface="Arial" panose="020B0604020202020204" pitchFamily="34" charset="0"/>
                        </a:rPr>
                        <a:t>3</a:t>
                      </a:r>
                    </a:p>
                  </a:txBody>
                  <a:tcPr>
                    <a:noFill/>
                  </a:tcPr>
                </a:tc>
                <a:tc>
                  <a:txBody>
                    <a:bodyPr/>
                    <a:lstStyle/>
                    <a:p>
                      <a:r>
                        <a:rPr lang="en-AU" sz="1300" dirty="0">
                          <a:latin typeface="Arial" panose="020B0604020202020204" pitchFamily="34" charset="0"/>
                          <a:cs typeface="Arial" panose="020B0604020202020204" pitchFamily="34" charset="0"/>
                        </a:rPr>
                        <a:t>9 September</a:t>
                      </a:r>
                    </a:p>
                  </a:txBody>
                  <a:tcPr>
                    <a:noFill/>
                  </a:tcPr>
                </a:tc>
                <a:tc>
                  <a:txBody>
                    <a:bodyPr/>
                    <a:lstStyle/>
                    <a:p>
                      <a:r>
                        <a:rPr lang="en-AU" sz="1300" dirty="0">
                          <a:latin typeface="Arial" panose="020B0604020202020204" pitchFamily="34" charset="0"/>
                          <a:cs typeface="Arial" panose="020B0604020202020204" pitchFamily="34" charset="0"/>
                        </a:rPr>
                        <a:t>External relationships</a:t>
                      </a:r>
                    </a:p>
                  </a:txBody>
                  <a:tcPr>
                    <a:noFill/>
                  </a:tcPr>
                </a:tc>
                <a:tc>
                  <a:txBody>
                    <a:bodyPr/>
                    <a:lstStyle/>
                    <a:p>
                      <a:r>
                        <a:rPr lang="en-AU" sz="1300" dirty="0">
                          <a:latin typeface="Arial" panose="020B0604020202020204" pitchFamily="34" charset="0"/>
                          <a:cs typeface="Arial" panose="020B0604020202020204" pitchFamily="34" charset="0"/>
                        </a:rPr>
                        <a:t>Market Structure</a:t>
                      </a:r>
                    </a:p>
                  </a:txBody>
                  <a:tcPr>
                    <a:noFill/>
                  </a:tcPr>
                </a:tc>
                <a:extLst>
                  <a:ext uri="{0D108BD9-81ED-4DB2-BD59-A6C34878D82A}">
                    <a16:rowId xmlns:a16="http://schemas.microsoft.com/office/drawing/2014/main" val="3316620486"/>
                  </a:ext>
                </a:extLst>
              </a:tr>
              <a:tr h="292765">
                <a:tc>
                  <a:txBody>
                    <a:bodyPr/>
                    <a:lstStyle/>
                    <a:p>
                      <a:r>
                        <a:rPr lang="en-AU" sz="1300" dirty="0">
                          <a:latin typeface="Arial" panose="020B0604020202020204" pitchFamily="34" charset="0"/>
                          <a:cs typeface="Arial" panose="020B0604020202020204" pitchFamily="34" charset="0"/>
                        </a:rPr>
                        <a:t>4</a:t>
                      </a:r>
                    </a:p>
                  </a:txBody>
                  <a:tcPr>
                    <a:noFill/>
                  </a:tcPr>
                </a:tc>
                <a:tc>
                  <a:txBody>
                    <a:bodyPr/>
                    <a:lstStyle/>
                    <a:p>
                      <a:r>
                        <a:rPr lang="en-AU" sz="1300" dirty="0">
                          <a:latin typeface="Arial" panose="020B0604020202020204" pitchFamily="34" charset="0"/>
                          <a:cs typeface="Arial" panose="020B0604020202020204" pitchFamily="34" charset="0"/>
                        </a:rPr>
                        <a:t>16 September</a:t>
                      </a:r>
                    </a:p>
                  </a:txBody>
                  <a:tcPr>
                    <a:noFill/>
                  </a:tcPr>
                </a:tc>
                <a:tc>
                  <a:txBody>
                    <a:bodyPr/>
                    <a:lstStyle/>
                    <a:p>
                      <a:endParaRPr lang="en-AU" sz="1300" dirty="0">
                        <a:latin typeface="Arial" panose="020B0604020202020204" pitchFamily="34" charset="0"/>
                        <a:cs typeface="Arial" panose="020B0604020202020204" pitchFamily="34" charset="0"/>
                      </a:endParaRPr>
                    </a:p>
                  </a:txBody>
                  <a:tcPr>
                    <a:noFill/>
                  </a:tcPr>
                </a:tc>
                <a:tc>
                  <a:txBody>
                    <a:bodyPr/>
                    <a:lstStyle/>
                    <a:p>
                      <a:r>
                        <a:rPr lang="en-AU" sz="1300" dirty="0">
                          <a:latin typeface="Arial" panose="020B0604020202020204" pitchFamily="34" charset="0"/>
                          <a:cs typeface="Arial" panose="020B0604020202020204" pitchFamily="34" charset="0"/>
                        </a:rPr>
                        <a:t>Pricing</a:t>
                      </a:r>
                    </a:p>
                  </a:txBody>
                  <a:tcPr>
                    <a:noFill/>
                  </a:tcPr>
                </a:tc>
                <a:extLst>
                  <a:ext uri="{0D108BD9-81ED-4DB2-BD59-A6C34878D82A}">
                    <a16:rowId xmlns:a16="http://schemas.microsoft.com/office/drawing/2014/main" val="1232157788"/>
                  </a:ext>
                </a:extLst>
              </a:tr>
              <a:tr h="292765">
                <a:tc>
                  <a:txBody>
                    <a:bodyPr/>
                    <a:lstStyle/>
                    <a:p>
                      <a:r>
                        <a:rPr lang="en-AU" sz="1300" dirty="0">
                          <a:latin typeface="Arial" panose="020B0604020202020204" pitchFamily="34" charset="0"/>
                          <a:cs typeface="Arial" panose="020B0604020202020204" pitchFamily="34" charset="0"/>
                        </a:rPr>
                        <a:t>5</a:t>
                      </a:r>
                    </a:p>
                  </a:txBody>
                  <a:tcPr>
                    <a:noFill/>
                  </a:tcPr>
                </a:tc>
                <a:tc>
                  <a:txBody>
                    <a:bodyPr/>
                    <a:lstStyle/>
                    <a:p>
                      <a:r>
                        <a:rPr lang="en-AU" sz="1300" dirty="0">
                          <a:latin typeface="Arial" panose="020B0604020202020204" pitchFamily="34" charset="0"/>
                          <a:cs typeface="Arial" panose="020B0604020202020204" pitchFamily="34" charset="0"/>
                        </a:rPr>
                        <a:t>23 September</a:t>
                      </a:r>
                    </a:p>
                  </a:txBody>
                  <a:tcPr>
                    <a:noFill/>
                  </a:tcPr>
                </a:tc>
                <a:tc>
                  <a:txBody>
                    <a:bodyPr/>
                    <a:lstStyle/>
                    <a:p>
                      <a:endParaRPr lang="en-AU" sz="1300" dirty="0">
                        <a:latin typeface="Arial" panose="020B0604020202020204" pitchFamily="34" charset="0"/>
                        <a:cs typeface="Arial" panose="020B0604020202020204" pitchFamily="34" charset="0"/>
                      </a:endParaRPr>
                    </a:p>
                  </a:txBody>
                  <a:tcPr>
                    <a:noFill/>
                  </a:tcPr>
                </a:tc>
                <a:tc>
                  <a:txBody>
                    <a:bodyPr/>
                    <a:lstStyle/>
                    <a:p>
                      <a:r>
                        <a:rPr lang="en-AU" sz="1300" dirty="0">
                          <a:latin typeface="Arial" panose="020B0604020202020204" pitchFamily="34" charset="0"/>
                          <a:cs typeface="Arial" panose="020B0604020202020204" pitchFamily="34" charset="0"/>
                        </a:rPr>
                        <a:t>Product differentiation</a:t>
                      </a:r>
                    </a:p>
                  </a:txBody>
                  <a:tcPr>
                    <a:noFill/>
                  </a:tcPr>
                </a:tc>
                <a:extLst>
                  <a:ext uri="{0D108BD9-81ED-4DB2-BD59-A6C34878D82A}">
                    <a16:rowId xmlns:a16="http://schemas.microsoft.com/office/drawing/2014/main" val="2075242788"/>
                  </a:ext>
                </a:extLst>
              </a:tr>
              <a:tr h="292765">
                <a:tc>
                  <a:txBody>
                    <a:bodyPr/>
                    <a:lstStyle/>
                    <a:p>
                      <a:r>
                        <a:rPr lang="en-AU" sz="1300" dirty="0">
                          <a:latin typeface="Arial" panose="020B0604020202020204" pitchFamily="34" charset="0"/>
                          <a:cs typeface="Arial" panose="020B0604020202020204" pitchFamily="34" charset="0"/>
                        </a:rPr>
                        <a:t>6</a:t>
                      </a:r>
                    </a:p>
                  </a:txBody>
                  <a:tcPr>
                    <a:noFill/>
                  </a:tcPr>
                </a:tc>
                <a:tc>
                  <a:txBody>
                    <a:bodyPr/>
                    <a:lstStyle/>
                    <a:p>
                      <a:r>
                        <a:rPr lang="en-AU" sz="1300" dirty="0">
                          <a:latin typeface="Arial" panose="020B0604020202020204" pitchFamily="34" charset="0"/>
                          <a:cs typeface="Arial" panose="020B0604020202020204" pitchFamily="34" charset="0"/>
                        </a:rPr>
                        <a:t>30 September</a:t>
                      </a:r>
                    </a:p>
                  </a:txBody>
                  <a:tcPr>
                    <a:noFill/>
                  </a:tcPr>
                </a:tc>
                <a:tc>
                  <a:txBody>
                    <a:bodyPr/>
                    <a:lstStyle/>
                    <a:p>
                      <a:r>
                        <a:rPr lang="en-AU" sz="1300" dirty="0">
                          <a:latin typeface="Arial" panose="020B0604020202020204" pitchFamily="34" charset="0"/>
                          <a:cs typeface="Arial" panose="020B0604020202020204" pitchFamily="34" charset="0"/>
                        </a:rPr>
                        <a:t>Internal relationships</a:t>
                      </a:r>
                    </a:p>
                  </a:txBody>
                  <a:tcPr>
                    <a:noFill/>
                  </a:tcPr>
                </a:tc>
                <a:tc>
                  <a:txBody>
                    <a:bodyPr/>
                    <a:lstStyle/>
                    <a:p>
                      <a:r>
                        <a:rPr lang="en-AU" sz="1300" dirty="0">
                          <a:latin typeface="Arial" panose="020B0604020202020204" pitchFamily="34" charset="0"/>
                          <a:cs typeface="Arial" panose="020B0604020202020204" pitchFamily="34" charset="0"/>
                        </a:rPr>
                        <a:t>What is a firm</a:t>
                      </a:r>
                    </a:p>
                  </a:txBody>
                  <a:tcPr>
                    <a:noFill/>
                  </a:tcPr>
                </a:tc>
                <a:extLst>
                  <a:ext uri="{0D108BD9-81ED-4DB2-BD59-A6C34878D82A}">
                    <a16:rowId xmlns:a16="http://schemas.microsoft.com/office/drawing/2014/main" val="2785006208"/>
                  </a:ext>
                </a:extLst>
              </a:tr>
              <a:tr h="292765">
                <a:tc>
                  <a:txBody>
                    <a:bodyPr/>
                    <a:lstStyle/>
                    <a:p>
                      <a:endParaRPr lang="en-AU" sz="1300" dirty="0">
                        <a:latin typeface="Arial" panose="020B0604020202020204" pitchFamily="34" charset="0"/>
                        <a:cs typeface="Arial" panose="020B0604020202020204" pitchFamily="34" charset="0"/>
                      </a:endParaRPr>
                    </a:p>
                  </a:txBody>
                  <a:tcPr>
                    <a:noFill/>
                  </a:tcPr>
                </a:tc>
                <a:tc>
                  <a:txBody>
                    <a:bodyPr/>
                    <a:lstStyle/>
                    <a:p>
                      <a:r>
                        <a:rPr lang="en-AU" sz="1300" dirty="0">
                          <a:latin typeface="Arial" panose="020B0604020202020204" pitchFamily="34" charset="0"/>
                          <a:cs typeface="Arial" panose="020B0604020202020204" pitchFamily="34" charset="0"/>
                        </a:rPr>
                        <a:t>7 October</a:t>
                      </a:r>
                    </a:p>
                  </a:txBody>
                  <a:tcPr>
                    <a:noFill/>
                  </a:tcPr>
                </a:tc>
                <a:tc>
                  <a:txBody>
                    <a:bodyPr/>
                    <a:lstStyle/>
                    <a:p>
                      <a:endParaRPr lang="en-AU" sz="1300" dirty="0">
                        <a:latin typeface="Arial" panose="020B0604020202020204" pitchFamily="34" charset="0"/>
                        <a:cs typeface="Arial" panose="020B0604020202020204" pitchFamily="34" charset="0"/>
                      </a:endParaRPr>
                    </a:p>
                  </a:txBody>
                  <a:tcPr>
                    <a:noFill/>
                  </a:tcPr>
                </a:tc>
                <a:tc>
                  <a:txBody>
                    <a:bodyPr/>
                    <a:lstStyle/>
                    <a:p>
                      <a:r>
                        <a:rPr lang="en-AU" sz="1300" dirty="0">
                          <a:latin typeface="Arial" panose="020B0604020202020204" pitchFamily="34" charset="0"/>
                          <a:cs typeface="Arial" panose="020B0604020202020204" pitchFamily="34" charset="0"/>
                        </a:rPr>
                        <a:t>No lecture - Session break</a:t>
                      </a:r>
                    </a:p>
                  </a:txBody>
                  <a:tcPr>
                    <a:noFill/>
                  </a:tcPr>
                </a:tc>
                <a:extLst>
                  <a:ext uri="{0D108BD9-81ED-4DB2-BD59-A6C34878D82A}">
                    <a16:rowId xmlns:a16="http://schemas.microsoft.com/office/drawing/2014/main" val="1567361395"/>
                  </a:ext>
                </a:extLst>
              </a:tr>
              <a:tr h="292765">
                <a:tc>
                  <a:txBody>
                    <a:bodyPr/>
                    <a:lstStyle/>
                    <a:p>
                      <a:r>
                        <a:rPr lang="en-AU" sz="1300" dirty="0">
                          <a:latin typeface="Arial" panose="020B0604020202020204" pitchFamily="34" charset="0"/>
                          <a:cs typeface="Arial" panose="020B0604020202020204" pitchFamily="34" charset="0"/>
                        </a:rPr>
                        <a:t>7</a:t>
                      </a:r>
                    </a:p>
                  </a:txBody>
                  <a:tcPr>
                    <a:noFill/>
                  </a:tcPr>
                </a:tc>
                <a:tc>
                  <a:txBody>
                    <a:bodyPr/>
                    <a:lstStyle/>
                    <a:p>
                      <a:r>
                        <a:rPr lang="en-AU" sz="1300" dirty="0">
                          <a:latin typeface="Arial" panose="020B0604020202020204" pitchFamily="34" charset="0"/>
                          <a:cs typeface="Arial" panose="020B0604020202020204" pitchFamily="34" charset="0"/>
                        </a:rPr>
                        <a:t>14 October</a:t>
                      </a:r>
                    </a:p>
                  </a:txBody>
                  <a:tcPr>
                    <a:noFill/>
                  </a:tcPr>
                </a:tc>
                <a:tc>
                  <a:txBody>
                    <a:bodyPr/>
                    <a:lstStyle/>
                    <a:p>
                      <a:endParaRPr lang="en-AU" sz="1300" dirty="0">
                        <a:latin typeface="Arial" panose="020B0604020202020204" pitchFamily="34" charset="0"/>
                        <a:cs typeface="Arial" panose="020B0604020202020204" pitchFamily="34" charset="0"/>
                      </a:endParaRPr>
                    </a:p>
                  </a:txBody>
                  <a:tcPr>
                    <a:noFill/>
                  </a:tcPr>
                </a:tc>
                <a:tc>
                  <a:txBody>
                    <a:bodyPr/>
                    <a:lstStyle/>
                    <a:p>
                      <a:r>
                        <a:rPr lang="en-AU" sz="1300" dirty="0">
                          <a:latin typeface="Arial" panose="020B0604020202020204" pitchFamily="34" charset="0"/>
                          <a:cs typeface="Arial" panose="020B0604020202020204" pitchFamily="34" charset="0"/>
                        </a:rPr>
                        <a:t>Organisational structure</a:t>
                      </a:r>
                    </a:p>
                  </a:txBody>
                  <a:tcPr>
                    <a:noFill/>
                  </a:tcPr>
                </a:tc>
                <a:extLst>
                  <a:ext uri="{0D108BD9-81ED-4DB2-BD59-A6C34878D82A}">
                    <a16:rowId xmlns:a16="http://schemas.microsoft.com/office/drawing/2014/main" val="1224092236"/>
                  </a:ext>
                </a:extLst>
              </a:tr>
              <a:tr h="292765">
                <a:tc>
                  <a:txBody>
                    <a:bodyPr/>
                    <a:lstStyle/>
                    <a:p>
                      <a:r>
                        <a:rPr lang="en-AU" sz="1300" dirty="0">
                          <a:latin typeface="Arial" panose="020B0604020202020204" pitchFamily="34" charset="0"/>
                          <a:cs typeface="Arial" panose="020B0604020202020204" pitchFamily="34" charset="0"/>
                        </a:rPr>
                        <a:t>8</a:t>
                      </a:r>
                    </a:p>
                  </a:txBody>
                  <a:tcPr>
                    <a:noFill/>
                  </a:tcPr>
                </a:tc>
                <a:tc>
                  <a:txBody>
                    <a:bodyPr/>
                    <a:lstStyle/>
                    <a:p>
                      <a:r>
                        <a:rPr lang="en-AU" sz="1300" dirty="0">
                          <a:latin typeface="Arial" panose="020B0604020202020204" pitchFamily="34" charset="0"/>
                          <a:cs typeface="Arial" panose="020B0604020202020204" pitchFamily="34" charset="0"/>
                        </a:rPr>
                        <a:t>21 October</a:t>
                      </a:r>
                    </a:p>
                  </a:txBody>
                  <a:tcPr>
                    <a:noFill/>
                  </a:tcPr>
                </a:tc>
                <a:tc>
                  <a:txBody>
                    <a:bodyPr/>
                    <a:lstStyle/>
                    <a:p>
                      <a:endParaRPr lang="en-AU" sz="1300" dirty="0">
                        <a:latin typeface="Arial" panose="020B0604020202020204" pitchFamily="34" charset="0"/>
                        <a:cs typeface="Arial" panose="020B0604020202020204" pitchFamily="34"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latin typeface="Arial" panose="020B0604020202020204" pitchFamily="34" charset="0"/>
                          <a:cs typeface="Arial" panose="020B0604020202020204" pitchFamily="34" charset="0"/>
                        </a:rPr>
                        <a:t>Mid-term test</a:t>
                      </a:r>
                    </a:p>
                  </a:txBody>
                  <a:tcPr>
                    <a:noFill/>
                  </a:tcPr>
                </a:tc>
                <a:extLst>
                  <a:ext uri="{0D108BD9-81ED-4DB2-BD59-A6C34878D82A}">
                    <a16:rowId xmlns:a16="http://schemas.microsoft.com/office/drawing/2014/main" val="3832449388"/>
                  </a:ext>
                </a:extLst>
              </a:tr>
              <a:tr h="292765">
                <a:tc>
                  <a:txBody>
                    <a:bodyPr/>
                    <a:lstStyle/>
                    <a:p>
                      <a:r>
                        <a:rPr lang="en-AU" sz="1300" dirty="0">
                          <a:latin typeface="Arial" panose="020B0604020202020204" pitchFamily="34" charset="0"/>
                          <a:cs typeface="Arial" panose="020B0604020202020204" pitchFamily="34" charset="0"/>
                        </a:rPr>
                        <a:t>9</a:t>
                      </a:r>
                    </a:p>
                  </a:txBody>
                  <a:tcPr>
                    <a:noFill/>
                  </a:tcPr>
                </a:tc>
                <a:tc>
                  <a:txBody>
                    <a:bodyPr/>
                    <a:lstStyle/>
                    <a:p>
                      <a:r>
                        <a:rPr lang="en-AU" sz="1300" dirty="0">
                          <a:latin typeface="Arial" panose="020B0604020202020204" pitchFamily="34" charset="0"/>
                          <a:cs typeface="Arial" panose="020B0604020202020204" pitchFamily="34" charset="0"/>
                        </a:rPr>
                        <a:t>28 October</a:t>
                      </a:r>
                    </a:p>
                  </a:txBody>
                  <a:tcPr>
                    <a:noFill/>
                  </a:tcPr>
                </a:tc>
                <a:tc>
                  <a:txBody>
                    <a:bodyPr/>
                    <a:lstStyle/>
                    <a:p>
                      <a:endParaRPr lang="en-AU" sz="1300" dirty="0">
                        <a:latin typeface="Arial" panose="020B0604020202020204" pitchFamily="34" charset="0"/>
                        <a:cs typeface="Arial" panose="020B0604020202020204" pitchFamily="34" charset="0"/>
                      </a:endParaRPr>
                    </a:p>
                  </a:txBody>
                  <a:tcPr>
                    <a:noFill/>
                  </a:tcPr>
                </a:tc>
                <a:tc>
                  <a:txBody>
                    <a:bodyPr/>
                    <a:lstStyle/>
                    <a:p>
                      <a:r>
                        <a:rPr lang="en-AU" sz="1300" dirty="0">
                          <a:latin typeface="Arial" panose="020B0604020202020204" pitchFamily="34" charset="0"/>
                          <a:cs typeface="Arial" panose="020B0604020202020204" pitchFamily="34" charset="0"/>
                        </a:rPr>
                        <a:t>Hiring and retention</a:t>
                      </a:r>
                    </a:p>
                  </a:txBody>
                  <a:tcPr>
                    <a:noFill/>
                  </a:tcPr>
                </a:tc>
                <a:extLst>
                  <a:ext uri="{0D108BD9-81ED-4DB2-BD59-A6C34878D82A}">
                    <a16:rowId xmlns:a16="http://schemas.microsoft.com/office/drawing/2014/main" val="3040331868"/>
                  </a:ext>
                </a:extLst>
              </a:tr>
              <a:tr h="292765">
                <a:tc>
                  <a:txBody>
                    <a:bodyPr/>
                    <a:lstStyle/>
                    <a:p>
                      <a:r>
                        <a:rPr lang="en-AU" sz="1300" dirty="0">
                          <a:latin typeface="Arial" panose="020B0604020202020204" pitchFamily="34" charset="0"/>
                          <a:cs typeface="Arial" panose="020B0604020202020204" pitchFamily="34" charset="0"/>
                        </a:rPr>
                        <a:t>10</a:t>
                      </a:r>
                    </a:p>
                  </a:txBody>
                  <a:tcPr>
                    <a:noFill/>
                  </a:tcPr>
                </a:tc>
                <a:tc>
                  <a:txBody>
                    <a:bodyPr/>
                    <a:lstStyle/>
                    <a:p>
                      <a:r>
                        <a:rPr lang="en-AU" sz="1300" dirty="0">
                          <a:latin typeface="Arial" panose="020B0604020202020204" pitchFamily="34" charset="0"/>
                          <a:cs typeface="Arial" panose="020B0604020202020204" pitchFamily="34" charset="0"/>
                        </a:rPr>
                        <a:t>4 November</a:t>
                      </a:r>
                    </a:p>
                  </a:txBody>
                  <a:tcPr>
                    <a:noFill/>
                  </a:tcPr>
                </a:tc>
                <a:tc>
                  <a:txBody>
                    <a:bodyPr/>
                    <a:lstStyle/>
                    <a:p>
                      <a:endParaRPr lang="en-AU" sz="1300" dirty="0">
                        <a:latin typeface="Arial" panose="020B0604020202020204" pitchFamily="34" charset="0"/>
                        <a:cs typeface="Arial" panose="020B0604020202020204" pitchFamily="34" charset="0"/>
                      </a:endParaRPr>
                    </a:p>
                  </a:txBody>
                  <a:tcPr>
                    <a:noFill/>
                  </a:tcPr>
                </a:tc>
                <a:tc>
                  <a:txBody>
                    <a:bodyPr/>
                    <a:lstStyle/>
                    <a:p>
                      <a:r>
                        <a:rPr lang="en-AU" sz="1300" dirty="0">
                          <a:latin typeface="Arial" panose="020B0604020202020204" pitchFamily="34" charset="0"/>
                          <a:cs typeface="Arial" panose="020B0604020202020204" pitchFamily="34" charset="0"/>
                        </a:rPr>
                        <a:t>Incentive compensation</a:t>
                      </a:r>
                    </a:p>
                  </a:txBody>
                  <a:tcPr>
                    <a:noFill/>
                  </a:tcPr>
                </a:tc>
                <a:extLst>
                  <a:ext uri="{0D108BD9-81ED-4DB2-BD59-A6C34878D82A}">
                    <a16:rowId xmlns:a16="http://schemas.microsoft.com/office/drawing/2014/main" val="2572945887"/>
                  </a:ext>
                </a:extLst>
              </a:tr>
              <a:tr h="292765">
                <a:tc>
                  <a:txBody>
                    <a:bodyPr/>
                    <a:lstStyle/>
                    <a:p>
                      <a:r>
                        <a:rPr lang="en-AU" sz="1300" dirty="0">
                          <a:latin typeface="Arial" panose="020B0604020202020204" pitchFamily="34" charset="0"/>
                          <a:cs typeface="Arial" panose="020B0604020202020204" pitchFamily="34" charset="0"/>
                        </a:rPr>
                        <a:t>11</a:t>
                      </a:r>
                    </a:p>
                  </a:txBody>
                  <a:tcPr>
                    <a:noFill/>
                  </a:tcPr>
                </a:tc>
                <a:tc>
                  <a:txBody>
                    <a:bodyPr/>
                    <a:lstStyle/>
                    <a:p>
                      <a:r>
                        <a:rPr lang="en-AU" sz="1300" dirty="0">
                          <a:latin typeface="Arial" panose="020B0604020202020204" pitchFamily="34" charset="0"/>
                          <a:cs typeface="Arial" panose="020B0604020202020204" pitchFamily="34" charset="0"/>
                        </a:rPr>
                        <a:t>11 November</a:t>
                      </a:r>
                    </a:p>
                  </a:txBody>
                  <a:tcPr>
                    <a:noFill/>
                  </a:tcPr>
                </a:tc>
                <a:tc>
                  <a:txBody>
                    <a:bodyPr/>
                    <a:lstStyle/>
                    <a:p>
                      <a:endParaRPr lang="en-AU" sz="1300" dirty="0">
                        <a:latin typeface="Arial" panose="020B0604020202020204" pitchFamily="34" charset="0"/>
                        <a:cs typeface="Arial" panose="020B0604020202020204" pitchFamily="34" charset="0"/>
                      </a:endParaRPr>
                    </a:p>
                  </a:txBody>
                  <a:tcPr>
                    <a:noFill/>
                  </a:tcPr>
                </a:tc>
                <a:tc>
                  <a:txBody>
                    <a:bodyPr/>
                    <a:lstStyle/>
                    <a:p>
                      <a:r>
                        <a:rPr lang="en-AU" sz="1300" dirty="0">
                          <a:latin typeface="Arial" panose="020B0604020202020204" pitchFamily="34" charset="0"/>
                          <a:cs typeface="Arial" panose="020B0604020202020204" pitchFamily="34" charset="0"/>
                        </a:rPr>
                        <a:t>Evaluating performance</a:t>
                      </a:r>
                    </a:p>
                  </a:txBody>
                  <a:tcPr>
                    <a:noFill/>
                  </a:tcPr>
                </a:tc>
                <a:extLst>
                  <a:ext uri="{0D108BD9-81ED-4DB2-BD59-A6C34878D82A}">
                    <a16:rowId xmlns:a16="http://schemas.microsoft.com/office/drawing/2014/main" val="2630209630"/>
                  </a:ext>
                </a:extLst>
              </a:tr>
              <a:tr h="292765">
                <a:tc>
                  <a:txBody>
                    <a:bodyPr/>
                    <a:lstStyle/>
                    <a:p>
                      <a:r>
                        <a:rPr lang="en-AU" sz="1300" dirty="0">
                          <a:latin typeface="Arial" panose="020B0604020202020204" pitchFamily="34" charset="0"/>
                          <a:cs typeface="Arial" panose="020B0604020202020204" pitchFamily="34" charset="0"/>
                        </a:rPr>
                        <a:t>12</a:t>
                      </a:r>
                    </a:p>
                  </a:txBody>
                  <a:tcPr>
                    <a:noFill/>
                  </a:tcPr>
                </a:tc>
                <a:tc>
                  <a:txBody>
                    <a:bodyPr/>
                    <a:lstStyle/>
                    <a:p>
                      <a:r>
                        <a:rPr lang="en-AU" sz="1300" dirty="0">
                          <a:latin typeface="Arial" panose="020B0604020202020204" pitchFamily="34" charset="0"/>
                          <a:cs typeface="Arial" panose="020B0604020202020204" pitchFamily="34" charset="0"/>
                        </a:rPr>
                        <a:t>18 November</a:t>
                      </a:r>
                    </a:p>
                  </a:txBody>
                  <a:tcPr>
                    <a:noFill/>
                  </a:tcPr>
                </a:tc>
                <a:tc>
                  <a:txBody>
                    <a:bodyPr/>
                    <a:lstStyle/>
                    <a:p>
                      <a:endParaRPr lang="en-AU" sz="1300" dirty="0">
                        <a:latin typeface="Arial" panose="020B0604020202020204" pitchFamily="34" charset="0"/>
                        <a:cs typeface="Arial" panose="020B0604020202020204" pitchFamily="34" charset="0"/>
                      </a:endParaRPr>
                    </a:p>
                  </a:txBody>
                  <a:tcPr>
                    <a:noFill/>
                  </a:tcPr>
                </a:tc>
                <a:tc>
                  <a:txBody>
                    <a:bodyPr/>
                    <a:lstStyle/>
                    <a:p>
                      <a:r>
                        <a:rPr lang="en-AU" sz="1300" dirty="0">
                          <a:latin typeface="Arial" panose="020B0604020202020204" pitchFamily="34" charset="0"/>
                          <a:cs typeface="Arial" panose="020B0604020202020204" pitchFamily="34" charset="0"/>
                        </a:rPr>
                        <a:t>Vertical integration and the boundaries of the firm</a:t>
                      </a:r>
                    </a:p>
                  </a:txBody>
                  <a:tcPr>
                    <a:noFill/>
                  </a:tcPr>
                </a:tc>
                <a:extLst>
                  <a:ext uri="{0D108BD9-81ED-4DB2-BD59-A6C34878D82A}">
                    <a16:rowId xmlns:a16="http://schemas.microsoft.com/office/drawing/2014/main" val="1207839532"/>
                  </a:ext>
                </a:extLst>
              </a:tr>
            </a:tbl>
          </a:graphicData>
        </a:graphic>
      </p:graphicFrame>
    </p:spTree>
    <p:extLst>
      <p:ext uri="{BB962C8B-B14F-4D97-AF65-F5344CB8AC3E}">
        <p14:creationId xmlns:p14="http://schemas.microsoft.com/office/powerpoint/2010/main" val="75316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Economics and</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The economic approach</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dirty="0"/>
          </a:p>
        </p:txBody>
      </p:sp>
    </p:spTree>
    <p:extLst>
      <p:ext uri="{BB962C8B-B14F-4D97-AF65-F5344CB8AC3E}">
        <p14:creationId xmlns:p14="http://schemas.microsoft.com/office/powerpoint/2010/main" val="635308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Reading</a:t>
            </a:r>
            <a:endParaRPr lang="en-AU" dirty="0">
              <a:solidFill>
                <a:srgbClr val="002060"/>
              </a:solidFill>
            </a:endParaRPr>
          </a:p>
        </p:txBody>
      </p:sp>
      <p:sp>
        <p:nvSpPr>
          <p:cNvPr id="3" name="Content Placeholder 2"/>
          <p:cNvSpPr>
            <a:spLocks noGrp="1"/>
          </p:cNvSpPr>
          <p:nvPr>
            <p:ph idx="1"/>
          </p:nvPr>
        </p:nvSpPr>
        <p:spPr/>
        <p:txBody>
          <a:bodyPr>
            <a:normAutofit/>
          </a:bodyPr>
          <a:lstStyle/>
          <a:p>
            <a:pPr marL="0" indent="0">
              <a:buClr>
                <a:srgbClr val="0070C0"/>
              </a:buClr>
              <a:buSzPct val="50000"/>
              <a:buNone/>
            </a:pPr>
            <a:r>
              <a:rPr lang="en-US" dirty="0"/>
              <a:t>Chapter 1, “Introduction” in Brickley, Smith and Zimmerman (2016) </a:t>
            </a:r>
            <a:r>
              <a:rPr lang="en-US" i="1" dirty="0"/>
              <a:t>Managerial Economics and Organizational Architecture</a:t>
            </a:r>
            <a:r>
              <a:rPr lang="en-US" dirty="0"/>
              <a:t> (6th ed)</a:t>
            </a:r>
          </a:p>
          <a:p>
            <a:pPr marL="0" indent="0">
              <a:buClr>
                <a:srgbClr val="0070C0"/>
              </a:buClr>
              <a:buSzPct val="50000"/>
              <a:buNone/>
            </a:pPr>
            <a:r>
              <a:rPr lang="en-US" dirty="0"/>
              <a:t>Chapter 2 , “Economists' View of Behavior” in Brickley, Smith and Zimmerman (2016) </a:t>
            </a:r>
            <a:r>
              <a:rPr lang="en-US" i="1" dirty="0"/>
              <a:t>Managerial Economics and Organizational Architecture</a:t>
            </a:r>
            <a:r>
              <a:rPr lang="en-US" dirty="0"/>
              <a:t> (6th ed)</a:t>
            </a:r>
          </a:p>
          <a:p>
            <a:pPr marL="0" indent="0">
              <a:buClr>
                <a:srgbClr val="0070C0"/>
              </a:buClr>
              <a:buSzPct val="50000"/>
              <a:buNone/>
            </a:pPr>
            <a:r>
              <a:rPr lang="en-US" dirty="0"/>
              <a:t>“Introduction” in McAfee (2002) </a:t>
            </a:r>
            <a:r>
              <a:rPr lang="en-US" i="1" dirty="0"/>
              <a:t>Competitive Solutions</a:t>
            </a:r>
          </a:p>
          <a:p>
            <a:pPr marL="0" indent="0">
              <a:buClr>
                <a:srgbClr val="0070C0"/>
              </a:buClr>
              <a:buSzPct val="50000"/>
              <a:buNone/>
            </a:pPr>
            <a:endParaRPr lang="en-US" dirty="0"/>
          </a:p>
          <a:p>
            <a:pPr marL="0" indent="0">
              <a:buClr>
                <a:srgbClr val="0070C0"/>
              </a:buClr>
              <a:buSzPct val="50000"/>
              <a:buNone/>
            </a:pPr>
            <a:r>
              <a:rPr lang="en-US" dirty="0"/>
              <a:t>Links to readings or downloads are available in Canvas.</a:t>
            </a:r>
            <a:r>
              <a:rPr lang="en-US" i="1" dirty="0"/>
              <a:t> </a:t>
            </a:r>
            <a:endParaRPr lang="en-US" dirty="0"/>
          </a:p>
          <a:p>
            <a:pPr marL="0" indent="0">
              <a:lnSpc>
                <a:spcPct val="120000"/>
              </a:lnSpc>
              <a:buClr>
                <a:srgbClr val="0070C0"/>
              </a:buClr>
              <a:buSzPct val="50000"/>
              <a:buNone/>
            </a:pPr>
            <a:endParaRPr lang="en-US" dirty="0"/>
          </a:p>
          <a:p>
            <a:pPr marL="0" indent="0">
              <a:buClr>
                <a:srgbClr val="0070C0"/>
              </a:buClr>
              <a:buSzPct val="50000"/>
              <a:buNone/>
            </a:pPr>
            <a:endParaRPr lang="en-US" i="1" dirty="0">
              <a:solidFill>
                <a:schemeClr val="bg2">
                  <a:lumMod val="50000"/>
                </a:schemeClr>
              </a:solidFill>
            </a:endParaRP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dirty="0"/>
          </a:p>
        </p:txBody>
      </p:sp>
      <p:sp>
        <p:nvSpPr>
          <p:cNvPr id="6" name="Footer Placeholder 3">
            <a:extLst>
              <a:ext uri="{FF2B5EF4-FFF2-40B4-BE49-F238E27FC236}">
                <a16:creationId xmlns:a16="http://schemas.microsoft.com/office/drawing/2014/main" id="{AB4A38F3-7094-B548-BF27-5A020B25BB1B}"/>
              </a:ext>
            </a:extLst>
          </p:cNvPr>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Tree>
    <p:extLst>
      <p:ext uri="{BB962C8B-B14F-4D97-AF65-F5344CB8AC3E}">
        <p14:creationId xmlns:p14="http://schemas.microsoft.com/office/powerpoint/2010/main" val="2149843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96,3,Introduction to the Economics of Strategy"/>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{38305FA6-5227-4D40-BD64-59FE422B8453}tf10001073</Template>
  <TotalTime>11797</TotalTime>
  <Words>2178</Words>
  <Application>Microsoft Macintosh PowerPoint</Application>
  <PresentationFormat>Widescreen</PresentationFormat>
  <Paragraphs>251</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Tw Cen MT</vt:lpstr>
      <vt:lpstr>Wingdings</vt:lpstr>
      <vt:lpstr>Droplet</vt:lpstr>
      <vt:lpstr>Lecture 1.0 Introduction</vt:lpstr>
      <vt:lpstr>About me</vt:lpstr>
      <vt:lpstr>Lecture structure</vt:lpstr>
      <vt:lpstr>canvas</vt:lpstr>
      <vt:lpstr>READING</vt:lpstr>
      <vt:lpstr>Assessment</vt:lpstr>
      <vt:lpstr>Course structure</vt:lpstr>
      <vt:lpstr>Economics and The economic approach</vt:lpstr>
      <vt:lpstr>Reading</vt:lpstr>
      <vt:lpstr>WHY ARE WE INTERESTED In the Economics of Business strategy?</vt:lpstr>
      <vt:lpstr>WHY ARE WE INTERESTED In the Economics of Business strategy?</vt:lpstr>
      <vt:lpstr>WHY ARE WE INTERESTED In the Economics of Business strategy?</vt:lpstr>
      <vt:lpstr>WHY ARE WE INTERESTED In the Economics of Business strategy?</vt:lpstr>
      <vt:lpstr>WHY ARE WE INTERESTED In the Economics of Business strategy?</vt:lpstr>
      <vt:lpstr>WHY ARE WE INTERESTED In the Economics of Business strategy?</vt:lpstr>
      <vt:lpstr>Introduction to the Economics of Strategy</vt:lpstr>
      <vt:lpstr>Introduction to the Economics of Strategy</vt:lpstr>
      <vt:lpstr>Introduction to the Economics of Strategy</vt:lpstr>
      <vt:lpstr>Introduction to the Economics of Strategy</vt:lpstr>
      <vt:lpstr>The pre-recorded lectures</vt:lpstr>
      <vt:lpstr>Summary</vt:lpstr>
      <vt:lpstr>Closing questions</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188</cp:revision>
  <dcterms:created xsi:type="dcterms:W3CDTF">2015-02-25T21:48:00Z</dcterms:created>
  <dcterms:modified xsi:type="dcterms:W3CDTF">2020-08-25T10:36:45Z</dcterms:modified>
</cp:coreProperties>
</file>