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334" r:id="rId3"/>
    <p:sldId id="335" r:id="rId4"/>
    <p:sldId id="326" r:id="rId5"/>
    <p:sldId id="294" r:id="rId6"/>
    <p:sldId id="327" r:id="rId7"/>
    <p:sldId id="328" r:id="rId8"/>
    <p:sldId id="329" r:id="rId9"/>
    <p:sldId id="336" r:id="rId10"/>
    <p:sldId id="330" r:id="rId11"/>
    <p:sldId id="266" r:id="rId12"/>
    <p:sldId id="337" r:id="rId13"/>
    <p:sldId id="333" r:id="rId14"/>
    <p:sldId id="331" r:id="rId15"/>
    <p:sldId id="305" r:id="rId16"/>
    <p:sldId id="338" r:id="rId17"/>
    <p:sldId id="301" r:id="rId18"/>
    <p:sldId id="302"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A Collins" initials="JAC" lastIdx="1" clrIdx="0">
    <p:extLst>
      <p:ext uri="{19B8F6BF-5375-455C-9EA6-DF929625EA0E}">
        <p15:presenceInfo xmlns:p15="http://schemas.microsoft.com/office/powerpoint/2012/main" userId="S::jason.a.collins@pwc.com::08a68ee8-8054-49b3-baae-47156b4ba1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22" autoAdjust="0"/>
    <p:restoredTop sz="94660"/>
  </p:normalViewPr>
  <p:slideViewPr>
    <p:cSldViewPr snapToGrid="0">
      <p:cViewPr varScale="1">
        <p:scale>
          <a:sx n="124" d="100"/>
          <a:sy n="124" d="100"/>
        </p:scale>
        <p:origin x="248" y="176"/>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375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A2D545-7DAD-F249-A456-2D50C82901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125D32E9-A20A-ED46-B581-37E56BD2FA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263050-47E5-ED48-B84D-FAEDB774FC1B}" type="datetimeFigureOut">
              <a:rPr lang="en-AU" smtClean="0"/>
              <a:t>24/8/20</a:t>
            </a:fld>
            <a:endParaRPr lang="en-AU"/>
          </a:p>
        </p:txBody>
      </p:sp>
      <p:sp>
        <p:nvSpPr>
          <p:cNvPr id="4" name="Footer Placeholder 3">
            <a:extLst>
              <a:ext uri="{FF2B5EF4-FFF2-40B4-BE49-F238E27FC236}">
                <a16:creationId xmlns:a16="http://schemas.microsoft.com/office/drawing/2014/main" id="{0FE99E00-874B-C54E-B24A-E0AEA1E02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9EE9F7C1-5593-2A4C-9D9C-8CA1BA00C6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BD51DD-83F1-9443-A7E6-0FB432FB6CF1}" type="slidenum">
              <a:rPr lang="en-AU" smtClean="0"/>
              <a:t>‹#›</a:t>
            </a:fld>
            <a:endParaRPr lang="en-AU"/>
          </a:p>
        </p:txBody>
      </p:sp>
    </p:spTree>
    <p:extLst>
      <p:ext uri="{BB962C8B-B14F-4D97-AF65-F5344CB8AC3E}">
        <p14:creationId xmlns:p14="http://schemas.microsoft.com/office/powerpoint/2010/main" val="34195885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24/8/20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23495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1794005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97067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15457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4065275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14</a:t>
            </a:fld>
            <a:endParaRPr lang="en-AU"/>
          </a:p>
        </p:txBody>
      </p:sp>
    </p:spTree>
    <p:extLst>
      <p:ext uri="{BB962C8B-B14F-4D97-AF65-F5344CB8AC3E}">
        <p14:creationId xmlns:p14="http://schemas.microsoft.com/office/powerpoint/2010/main" val="317982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17</a:t>
            </a:fld>
            <a:endParaRPr lang="en-AU"/>
          </a:p>
        </p:txBody>
      </p:sp>
    </p:spTree>
    <p:extLst>
      <p:ext uri="{BB962C8B-B14F-4D97-AF65-F5344CB8AC3E}">
        <p14:creationId xmlns:p14="http://schemas.microsoft.com/office/powerpoint/2010/main" val="247372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18</a:t>
            </a:fld>
            <a:endParaRPr lang="en-AU"/>
          </a:p>
        </p:txBody>
      </p:sp>
    </p:spTree>
    <p:extLst>
      <p:ext uri="{BB962C8B-B14F-4D97-AF65-F5344CB8AC3E}">
        <p14:creationId xmlns:p14="http://schemas.microsoft.com/office/powerpoint/2010/main" val="1688196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24/8/20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10939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6495261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04160657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779884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76321998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20124851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89548135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48383093"/>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823728181"/>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24/8/20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234892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6551253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24/8/20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40275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3577710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0454027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24/8/20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25771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24/8/20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444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24/8/20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54867698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24/8/20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52916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3149638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a:solidFill>
                  <a:srgbClr val="002060"/>
                </a:solidFill>
                <a:effectLst>
                  <a:outerShdw blurRad="38100" dist="38100" dir="2700000" algn="tl">
                    <a:srgbClr val="000000">
                      <a:alpha val="43137"/>
                    </a:srgbClr>
                  </a:outerShdw>
                </a:effectLst>
              </a:rPr>
              <a:t>Lecture 1.1</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The Economic Approach</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Individual Choice</a:t>
            </a:r>
            <a:endParaRPr lang="en-AU" i="1" dirty="0">
              <a:solidFill>
                <a:srgbClr val="00206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nSpc>
                    <a:spcPct val="120000"/>
                  </a:lnSpc>
                  <a:buClr>
                    <a:srgbClr val="0070C0"/>
                  </a:buClr>
                  <a:buSzPct val="50000"/>
                  <a:buNone/>
                </a:pPr>
                <a:r>
                  <a:rPr lang="en-US" dirty="0"/>
                  <a:t>Individuals maximize utility subject to a budget constraint. The utility function is represented graphically using indifference curves.</a:t>
                </a:r>
              </a:p>
              <a:p>
                <a:pPr marL="0" indent="0">
                  <a:lnSpc>
                    <a:spcPct val="120000"/>
                  </a:lnSpc>
                  <a:buClr>
                    <a:srgbClr val="0070C0"/>
                  </a:buClr>
                  <a:buSzPct val="50000"/>
                  <a:buNone/>
                </a:pPr>
                <a:r>
                  <a:rPr lang="en-US" dirty="0"/>
                  <a:t>At the optimum, agents choose the highest possible indifference curve subject to the budget constraint. With well behaved preferences this means that the slope of the indifference curve is equal to the slope of the budget constraint at the optimum</a:t>
                </a:r>
                <a:r>
                  <a:rPr lang="en-US" dirty="0">
                    <a:solidFill>
                      <a:schemeClr val="tx1"/>
                    </a:solidFill>
                  </a:rPr>
                  <a:t>.</a:t>
                </a:r>
              </a:p>
              <a:p>
                <a:pPr marL="0" indent="719138" algn="ctr">
                  <a:lnSpc>
                    <a:spcPct val="120000"/>
                  </a:lnSpc>
                  <a:buClr>
                    <a:srgbClr val="0070C0"/>
                  </a:buClr>
                  <a:buSzPct val="50000"/>
                  <a:buNone/>
                </a:pPr>
                <a:r>
                  <a:rPr lang="en-US" i="1" dirty="0">
                    <a:solidFill>
                      <a:schemeClr val="tx1"/>
                    </a:solidFill>
                  </a:rPr>
                  <a:t>MRS = MRT or price ratio</a:t>
                </a:r>
              </a:p>
              <a:p>
                <a:pPr marL="0" indent="4037013">
                  <a:lnSpc>
                    <a:spcPct val="120000"/>
                  </a:lnSpc>
                  <a:buClr>
                    <a:srgbClr val="0070C0"/>
                  </a:buClr>
                  <a:buSzPct val="50000"/>
                  <a:buNone/>
                </a:pPr>
                <a14:m>
                  <m:oMath xmlns:m="http://schemas.openxmlformats.org/officeDocument/2006/math">
                    <m:f>
                      <m:fPr>
                        <m:ctrlPr>
                          <a:rPr lang="en-US" sz="240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ea typeface="Cambria Math" panose="02040503050406030204" pitchFamily="18" charset="0"/>
                          </a:rPr>
                          <m:t>𝜕</m:t>
                        </m:r>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𝑈</m:t>
                            </m:r>
                          </m:e>
                          <m:sub>
                            <m:r>
                              <a:rPr lang="en-US" sz="2400" b="0" i="1" smtClean="0">
                                <a:solidFill>
                                  <a:schemeClr val="tx1"/>
                                </a:solidFill>
                                <a:latin typeface="Cambria Math" panose="02040503050406030204" pitchFamily="18" charset="0"/>
                                <a:ea typeface="Cambria Math" panose="02040503050406030204" pitchFamily="18" charset="0"/>
                              </a:rPr>
                              <m:t>𝑓</m:t>
                            </m:r>
                          </m:sub>
                        </m:sSub>
                      </m:num>
                      <m:den>
                        <m:r>
                          <a:rPr lang="en-US" sz="2400" b="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b="0" i="1">
                                <a:solidFill>
                                  <a:schemeClr val="tx1"/>
                                </a:solidFill>
                                <a:latin typeface="Cambria Math" panose="02040503050406030204" pitchFamily="18" charset="0"/>
                                <a:ea typeface="Cambria Math" panose="02040503050406030204" pitchFamily="18" charset="0"/>
                              </a:rPr>
                              <m:t>𝑈</m:t>
                            </m:r>
                          </m:e>
                          <m:sub>
                            <m:r>
                              <a:rPr lang="en-US" sz="2400" b="0" i="1" smtClean="0">
                                <a:solidFill>
                                  <a:schemeClr val="tx1"/>
                                </a:solidFill>
                                <a:latin typeface="Cambria Math" panose="02040503050406030204" pitchFamily="18" charset="0"/>
                                <a:ea typeface="Cambria Math" panose="02040503050406030204" pitchFamily="18" charset="0"/>
                              </a:rPr>
                              <m:t>𝑐</m:t>
                            </m:r>
                          </m:sub>
                        </m:sSub>
                      </m:den>
                    </m:f>
                  </m:oMath>
                </a14:m>
                <a:r>
                  <a:rPr lang="en-US" sz="2400" i="1" dirty="0">
                    <a:solidFill>
                      <a:schemeClr val="tx1"/>
                    </a:solidFill>
                  </a:rPr>
                  <a:t> = - </a:t>
                </a:r>
                <a14:m>
                  <m:oMath xmlns:m="http://schemas.openxmlformats.org/officeDocument/2006/math">
                    <m:f>
                      <m:fPr>
                        <m:ctrlPr>
                          <a:rPr lang="en-US" sz="2400" i="1">
                            <a:solidFill>
                              <a:schemeClr val="tx1"/>
                            </a:solidFill>
                            <a:latin typeface="Cambria Math" panose="02040503050406030204" pitchFamily="18" charset="0"/>
                          </a:rPr>
                        </m:ctrlPr>
                      </m:fPr>
                      <m:num>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𝑝</m:t>
                            </m:r>
                          </m:e>
                          <m:sub>
                            <m:r>
                              <a:rPr lang="en-US" sz="2400" b="0" i="1" smtClean="0">
                                <a:solidFill>
                                  <a:schemeClr val="tx1"/>
                                </a:solidFill>
                                <a:latin typeface="Cambria Math" panose="02040503050406030204" pitchFamily="18" charset="0"/>
                                <a:ea typeface="Cambria Math" panose="02040503050406030204" pitchFamily="18" charset="0"/>
                              </a:rPr>
                              <m:t>𝑐</m:t>
                            </m:r>
                          </m:sub>
                        </m:sSub>
                      </m:num>
                      <m:den>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b="0" i="1">
                                <a:solidFill>
                                  <a:schemeClr val="tx1"/>
                                </a:solidFill>
                                <a:latin typeface="Cambria Math" panose="02040503050406030204" pitchFamily="18" charset="0"/>
                                <a:ea typeface="Cambria Math" panose="02040503050406030204" pitchFamily="18" charset="0"/>
                              </a:rPr>
                              <m:t>𝑝</m:t>
                            </m:r>
                          </m:e>
                          <m:sub>
                            <m:r>
                              <a:rPr lang="en-US" sz="2400" b="0" i="1" smtClean="0">
                                <a:solidFill>
                                  <a:schemeClr val="tx1"/>
                                </a:solidFill>
                                <a:latin typeface="Cambria Math" panose="02040503050406030204" pitchFamily="18" charset="0"/>
                                <a:ea typeface="Cambria Math" panose="02040503050406030204" pitchFamily="18" charset="0"/>
                              </a:rPr>
                              <m:t>𝑓</m:t>
                            </m:r>
                          </m:sub>
                        </m:sSub>
                      </m:den>
                    </m:f>
                  </m:oMath>
                </a14:m>
                <a:endParaRPr lang="en-US" i="1" dirty="0">
                  <a:solidFill>
                    <a:srgbClr val="00206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35" b="-37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a:p>
        </p:txBody>
      </p:sp>
    </p:spTree>
    <p:extLst>
      <p:ext uri="{BB962C8B-B14F-4D97-AF65-F5344CB8AC3E}">
        <p14:creationId xmlns:p14="http://schemas.microsoft.com/office/powerpoint/2010/main" val="423588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a:cxnSpLocks/>
          </p:cNvCxnSpPr>
          <p:nvPr/>
        </p:nvCxnSpPr>
        <p:spPr>
          <a:xfrm flipH="1">
            <a:off x="3405225" y="5701525"/>
            <a:ext cx="5594937"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72522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527222" y="5893533"/>
            <a:ext cx="446186" cy="338554"/>
          </a:xfrm>
          <a:prstGeom prst="rect">
            <a:avLst/>
          </a:prstGeom>
          <a:noFill/>
        </p:spPr>
        <p:txBody>
          <a:bodyPr wrap="square" rtlCol="0">
            <a:spAutoFit/>
          </a:bodyPr>
          <a:lstStyle/>
          <a:p>
            <a:r>
              <a:rPr lang="en-US" sz="1600" dirty="0"/>
              <a:t>24</a:t>
            </a:r>
          </a:p>
        </p:txBody>
      </p:sp>
      <p:sp>
        <p:nvSpPr>
          <p:cNvPr id="79" name="TextBox 78"/>
          <p:cNvSpPr txBox="1"/>
          <p:nvPr/>
        </p:nvSpPr>
        <p:spPr>
          <a:xfrm>
            <a:off x="2912416" y="1385112"/>
            <a:ext cx="556536" cy="338554"/>
          </a:xfrm>
          <a:prstGeom prst="rect">
            <a:avLst/>
          </a:prstGeom>
          <a:noFill/>
        </p:spPr>
        <p:txBody>
          <a:bodyPr wrap="square" rtlCol="0">
            <a:spAutoFit/>
          </a:bodyPr>
          <a:lstStyle/>
          <a:p>
            <a:r>
              <a:rPr lang="en-US" sz="1600" dirty="0"/>
              <a:t>12</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9" idx="3"/>
          </p:cNvCxnSpPr>
          <p:nvPr/>
        </p:nvCxnSpPr>
        <p:spPr>
          <a:xfrm>
            <a:off x="3468952" y="1554389"/>
            <a:ext cx="4256269" cy="414713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86DFADA-20FD-BA4F-B35E-E75CFC3D0004}"/>
              </a:ext>
            </a:extLst>
          </p:cNvPr>
          <p:cNvSpPr txBox="1"/>
          <p:nvPr/>
        </p:nvSpPr>
        <p:spPr>
          <a:xfrm>
            <a:off x="7797348" y="5690802"/>
            <a:ext cx="1555133" cy="338554"/>
          </a:xfrm>
          <a:prstGeom prst="rect">
            <a:avLst/>
          </a:prstGeom>
          <a:noFill/>
        </p:spPr>
        <p:txBody>
          <a:bodyPr wrap="square" rtlCol="0">
            <a:spAutoFit/>
          </a:bodyPr>
          <a:lstStyle/>
          <a:p>
            <a:pPr algn="ctr"/>
            <a:r>
              <a:rPr lang="en-US" sz="1600" i="1" dirty="0"/>
              <a:t>Clothing</a:t>
            </a:r>
          </a:p>
        </p:txBody>
      </p:sp>
      <p:sp>
        <p:nvSpPr>
          <p:cNvPr id="25" name="TextBox 24">
            <a:extLst>
              <a:ext uri="{FF2B5EF4-FFF2-40B4-BE49-F238E27FC236}">
                <a16:creationId xmlns:a16="http://schemas.microsoft.com/office/drawing/2014/main" id="{2CADCBFF-5F06-B543-9AC1-F0DD7BEE8034}"/>
              </a:ext>
            </a:extLst>
          </p:cNvPr>
          <p:cNvSpPr txBox="1"/>
          <p:nvPr/>
        </p:nvSpPr>
        <p:spPr>
          <a:xfrm>
            <a:off x="2743696" y="1038930"/>
            <a:ext cx="1255033" cy="369332"/>
          </a:xfrm>
          <a:prstGeom prst="rect">
            <a:avLst/>
          </a:prstGeom>
          <a:noFill/>
        </p:spPr>
        <p:txBody>
          <a:bodyPr wrap="square" rtlCol="0">
            <a:spAutoFit/>
          </a:bodyPr>
          <a:lstStyle/>
          <a:p>
            <a:r>
              <a:rPr lang="en-US" dirty="0"/>
              <a:t>Food</a:t>
            </a:r>
          </a:p>
        </p:txBody>
      </p:sp>
      <p:sp>
        <p:nvSpPr>
          <p:cNvPr id="5" name="TextBox 4">
            <a:extLst>
              <a:ext uri="{FF2B5EF4-FFF2-40B4-BE49-F238E27FC236}">
                <a16:creationId xmlns:a16="http://schemas.microsoft.com/office/drawing/2014/main" id="{22414D71-28DC-EF44-B8BC-FE6FEFDD2CDD}"/>
              </a:ext>
            </a:extLst>
          </p:cNvPr>
          <p:cNvSpPr txBox="1"/>
          <p:nvPr/>
        </p:nvSpPr>
        <p:spPr>
          <a:xfrm>
            <a:off x="8435083" y="1240779"/>
            <a:ext cx="3187074" cy="3416320"/>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The budget line: All combinations on or below the line are attainable.</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The intercepts at each axis represent what would happen if Dom spent all of his income on either food or clothing.</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The slope of the line is –</a:t>
            </a:r>
            <a:r>
              <a:rPr lang="en-AU" i="1" dirty="0">
                <a:latin typeface="Arial" panose="020B0604020202020204" pitchFamily="34" charset="0"/>
                <a:cs typeface="Arial" panose="020B0604020202020204" pitchFamily="34" charset="0"/>
              </a:rPr>
              <a:t>P</a:t>
            </a:r>
            <a:r>
              <a:rPr lang="en-AU" i="1" baseline="-25000" dirty="0">
                <a:latin typeface="Arial" panose="020B0604020202020204" pitchFamily="34" charset="0"/>
                <a:cs typeface="Arial" panose="020B0604020202020204" pitchFamily="34" charset="0"/>
              </a:rPr>
              <a:t>c</a:t>
            </a:r>
            <a:r>
              <a:rPr lang="en-AU" dirty="0">
                <a:latin typeface="Arial" panose="020B0604020202020204" pitchFamily="34" charset="0"/>
                <a:cs typeface="Arial" panose="020B0604020202020204" pitchFamily="34" charset="0"/>
              </a:rPr>
              <a:t>/</a:t>
            </a:r>
            <a:r>
              <a:rPr lang="en-AU" i="1" dirty="0" err="1">
                <a:latin typeface="Arial" panose="020B0604020202020204" pitchFamily="34" charset="0"/>
                <a:cs typeface="Arial" panose="020B0604020202020204" pitchFamily="34" charset="0"/>
              </a:rPr>
              <a:t>P</a:t>
            </a:r>
            <a:r>
              <a:rPr lang="en-AU" i="1" baseline="-25000" dirty="0" err="1">
                <a:latin typeface="Arial" panose="020B0604020202020204" pitchFamily="34" charset="0"/>
                <a:cs typeface="Arial" panose="020B0604020202020204" pitchFamily="34" charset="0"/>
              </a:rPr>
              <a:t>f</a:t>
            </a:r>
            <a:endParaRPr lang="en-AU" i="1" baseline="-25000"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This is the marginal rate of transformation</a:t>
            </a:r>
          </a:p>
        </p:txBody>
      </p:sp>
      <p:sp>
        <p:nvSpPr>
          <p:cNvPr id="26" name="TextBox 25">
            <a:extLst>
              <a:ext uri="{FF2B5EF4-FFF2-40B4-BE49-F238E27FC236}">
                <a16:creationId xmlns:a16="http://schemas.microsoft.com/office/drawing/2014/main" id="{34DB5877-175C-E14A-A621-ABBAA194B966}"/>
              </a:ext>
            </a:extLst>
          </p:cNvPr>
          <p:cNvSpPr txBox="1"/>
          <p:nvPr/>
        </p:nvSpPr>
        <p:spPr>
          <a:xfrm>
            <a:off x="817922" y="1978806"/>
            <a:ext cx="2020727" cy="1200329"/>
          </a:xfrm>
          <a:prstGeom prst="rect">
            <a:avLst/>
          </a:prstGeom>
          <a:noFill/>
        </p:spPr>
        <p:txBody>
          <a:bodyPr wrap="square" rtlCol="0">
            <a:spAutoFit/>
          </a:bodyPr>
          <a:lstStyle/>
          <a:p>
            <a:r>
              <a:rPr lang="en-AU" dirty="0"/>
              <a:t>Let:</a:t>
            </a:r>
          </a:p>
          <a:p>
            <a:r>
              <a:rPr lang="en-AU" i="1" dirty="0"/>
              <a:t>I</a:t>
            </a:r>
            <a:r>
              <a:rPr lang="en-AU" dirty="0"/>
              <a:t> = 72</a:t>
            </a:r>
          </a:p>
          <a:p>
            <a:r>
              <a:rPr lang="en-AU" i="1" dirty="0" err="1"/>
              <a:t>P</a:t>
            </a:r>
            <a:r>
              <a:rPr lang="en-AU" i="1" baseline="-25000" dirty="0" err="1"/>
              <a:t>f</a:t>
            </a:r>
            <a:r>
              <a:rPr lang="en-AU" dirty="0"/>
              <a:t> = 6</a:t>
            </a:r>
          </a:p>
          <a:p>
            <a:r>
              <a:rPr lang="en-AU" i="1" dirty="0"/>
              <a:t>P</a:t>
            </a:r>
            <a:r>
              <a:rPr lang="en-AU" i="1" baseline="-25000" dirty="0"/>
              <a:t>c</a:t>
            </a:r>
            <a:r>
              <a:rPr lang="en-AU" dirty="0"/>
              <a:t> = 3</a:t>
            </a:r>
          </a:p>
        </p:txBody>
      </p:sp>
    </p:spTree>
    <p:extLst>
      <p:ext uri="{BB962C8B-B14F-4D97-AF65-F5344CB8AC3E}">
        <p14:creationId xmlns:p14="http://schemas.microsoft.com/office/powerpoint/2010/main" val="2426596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a:cxnSpLocks/>
          </p:cNvCxnSpPr>
          <p:nvPr/>
        </p:nvCxnSpPr>
        <p:spPr>
          <a:xfrm flipH="1">
            <a:off x="3405225" y="5701525"/>
            <a:ext cx="5594937"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72522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527222" y="5893533"/>
            <a:ext cx="446186" cy="338554"/>
          </a:xfrm>
          <a:prstGeom prst="rect">
            <a:avLst/>
          </a:prstGeom>
          <a:noFill/>
        </p:spPr>
        <p:txBody>
          <a:bodyPr wrap="square" rtlCol="0">
            <a:spAutoFit/>
          </a:bodyPr>
          <a:lstStyle/>
          <a:p>
            <a:r>
              <a:rPr lang="en-US" sz="1600" dirty="0"/>
              <a:t>24</a:t>
            </a:r>
          </a:p>
        </p:txBody>
      </p:sp>
      <p:sp>
        <p:nvSpPr>
          <p:cNvPr id="79" name="TextBox 78"/>
          <p:cNvSpPr txBox="1"/>
          <p:nvPr/>
        </p:nvSpPr>
        <p:spPr>
          <a:xfrm>
            <a:off x="2912416" y="1385112"/>
            <a:ext cx="556536" cy="338554"/>
          </a:xfrm>
          <a:prstGeom prst="rect">
            <a:avLst/>
          </a:prstGeom>
          <a:noFill/>
        </p:spPr>
        <p:txBody>
          <a:bodyPr wrap="square" rtlCol="0">
            <a:spAutoFit/>
          </a:bodyPr>
          <a:lstStyle/>
          <a:p>
            <a:r>
              <a:rPr lang="en-US" sz="1600" dirty="0"/>
              <a:t>12</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9" idx="3"/>
          </p:cNvCxnSpPr>
          <p:nvPr/>
        </p:nvCxnSpPr>
        <p:spPr>
          <a:xfrm>
            <a:off x="3468952" y="1554389"/>
            <a:ext cx="4256269" cy="414713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0329882">
            <a:off x="4487384" y="-1404321"/>
            <a:ext cx="6503542" cy="5578868"/>
          </a:xfrm>
          <a:prstGeom prst="arc">
            <a:avLst>
              <a:gd name="adj1" fmla="val 16851360"/>
              <a:gd name="adj2" fmla="val 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2" name="TextBox 21">
            <a:extLst>
              <a:ext uri="{FF2B5EF4-FFF2-40B4-BE49-F238E27FC236}">
                <a16:creationId xmlns:a16="http://schemas.microsoft.com/office/drawing/2014/main" id="{A86DFADA-20FD-BA4F-B35E-E75CFC3D0004}"/>
              </a:ext>
            </a:extLst>
          </p:cNvPr>
          <p:cNvSpPr txBox="1"/>
          <p:nvPr/>
        </p:nvSpPr>
        <p:spPr>
          <a:xfrm>
            <a:off x="7797348" y="5690802"/>
            <a:ext cx="1555133" cy="338554"/>
          </a:xfrm>
          <a:prstGeom prst="rect">
            <a:avLst/>
          </a:prstGeom>
          <a:noFill/>
        </p:spPr>
        <p:txBody>
          <a:bodyPr wrap="square" rtlCol="0">
            <a:spAutoFit/>
          </a:bodyPr>
          <a:lstStyle/>
          <a:p>
            <a:pPr algn="ctr"/>
            <a:r>
              <a:rPr lang="en-US" sz="1600" i="1" dirty="0"/>
              <a:t>Clothing</a:t>
            </a:r>
          </a:p>
        </p:txBody>
      </p:sp>
      <p:sp>
        <p:nvSpPr>
          <p:cNvPr id="25" name="TextBox 24">
            <a:extLst>
              <a:ext uri="{FF2B5EF4-FFF2-40B4-BE49-F238E27FC236}">
                <a16:creationId xmlns:a16="http://schemas.microsoft.com/office/drawing/2014/main" id="{2CADCBFF-5F06-B543-9AC1-F0DD7BEE8034}"/>
              </a:ext>
            </a:extLst>
          </p:cNvPr>
          <p:cNvSpPr txBox="1"/>
          <p:nvPr/>
        </p:nvSpPr>
        <p:spPr>
          <a:xfrm>
            <a:off x="2743696" y="1038930"/>
            <a:ext cx="1255033" cy="369332"/>
          </a:xfrm>
          <a:prstGeom prst="rect">
            <a:avLst/>
          </a:prstGeom>
          <a:noFill/>
        </p:spPr>
        <p:txBody>
          <a:bodyPr wrap="square" rtlCol="0">
            <a:spAutoFit/>
          </a:bodyPr>
          <a:lstStyle/>
          <a:p>
            <a:r>
              <a:rPr lang="en-US" dirty="0"/>
              <a:t>Food</a:t>
            </a:r>
          </a:p>
        </p:txBody>
      </p:sp>
      <p:sp>
        <p:nvSpPr>
          <p:cNvPr id="19" name="TextBox 18">
            <a:extLst>
              <a:ext uri="{FF2B5EF4-FFF2-40B4-BE49-F238E27FC236}">
                <a16:creationId xmlns:a16="http://schemas.microsoft.com/office/drawing/2014/main" id="{7442D2A4-24F4-5742-867B-41E21ED5A4F1}"/>
              </a:ext>
            </a:extLst>
          </p:cNvPr>
          <p:cNvSpPr txBox="1"/>
          <p:nvPr/>
        </p:nvSpPr>
        <p:spPr>
          <a:xfrm>
            <a:off x="8435083" y="1107216"/>
            <a:ext cx="3187074"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We can represent Dom’s preferences through indifference curves. All combinations of food and clothing along the indifference curve give the same utility.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indifference curve gives the rate at which Dom is willing to substitute clothing for food.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optimum, MRS equals the MRT or price ratio</a:t>
            </a:r>
          </a:p>
        </p:txBody>
      </p:sp>
      <p:sp>
        <p:nvSpPr>
          <p:cNvPr id="20" name="TextBox 19">
            <a:extLst>
              <a:ext uri="{FF2B5EF4-FFF2-40B4-BE49-F238E27FC236}">
                <a16:creationId xmlns:a16="http://schemas.microsoft.com/office/drawing/2014/main" id="{9B04F1CE-D8B0-B544-9198-BF28C551D381}"/>
              </a:ext>
            </a:extLst>
          </p:cNvPr>
          <p:cNvSpPr txBox="1"/>
          <p:nvPr/>
        </p:nvSpPr>
        <p:spPr>
          <a:xfrm>
            <a:off x="817922" y="1978806"/>
            <a:ext cx="2020727" cy="1200329"/>
          </a:xfrm>
          <a:prstGeom prst="rect">
            <a:avLst/>
          </a:prstGeom>
          <a:noFill/>
        </p:spPr>
        <p:txBody>
          <a:bodyPr wrap="square" rtlCol="0">
            <a:spAutoFit/>
          </a:bodyPr>
          <a:lstStyle/>
          <a:p>
            <a:r>
              <a:rPr lang="en-AU" dirty="0"/>
              <a:t>Let:</a:t>
            </a:r>
          </a:p>
          <a:p>
            <a:r>
              <a:rPr lang="en-AU" i="1" dirty="0"/>
              <a:t>I</a:t>
            </a:r>
            <a:r>
              <a:rPr lang="en-AU" dirty="0"/>
              <a:t> = 72</a:t>
            </a:r>
          </a:p>
          <a:p>
            <a:r>
              <a:rPr lang="en-AU" i="1" dirty="0" err="1"/>
              <a:t>P</a:t>
            </a:r>
            <a:r>
              <a:rPr lang="en-AU" i="1" baseline="-25000" dirty="0" err="1"/>
              <a:t>f</a:t>
            </a:r>
            <a:r>
              <a:rPr lang="en-AU" dirty="0"/>
              <a:t> = 6</a:t>
            </a:r>
          </a:p>
          <a:p>
            <a:r>
              <a:rPr lang="en-AU" i="1" dirty="0"/>
              <a:t>P</a:t>
            </a:r>
            <a:r>
              <a:rPr lang="en-AU" i="1" baseline="-25000" dirty="0"/>
              <a:t>c</a:t>
            </a:r>
            <a:r>
              <a:rPr lang="en-AU" dirty="0"/>
              <a:t> = 3</a:t>
            </a:r>
          </a:p>
        </p:txBody>
      </p:sp>
    </p:spTree>
    <p:extLst>
      <p:ext uri="{BB962C8B-B14F-4D97-AF65-F5344CB8AC3E}">
        <p14:creationId xmlns:p14="http://schemas.microsoft.com/office/powerpoint/2010/main" val="3438754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a:cxnSpLocks/>
          </p:cNvCxnSpPr>
          <p:nvPr/>
        </p:nvCxnSpPr>
        <p:spPr>
          <a:xfrm flipH="1">
            <a:off x="3405225" y="5701525"/>
            <a:ext cx="5523018"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743696" y="1038930"/>
            <a:ext cx="1255033" cy="369332"/>
          </a:xfrm>
          <a:prstGeom prst="rect">
            <a:avLst/>
          </a:prstGeom>
          <a:noFill/>
        </p:spPr>
        <p:txBody>
          <a:bodyPr wrap="square" rtlCol="0">
            <a:spAutoFit/>
          </a:bodyPr>
          <a:lstStyle/>
          <a:p>
            <a:r>
              <a:rPr lang="en-US" dirty="0"/>
              <a:t>Food</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72522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527222" y="5893533"/>
            <a:ext cx="446182" cy="338554"/>
          </a:xfrm>
          <a:prstGeom prst="rect">
            <a:avLst/>
          </a:prstGeom>
          <a:noFill/>
        </p:spPr>
        <p:txBody>
          <a:bodyPr wrap="square" rtlCol="0">
            <a:spAutoFit/>
          </a:bodyPr>
          <a:lstStyle/>
          <a:p>
            <a:r>
              <a:rPr lang="en-US" sz="1600" dirty="0"/>
              <a:t>24</a:t>
            </a:r>
          </a:p>
        </p:txBody>
      </p:sp>
      <p:sp>
        <p:nvSpPr>
          <p:cNvPr id="79" name="TextBox 78"/>
          <p:cNvSpPr txBox="1"/>
          <p:nvPr/>
        </p:nvSpPr>
        <p:spPr>
          <a:xfrm>
            <a:off x="2912416" y="1385112"/>
            <a:ext cx="556536" cy="338554"/>
          </a:xfrm>
          <a:prstGeom prst="rect">
            <a:avLst/>
          </a:prstGeom>
          <a:noFill/>
        </p:spPr>
        <p:txBody>
          <a:bodyPr wrap="square" rtlCol="0">
            <a:spAutoFit/>
          </a:bodyPr>
          <a:lstStyle/>
          <a:p>
            <a:r>
              <a:rPr lang="en-US" sz="1600" dirty="0"/>
              <a:t>12</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7797348" y="5690802"/>
            <a:ext cx="1555133" cy="338554"/>
          </a:xfrm>
          <a:prstGeom prst="rect">
            <a:avLst/>
          </a:prstGeom>
          <a:noFill/>
        </p:spPr>
        <p:txBody>
          <a:bodyPr wrap="square" rtlCol="0">
            <a:spAutoFit/>
          </a:bodyPr>
          <a:lstStyle/>
          <a:p>
            <a:pPr algn="ctr"/>
            <a:r>
              <a:rPr lang="en-US" sz="1600" i="1" dirty="0"/>
              <a:t>Clothing</a:t>
            </a:r>
          </a:p>
        </p:txBody>
      </p:sp>
      <p:cxnSp>
        <p:nvCxnSpPr>
          <p:cNvPr id="24" name="Straight Connector 23"/>
          <p:cNvCxnSpPr>
            <a:stCxn id="79" idx="3"/>
          </p:cNvCxnSpPr>
          <p:nvPr/>
        </p:nvCxnSpPr>
        <p:spPr>
          <a:xfrm>
            <a:off x="3468952" y="1554389"/>
            <a:ext cx="4256269" cy="414713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0329882">
            <a:off x="4487384" y="-1404321"/>
            <a:ext cx="6503542" cy="5578868"/>
          </a:xfrm>
          <a:prstGeom prst="arc">
            <a:avLst>
              <a:gd name="adj1" fmla="val 16851360"/>
              <a:gd name="adj2" fmla="val 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55" name="Straight Connector 54"/>
          <p:cNvCxnSpPr>
            <a:stCxn id="79" idx="3"/>
          </p:cNvCxnSpPr>
          <p:nvPr/>
        </p:nvCxnSpPr>
        <p:spPr>
          <a:xfrm>
            <a:off x="3468952" y="1554389"/>
            <a:ext cx="3012432" cy="4147136"/>
          </a:xfrm>
          <a:prstGeom prst="line">
            <a:avLst/>
          </a:prstGeom>
          <a:ln w="25400">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283385" y="5910472"/>
            <a:ext cx="446186" cy="338554"/>
          </a:xfrm>
          <a:prstGeom prst="rect">
            <a:avLst/>
          </a:prstGeom>
          <a:noFill/>
        </p:spPr>
        <p:txBody>
          <a:bodyPr wrap="square" rtlCol="0">
            <a:spAutoFit/>
          </a:bodyPr>
          <a:lstStyle/>
          <a:p>
            <a:r>
              <a:rPr lang="en-US" sz="1600" dirty="0"/>
              <a:t>18</a:t>
            </a:r>
          </a:p>
        </p:txBody>
      </p:sp>
      <p:cxnSp>
        <p:nvCxnSpPr>
          <p:cNvPr id="62" name="Straight Connector 61"/>
          <p:cNvCxnSpPr/>
          <p:nvPr/>
        </p:nvCxnSpPr>
        <p:spPr>
          <a:xfrm>
            <a:off x="6481383" y="573047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5" name="Arc 64"/>
          <p:cNvSpPr/>
          <p:nvPr/>
        </p:nvSpPr>
        <p:spPr>
          <a:xfrm rot="10800000">
            <a:off x="4364123" y="-830497"/>
            <a:ext cx="6503542" cy="5578868"/>
          </a:xfrm>
          <a:prstGeom prst="arc">
            <a:avLst/>
          </a:prstGeom>
          <a:ln w="25400">
            <a:solidFill>
              <a:srgbClr val="7030A0"/>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5" name="TextBox 24">
            <a:extLst>
              <a:ext uri="{FF2B5EF4-FFF2-40B4-BE49-F238E27FC236}">
                <a16:creationId xmlns:a16="http://schemas.microsoft.com/office/drawing/2014/main" id="{8EF038BA-4B9C-2B43-8EF4-49F1D4F5DDA0}"/>
              </a:ext>
            </a:extLst>
          </p:cNvPr>
          <p:cNvSpPr txBox="1"/>
          <p:nvPr/>
        </p:nvSpPr>
        <p:spPr>
          <a:xfrm>
            <a:off x="8435083" y="1107216"/>
            <a:ext cx="3187074"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If the price changes, so does Dom’s decision.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Here the price of clothing has increased.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Dom is now on a lower utility curve.</a:t>
            </a:r>
          </a:p>
        </p:txBody>
      </p:sp>
      <p:sp>
        <p:nvSpPr>
          <p:cNvPr id="26" name="TextBox 25">
            <a:extLst>
              <a:ext uri="{FF2B5EF4-FFF2-40B4-BE49-F238E27FC236}">
                <a16:creationId xmlns:a16="http://schemas.microsoft.com/office/drawing/2014/main" id="{99397BC9-4900-8746-9B09-6D92F8222B46}"/>
              </a:ext>
            </a:extLst>
          </p:cNvPr>
          <p:cNvSpPr txBox="1"/>
          <p:nvPr/>
        </p:nvSpPr>
        <p:spPr>
          <a:xfrm>
            <a:off x="817922" y="1978806"/>
            <a:ext cx="2020727" cy="1200329"/>
          </a:xfrm>
          <a:prstGeom prst="rect">
            <a:avLst/>
          </a:prstGeom>
          <a:noFill/>
        </p:spPr>
        <p:txBody>
          <a:bodyPr wrap="square" rtlCol="0">
            <a:spAutoFit/>
          </a:bodyPr>
          <a:lstStyle/>
          <a:p>
            <a:r>
              <a:rPr lang="en-AU" dirty="0"/>
              <a:t>Let:</a:t>
            </a:r>
          </a:p>
          <a:p>
            <a:r>
              <a:rPr lang="en-AU" i="1" dirty="0"/>
              <a:t>I</a:t>
            </a:r>
            <a:r>
              <a:rPr lang="en-AU" dirty="0"/>
              <a:t> = 72</a:t>
            </a:r>
          </a:p>
          <a:p>
            <a:r>
              <a:rPr lang="en-AU" i="1" dirty="0" err="1"/>
              <a:t>P</a:t>
            </a:r>
            <a:r>
              <a:rPr lang="en-AU" i="1" baseline="-25000" dirty="0" err="1"/>
              <a:t>f</a:t>
            </a:r>
            <a:r>
              <a:rPr lang="en-AU" dirty="0"/>
              <a:t> = 6</a:t>
            </a:r>
          </a:p>
          <a:p>
            <a:r>
              <a:rPr lang="en-AU" i="1" dirty="0"/>
              <a:t>P</a:t>
            </a:r>
            <a:r>
              <a:rPr lang="en-AU" i="1" baseline="-25000" dirty="0"/>
              <a:t>c</a:t>
            </a:r>
            <a:r>
              <a:rPr lang="en-AU" dirty="0"/>
              <a:t> = 4</a:t>
            </a:r>
          </a:p>
        </p:txBody>
      </p:sp>
    </p:spTree>
    <p:extLst>
      <p:ext uri="{BB962C8B-B14F-4D97-AF65-F5344CB8AC3E}">
        <p14:creationId xmlns:p14="http://schemas.microsoft.com/office/powerpoint/2010/main" val="56507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How to use this approach</a:t>
            </a:r>
            <a:endParaRPr lang="en-AU" i="1" dirty="0">
              <a:solidFill>
                <a:srgbClr val="002060"/>
              </a:solidFill>
            </a:endParaRPr>
          </a:p>
        </p:txBody>
      </p:sp>
      <p:sp>
        <p:nvSpPr>
          <p:cNvPr id="3" name="Content Placeholder 2"/>
          <p:cNvSpPr>
            <a:spLocks noGrp="1"/>
          </p:cNvSpPr>
          <p:nvPr>
            <p:ph idx="1"/>
          </p:nvPr>
        </p:nvSpPr>
        <p:spPr>
          <a:xfrm>
            <a:off x="913775" y="2356819"/>
            <a:ext cx="10364452" cy="3424107"/>
          </a:xfrm>
        </p:spPr>
        <p:txBody>
          <a:bodyPr>
            <a:normAutofit/>
          </a:bodyPr>
          <a:lstStyle/>
          <a:p>
            <a:pPr marL="0" indent="0">
              <a:lnSpc>
                <a:spcPct val="120000"/>
              </a:lnSpc>
              <a:spcAft>
                <a:spcPts val="600"/>
              </a:spcAft>
              <a:buClr>
                <a:srgbClr val="0070C0"/>
              </a:buClr>
              <a:buSzPct val="50000"/>
              <a:buNone/>
            </a:pPr>
            <a:r>
              <a:rPr lang="en-US" sz="1800" dirty="0"/>
              <a:t>We can use the same approach to understand the </a:t>
            </a:r>
            <a:r>
              <a:rPr lang="en-US" sz="1800" dirty="0" err="1"/>
              <a:t>behaviour</a:t>
            </a:r>
            <a:r>
              <a:rPr lang="en-US" sz="1800" dirty="0"/>
              <a:t> of analysts at Merrill Lynch. They have preferences over money (</a:t>
            </a:r>
            <a:r>
              <a:rPr lang="en-US" sz="1800" i="1" dirty="0"/>
              <a:t>M</a:t>
            </a:r>
            <a:r>
              <a:rPr lang="en-US" sz="1800" dirty="0"/>
              <a:t>) and integrity (</a:t>
            </a:r>
            <a:r>
              <a:rPr lang="en-US" sz="1800" i="1" dirty="0"/>
              <a:t>I</a:t>
            </a:r>
            <a:r>
              <a:rPr lang="en-US" sz="1800" dirty="0"/>
              <a:t>):</a:t>
            </a:r>
          </a:p>
          <a:p>
            <a:pPr marL="0" indent="0" algn="ctr">
              <a:lnSpc>
                <a:spcPct val="120000"/>
              </a:lnSpc>
              <a:spcAft>
                <a:spcPts val="600"/>
              </a:spcAft>
              <a:buClr>
                <a:srgbClr val="0070C0"/>
              </a:buClr>
              <a:buSzPct val="50000"/>
              <a:buNone/>
            </a:pPr>
            <a:br>
              <a:rPr lang="en-US" sz="1000" i="1" dirty="0"/>
            </a:br>
            <a:r>
              <a:rPr lang="en-US" sz="1800" i="1" dirty="0"/>
              <a:t>U</a:t>
            </a:r>
            <a:r>
              <a:rPr lang="en-US" sz="1800" dirty="0"/>
              <a:t>(</a:t>
            </a:r>
            <a:r>
              <a:rPr lang="en-US" sz="1800" i="1" dirty="0"/>
              <a:t>M</a:t>
            </a:r>
            <a:r>
              <a:rPr lang="en-US" sz="1800" dirty="0"/>
              <a:t>,</a:t>
            </a:r>
            <a:r>
              <a:rPr lang="en-US" sz="1800" i="1" dirty="0"/>
              <a:t>I</a:t>
            </a:r>
            <a:r>
              <a:rPr lang="en-US" sz="1800" dirty="0"/>
              <a:t>) = </a:t>
            </a:r>
            <a:r>
              <a:rPr lang="en-US" sz="1800" i="1" dirty="0"/>
              <a:t>U</a:t>
            </a:r>
            <a:r>
              <a:rPr lang="en-US" sz="1800" dirty="0"/>
              <a:t>(money, integrity)</a:t>
            </a:r>
          </a:p>
          <a:p>
            <a:pPr marL="0" indent="0">
              <a:lnSpc>
                <a:spcPct val="120000"/>
              </a:lnSpc>
              <a:buClr>
                <a:srgbClr val="0070C0"/>
              </a:buClr>
              <a:buSzPct val="50000"/>
              <a:buNone/>
            </a:pPr>
            <a:r>
              <a:rPr lang="en-US" sz="1800" dirty="0"/>
              <a:t>Suppose that poor investment advice presents a tradeoff.  It likely gives greater monetary reward, but has a negative impact on one’s integrity. (In the case of Merrill Lynch, analyst bonuses were determined in part by the success of the investment banking side of the business.)</a:t>
            </a:r>
          </a:p>
          <a:p>
            <a:pPr marL="0" indent="0">
              <a:lnSpc>
                <a:spcPct val="120000"/>
              </a:lnSpc>
              <a:buClr>
                <a:srgbClr val="0070C0"/>
              </a:buClr>
              <a:buSzPct val="50000"/>
              <a:buNone/>
            </a:pPr>
            <a:r>
              <a:rPr lang="en-US" sz="1800" dirty="0"/>
              <a:t>How should the analyst give investment advice</a:t>
            </a:r>
            <a:r>
              <a:rPr lang="en-US" sz="1800" i="1" dirty="0">
                <a:solidFill>
                  <a:schemeClr val="bg2">
                    <a:lumMod val="25000"/>
                  </a:schemeClr>
                </a:solidFill>
              </a:rPr>
              <a:t>?</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14</a:t>
            </a:fld>
            <a:endParaRPr lang="en-AU"/>
          </a:p>
        </p:txBody>
      </p:sp>
      <p:sp>
        <p:nvSpPr>
          <p:cNvPr id="7" name="TextBox 6"/>
          <p:cNvSpPr txBox="1"/>
          <p:nvPr/>
        </p:nvSpPr>
        <p:spPr>
          <a:xfrm>
            <a:off x="5947025" y="3122804"/>
            <a:ext cx="297950" cy="369332"/>
          </a:xfrm>
          <a:prstGeom prst="rect">
            <a:avLst/>
          </a:prstGeom>
          <a:noFill/>
        </p:spPr>
        <p:txBody>
          <a:bodyPr wrap="square" rtlCol="0">
            <a:spAutoFit/>
          </a:bodyPr>
          <a:lstStyle/>
          <a:p>
            <a:r>
              <a:rPr lang="en-US" dirty="0"/>
              <a:t>+</a:t>
            </a:r>
            <a:endParaRPr lang="en-AU" dirty="0"/>
          </a:p>
        </p:txBody>
      </p:sp>
      <p:sp>
        <p:nvSpPr>
          <p:cNvPr id="8" name="TextBox 7"/>
          <p:cNvSpPr txBox="1"/>
          <p:nvPr/>
        </p:nvSpPr>
        <p:spPr>
          <a:xfrm>
            <a:off x="6861425" y="3122804"/>
            <a:ext cx="297950" cy="369332"/>
          </a:xfrm>
          <a:prstGeom prst="rect">
            <a:avLst/>
          </a:prstGeom>
          <a:noFill/>
        </p:spPr>
        <p:txBody>
          <a:bodyPr wrap="square" rtlCol="0">
            <a:spAutoFit/>
          </a:bodyPr>
          <a:lstStyle/>
          <a:p>
            <a:r>
              <a:rPr lang="en-US" dirty="0"/>
              <a:t>+</a:t>
            </a:r>
            <a:endParaRPr lang="en-AU" dirty="0"/>
          </a:p>
        </p:txBody>
      </p:sp>
    </p:spTree>
    <p:extLst>
      <p:ext uri="{BB962C8B-B14F-4D97-AF65-F5344CB8AC3E}">
        <p14:creationId xmlns:p14="http://schemas.microsoft.com/office/powerpoint/2010/main" val="4200171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4" y="5701525"/>
            <a:ext cx="4319997"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985717" y="1064565"/>
            <a:ext cx="789563" cy="369332"/>
          </a:xfrm>
          <a:prstGeom prst="rect">
            <a:avLst/>
          </a:prstGeom>
          <a:noFill/>
        </p:spPr>
        <p:txBody>
          <a:bodyPr wrap="square" rtlCol="0">
            <a:spAutoFit/>
          </a:bodyPr>
          <a:lstStyle/>
          <a:p>
            <a:r>
              <a:rPr lang="en-US" dirty="0"/>
              <a:t>$</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sp>
        <p:nvSpPr>
          <p:cNvPr id="79" name="TextBox 78"/>
          <p:cNvSpPr txBox="1"/>
          <p:nvPr/>
        </p:nvSpPr>
        <p:spPr>
          <a:xfrm>
            <a:off x="2741212" y="1385112"/>
            <a:ext cx="556536" cy="338554"/>
          </a:xfrm>
          <a:prstGeom prst="rect">
            <a:avLst/>
          </a:prstGeom>
          <a:noFill/>
        </p:spPr>
        <p:txBody>
          <a:bodyPr wrap="square" rtlCol="0">
            <a:spAutoFit/>
          </a:bodyPr>
          <a:lstStyle/>
          <a:p>
            <a:r>
              <a:rPr lang="en-US" sz="1600" dirty="0"/>
              <a:t>Max</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526370" y="5700421"/>
            <a:ext cx="1555133" cy="338554"/>
          </a:xfrm>
          <a:prstGeom prst="rect">
            <a:avLst/>
          </a:prstGeom>
          <a:noFill/>
        </p:spPr>
        <p:txBody>
          <a:bodyPr wrap="square" rtlCol="0">
            <a:spAutoFit/>
          </a:bodyPr>
          <a:lstStyle/>
          <a:p>
            <a:pPr algn="ctr"/>
            <a:r>
              <a:rPr lang="en-US" sz="1600" i="1" dirty="0"/>
              <a:t>Integrity</a:t>
            </a:r>
          </a:p>
        </p:txBody>
      </p:sp>
      <p:cxnSp>
        <p:nvCxnSpPr>
          <p:cNvPr id="24" name="Straight Connector 23"/>
          <p:cNvCxnSpPr/>
          <p:nvPr/>
        </p:nvCxnSpPr>
        <p:spPr>
          <a:xfrm>
            <a:off x="3419797" y="1560351"/>
            <a:ext cx="3085960" cy="3037417"/>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0329882">
            <a:off x="4052166" y="-1753778"/>
            <a:ext cx="6503542" cy="5578868"/>
          </a:xfrm>
          <a:prstGeom prst="arc">
            <a:avLst>
              <a:gd name="adj1" fmla="val 16851360"/>
              <a:gd name="adj2" fmla="val 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6" name="Straight Connector 5"/>
          <p:cNvCxnSpPr>
            <a:cxnSpLocks/>
          </p:cNvCxnSpPr>
          <p:nvPr/>
        </p:nvCxnSpPr>
        <p:spPr>
          <a:xfrm>
            <a:off x="6505757" y="4597768"/>
            <a:ext cx="0" cy="1116000"/>
          </a:xfrm>
          <a:prstGeom prst="line">
            <a:avLst/>
          </a:prstGeom>
          <a:ln w="19050">
            <a:solidFill>
              <a:srgbClr val="002060"/>
            </a:solidFill>
            <a:prstDash val="sys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58FE6DC-7FAA-C94F-94B6-50EEEC56A418}"/>
              </a:ext>
            </a:extLst>
          </p:cNvPr>
          <p:cNvSpPr txBox="1"/>
          <p:nvPr/>
        </p:nvSpPr>
        <p:spPr>
          <a:xfrm>
            <a:off x="8435083" y="1107216"/>
            <a:ext cx="3187074"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diagram here looks like the previous one where the choice was over food and clothes.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constraint looks different as a base salary provides a floor.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analyst chooses the combination of money and integrity that </a:t>
            </a:r>
            <a:r>
              <a:rPr lang="en-US" dirty="0" err="1">
                <a:latin typeface="Arial" panose="020B0604020202020204" pitchFamily="34" charset="0"/>
                <a:cs typeface="Arial" panose="020B0604020202020204" pitchFamily="34" charset="0"/>
              </a:rPr>
              <a:t>maximises</a:t>
            </a:r>
            <a:r>
              <a:rPr lang="en-US" dirty="0">
                <a:latin typeface="Arial" panose="020B0604020202020204" pitchFamily="34" charset="0"/>
                <a:cs typeface="Arial" panose="020B0604020202020204" pitchFamily="34" charset="0"/>
              </a:rPr>
              <a:t> their utility. </a:t>
            </a:r>
          </a:p>
        </p:txBody>
      </p:sp>
    </p:spTree>
    <p:extLst>
      <p:ext uri="{BB962C8B-B14F-4D97-AF65-F5344CB8AC3E}">
        <p14:creationId xmlns:p14="http://schemas.microsoft.com/office/powerpoint/2010/main" val="1662269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4" y="5701525"/>
            <a:ext cx="4319997"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sp>
        <p:nvSpPr>
          <p:cNvPr id="79" name="TextBox 78"/>
          <p:cNvSpPr txBox="1"/>
          <p:nvPr/>
        </p:nvSpPr>
        <p:spPr>
          <a:xfrm>
            <a:off x="2741212" y="1385112"/>
            <a:ext cx="556536" cy="338554"/>
          </a:xfrm>
          <a:prstGeom prst="rect">
            <a:avLst/>
          </a:prstGeom>
          <a:noFill/>
        </p:spPr>
        <p:txBody>
          <a:bodyPr wrap="square" rtlCol="0">
            <a:spAutoFit/>
          </a:bodyPr>
          <a:lstStyle/>
          <a:p>
            <a:r>
              <a:rPr lang="en-US" sz="1600" dirty="0"/>
              <a:t>Max</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419797" y="1560351"/>
            <a:ext cx="3085960" cy="3037417"/>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0329882">
            <a:off x="4052166" y="-1753778"/>
            <a:ext cx="6503542" cy="5578868"/>
          </a:xfrm>
          <a:prstGeom prst="arc">
            <a:avLst>
              <a:gd name="adj1" fmla="val 16851360"/>
              <a:gd name="adj2" fmla="val 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55" name="Straight Connector 54"/>
          <p:cNvCxnSpPr/>
          <p:nvPr/>
        </p:nvCxnSpPr>
        <p:spPr>
          <a:xfrm>
            <a:off x="3463435" y="2811719"/>
            <a:ext cx="3042322" cy="1007806"/>
          </a:xfrm>
          <a:prstGeom prst="line">
            <a:avLst/>
          </a:prstGeom>
          <a:ln w="25400">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505757" y="3819525"/>
            <a:ext cx="0" cy="778243"/>
          </a:xfrm>
          <a:prstGeom prst="line">
            <a:avLst/>
          </a:prstGeom>
          <a:ln w="25400">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36DEF86-121B-6D48-A635-33C06A96A0C8}"/>
              </a:ext>
            </a:extLst>
          </p:cNvPr>
          <p:cNvSpPr txBox="1"/>
          <p:nvPr/>
        </p:nvSpPr>
        <p:spPr>
          <a:xfrm>
            <a:off x="6526370" y="5700421"/>
            <a:ext cx="1555133" cy="338554"/>
          </a:xfrm>
          <a:prstGeom prst="rect">
            <a:avLst/>
          </a:prstGeom>
          <a:noFill/>
        </p:spPr>
        <p:txBody>
          <a:bodyPr wrap="square" rtlCol="0">
            <a:spAutoFit/>
          </a:bodyPr>
          <a:lstStyle/>
          <a:p>
            <a:pPr algn="ctr"/>
            <a:r>
              <a:rPr lang="en-US" sz="1600" i="1" dirty="0"/>
              <a:t>Integrity</a:t>
            </a:r>
          </a:p>
        </p:txBody>
      </p:sp>
      <p:sp>
        <p:nvSpPr>
          <p:cNvPr id="23" name="TextBox 22">
            <a:extLst>
              <a:ext uri="{FF2B5EF4-FFF2-40B4-BE49-F238E27FC236}">
                <a16:creationId xmlns:a16="http://schemas.microsoft.com/office/drawing/2014/main" id="{74EB97CB-2FD6-534E-8975-30840F001A4C}"/>
              </a:ext>
            </a:extLst>
          </p:cNvPr>
          <p:cNvSpPr txBox="1"/>
          <p:nvPr/>
        </p:nvSpPr>
        <p:spPr>
          <a:xfrm>
            <a:off x="2985717" y="1064565"/>
            <a:ext cx="789563" cy="369332"/>
          </a:xfrm>
          <a:prstGeom prst="rect">
            <a:avLst/>
          </a:prstGeom>
          <a:noFill/>
        </p:spPr>
        <p:txBody>
          <a:bodyPr wrap="square" rtlCol="0">
            <a:spAutoFit/>
          </a:bodyPr>
          <a:lstStyle/>
          <a:p>
            <a:r>
              <a:rPr lang="en-US" dirty="0"/>
              <a:t>$</a:t>
            </a:r>
          </a:p>
        </p:txBody>
      </p:sp>
      <p:cxnSp>
        <p:nvCxnSpPr>
          <p:cNvPr id="25" name="Straight Connector 24">
            <a:extLst>
              <a:ext uri="{FF2B5EF4-FFF2-40B4-BE49-F238E27FC236}">
                <a16:creationId xmlns:a16="http://schemas.microsoft.com/office/drawing/2014/main" id="{F06AE00B-A4E1-2547-828C-1EA4DB730D5B}"/>
              </a:ext>
            </a:extLst>
          </p:cNvPr>
          <p:cNvCxnSpPr>
            <a:cxnSpLocks/>
          </p:cNvCxnSpPr>
          <p:nvPr/>
        </p:nvCxnSpPr>
        <p:spPr>
          <a:xfrm>
            <a:off x="6505757" y="4597768"/>
            <a:ext cx="0" cy="1116000"/>
          </a:xfrm>
          <a:prstGeom prst="line">
            <a:avLst/>
          </a:prstGeom>
          <a:ln w="19050">
            <a:solidFill>
              <a:srgbClr val="002060"/>
            </a:solidFill>
            <a:prstDash val="sysDot"/>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559C355-8055-D345-9DED-C56C12DA72A1}"/>
              </a:ext>
            </a:extLst>
          </p:cNvPr>
          <p:cNvSpPr txBox="1"/>
          <p:nvPr/>
        </p:nvSpPr>
        <p:spPr>
          <a:xfrm>
            <a:off x="8435083" y="1107216"/>
            <a:ext cx="3187074"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What happens if Merrill Lynch changes the compensation scheme, say by reducing the degree the bonus is tied to the investment banking business?</a:t>
            </a:r>
          </a:p>
        </p:txBody>
      </p:sp>
    </p:spTree>
    <p:extLst>
      <p:ext uri="{BB962C8B-B14F-4D97-AF65-F5344CB8AC3E}">
        <p14:creationId xmlns:p14="http://schemas.microsoft.com/office/powerpoint/2010/main" val="382522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How to use this approach</a:t>
            </a:r>
            <a:endParaRPr lang="en-AU" i="1" dirty="0">
              <a:solidFill>
                <a:srgbClr val="002060"/>
              </a:solidFill>
            </a:endParaRPr>
          </a:p>
        </p:txBody>
      </p:sp>
      <p:sp>
        <p:nvSpPr>
          <p:cNvPr id="3" name="Content Placeholder 2"/>
          <p:cNvSpPr>
            <a:spLocks noGrp="1"/>
          </p:cNvSpPr>
          <p:nvPr>
            <p:ph idx="1"/>
          </p:nvPr>
        </p:nvSpPr>
        <p:spPr>
          <a:xfrm>
            <a:off x="913775" y="2377367"/>
            <a:ext cx="10364452" cy="3424107"/>
          </a:xfrm>
        </p:spPr>
        <p:txBody>
          <a:bodyPr>
            <a:normAutofit/>
          </a:bodyPr>
          <a:lstStyle/>
          <a:p>
            <a:pPr marL="0" indent="0">
              <a:lnSpc>
                <a:spcPct val="120000"/>
              </a:lnSpc>
              <a:spcAft>
                <a:spcPts val="600"/>
              </a:spcAft>
              <a:buClr>
                <a:srgbClr val="0070C0"/>
              </a:buClr>
              <a:buSzPct val="50000"/>
              <a:buNone/>
            </a:pPr>
            <a:r>
              <a:rPr lang="en-US" sz="1800" dirty="0"/>
              <a:t>It may be the case, of course, that in trying to influence outcomes what is important is the preferences (or indifference curves) of the individuals.</a:t>
            </a:r>
          </a:p>
          <a:p>
            <a:pPr marL="0" indent="0">
              <a:lnSpc>
                <a:spcPct val="120000"/>
              </a:lnSpc>
              <a:spcAft>
                <a:spcPts val="600"/>
              </a:spcAft>
              <a:buClr>
                <a:srgbClr val="0070C0"/>
              </a:buClr>
              <a:buSzPct val="50000"/>
              <a:buNone/>
            </a:pPr>
            <a:r>
              <a:rPr lang="en-US" sz="1800" dirty="0"/>
              <a:t>This is likely to present different and arguably more challenging problems.</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17</a:t>
            </a:fld>
            <a:endParaRPr lang="en-AU"/>
          </a:p>
        </p:txBody>
      </p:sp>
    </p:spTree>
    <p:extLst>
      <p:ext uri="{BB962C8B-B14F-4D97-AF65-F5344CB8AC3E}">
        <p14:creationId xmlns:p14="http://schemas.microsoft.com/office/powerpoint/2010/main" val="1548716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How to use this approach</a:t>
            </a:r>
            <a:endParaRPr lang="en-AU" i="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0" indent="0">
              <a:lnSpc>
                <a:spcPct val="120000"/>
              </a:lnSpc>
              <a:spcAft>
                <a:spcPts val="600"/>
              </a:spcAft>
              <a:buClr>
                <a:srgbClr val="0070C0"/>
              </a:buClr>
              <a:buSzPct val="50000"/>
              <a:buNone/>
            </a:pPr>
            <a:r>
              <a:rPr lang="en-US" dirty="0"/>
              <a:t>We also need to ask what else might motivate </a:t>
            </a:r>
            <a:r>
              <a:rPr lang="en-US" dirty="0" err="1"/>
              <a:t>behaviour</a:t>
            </a:r>
            <a:r>
              <a:rPr lang="en-US" dirty="0"/>
              <a:t>. What are some potential models?</a:t>
            </a:r>
          </a:p>
          <a:p>
            <a:pPr>
              <a:spcAft>
                <a:spcPts val="600"/>
              </a:spcAft>
              <a:buSzPct val="100000"/>
            </a:pPr>
            <a:r>
              <a:rPr lang="en-US" b="1" dirty="0"/>
              <a:t>Money matters: </a:t>
            </a:r>
            <a:r>
              <a:rPr lang="en-US" dirty="0"/>
              <a:t>But what of volunteering? Retirement?</a:t>
            </a:r>
          </a:p>
          <a:p>
            <a:pPr>
              <a:spcAft>
                <a:spcPts val="600"/>
              </a:spcAft>
              <a:buSzPct val="100000"/>
            </a:pPr>
            <a:r>
              <a:rPr lang="en-US" b="1" dirty="0"/>
              <a:t>Happy-is-productive model:</a:t>
            </a:r>
            <a:r>
              <a:rPr lang="en-US" dirty="0"/>
              <a:t> Happy employees exert effort. So, how do you make them happy?</a:t>
            </a:r>
          </a:p>
          <a:p>
            <a:pPr>
              <a:spcAft>
                <a:spcPts val="600"/>
              </a:spcAft>
              <a:buSzPct val="100000"/>
            </a:pPr>
            <a:r>
              <a:rPr lang="en-US" b="1" dirty="0"/>
              <a:t>Good citizen model: </a:t>
            </a:r>
            <a:r>
              <a:rPr lang="en-US" dirty="0"/>
              <a:t>People inherently want to do a good job for the </a:t>
            </a:r>
            <a:r>
              <a:rPr lang="en-US" dirty="0" err="1"/>
              <a:t>organisation</a:t>
            </a:r>
            <a:r>
              <a:rPr lang="en-US" dirty="0"/>
              <a:t>. But surely incentives matter?</a:t>
            </a:r>
          </a:p>
          <a:p>
            <a:pPr>
              <a:spcAft>
                <a:spcPts val="600"/>
              </a:spcAft>
              <a:buSzPct val="100000"/>
            </a:pPr>
            <a:r>
              <a:rPr lang="en-US" b="1" dirty="0"/>
              <a:t>Product of the environment:</a:t>
            </a:r>
            <a:r>
              <a:rPr lang="en-US" dirty="0"/>
              <a:t> Treat people poorly and they behave poorly. Certain environments might have a culture of cheating that affects the </a:t>
            </a:r>
            <a:r>
              <a:rPr lang="en-US" dirty="0" err="1"/>
              <a:t>behaviour</a:t>
            </a:r>
            <a:r>
              <a:rPr lang="en-US" dirty="0"/>
              <a:t> of new people who join them.</a:t>
            </a:r>
          </a:p>
          <a:p>
            <a:pPr marL="0" indent="0">
              <a:lnSpc>
                <a:spcPct val="120000"/>
              </a:lnSpc>
              <a:spcAft>
                <a:spcPts val="600"/>
              </a:spcAft>
              <a:buClr>
                <a:srgbClr val="0070C0"/>
              </a:buClr>
              <a:buSzPct val="50000"/>
              <a:buNone/>
            </a:pPr>
            <a:r>
              <a:rPr lang="en-US" dirty="0"/>
              <a:t>Takeaway: Incentives matter, but single explanation models are likely to be inadequate.</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18</a:t>
            </a:fld>
            <a:endParaRPr lang="en-AU"/>
          </a:p>
        </p:txBody>
      </p:sp>
    </p:spTree>
    <p:extLst>
      <p:ext uri="{BB962C8B-B14F-4D97-AF65-F5344CB8AC3E}">
        <p14:creationId xmlns:p14="http://schemas.microsoft.com/office/powerpoint/2010/main" val="49907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A818-F0DA-B147-BCA2-74466C188980}"/>
              </a:ext>
            </a:extLst>
          </p:cNvPr>
          <p:cNvSpPr>
            <a:spLocks noGrp="1"/>
          </p:cNvSpPr>
          <p:nvPr>
            <p:ph type="title"/>
          </p:nvPr>
        </p:nvSpPr>
        <p:spPr/>
        <p:txBody>
          <a:bodyPr>
            <a:normAutofit/>
          </a:bodyPr>
          <a:lstStyle/>
          <a:p>
            <a:r>
              <a:rPr lang="en-AU" dirty="0">
                <a:solidFill>
                  <a:srgbClr val="002060"/>
                </a:solidFill>
              </a:rPr>
              <a:t>The Story of Merrill Lynch</a:t>
            </a:r>
          </a:p>
        </p:txBody>
      </p:sp>
      <p:sp>
        <p:nvSpPr>
          <p:cNvPr id="3" name="Content Placeholder 2">
            <a:extLst>
              <a:ext uri="{FF2B5EF4-FFF2-40B4-BE49-F238E27FC236}">
                <a16:creationId xmlns:a16="http://schemas.microsoft.com/office/drawing/2014/main" id="{CAD30C87-10D2-B048-8AF3-E2E2FB5ADA87}"/>
              </a:ext>
            </a:extLst>
          </p:cNvPr>
          <p:cNvSpPr>
            <a:spLocks noGrp="1"/>
          </p:cNvSpPr>
          <p:nvPr>
            <p:ph sz="quarter" idx="13"/>
          </p:nvPr>
        </p:nvSpPr>
        <p:spPr/>
        <p:txBody>
          <a:bodyPr/>
          <a:lstStyle/>
          <a:p>
            <a:pPr marL="0" indent="0">
              <a:buNone/>
            </a:pPr>
            <a:r>
              <a:rPr lang="en-AU" sz="1800" dirty="0"/>
              <a:t>In 2002 Merrill Lynch settled charges that its analysts had recommended stocks to its clients that they thought were poor investments. They agreed to pay $100 million in the settlement:</a:t>
            </a:r>
          </a:p>
          <a:p>
            <a:r>
              <a:rPr lang="en-AU" sz="1800" dirty="0"/>
              <a:t>Internet services company </a:t>
            </a:r>
            <a:r>
              <a:rPr lang="en-AU" sz="1800" dirty="0" err="1"/>
              <a:t>Infospace</a:t>
            </a:r>
            <a:r>
              <a:rPr lang="en-AU" sz="1800" dirty="0"/>
              <a:t> was recommended to clients yet called a “powder keg” or “piece of junk” in internal emails.</a:t>
            </a:r>
          </a:p>
          <a:p>
            <a:r>
              <a:rPr lang="en-AU" sz="1800" dirty="0" err="1"/>
              <a:t>Excite@Home</a:t>
            </a:r>
            <a:r>
              <a:rPr lang="en-AU" sz="1800" dirty="0"/>
              <a:t> was rated accumulate or buy, yet internally called a “piece of crap”.</a:t>
            </a:r>
          </a:p>
          <a:p>
            <a:pPr marL="0" indent="0">
              <a:buNone/>
            </a:pPr>
            <a:r>
              <a:rPr lang="en-AU" sz="1800" dirty="0"/>
              <a:t>The Merrill Lynch triggered a broader investigation, ultimately resulting in a $1.2 billion settlement by 10 investment banks to protect investors from brokerages.</a:t>
            </a:r>
          </a:p>
        </p:txBody>
      </p:sp>
      <p:sp>
        <p:nvSpPr>
          <p:cNvPr id="5" name="Slide Number Placeholder 4">
            <a:extLst>
              <a:ext uri="{FF2B5EF4-FFF2-40B4-BE49-F238E27FC236}">
                <a16:creationId xmlns:a16="http://schemas.microsoft.com/office/drawing/2014/main" id="{16C725B0-F245-654D-8B76-CDDFEA5AA725}"/>
              </a:ext>
            </a:extLst>
          </p:cNvPr>
          <p:cNvSpPr>
            <a:spLocks noGrp="1"/>
          </p:cNvSpPr>
          <p:nvPr>
            <p:ph type="sldNum" sz="quarter" idx="12"/>
          </p:nvPr>
        </p:nvSpPr>
        <p:spPr/>
        <p:txBody>
          <a:bodyPr/>
          <a:lstStyle/>
          <a:p>
            <a:fld id="{74D345F4-C147-47F7-8B61-3EFBC2119803}" type="slidenum">
              <a:rPr lang="en-AU" smtClean="0"/>
              <a:t>2</a:t>
            </a:fld>
            <a:endParaRPr lang="en-AU"/>
          </a:p>
        </p:txBody>
      </p:sp>
      <p:sp>
        <p:nvSpPr>
          <p:cNvPr id="7" name="Footer Placeholder 3">
            <a:extLst>
              <a:ext uri="{FF2B5EF4-FFF2-40B4-BE49-F238E27FC236}">
                <a16:creationId xmlns:a16="http://schemas.microsoft.com/office/drawing/2014/main" id="{7C00776D-DA70-C54D-9754-76D8D89EA953}"/>
              </a:ext>
            </a:extLst>
          </p:cNvPr>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Tree>
    <p:extLst>
      <p:ext uri="{BB962C8B-B14F-4D97-AF65-F5344CB8AC3E}">
        <p14:creationId xmlns:p14="http://schemas.microsoft.com/office/powerpoint/2010/main" val="310268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A818-F0DA-B147-BCA2-74466C188980}"/>
              </a:ext>
            </a:extLst>
          </p:cNvPr>
          <p:cNvSpPr>
            <a:spLocks noGrp="1"/>
          </p:cNvSpPr>
          <p:nvPr>
            <p:ph type="title"/>
          </p:nvPr>
        </p:nvSpPr>
        <p:spPr/>
        <p:txBody>
          <a:bodyPr>
            <a:normAutofit/>
          </a:bodyPr>
          <a:lstStyle/>
          <a:p>
            <a:r>
              <a:rPr lang="en-AU" dirty="0">
                <a:solidFill>
                  <a:srgbClr val="002060"/>
                </a:solidFill>
              </a:rPr>
              <a:t>The Story of Merrill Lynch</a:t>
            </a:r>
          </a:p>
        </p:txBody>
      </p:sp>
      <p:sp>
        <p:nvSpPr>
          <p:cNvPr id="3" name="Content Placeholder 2">
            <a:extLst>
              <a:ext uri="{FF2B5EF4-FFF2-40B4-BE49-F238E27FC236}">
                <a16:creationId xmlns:a16="http://schemas.microsoft.com/office/drawing/2014/main" id="{CAD30C87-10D2-B048-8AF3-E2E2FB5ADA87}"/>
              </a:ext>
            </a:extLst>
          </p:cNvPr>
          <p:cNvSpPr>
            <a:spLocks noGrp="1"/>
          </p:cNvSpPr>
          <p:nvPr>
            <p:ph sz="quarter" idx="13"/>
          </p:nvPr>
        </p:nvSpPr>
        <p:spPr/>
        <p:txBody>
          <a:bodyPr/>
          <a:lstStyle/>
          <a:p>
            <a:pPr marL="0" indent="0">
              <a:buNone/>
            </a:pPr>
            <a:r>
              <a:rPr lang="en-AU" sz="1800" dirty="0"/>
              <a:t>What would Merrill Lynch’s management need to do to fix this problem?</a:t>
            </a:r>
          </a:p>
          <a:p>
            <a:pPr marL="0" indent="0">
              <a:buNone/>
            </a:pPr>
            <a:r>
              <a:rPr lang="en-AU" sz="1800" dirty="0"/>
              <a:t>As a start, Merrill Lynch would need to understand what motivated Merrill Lynch analysts to mislead its investment clients.</a:t>
            </a:r>
          </a:p>
          <a:p>
            <a:r>
              <a:rPr lang="en-AU" sz="1800" dirty="0"/>
              <a:t>Was it simply a few dishonest employees?</a:t>
            </a:r>
          </a:p>
          <a:p>
            <a:r>
              <a:rPr lang="en-AU" sz="1800" dirty="0"/>
              <a:t>Or had Merrill Lynch created incentives through its compensation plan?</a:t>
            </a:r>
          </a:p>
          <a:p>
            <a:pPr marL="0" indent="0">
              <a:buNone/>
            </a:pPr>
            <a:r>
              <a:rPr lang="en-AU" sz="1800" dirty="0"/>
              <a:t>Different diagnoses lead to different responses. And what should that response look like? What form would an effective compensation plan take?</a:t>
            </a:r>
          </a:p>
          <a:p>
            <a:pPr marL="0" indent="0">
              <a:buNone/>
            </a:pPr>
            <a:r>
              <a:rPr lang="en-AU" sz="1800" dirty="0"/>
              <a:t>To make an effective remedy, we need to understand what motivates behaviour.</a:t>
            </a:r>
          </a:p>
        </p:txBody>
      </p:sp>
      <p:sp>
        <p:nvSpPr>
          <p:cNvPr id="5" name="Slide Number Placeholder 4">
            <a:extLst>
              <a:ext uri="{FF2B5EF4-FFF2-40B4-BE49-F238E27FC236}">
                <a16:creationId xmlns:a16="http://schemas.microsoft.com/office/drawing/2014/main" id="{16C725B0-F245-654D-8B76-CDDFEA5AA725}"/>
              </a:ext>
            </a:extLst>
          </p:cNvPr>
          <p:cNvSpPr>
            <a:spLocks noGrp="1"/>
          </p:cNvSpPr>
          <p:nvPr>
            <p:ph type="sldNum" sz="quarter" idx="12"/>
          </p:nvPr>
        </p:nvSpPr>
        <p:spPr/>
        <p:txBody>
          <a:bodyPr/>
          <a:lstStyle/>
          <a:p>
            <a:fld id="{74D345F4-C147-47F7-8B61-3EFBC2119803}" type="slidenum">
              <a:rPr lang="en-AU" smtClean="0"/>
              <a:t>3</a:t>
            </a:fld>
            <a:endParaRPr lang="en-AU"/>
          </a:p>
        </p:txBody>
      </p:sp>
      <p:sp>
        <p:nvSpPr>
          <p:cNvPr id="6" name="Footer Placeholder 3">
            <a:extLst>
              <a:ext uri="{FF2B5EF4-FFF2-40B4-BE49-F238E27FC236}">
                <a16:creationId xmlns:a16="http://schemas.microsoft.com/office/drawing/2014/main" id="{E30929C6-EE40-174E-81A7-DAAB19255750}"/>
              </a:ext>
            </a:extLst>
          </p:cNvPr>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Tree>
    <p:extLst>
      <p:ext uri="{BB962C8B-B14F-4D97-AF65-F5344CB8AC3E}">
        <p14:creationId xmlns:p14="http://schemas.microsoft.com/office/powerpoint/2010/main" val="309918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The economic approach</a:t>
            </a:r>
            <a:endParaRPr lang="en-AU" i="1" dirty="0">
              <a:solidFill>
                <a:srgbClr val="002060"/>
              </a:solidFill>
            </a:endParaRPr>
          </a:p>
        </p:txBody>
      </p:sp>
      <p:sp>
        <p:nvSpPr>
          <p:cNvPr id="3" name="Content Placeholder 2"/>
          <p:cNvSpPr>
            <a:spLocks noGrp="1"/>
          </p:cNvSpPr>
          <p:nvPr>
            <p:ph idx="1"/>
          </p:nvPr>
        </p:nvSpPr>
        <p:spPr/>
        <p:txBody>
          <a:bodyPr>
            <a:normAutofit lnSpcReduction="10000"/>
          </a:bodyPr>
          <a:lstStyle/>
          <a:p>
            <a:pPr marL="0" indent="0">
              <a:buNone/>
            </a:pPr>
            <a:r>
              <a:rPr lang="en-AU" sz="1800" dirty="0"/>
              <a:t>Economics studies how individuals make choices under constraints </a:t>
            </a:r>
          </a:p>
          <a:p>
            <a:r>
              <a:rPr lang="en-AU" sz="1800" dirty="0"/>
              <a:t>What do consumers buy with limited income? </a:t>
            </a:r>
          </a:p>
          <a:p>
            <a:r>
              <a:rPr lang="en-AU" sz="1800" dirty="0"/>
              <a:t>How do managers and employees make production and pricing decisions with limited resources? </a:t>
            </a:r>
          </a:p>
          <a:p>
            <a:pPr marL="0" indent="0">
              <a:buNone/>
            </a:pPr>
            <a:r>
              <a:rPr lang="en-AU" sz="1800" dirty="0"/>
              <a:t>Economics emphasises the role of incentives </a:t>
            </a:r>
          </a:p>
          <a:p>
            <a:r>
              <a:rPr lang="en-AU" sz="1800" dirty="0"/>
              <a:t>What are the incentives of firms to compete? </a:t>
            </a:r>
          </a:p>
          <a:p>
            <a:r>
              <a:rPr lang="en-AU" sz="1800" dirty="0"/>
              <a:t>What are the incentives of employees to work hard and make good decisions? </a:t>
            </a:r>
          </a:p>
          <a:p>
            <a:pPr marL="0" indent="0">
              <a:lnSpc>
                <a:spcPct val="120000"/>
              </a:lnSpc>
              <a:buClr>
                <a:srgbClr val="0070C0"/>
              </a:buClr>
              <a:buSzPct val="50000"/>
              <a:buNone/>
            </a:pPr>
            <a:r>
              <a:rPr lang="en-US" sz="1800" dirty="0"/>
              <a:t>Economics can help us understand why analysts at Merrill Lynch rated a “piece of crap” highly for clients</a:t>
            </a:r>
            <a:endParaRPr lang="en-US"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2682988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Core economic principles</a:t>
            </a:r>
            <a:endParaRPr lang="en-AU" dirty="0">
              <a:solidFill>
                <a:srgbClr val="002060"/>
              </a:solidFill>
            </a:endParaRPr>
          </a:p>
        </p:txBody>
      </p:sp>
      <p:sp>
        <p:nvSpPr>
          <p:cNvPr id="3" name="Content Placeholder 2"/>
          <p:cNvSpPr>
            <a:spLocks noGrp="1"/>
          </p:cNvSpPr>
          <p:nvPr>
            <p:ph sz="quarter" idx="13"/>
          </p:nvPr>
        </p:nvSpPr>
        <p:spPr/>
        <p:txBody>
          <a:bodyPr>
            <a:normAutofit fontScale="85000" lnSpcReduction="10000"/>
          </a:bodyPr>
          <a:lstStyle/>
          <a:p>
            <a:pPr marL="0" indent="0">
              <a:buNone/>
            </a:pPr>
            <a:r>
              <a:rPr lang="en-AU" dirty="0"/>
              <a:t>Two principles are critical to understand the relationships of the firm:</a:t>
            </a:r>
          </a:p>
          <a:p>
            <a:pPr marL="869950" indent="-514350">
              <a:lnSpc>
                <a:spcPct val="120000"/>
              </a:lnSpc>
              <a:spcBef>
                <a:spcPts val="600"/>
              </a:spcBef>
              <a:buSzPct val="100000"/>
              <a:buFont typeface="+mj-lt"/>
              <a:buAutoNum type="arabicParenR"/>
            </a:pPr>
            <a:r>
              <a:rPr lang="en-AU" b="1" dirty="0">
                <a:sym typeface="Helvetica"/>
              </a:rPr>
              <a:t>Incentives matter: </a:t>
            </a:r>
            <a:r>
              <a:rPr lang="en-AU" dirty="0">
                <a:sym typeface="Helvetica"/>
              </a:rPr>
              <a:t>Economists generally see agents acting in their own interest (although that interest can be defined very broadly)</a:t>
            </a:r>
          </a:p>
          <a:p>
            <a:pPr marL="869950" indent="-514350">
              <a:lnSpc>
                <a:spcPct val="120000"/>
              </a:lnSpc>
              <a:spcBef>
                <a:spcPts val="600"/>
              </a:spcBef>
              <a:buSzPct val="100000"/>
              <a:buFont typeface="+mj-lt"/>
              <a:buAutoNum type="arabicParenR"/>
            </a:pPr>
            <a:r>
              <a:rPr lang="en-AU" b="1" dirty="0">
                <a:sym typeface="Helvetica"/>
              </a:rPr>
              <a:t>Asymmetric information: </a:t>
            </a:r>
            <a:r>
              <a:rPr lang="en-AU" dirty="0">
                <a:sym typeface="Helvetica"/>
              </a:rPr>
              <a:t>Your employee knows some things that you don't. The CEO knows things that shareholders don't. Teams members know some things that others don't.</a:t>
            </a:r>
          </a:p>
          <a:p>
            <a:pPr marL="0" indent="0">
              <a:lnSpc>
                <a:spcPct val="120000"/>
              </a:lnSpc>
              <a:buClr>
                <a:srgbClr val="0070C0"/>
              </a:buClr>
              <a:buSzPct val="50000"/>
              <a:buNone/>
            </a:pPr>
            <a:r>
              <a:rPr lang="en-US" dirty="0">
                <a:sym typeface="Helvetica"/>
              </a:rPr>
              <a:t>So what will be important? If you recall the Enron example from the introductory lecture, it was:</a:t>
            </a:r>
          </a:p>
          <a:p>
            <a:pPr marL="815975" indent="-457200">
              <a:lnSpc>
                <a:spcPct val="120000"/>
              </a:lnSpc>
              <a:buSzPct val="100000"/>
              <a:buFont typeface="+mj-lt"/>
              <a:buAutoNum type="alphaLcParenR"/>
            </a:pPr>
            <a:r>
              <a:rPr lang="en-US" dirty="0">
                <a:sym typeface="Helvetica"/>
              </a:rPr>
              <a:t>Assignment of decision rights</a:t>
            </a:r>
          </a:p>
          <a:p>
            <a:pPr marL="815975" indent="-457200">
              <a:lnSpc>
                <a:spcPct val="120000"/>
              </a:lnSpc>
              <a:buSzPct val="100000"/>
              <a:buFont typeface="+mj-lt"/>
              <a:buAutoNum type="alphaLcParenR"/>
            </a:pPr>
            <a:r>
              <a:rPr lang="en-US" dirty="0">
                <a:sym typeface="Helvetica"/>
              </a:rPr>
              <a:t>The system of incentive compensation</a:t>
            </a:r>
          </a:p>
          <a:p>
            <a:pPr marL="815975" indent="-457200">
              <a:lnSpc>
                <a:spcPct val="120000"/>
              </a:lnSpc>
              <a:buSzPct val="100000"/>
              <a:buFont typeface="+mj-lt"/>
              <a:buAutoNum type="alphaLcParenR"/>
            </a:pPr>
            <a:r>
              <a:rPr lang="en-US" dirty="0">
                <a:sym typeface="Helvetica"/>
              </a:rPr>
              <a:t>Performance evaluation </a:t>
            </a:r>
            <a:endParaRPr lang="en-AU" b="1" dirty="0"/>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11319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The Economic Model of Behaviour</a:t>
            </a:r>
            <a:endParaRPr lang="en-AU" i="1" dirty="0">
              <a:solidFill>
                <a:srgbClr val="002060"/>
              </a:solidFill>
            </a:endParaRPr>
          </a:p>
        </p:txBody>
      </p:sp>
      <p:sp>
        <p:nvSpPr>
          <p:cNvPr id="3" name="Content Placeholder 2"/>
          <p:cNvSpPr>
            <a:spLocks noGrp="1"/>
          </p:cNvSpPr>
          <p:nvPr>
            <p:ph idx="1"/>
          </p:nvPr>
        </p:nvSpPr>
        <p:spPr/>
        <p:txBody>
          <a:bodyPr>
            <a:normAutofit/>
          </a:bodyPr>
          <a:lstStyle/>
          <a:p>
            <a:pPr marL="0" indent="0">
              <a:lnSpc>
                <a:spcPct val="120000"/>
              </a:lnSpc>
              <a:buClr>
                <a:srgbClr val="0070C0"/>
              </a:buClr>
              <a:buSzPct val="50000"/>
              <a:buNone/>
            </a:pPr>
            <a:r>
              <a:rPr lang="en-AU" sz="1800" dirty="0"/>
              <a:t>The economic model of human behaviour is one of constrained optimisation.</a:t>
            </a:r>
          </a:p>
          <a:p>
            <a:pPr>
              <a:buSzPct val="100000"/>
            </a:pPr>
            <a:r>
              <a:rPr lang="en-AU" sz="1800" dirty="0"/>
              <a:t>Consumers maximise utility subject to a budget constraint</a:t>
            </a:r>
          </a:p>
          <a:p>
            <a:pPr>
              <a:buSzPct val="100000"/>
            </a:pPr>
            <a:r>
              <a:rPr lang="en-AU" sz="1800" dirty="0"/>
              <a:t>Firms maximize profit subject to a production constraint</a:t>
            </a:r>
          </a:p>
          <a:p>
            <a:pPr>
              <a:buSzPct val="100000"/>
            </a:pPr>
            <a:r>
              <a:rPr lang="en-AU" sz="1800" dirty="0"/>
              <a:t>Managers maximize their ‘payoff’ subject to the constraints imposed by the firm.</a:t>
            </a:r>
          </a:p>
          <a:p>
            <a:pPr marL="0" indent="0">
              <a:lnSpc>
                <a:spcPct val="120000"/>
              </a:lnSpc>
              <a:buClr>
                <a:srgbClr val="0070C0"/>
              </a:buClr>
              <a:buSzPct val="50000"/>
              <a:buNone/>
            </a:pPr>
            <a:r>
              <a:rPr lang="en-AU" sz="1800" dirty="0"/>
              <a:t>In each case individuals compare costs and benefits at the margin. They go ahead with decision as long as the marginal benefit is greater than the marginal cost (MB &gt; MC). </a:t>
            </a:r>
          </a:p>
          <a:p>
            <a:pPr marL="1168400" indent="-457200">
              <a:lnSpc>
                <a:spcPct val="120000"/>
              </a:lnSpc>
              <a:buClr>
                <a:srgbClr val="0070C0"/>
              </a:buClr>
              <a:buSzPct val="50000"/>
            </a:pPr>
            <a:endParaRPr lang="en-AU" sz="1800" b="1" i="1" dirty="0">
              <a:solidFill>
                <a:srgbClr val="FF0000"/>
              </a:solidFill>
            </a:endParaRPr>
          </a:p>
          <a:p>
            <a:pPr marL="711200" lvl="0" indent="0">
              <a:buClr>
                <a:srgbClr val="0070C0"/>
              </a:buClr>
              <a:buSzPct val="50000"/>
              <a:buFont typeface="Wingdings" panose="05000000000000000000" pitchFamily="2" charset="2"/>
              <a:buChar char="v"/>
            </a:pPr>
            <a:endParaRPr lang="en-AU" sz="1800" dirty="0">
              <a:sym typeface="Helvetica"/>
            </a:endParaRPr>
          </a:p>
          <a:p>
            <a:pPr marL="711200" indent="0">
              <a:buClr>
                <a:srgbClr val="0070C0"/>
              </a:buClr>
              <a:buSzPct val="50000"/>
              <a:buFont typeface="Wingdings" panose="05000000000000000000" pitchFamily="2" charset="2"/>
              <a:buChar char="v"/>
            </a:pPr>
            <a:endParaRPr lang="en-AU" sz="1800" dirty="0"/>
          </a:p>
          <a:p>
            <a:pPr marL="711200" indent="0">
              <a:buClr>
                <a:srgbClr val="0070C0"/>
              </a:buClr>
              <a:buSzPct val="50000"/>
              <a:buFont typeface="Wingdings" panose="05000000000000000000" pitchFamily="2" charset="2"/>
              <a:buChar char="v"/>
            </a:pPr>
            <a:endParaRPr lang="en-AU" sz="1800" dirty="0"/>
          </a:p>
          <a:p>
            <a:pPr marL="0" indent="0">
              <a:buClr>
                <a:srgbClr val="0070C0"/>
              </a:buClr>
              <a:buSzPct val="50000"/>
              <a:buNone/>
            </a:pPr>
            <a:endParaRPr lang="en-AU"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Tree>
    <p:extLst>
      <p:ext uri="{BB962C8B-B14F-4D97-AF65-F5344CB8AC3E}">
        <p14:creationId xmlns:p14="http://schemas.microsoft.com/office/powerpoint/2010/main" val="370061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The Economic Model of Behaviour</a:t>
            </a:r>
            <a:endParaRPr lang="en-AU"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0" indent="0">
              <a:lnSpc>
                <a:spcPct val="120000"/>
              </a:lnSpc>
              <a:buClr>
                <a:srgbClr val="0070C0"/>
              </a:buClr>
              <a:buSzPct val="50000"/>
              <a:buNone/>
            </a:pPr>
            <a:r>
              <a:rPr lang="en-US" sz="1600" dirty="0"/>
              <a:t>We can apply this to a whole range of decision-making scenarios for the firm. Consider these decisions.</a:t>
            </a:r>
          </a:p>
          <a:p>
            <a:pPr>
              <a:buSzPct val="100000"/>
            </a:pPr>
            <a:r>
              <a:rPr lang="en-US" sz="1600" dirty="0"/>
              <a:t>How much to produce?</a:t>
            </a:r>
          </a:p>
          <a:p>
            <a:pPr>
              <a:buSzPct val="100000"/>
            </a:pPr>
            <a:r>
              <a:rPr lang="en-US" sz="1600" dirty="0"/>
              <a:t>How much to advertise? In which media?</a:t>
            </a:r>
          </a:p>
          <a:p>
            <a:pPr>
              <a:buSzPct val="100000"/>
            </a:pPr>
            <a:r>
              <a:rPr lang="en-US" sz="1600" dirty="0"/>
              <a:t>How much to research/innovate?</a:t>
            </a:r>
          </a:p>
          <a:p>
            <a:pPr marL="0" indent="0">
              <a:buClr>
                <a:srgbClr val="0070C0"/>
              </a:buClr>
              <a:buSzPct val="50000"/>
              <a:buNone/>
            </a:pPr>
            <a:r>
              <a:rPr lang="en-US" sz="1600" dirty="0"/>
              <a:t>Consider these decisions for employees of a firm</a:t>
            </a:r>
          </a:p>
          <a:p>
            <a:pPr>
              <a:buSzPct val="100000"/>
            </a:pPr>
            <a:r>
              <a:rPr lang="en-US" sz="1600" dirty="0"/>
              <a:t>How hard to work?</a:t>
            </a:r>
          </a:p>
          <a:p>
            <a:pPr>
              <a:buSzPct val="100000"/>
            </a:pPr>
            <a:r>
              <a:rPr lang="en-US" sz="1600" dirty="0"/>
              <a:t>Which tasks to perform?</a:t>
            </a:r>
          </a:p>
          <a:p>
            <a:pPr>
              <a:buSzPct val="100000"/>
            </a:pPr>
            <a:r>
              <a:rPr lang="en-US" sz="1600" dirty="0"/>
              <a:t>How much to pay workers?</a:t>
            </a:r>
          </a:p>
          <a:p>
            <a:pPr>
              <a:buSzPct val="100000"/>
            </a:pPr>
            <a:r>
              <a:rPr lang="en-US" sz="1600" dirty="0"/>
              <a:t>How much risk to take?</a:t>
            </a:r>
          </a:p>
          <a:p>
            <a:pPr marL="0" indent="0">
              <a:lnSpc>
                <a:spcPct val="120000"/>
              </a:lnSpc>
              <a:buClr>
                <a:srgbClr val="0070C0"/>
              </a:buClr>
              <a:buSzPct val="50000"/>
              <a:buNone/>
            </a:pPr>
            <a:r>
              <a:rPr lang="en-US" sz="1600" dirty="0"/>
              <a:t>Aside: are people always so calculating and rational? Perhaps not.</a:t>
            </a:r>
          </a:p>
          <a:p>
            <a:pPr marL="711200" indent="0">
              <a:buClr>
                <a:srgbClr val="0070C0"/>
              </a:buClr>
              <a:buSzPct val="50000"/>
              <a:buFont typeface="Wingdings" panose="05000000000000000000" pitchFamily="2" charset="2"/>
              <a:buChar char="v"/>
            </a:pPr>
            <a:endParaRPr lang="en-US" sz="1600" dirty="0"/>
          </a:p>
          <a:p>
            <a:pPr marL="0" indent="0">
              <a:buClr>
                <a:srgbClr val="0070C0"/>
              </a:buClr>
              <a:buSzPct val="50000"/>
              <a:buNone/>
            </a:pPr>
            <a:endParaRPr lang="en-US" sz="16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Tree>
    <p:extLst>
      <p:ext uri="{BB962C8B-B14F-4D97-AF65-F5344CB8AC3E}">
        <p14:creationId xmlns:p14="http://schemas.microsoft.com/office/powerpoint/2010/main" val="339957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The Economic Model of Behaviour</a:t>
            </a:r>
            <a:endParaRPr lang="en-AU" i="1" dirty="0">
              <a:solidFill>
                <a:srgbClr val="002060"/>
              </a:solidFill>
            </a:endParaRPr>
          </a:p>
        </p:txBody>
      </p:sp>
      <p:sp>
        <p:nvSpPr>
          <p:cNvPr id="3" name="Content Placeholder 2"/>
          <p:cNvSpPr>
            <a:spLocks noGrp="1"/>
          </p:cNvSpPr>
          <p:nvPr>
            <p:ph idx="1"/>
          </p:nvPr>
        </p:nvSpPr>
        <p:spPr/>
        <p:txBody>
          <a:bodyPr>
            <a:normAutofit/>
          </a:bodyPr>
          <a:lstStyle/>
          <a:p>
            <a:pPr marL="0" indent="0">
              <a:lnSpc>
                <a:spcPct val="120000"/>
              </a:lnSpc>
              <a:buClr>
                <a:srgbClr val="0070C0"/>
              </a:buClr>
              <a:buSzPct val="50000"/>
              <a:buNone/>
            </a:pPr>
            <a:r>
              <a:rPr lang="en-US" sz="1800" dirty="0"/>
              <a:t>Some of the implications of the economic model of </a:t>
            </a:r>
            <a:r>
              <a:rPr lang="en-US" sz="1800" dirty="0" err="1"/>
              <a:t>behaviour</a:t>
            </a:r>
            <a:r>
              <a:rPr lang="en-US" sz="1800" dirty="0"/>
              <a:t>.</a:t>
            </a:r>
          </a:p>
          <a:p>
            <a:pPr>
              <a:buSzPct val="100000"/>
            </a:pPr>
            <a:r>
              <a:rPr lang="en-US" sz="1800" dirty="0"/>
              <a:t>Sunk costs are irrelevant, only avoidable costs matter. Suppose you get utility from both income from work and playing tennis. The fact you paid $5000 last month for the tennis membership should not affect today’s decision about whether to work or play tennis.</a:t>
            </a:r>
            <a:endParaRPr lang="en-US" sz="1800" i="1" dirty="0"/>
          </a:p>
          <a:p>
            <a:pPr>
              <a:buSzPct val="100000"/>
            </a:pPr>
            <a:r>
              <a:rPr lang="en-US" sz="1800" dirty="0"/>
              <a:t>Opportunity costs are what matter from an economic and indeed strategic point of view. For example, time is money.</a:t>
            </a:r>
          </a:p>
          <a:p>
            <a:pPr marL="0" indent="0">
              <a:buClr>
                <a:srgbClr val="AD1F41"/>
              </a:buClr>
              <a:buSzPct val="50000"/>
              <a:buNone/>
            </a:pPr>
            <a:r>
              <a:rPr lang="en-US" sz="1800" dirty="0"/>
              <a:t>But calculations can be time consuming.  Perhaps individuals adopt a more heuristic approach.</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spTree>
    <p:extLst>
      <p:ext uri="{BB962C8B-B14F-4D97-AF65-F5344CB8AC3E}">
        <p14:creationId xmlns:p14="http://schemas.microsoft.com/office/powerpoint/2010/main" val="178907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51B7-8EA3-6C4E-A119-26556EE4CAF0}"/>
              </a:ext>
            </a:extLst>
          </p:cNvPr>
          <p:cNvSpPr>
            <a:spLocks noGrp="1"/>
          </p:cNvSpPr>
          <p:nvPr>
            <p:ph type="title"/>
          </p:nvPr>
        </p:nvSpPr>
        <p:spPr/>
        <p:txBody>
          <a:bodyPr/>
          <a:lstStyle/>
          <a:p>
            <a:r>
              <a:rPr lang="en-AU" dirty="0"/>
              <a:t>Individual choice</a:t>
            </a:r>
          </a:p>
        </p:txBody>
      </p:sp>
      <p:sp>
        <p:nvSpPr>
          <p:cNvPr id="3" name="Content Placeholder 2">
            <a:extLst>
              <a:ext uri="{FF2B5EF4-FFF2-40B4-BE49-F238E27FC236}">
                <a16:creationId xmlns:a16="http://schemas.microsoft.com/office/drawing/2014/main" id="{F712B7F6-DC2E-8D46-9CAF-89E329375867}"/>
              </a:ext>
            </a:extLst>
          </p:cNvPr>
          <p:cNvSpPr>
            <a:spLocks noGrp="1"/>
          </p:cNvSpPr>
          <p:nvPr>
            <p:ph idx="1"/>
          </p:nvPr>
        </p:nvSpPr>
        <p:spPr/>
        <p:txBody>
          <a:bodyPr>
            <a:normAutofit lnSpcReduction="10000"/>
          </a:bodyPr>
          <a:lstStyle/>
          <a:p>
            <a:pPr marL="0" indent="0">
              <a:buNone/>
            </a:pPr>
            <a:r>
              <a:rPr lang="en-AU" sz="1800" dirty="0"/>
              <a:t>Dom values two goods: food and clothing.</a:t>
            </a:r>
          </a:p>
          <a:p>
            <a:pPr marL="0" indent="0">
              <a:buNone/>
            </a:pPr>
            <a:r>
              <a:rPr lang="en-AU" sz="1800" dirty="0"/>
              <a:t>We represent an individual’s preferences by a utility function:</a:t>
            </a:r>
            <a:br>
              <a:rPr lang="en-AU" sz="1800" dirty="0"/>
            </a:br>
            <a:endParaRPr lang="en-AU" sz="800" dirty="0"/>
          </a:p>
          <a:p>
            <a:pPr marL="0" indent="0" algn="ctr">
              <a:buNone/>
            </a:pPr>
            <a:r>
              <a:rPr lang="en-AU" sz="1800" dirty="0"/>
              <a:t>Utility = </a:t>
            </a:r>
            <a:r>
              <a:rPr lang="en-AU" sz="1800" i="1" dirty="0"/>
              <a:t>U</a:t>
            </a:r>
            <a:r>
              <a:rPr lang="en-AU" sz="1800" dirty="0"/>
              <a:t>(food, clothing)</a:t>
            </a:r>
          </a:p>
          <a:p>
            <a:pPr marL="0" indent="0">
              <a:buNone/>
            </a:pPr>
            <a:r>
              <a:rPr lang="en-AU" sz="1800" dirty="0"/>
              <a:t>Dom would like more of both, but faces a budget constraint. He has an income of </a:t>
            </a:r>
            <a:r>
              <a:rPr lang="en-AU" sz="1800" i="1" dirty="0"/>
              <a:t>I</a:t>
            </a:r>
            <a:r>
              <a:rPr lang="en-AU" sz="1800" dirty="0"/>
              <a:t>, yet each unit of food and clothing costs </a:t>
            </a:r>
            <a:r>
              <a:rPr lang="en-AU" sz="1800" i="1" dirty="0" err="1"/>
              <a:t>P</a:t>
            </a:r>
            <a:r>
              <a:rPr lang="en-AU" sz="1800" i="1" baseline="-25000" dirty="0" err="1"/>
              <a:t>f</a:t>
            </a:r>
            <a:r>
              <a:rPr lang="en-AU" sz="1800" dirty="0"/>
              <a:t> and </a:t>
            </a:r>
            <a:r>
              <a:rPr lang="en-AU" sz="1800" i="1" dirty="0"/>
              <a:t>P</a:t>
            </a:r>
            <a:r>
              <a:rPr lang="en-AU" sz="1800" i="1" baseline="-25000" dirty="0"/>
              <a:t>c</a:t>
            </a:r>
            <a:r>
              <a:rPr lang="en-AU" sz="1800" dirty="0"/>
              <a:t> respectively:</a:t>
            </a:r>
          </a:p>
          <a:p>
            <a:pPr marL="0" indent="0" algn="ctr">
              <a:buNone/>
            </a:pPr>
            <a:r>
              <a:rPr lang="en-AU" sz="1800" i="1" dirty="0"/>
              <a:t>I</a:t>
            </a:r>
            <a:r>
              <a:rPr lang="en-AU" sz="1800" dirty="0"/>
              <a:t> ≥ </a:t>
            </a:r>
            <a:r>
              <a:rPr lang="en-AU" sz="1800" i="1" dirty="0" err="1"/>
              <a:t>P</a:t>
            </a:r>
            <a:r>
              <a:rPr lang="en-AU" sz="1800" i="1" baseline="-25000" dirty="0" err="1"/>
              <a:t>f</a:t>
            </a:r>
            <a:r>
              <a:rPr lang="en-AU" sz="1800" i="1" dirty="0" err="1"/>
              <a:t>F</a:t>
            </a:r>
            <a:r>
              <a:rPr lang="en-AU" sz="1800" dirty="0"/>
              <a:t> + </a:t>
            </a:r>
            <a:r>
              <a:rPr lang="en-AU" sz="1800" i="1" dirty="0" err="1"/>
              <a:t>P</a:t>
            </a:r>
            <a:r>
              <a:rPr lang="en-AU" sz="1800" i="1" baseline="-25000" dirty="0" err="1"/>
              <a:t>c</a:t>
            </a:r>
            <a:r>
              <a:rPr lang="en-AU" sz="1800" i="1" dirty="0" err="1"/>
              <a:t>C</a:t>
            </a:r>
            <a:endParaRPr lang="en-AU" sz="1800" i="1" dirty="0"/>
          </a:p>
          <a:p>
            <a:pPr marL="0" indent="0" algn="ctr">
              <a:buNone/>
            </a:pPr>
            <a:r>
              <a:rPr lang="en-AU" sz="1800" i="1" dirty="0"/>
              <a:t>Or F </a:t>
            </a:r>
            <a:r>
              <a:rPr lang="en-AU" sz="1800" dirty="0"/>
              <a:t>≤ </a:t>
            </a:r>
            <a:r>
              <a:rPr lang="en-AU" sz="1800" i="1" dirty="0"/>
              <a:t>I</a:t>
            </a:r>
            <a:r>
              <a:rPr lang="en-AU" sz="1800" dirty="0"/>
              <a:t>/</a:t>
            </a:r>
            <a:r>
              <a:rPr lang="en-AU" sz="1800" i="1" dirty="0" err="1"/>
              <a:t>P</a:t>
            </a:r>
            <a:r>
              <a:rPr lang="en-AU" sz="1800" i="1" baseline="-25000" dirty="0" err="1"/>
              <a:t>f</a:t>
            </a:r>
            <a:r>
              <a:rPr lang="en-AU" sz="1800" dirty="0"/>
              <a:t> – (</a:t>
            </a:r>
            <a:r>
              <a:rPr lang="en-AU" sz="1800" i="1" dirty="0"/>
              <a:t>P</a:t>
            </a:r>
            <a:r>
              <a:rPr lang="en-AU" sz="1800" i="1" baseline="-25000" dirty="0"/>
              <a:t>c</a:t>
            </a:r>
            <a:r>
              <a:rPr lang="en-AU" sz="1800" dirty="0"/>
              <a:t>/</a:t>
            </a:r>
            <a:r>
              <a:rPr lang="en-AU" sz="1800" i="1" dirty="0" err="1"/>
              <a:t>P</a:t>
            </a:r>
            <a:r>
              <a:rPr lang="en-AU" sz="1800" i="1" baseline="-25000" dirty="0" err="1"/>
              <a:t>f</a:t>
            </a:r>
            <a:r>
              <a:rPr lang="en-AU" sz="1800" dirty="0"/>
              <a:t>)</a:t>
            </a:r>
            <a:r>
              <a:rPr lang="en-AU" sz="1800" i="1" dirty="0"/>
              <a:t>C</a:t>
            </a:r>
          </a:p>
          <a:p>
            <a:pPr marL="0" indent="0">
              <a:buNone/>
            </a:pPr>
            <a:r>
              <a:rPr lang="en-AU" sz="1800" i="1" dirty="0"/>
              <a:t>P</a:t>
            </a:r>
            <a:r>
              <a:rPr lang="en-AU" sz="1800" i="1" baseline="-25000" dirty="0"/>
              <a:t>c</a:t>
            </a:r>
            <a:r>
              <a:rPr lang="en-AU" sz="1800" dirty="0"/>
              <a:t>/</a:t>
            </a:r>
            <a:r>
              <a:rPr lang="en-AU" sz="1800" i="1" dirty="0" err="1"/>
              <a:t>P</a:t>
            </a:r>
            <a:r>
              <a:rPr lang="en-AU" sz="1800" i="1" baseline="-25000" dirty="0" err="1"/>
              <a:t>f</a:t>
            </a:r>
            <a:r>
              <a:rPr lang="en-AU" sz="1800" dirty="0"/>
              <a:t> is the price ratio.</a:t>
            </a:r>
          </a:p>
        </p:txBody>
      </p:sp>
      <p:sp>
        <p:nvSpPr>
          <p:cNvPr id="5" name="Slide Number Placeholder 4">
            <a:extLst>
              <a:ext uri="{FF2B5EF4-FFF2-40B4-BE49-F238E27FC236}">
                <a16:creationId xmlns:a16="http://schemas.microsoft.com/office/drawing/2014/main" id="{725F6248-8881-2143-892F-9DA91B124506}"/>
              </a:ext>
            </a:extLst>
          </p:cNvPr>
          <p:cNvSpPr>
            <a:spLocks noGrp="1"/>
          </p:cNvSpPr>
          <p:nvPr>
            <p:ph type="sldNum" sz="quarter" idx="12"/>
          </p:nvPr>
        </p:nvSpPr>
        <p:spPr/>
        <p:txBody>
          <a:bodyPr/>
          <a:lstStyle/>
          <a:p>
            <a:fld id="{74D345F4-C147-47F7-8B61-3EFBC2119803}" type="slidenum">
              <a:rPr lang="en-AU" smtClean="0"/>
              <a:t>9</a:t>
            </a:fld>
            <a:endParaRPr lang="en-AU"/>
          </a:p>
        </p:txBody>
      </p:sp>
      <p:sp>
        <p:nvSpPr>
          <p:cNvPr id="6" name="TextBox 5">
            <a:extLst>
              <a:ext uri="{FF2B5EF4-FFF2-40B4-BE49-F238E27FC236}">
                <a16:creationId xmlns:a16="http://schemas.microsoft.com/office/drawing/2014/main" id="{EEAA952D-AD0E-E14F-8F13-C851B3D3D8D6}"/>
              </a:ext>
            </a:extLst>
          </p:cNvPr>
          <p:cNvSpPr txBox="1"/>
          <p:nvPr/>
        </p:nvSpPr>
        <p:spPr>
          <a:xfrm>
            <a:off x="5947025" y="3276920"/>
            <a:ext cx="297950" cy="369332"/>
          </a:xfrm>
          <a:prstGeom prst="rect">
            <a:avLst/>
          </a:prstGeom>
          <a:noFill/>
        </p:spPr>
        <p:txBody>
          <a:bodyPr wrap="square" rtlCol="0">
            <a:spAutoFit/>
          </a:bodyPr>
          <a:lstStyle/>
          <a:p>
            <a:r>
              <a:rPr lang="en-US" dirty="0"/>
              <a:t>+</a:t>
            </a:r>
            <a:endParaRPr lang="en-AU" dirty="0"/>
          </a:p>
        </p:txBody>
      </p:sp>
      <p:sp>
        <p:nvSpPr>
          <p:cNvPr id="7" name="TextBox 6">
            <a:extLst>
              <a:ext uri="{FF2B5EF4-FFF2-40B4-BE49-F238E27FC236}">
                <a16:creationId xmlns:a16="http://schemas.microsoft.com/office/drawing/2014/main" id="{9734D640-EB06-6749-AA65-8BB8068A8330}"/>
              </a:ext>
            </a:extLst>
          </p:cNvPr>
          <p:cNvSpPr txBox="1"/>
          <p:nvPr/>
        </p:nvSpPr>
        <p:spPr>
          <a:xfrm>
            <a:off x="6861425" y="3276920"/>
            <a:ext cx="297950" cy="369332"/>
          </a:xfrm>
          <a:prstGeom prst="rect">
            <a:avLst/>
          </a:prstGeom>
          <a:noFill/>
        </p:spPr>
        <p:txBody>
          <a:bodyPr wrap="square" rtlCol="0">
            <a:spAutoFit/>
          </a:bodyPr>
          <a:lstStyle/>
          <a:p>
            <a:r>
              <a:rPr lang="en-US" dirty="0"/>
              <a:t>+</a:t>
            </a:r>
            <a:endParaRPr lang="en-AU" dirty="0"/>
          </a:p>
        </p:txBody>
      </p:sp>
      <p:sp>
        <p:nvSpPr>
          <p:cNvPr id="8" name="Footer Placeholder 3">
            <a:extLst>
              <a:ext uri="{FF2B5EF4-FFF2-40B4-BE49-F238E27FC236}">
                <a16:creationId xmlns:a16="http://schemas.microsoft.com/office/drawing/2014/main" id="{338AB2A6-E198-4C49-AAC8-C0C6CE8A40BF}"/>
              </a:ext>
            </a:extLst>
          </p:cNvPr>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Tree>
    <p:extLst>
      <p:ext uri="{BB962C8B-B14F-4D97-AF65-F5344CB8AC3E}">
        <p14:creationId xmlns:p14="http://schemas.microsoft.com/office/powerpoint/2010/main" val="13479829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96,3,Introduction to the Economics of Strategy"/>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11374</TotalTime>
  <Words>1471</Words>
  <Application>Microsoft Macintosh PowerPoint</Application>
  <PresentationFormat>Widescreen</PresentationFormat>
  <Paragraphs>186</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Tw Cen MT</vt:lpstr>
      <vt:lpstr>Wingdings</vt:lpstr>
      <vt:lpstr>Droplet</vt:lpstr>
      <vt:lpstr>Lecture 1.1 The Economic Approach</vt:lpstr>
      <vt:lpstr>The Story of Merrill Lynch</vt:lpstr>
      <vt:lpstr>The Story of Merrill Lynch</vt:lpstr>
      <vt:lpstr>The economic approach</vt:lpstr>
      <vt:lpstr>Core economic principles</vt:lpstr>
      <vt:lpstr>The Economic Model of Behaviour</vt:lpstr>
      <vt:lpstr>The Economic Model of Behaviour</vt:lpstr>
      <vt:lpstr>The Economic Model of Behaviour</vt:lpstr>
      <vt:lpstr>Individual choice</vt:lpstr>
      <vt:lpstr>Individual Choice</vt:lpstr>
      <vt:lpstr>PowerPoint Presentation</vt:lpstr>
      <vt:lpstr>PowerPoint Presentation</vt:lpstr>
      <vt:lpstr>PowerPoint Presentation</vt:lpstr>
      <vt:lpstr>How to use this approach</vt:lpstr>
      <vt:lpstr>PowerPoint Presentation</vt:lpstr>
      <vt:lpstr>PowerPoint Presentation</vt:lpstr>
      <vt:lpstr>How to use this approach</vt:lpstr>
      <vt:lpstr>How to use this approach</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177</cp:revision>
  <dcterms:created xsi:type="dcterms:W3CDTF">2015-02-25T21:48:00Z</dcterms:created>
  <dcterms:modified xsi:type="dcterms:W3CDTF">2020-08-24T00:51:48Z</dcterms:modified>
</cp:coreProperties>
</file>