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03" r:id="rId3"/>
    <p:sldId id="307" r:id="rId4"/>
    <p:sldId id="308" r:id="rId5"/>
    <p:sldId id="306" r:id="rId6"/>
    <p:sldId id="300" r:id="rId7"/>
    <p:sldId id="310" r:id="rId8"/>
    <p:sldId id="312" r:id="rId9"/>
    <p:sldId id="315" r:id="rId10"/>
    <p:sldId id="311" r:id="rId11"/>
    <p:sldId id="313" r:id="rId12"/>
    <p:sldId id="314" r:id="rId13"/>
    <p:sldId id="316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A Collins" initials="JAC" lastIdx="1" clrIdx="0">
    <p:extLst>
      <p:ext uri="{19B8F6BF-5375-455C-9EA6-DF929625EA0E}">
        <p15:presenceInfo xmlns:p15="http://schemas.microsoft.com/office/powerpoint/2012/main" userId="S::jason.a.collins@pwc.com::08a68ee8-8054-49b3-baae-47156b4ba1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2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48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22/8/20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6387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0509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694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0235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4627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22/8/20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826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22/8/20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565922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22/8/20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4986221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22/8/20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9448544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22/8/20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371133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22/8/20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3256757022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22/8/20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7379104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22/8/20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1067700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22/8/20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371417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22/8/20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54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22/8/20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451218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22/8/20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29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22/8/20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986677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22/8/20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992747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22/8/20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137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22/8/20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360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22/8/20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544346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22/8/20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659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805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1.2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 making under risk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500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3604068" y="1855446"/>
            <a:ext cx="3274" cy="4486258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3592965" y="6178244"/>
            <a:ext cx="4087203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3608986" y="6253210"/>
            <a:ext cx="16026" cy="8922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469585" y="6297823"/>
            <a:ext cx="374658" cy="32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3464803" y="6179289"/>
            <a:ext cx="16020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228008" y="6018172"/>
            <a:ext cx="238417" cy="32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29" name="Arc 28"/>
          <p:cNvSpPr/>
          <p:nvPr/>
        </p:nvSpPr>
        <p:spPr>
          <a:xfrm rot="17265407">
            <a:off x="3342489" y="2993356"/>
            <a:ext cx="9695017" cy="9796429"/>
          </a:xfrm>
          <a:prstGeom prst="arc">
            <a:avLst>
              <a:gd name="adj1" fmla="val 16379278"/>
              <a:gd name="adj2" fmla="val 20448563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3BDCADAB-0ACF-1345-8B93-992D0DDB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Decision making under risk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D23CF1-A6CD-5249-9DDB-4485133A3107}"/>
              </a:ext>
            </a:extLst>
          </p:cNvPr>
          <p:cNvSpPr txBox="1"/>
          <p:nvPr/>
        </p:nvSpPr>
        <p:spPr>
          <a:xfrm>
            <a:off x="2982593" y="1963895"/>
            <a:ext cx="60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18142A-B1B7-7E46-9696-FFF8DFEDE7BB}"/>
              </a:ext>
            </a:extLst>
          </p:cNvPr>
          <p:cNvSpPr txBox="1"/>
          <p:nvPr/>
        </p:nvSpPr>
        <p:spPr>
          <a:xfrm>
            <a:off x="6794116" y="6169040"/>
            <a:ext cx="1471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i="1" dirty="0"/>
              <a:t>x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73041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3604068" y="1855446"/>
            <a:ext cx="3274" cy="4486258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3592965" y="6178244"/>
            <a:ext cx="4087203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3608986" y="6253210"/>
            <a:ext cx="16026" cy="8922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469585" y="6297823"/>
            <a:ext cx="374658" cy="32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3464803" y="6179289"/>
            <a:ext cx="16020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228008" y="6018172"/>
            <a:ext cx="238417" cy="32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29" name="Arc 28"/>
          <p:cNvSpPr/>
          <p:nvPr/>
        </p:nvSpPr>
        <p:spPr>
          <a:xfrm rot="17265407">
            <a:off x="3342489" y="2993356"/>
            <a:ext cx="9695017" cy="9796429"/>
          </a:xfrm>
          <a:prstGeom prst="arc">
            <a:avLst>
              <a:gd name="adj1" fmla="val 16379278"/>
              <a:gd name="adj2" fmla="val 20448563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3BDCADAB-0ACF-1345-8B93-992D0DDB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Decision making under risk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D23CF1-A6CD-5249-9DDB-4485133A3107}"/>
              </a:ext>
            </a:extLst>
          </p:cNvPr>
          <p:cNvSpPr txBox="1"/>
          <p:nvPr/>
        </p:nvSpPr>
        <p:spPr>
          <a:xfrm>
            <a:off x="2982593" y="1963895"/>
            <a:ext cx="60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18142A-B1B7-7E46-9696-FFF8DFEDE7BB}"/>
              </a:ext>
            </a:extLst>
          </p:cNvPr>
          <p:cNvSpPr txBox="1"/>
          <p:nvPr/>
        </p:nvSpPr>
        <p:spPr>
          <a:xfrm>
            <a:off x="6794116" y="6169040"/>
            <a:ext cx="1471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i="1" dirty="0"/>
              <a:t>x</a:t>
            </a:r>
            <a:endParaRPr lang="en-US" sz="1600" i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AF55C7D-98CC-9A46-AAE2-F3781CD4F3C3}"/>
              </a:ext>
            </a:extLst>
          </p:cNvPr>
          <p:cNvCxnSpPr>
            <a:cxnSpLocks/>
          </p:cNvCxnSpPr>
          <p:nvPr/>
        </p:nvCxnSpPr>
        <p:spPr>
          <a:xfrm flipH="1">
            <a:off x="6607538" y="3244522"/>
            <a:ext cx="80940" cy="2924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E643EA6-DC63-C542-9B96-642746E281B8}"/>
              </a:ext>
            </a:extLst>
          </p:cNvPr>
          <p:cNvSpPr txBox="1"/>
          <p:nvPr/>
        </p:nvSpPr>
        <p:spPr>
          <a:xfrm>
            <a:off x="6197780" y="6185839"/>
            <a:ext cx="922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100,000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08594CC-532E-A948-A944-711CF7FE76BE}"/>
              </a:ext>
            </a:extLst>
          </p:cNvPr>
          <p:cNvCxnSpPr>
            <a:cxnSpLocks/>
          </p:cNvCxnSpPr>
          <p:nvPr/>
        </p:nvCxnSpPr>
        <p:spPr>
          <a:xfrm flipV="1">
            <a:off x="5189620" y="4098575"/>
            <a:ext cx="0" cy="207046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19F176A-3EF2-FB48-8DBB-5E11EA2B9838}"/>
              </a:ext>
            </a:extLst>
          </p:cNvPr>
          <p:cNvSpPr txBox="1"/>
          <p:nvPr/>
        </p:nvSpPr>
        <p:spPr>
          <a:xfrm>
            <a:off x="4805944" y="6199486"/>
            <a:ext cx="922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50,000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13BBCFD-16FE-5F4C-87F6-A9C911927870}"/>
              </a:ext>
            </a:extLst>
          </p:cNvPr>
          <p:cNvCxnSpPr>
            <a:cxnSpLocks/>
          </p:cNvCxnSpPr>
          <p:nvPr/>
        </p:nvCxnSpPr>
        <p:spPr>
          <a:xfrm>
            <a:off x="3610128" y="4088911"/>
            <a:ext cx="1564608" cy="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2B0B61D-FAE8-F340-ACB7-A6FDC82AD8A8}"/>
              </a:ext>
            </a:extLst>
          </p:cNvPr>
          <p:cNvCxnSpPr>
            <a:cxnSpLocks/>
          </p:cNvCxnSpPr>
          <p:nvPr/>
        </p:nvCxnSpPr>
        <p:spPr>
          <a:xfrm flipV="1">
            <a:off x="3585972" y="3254269"/>
            <a:ext cx="3045433" cy="1369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CC6ADA9-A7C5-1945-9F96-7A44774124B2}"/>
              </a:ext>
            </a:extLst>
          </p:cNvPr>
          <p:cNvSpPr txBox="1"/>
          <p:nvPr/>
        </p:nvSpPr>
        <p:spPr>
          <a:xfrm>
            <a:off x="2735588" y="3059856"/>
            <a:ext cx="92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</a:t>
            </a:r>
            <a:r>
              <a:rPr lang="en-US" dirty="0"/>
              <a:t>(</a:t>
            </a:r>
            <a:r>
              <a:rPr lang="en-US" i="1" dirty="0"/>
              <a:t>100</a:t>
            </a:r>
            <a:r>
              <a:rPr lang="en-US" dirty="0"/>
              <a:t>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F7C75ED-02C5-C647-A3D9-2504A705E49D}"/>
              </a:ext>
            </a:extLst>
          </p:cNvPr>
          <p:cNvSpPr txBox="1"/>
          <p:nvPr/>
        </p:nvSpPr>
        <p:spPr>
          <a:xfrm>
            <a:off x="2920994" y="3901880"/>
            <a:ext cx="92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</a:t>
            </a:r>
            <a:r>
              <a:rPr lang="en-US" dirty="0"/>
              <a:t>(</a:t>
            </a:r>
            <a:r>
              <a:rPr lang="en-US" i="1" dirty="0"/>
              <a:t>50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1734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3604068" y="1855446"/>
            <a:ext cx="3274" cy="4486258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3592965" y="6178244"/>
            <a:ext cx="4087203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3608986" y="6253210"/>
            <a:ext cx="16026" cy="8922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469585" y="6297823"/>
            <a:ext cx="374658" cy="32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3464803" y="6179289"/>
            <a:ext cx="16020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228008" y="6018172"/>
            <a:ext cx="238417" cy="32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29" name="Arc 28"/>
          <p:cNvSpPr/>
          <p:nvPr/>
        </p:nvSpPr>
        <p:spPr>
          <a:xfrm rot="17265407">
            <a:off x="3342489" y="2993356"/>
            <a:ext cx="9695017" cy="9796429"/>
          </a:xfrm>
          <a:prstGeom prst="arc">
            <a:avLst>
              <a:gd name="adj1" fmla="val 16379278"/>
              <a:gd name="adj2" fmla="val 20448563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3BDCADAB-0ACF-1345-8B93-992D0DDB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Decision making under risk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D23CF1-A6CD-5249-9DDB-4485133A3107}"/>
              </a:ext>
            </a:extLst>
          </p:cNvPr>
          <p:cNvSpPr txBox="1"/>
          <p:nvPr/>
        </p:nvSpPr>
        <p:spPr>
          <a:xfrm>
            <a:off x="2982593" y="1963895"/>
            <a:ext cx="60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18142A-B1B7-7E46-9696-FFF8DFEDE7BB}"/>
              </a:ext>
            </a:extLst>
          </p:cNvPr>
          <p:cNvSpPr txBox="1"/>
          <p:nvPr/>
        </p:nvSpPr>
        <p:spPr>
          <a:xfrm>
            <a:off x="6794116" y="6169040"/>
            <a:ext cx="1471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i="1" dirty="0"/>
              <a:t>x</a:t>
            </a:r>
            <a:endParaRPr lang="en-US" sz="1600" i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AF55C7D-98CC-9A46-AAE2-F3781CD4F3C3}"/>
              </a:ext>
            </a:extLst>
          </p:cNvPr>
          <p:cNvCxnSpPr>
            <a:cxnSpLocks/>
          </p:cNvCxnSpPr>
          <p:nvPr/>
        </p:nvCxnSpPr>
        <p:spPr>
          <a:xfrm flipH="1">
            <a:off x="6607538" y="3244522"/>
            <a:ext cx="80940" cy="2924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E643EA6-DC63-C542-9B96-642746E281B8}"/>
              </a:ext>
            </a:extLst>
          </p:cNvPr>
          <p:cNvSpPr txBox="1"/>
          <p:nvPr/>
        </p:nvSpPr>
        <p:spPr>
          <a:xfrm>
            <a:off x="6197780" y="6185839"/>
            <a:ext cx="922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100,000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813599-6DE3-6E4A-BC7D-270A4815B82B}"/>
              </a:ext>
            </a:extLst>
          </p:cNvPr>
          <p:cNvCxnSpPr>
            <a:cxnSpLocks/>
          </p:cNvCxnSpPr>
          <p:nvPr/>
        </p:nvCxnSpPr>
        <p:spPr>
          <a:xfrm flipV="1">
            <a:off x="3603642" y="2578814"/>
            <a:ext cx="3793751" cy="359943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08594CC-532E-A948-A944-711CF7FE76BE}"/>
              </a:ext>
            </a:extLst>
          </p:cNvPr>
          <p:cNvCxnSpPr>
            <a:cxnSpLocks/>
          </p:cNvCxnSpPr>
          <p:nvPr/>
        </p:nvCxnSpPr>
        <p:spPr>
          <a:xfrm flipV="1">
            <a:off x="5189620" y="4098575"/>
            <a:ext cx="0" cy="207046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19F176A-3EF2-FB48-8DBB-5E11EA2B9838}"/>
              </a:ext>
            </a:extLst>
          </p:cNvPr>
          <p:cNvSpPr txBox="1"/>
          <p:nvPr/>
        </p:nvSpPr>
        <p:spPr>
          <a:xfrm>
            <a:off x="4805944" y="6199486"/>
            <a:ext cx="922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50,000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D0EC430-5782-644C-BA8E-6482E37D9A20}"/>
              </a:ext>
            </a:extLst>
          </p:cNvPr>
          <p:cNvCxnSpPr>
            <a:cxnSpLocks/>
          </p:cNvCxnSpPr>
          <p:nvPr/>
        </p:nvCxnSpPr>
        <p:spPr>
          <a:xfrm>
            <a:off x="3625012" y="4670231"/>
            <a:ext cx="1564608" cy="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13BBCFD-16FE-5F4C-87F6-A9C911927870}"/>
              </a:ext>
            </a:extLst>
          </p:cNvPr>
          <p:cNvCxnSpPr>
            <a:cxnSpLocks/>
          </p:cNvCxnSpPr>
          <p:nvPr/>
        </p:nvCxnSpPr>
        <p:spPr>
          <a:xfrm>
            <a:off x="3610128" y="4088911"/>
            <a:ext cx="1564608" cy="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2B0B61D-FAE8-F340-ACB7-A6FDC82AD8A8}"/>
              </a:ext>
            </a:extLst>
          </p:cNvPr>
          <p:cNvCxnSpPr>
            <a:cxnSpLocks/>
          </p:cNvCxnSpPr>
          <p:nvPr/>
        </p:nvCxnSpPr>
        <p:spPr>
          <a:xfrm flipV="1">
            <a:off x="3585972" y="3254269"/>
            <a:ext cx="3045433" cy="1369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CC6ADA9-A7C5-1945-9F96-7A44774124B2}"/>
              </a:ext>
            </a:extLst>
          </p:cNvPr>
          <p:cNvSpPr txBox="1"/>
          <p:nvPr/>
        </p:nvSpPr>
        <p:spPr>
          <a:xfrm>
            <a:off x="2735588" y="3059856"/>
            <a:ext cx="92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</a:t>
            </a:r>
            <a:r>
              <a:rPr lang="en-US" dirty="0"/>
              <a:t>(</a:t>
            </a:r>
            <a:r>
              <a:rPr lang="en-US" i="1" dirty="0"/>
              <a:t>100</a:t>
            </a:r>
            <a:r>
              <a:rPr lang="en-US" dirty="0"/>
              <a:t>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F7C75ED-02C5-C647-A3D9-2504A705E49D}"/>
              </a:ext>
            </a:extLst>
          </p:cNvPr>
          <p:cNvSpPr txBox="1"/>
          <p:nvPr/>
        </p:nvSpPr>
        <p:spPr>
          <a:xfrm>
            <a:off x="2920994" y="3901880"/>
            <a:ext cx="92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</a:t>
            </a:r>
            <a:r>
              <a:rPr lang="en-US" dirty="0"/>
              <a:t>(</a:t>
            </a:r>
            <a:r>
              <a:rPr lang="en-US" i="1" dirty="0"/>
              <a:t>50</a:t>
            </a:r>
            <a:r>
              <a:rPr lang="en-US" dirty="0"/>
              <a:t>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E20EEFB-EE8B-CF49-9929-297CD5FA40D4}"/>
              </a:ext>
            </a:extLst>
          </p:cNvPr>
          <p:cNvSpPr txBox="1"/>
          <p:nvPr/>
        </p:nvSpPr>
        <p:spPr>
          <a:xfrm>
            <a:off x="3208800" y="4485565"/>
            <a:ext cx="43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27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3604068" y="1855446"/>
            <a:ext cx="3274" cy="4486258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3592965" y="6178244"/>
            <a:ext cx="4087203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3608986" y="6253210"/>
            <a:ext cx="16026" cy="8922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469585" y="6297823"/>
            <a:ext cx="374658" cy="32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3464803" y="6179289"/>
            <a:ext cx="16020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228008" y="6018172"/>
            <a:ext cx="238417" cy="32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29" name="Arc 28"/>
          <p:cNvSpPr/>
          <p:nvPr/>
        </p:nvSpPr>
        <p:spPr>
          <a:xfrm rot="17265407">
            <a:off x="3342489" y="2993356"/>
            <a:ext cx="9695017" cy="9796429"/>
          </a:xfrm>
          <a:prstGeom prst="arc">
            <a:avLst>
              <a:gd name="adj1" fmla="val 16379278"/>
              <a:gd name="adj2" fmla="val 20448563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3BDCADAB-0ACF-1345-8B93-992D0DDB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Decision making under risk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D23CF1-A6CD-5249-9DDB-4485133A3107}"/>
              </a:ext>
            </a:extLst>
          </p:cNvPr>
          <p:cNvSpPr txBox="1"/>
          <p:nvPr/>
        </p:nvSpPr>
        <p:spPr>
          <a:xfrm>
            <a:off x="2982593" y="1963895"/>
            <a:ext cx="60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18142A-B1B7-7E46-9696-FFF8DFEDE7BB}"/>
              </a:ext>
            </a:extLst>
          </p:cNvPr>
          <p:cNvSpPr txBox="1"/>
          <p:nvPr/>
        </p:nvSpPr>
        <p:spPr>
          <a:xfrm>
            <a:off x="6794116" y="6169040"/>
            <a:ext cx="1471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i="1" dirty="0"/>
              <a:t>x</a:t>
            </a:r>
            <a:endParaRPr lang="en-US" sz="1600" i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AF55C7D-98CC-9A46-AAE2-F3781CD4F3C3}"/>
              </a:ext>
            </a:extLst>
          </p:cNvPr>
          <p:cNvCxnSpPr>
            <a:cxnSpLocks/>
          </p:cNvCxnSpPr>
          <p:nvPr/>
        </p:nvCxnSpPr>
        <p:spPr>
          <a:xfrm flipH="1">
            <a:off x="6607538" y="3244522"/>
            <a:ext cx="80940" cy="2924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E643EA6-DC63-C542-9B96-642746E281B8}"/>
              </a:ext>
            </a:extLst>
          </p:cNvPr>
          <p:cNvSpPr txBox="1"/>
          <p:nvPr/>
        </p:nvSpPr>
        <p:spPr>
          <a:xfrm>
            <a:off x="6197780" y="6185839"/>
            <a:ext cx="922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100,000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813599-6DE3-6E4A-BC7D-270A4815B82B}"/>
              </a:ext>
            </a:extLst>
          </p:cNvPr>
          <p:cNvCxnSpPr>
            <a:cxnSpLocks/>
          </p:cNvCxnSpPr>
          <p:nvPr/>
        </p:nvCxnSpPr>
        <p:spPr>
          <a:xfrm flipV="1">
            <a:off x="3603642" y="2578814"/>
            <a:ext cx="3793751" cy="359943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08594CC-532E-A948-A944-711CF7FE76BE}"/>
              </a:ext>
            </a:extLst>
          </p:cNvPr>
          <p:cNvCxnSpPr>
            <a:cxnSpLocks/>
          </p:cNvCxnSpPr>
          <p:nvPr/>
        </p:nvCxnSpPr>
        <p:spPr>
          <a:xfrm flipV="1">
            <a:off x="5189620" y="4098575"/>
            <a:ext cx="0" cy="207046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19F176A-3EF2-FB48-8DBB-5E11EA2B9838}"/>
              </a:ext>
            </a:extLst>
          </p:cNvPr>
          <p:cNvSpPr txBox="1"/>
          <p:nvPr/>
        </p:nvSpPr>
        <p:spPr>
          <a:xfrm>
            <a:off x="4805944" y="6199486"/>
            <a:ext cx="922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50,000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D0EC430-5782-644C-BA8E-6482E37D9A20}"/>
              </a:ext>
            </a:extLst>
          </p:cNvPr>
          <p:cNvCxnSpPr>
            <a:cxnSpLocks/>
          </p:cNvCxnSpPr>
          <p:nvPr/>
        </p:nvCxnSpPr>
        <p:spPr>
          <a:xfrm>
            <a:off x="3625012" y="4670231"/>
            <a:ext cx="1564608" cy="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F6A9EDA-41F8-DE48-9947-3D51CF462831}"/>
              </a:ext>
            </a:extLst>
          </p:cNvPr>
          <p:cNvCxnSpPr>
            <a:cxnSpLocks/>
          </p:cNvCxnSpPr>
          <p:nvPr/>
        </p:nvCxnSpPr>
        <p:spPr>
          <a:xfrm flipV="1">
            <a:off x="4520087" y="4670231"/>
            <a:ext cx="0" cy="150801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ight Brace 61">
            <a:extLst>
              <a:ext uri="{FF2B5EF4-FFF2-40B4-BE49-F238E27FC236}">
                <a16:creationId xmlns:a16="http://schemas.microsoft.com/office/drawing/2014/main" id="{79827EF9-69F3-F042-95FC-52449A9F606F}"/>
              </a:ext>
            </a:extLst>
          </p:cNvPr>
          <p:cNvSpPr/>
          <p:nvPr/>
        </p:nvSpPr>
        <p:spPr>
          <a:xfrm rot="16200000">
            <a:off x="4782686" y="5488235"/>
            <a:ext cx="138333" cy="640196"/>
          </a:xfrm>
          <a:prstGeom prst="rightBrac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096E0D-A786-B348-8B8F-FFC8AE07C2EA}"/>
              </a:ext>
            </a:extLst>
          </p:cNvPr>
          <p:cNvSpPr txBox="1"/>
          <p:nvPr/>
        </p:nvSpPr>
        <p:spPr>
          <a:xfrm>
            <a:off x="5219905" y="4905736"/>
            <a:ext cx="143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i="1" dirty="0">
                <a:solidFill>
                  <a:srgbClr val="002060"/>
                </a:solidFill>
              </a:rPr>
              <a:t>Risk premium</a:t>
            </a:r>
            <a:endParaRPr lang="en-AU" b="1" i="1" dirty="0">
              <a:solidFill>
                <a:srgbClr val="0070C0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49A9DC1-FE2B-A940-A6FF-07F0331E82DB}"/>
              </a:ext>
            </a:extLst>
          </p:cNvPr>
          <p:cNvCxnSpPr>
            <a:cxnSpLocks/>
          </p:cNvCxnSpPr>
          <p:nvPr/>
        </p:nvCxnSpPr>
        <p:spPr>
          <a:xfrm flipH="1">
            <a:off x="4851853" y="5204394"/>
            <a:ext cx="732610" cy="501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13BBCFD-16FE-5F4C-87F6-A9C911927870}"/>
              </a:ext>
            </a:extLst>
          </p:cNvPr>
          <p:cNvCxnSpPr>
            <a:cxnSpLocks/>
          </p:cNvCxnSpPr>
          <p:nvPr/>
        </p:nvCxnSpPr>
        <p:spPr>
          <a:xfrm>
            <a:off x="3610128" y="4088911"/>
            <a:ext cx="1564608" cy="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2B0B61D-FAE8-F340-ACB7-A6FDC82AD8A8}"/>
              </a:ext>
            </a:extLst>
          </p:cNvPr>
          <p:cNvCxnSpPr>
            <a:cxnSpLocks/>
          </p:cNvCxnSpPr>
          <p:nvPr/>
        </p:nvCxnSpPr>
        <p:spPr>
          <a:xfrm flipV="1">
            <a:off x="3585972" y="3254269"/>
            <a:ext cx="3045433" cy="1369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CC6ADA9-A7C5-1945-9F96-7A44774124B2}"/>
              </a:ext>
            </a:extLst>
          </p:cNvPr>
          <p:cNvSpPr txBox="1"/>
          <p:nvPr/>
        </p:nvSpPr>
        <p:spPr>
          <a:xfrm>
            <a:off x="2735588" y="3059856"/>
            <a:ext cx="92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</a:t>
            </a:r>
            <a:r>
              <a:rPr lang="en-US" dirty="0"/>
              <a:t>(</a:t>
            </a:r>
            <a:r>
              <a:rPr lang="en-US" i="1" dirty="0"/>
              <a:t>100</a:t>
            </a:r>
            <a:r>
              <a:rPr lang="en-US" dirty="0"/>
              <a:t>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F7C75ED-02C5-C647-A3D9-2504A705E49D}"/>
              </a:ext>
            </a:extLst>
          </p:cNvPr>
          <p:cNvSpPr txBox="1"/>
          <p:nvPr/>
        </p:nvSpPr>
        <p:spPr>
          <a:xfrm>
            <a:off x="2920994" y="3901880"/>
            <a:ext cx="92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</a:t>
            </a:r>
            <a:r>
              <a:rPr lang="en-US" dirty="0"/>
              <a:t>(</a:t>
            </a:r>
            <a:r>
              <a:rPr lang="en-US" i="1" dirty="0"/>
              <a:t>50</a:t>
            </a:r>
            <a:r>
              <a:rPr lang="en-US" dirty="0"/>
              <a:t>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E20EEFB-EE8B-CF49-9929-297CD5FA40D4}"/>
              </a:ext>
            </a:extLst>
          </p:cNvPr>
          <p:cNvSpPr txBox="1"/>
          <p:nvPr/>
        </p:nvSpPr>
        <p:spPr>
          <a:xfrm>
            <a:off x="3208800" y="4485565"/>
            <a:ext cx="43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EU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6EC215-5937-9E47-A521-D025EDF8E103}"/>
              </a:ext>
            </a:extLst>
          </p:cNvPr>
          <p:cNvSpPr txBox="1"/>
          <p:nvPr/>
        </p:nvSpPr>
        <p:spPr>
          <a:xfrm>
            <a:off x="4239085" y="6152694"/>
            <a:ext cx="650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CE(x)</a:t>
            </a:r>
          </a:p>
        </p:txBody>
      </p:sp>
    </p:spTree>
    <p:extLst>
      <p:ext uri="{BB962C8B-B14F-4D97-AF65-F5344CB8AC3E}">
        <p14:creationId xmlns:p14="http://schemas.microsoft.com/office/powerpoint/2010/main" val="414567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Decision making under risk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Clr>
                <a:srgbClr val="0070C0"/>
              </a:buClr>
              <a:buSzPct val="50000"/>
              <a:buNone/>
            </a:pPr>
            <a:r>
              <a:rPr lang="en-US" sz="1800" dirty="0"/>
              <a:t>A fundamental question in economics is how people respond to a choice involving a risky prospect.</a:t>
            </a:r>
          </a:p>
          <a:p>
            <a:pPr>
              <a:spcAft>
                <a:spcPts val="600"/>
              </a:spcAft>
              <a:buClr>
                <a:srgbClr val="0070C0"/>
              </a:buClr>
              <a:buSzPct val="50000"/>
            </a:pPr>
            <a:r>
              <a:rPr lang="en-US" sz="1800" dirty="0"/>
              <a:t>We usually think about agents maximizing expected utility.</a:t>
            </a:r>
          </a:p>
          <a:p>
            <a:pPr>
              <a:spcAft>
                <a:spcPts val="600"/>
              </a:spcAft>
              <a:buClr>
                <a:srgbClr val="0070C0"/>
              </a:buClr>
              <a:buSzPct val="50000"/>
            </a:pPr>
            <a:r>
              <a:rPr lang="en-US" sz="1800" dirty="0"/>
              <a:t>Most people are risk averse compared with being risk loving. They prefer less risk or uncertainty. </a:t>
            </a:r>
          </a:p>
          <a:p>
            <a:pPr>
              <a:spcAft>
                <a:spcPts val="600"/>
              </a:spcAft>
              <a:buClr>
                <a:srgbClr val="0070C0"/>
              </a:buClr>
              <a:buSzPct val="50000"/>
            </a:pPr>
            <a:r>
              <a:rPr lang="en-US" sz="1800" dirty="0"/>
              <a:t>More precisely:</a:t>
            </a:r>
          </a:p>
          <a:p>
            <a:pPr lvl="1">
              <a:spcAft>
                <a:spcPts val="600"/>
              </a:spcAft>
              <a:buClr>
                <a:srgbClr val="0070C0"/>
              </a:buClr>
              <a:buSzPct val="50000"/>
            </a:pPr>
            <a:r>
              <a:rPr lang="en-US" dirty="0"/>
              <a:t>a risk averse person will prefer a sure thing to a risky alternative with the same expected (average) value</a:t>
            </a:r>
          </a:p>
          <a:p>
            <a:pPr lvl="1">
              <a:spcAft>
                <a:spcPts val="600"/>
              </a:spcAft>
              <a:buClr>
                <a:srgbClr val="0070C0"/>
              </a:buClr>
              <a:buSzPct val="50000"/>
            </a:pPr>
            <a:r>
              <a:rPr lang="en-US" dirty="0"/>
              <a:t>a risk averse person has a concave utility function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  <a:buSzPct val="50000"/>
              <a:buNone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091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Decision making under risk</a:t>
            </a:r>
            <a:endParaRPr lang="en-AU" b="1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Suppose we have an event or lottery </a:t>
                </a:r>
                <a:r>
                  <a:rPr lang="en-US" i="1" dirty="0"/>
                  <a:t>X</a:t>
                </a:r>
                <a:r>
                  <a:rPr lang="en-US" dirty="0"/>
                  <a:t> with possible outcomes {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2</a:t>
                </a:r>
                <a:r>
                  <a:rPr lang="en-US" dirty="0"/>
                  <a:t>, ….,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n</a:t>
                </a:r>
                <a:r>
                  <a:rPr lang="en-US" dirty="0"/>
                  <a:t>}. The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probability of outcome 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i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i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)=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i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Clr>
                    <a:srgbClr val="0070C0"/>
                  </a:buClr>
                  <a:buSzPct val="50000"/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expected value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or mean of X is: </a:t>
                </a:r>
              </a:p>
              <a:p>
                <a:pPr marL="719138" indent="0">
                  <a:lnSpc>
                    <a:spcPct val="120000"/>
                  </a:lnSpc>
                  <a:spcAft>
                    <a:spcPts val="600"/>
                  </a:spcAft>
                  <a:buClr>
                    <a:srgbClr val="0070C0"/>
                  </a:buClr>
                  <a:buSzPct val="50000"/>
                  <a:buNone/>
                </a:pPr>
                <a:r>
                  <a:rPr lang="en-US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μ = E(X)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A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A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+…+</a:t>
                </a:r>
                <a:r>
                  <a:rPr lang="en-AU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Clr>
                    <a:srgbClr val="0070C0"/>
                  </a:buClr>
                  <a:buSzPct val="50000"/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variance 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X is: </a:t>
                </a:r>
              </a:p>
              <a:p>
                <a:pPr marL="719138" indent="0">
                  <a:lnSpc>
                    <a:spcPct val="120000"/>
                  </a:lnSpc>
                  <a:spcAft>
                    <a:spcPts val="600"/>
                  </a:spcAft>
                  <a:buClr>
                    <a:srgbClr val="0070C0"/>
                  </a:buClr>
                  <a:buSzPct val="50000"/>
                  <a:buNone/>
                </a:pPr>
                <a:r>
                  <a:rPr lang="en-US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σ</a:t>
                </a:r>
                <a:r>
                  <a:rPr lang="en-US" baseline="300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A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μ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735" b="-11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243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Decision making under risk</a:t>
            </a:r>
            <a:endParaRPr lang="en-AU" b="1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spcAft>
                    <a:spcPts val="600"/>
                  </a:spcAft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For a person with a utility function of </a:t>
                </a:r>
                <a:r>
                  <a:rPr lang="en-US" i="1" dirty="0"/>
                  <a:t>U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), the</a:t>
                </a:r>
                <a:r>
                  <a:rPr lang="en-US" i="1" dirty="0"/>
                  <a:t> expected utility </a:t>
                </a:r>
                <a:r>
                  <a:rPr lang="en-US" dirty="0"/>
                  <a:t>of the lottery is:</a:t>
                </a:r>
              </a:p>
              <a:p>
                <a:pPr marL="719138" indent="0">
                  <a:spcAft>
                    <a:spcPts val="600"/>
                  </a:spcAft>
                  <a:buClr>
                    <a:srgbClr val="0070C0"/>
                  </a:buClr>
                  <a:buSzPct val="50000"/>
                  <a:buNone/>
                </a:pPr>
                <a:r>
                  <a:rPr lang="en-US" i="1" dirty="0"/>
                  <a:t>EU(X) = E(U(X))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AU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AU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A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spcAft>
                    <a:spcPts val="600"/>
                  </a:spcAft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The certainty equivalent of the lottery, </a:t>
                </a:r>
                <a:r>
                  <a:rPr lang="en-US" i="1" dirty="0"/>
                  <a:t>CE(X)</a:t>
                </a:r>
                <a:r>
                  <a:rPr lang="en-US" dirty="0"/>
                  <a:t>, is the value of a certain payment that gives the same expected utility as the lottery </a:t>
                </a:r>
                <a:r>
                  <a:rPr lang="en-US" i="1" dirty="0"/>
                  <a:t>X</a:t>
                </a:r>
                <a:r>
                  <a:rPr lang="en-US" dirty="0"/>
                  <a:t>.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The risk premium is the difference between the expected value of a lottery and its certainty equivalent</a:t>
                </a:r>
              </a:p>
              <a:p>
                <a:pPr marL="719138" indent="0">
                  <a:spcAft>
                    <a:spcPts val="600"/>
                  </a:spcAft>
                  <a:buClr>
                    <a:srgbClr val="0070C0"/>
                  </a:buClr>
                  <a:buSzPct val="50000"/>
                  <a:buNone/>
                </a:pPr>
                <a:r>
                  <a:rPr lang="en-US" i="1" dirty="0"/>
                  <a:t>Risk premium = </a:t>
                </a:r>
                <a:r>
                  <a:rPr lang="en-US" i="1" dirty="0" err="1"/>
                  <a:t>μ</a:t>
                </a:r>
                <a:r>
                  <a:rPr lang="en-US" i="1" dirty="0"/>
                  <a:t>-CE(X) = E(X) – CE(X)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735" t="-741" r="-8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2534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Decision making under risk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None/>
            </a:pPr>
            <a:r>
              <a:rPr lang="en-US" dirty="0"/>
              <a:t>Consider someone who faces a choice between two different payment schemes.</a:t>
            </a:r>
          </a:p>
          <a:p>
            <a:pPr marL="1079500" indent="-7191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arenR"/>
            </a:pPr>
            <a:r>
              <a:rPr lang="en-US" dirty="0"/>
              <a:t>Salary = $80,000; </a:t>
            </a:r>
            <a:r>
              <a:rPr lang="el-GR" dirty="0"/>
              <a:t>σ</a:t>
            </a:r>
            <a:r>
              <a:rPr lang="en-US" dirty="0"/>
              <a:t>=0. Expected value = $80,000.</a:t>
            </a:r>
          </a:p>
          <a:p>
            <a:pPr marL="1079500" indent="-7191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arenR"/>
            </a:pPr>
            <a:r>
              <a:rPr lang="en-US" dirty="0"/>
              <a:t>Salary + performance bonus with </a:t>
            </a:r>
            <a:r>
              <a:rPr lang="el-GR" dirty="0"/>
              <a:t>σ</a:t>
            </a:r>
            <a:r>
              <a:rPr lang="en-US" dirty="0"/>
              <a:t>=81,650. Expected value = $100,000.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100000"/>
              <a:buNone/>
            </a:pPr>
            <a:r>
              <a:rPr lang="en-US" dirty="0"/>
              <a:t>What are they indifferent between them? What does this look like?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100000"/>
              <a:buNone/>
            </a:pPr>
            <a:r>
              <a:rPr lang="en-US" dirty="0"/>
              <a:t>We will look at this in two different ways: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100000"/>
              <a:buAutoNum type="arabicParenR"/>
            </a:pPr>
            <a:r>
              <a:rPr lang="en-US" sz="2000" dirty="0"/>
              <a:t>With indifference curves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100000"/>
              <a:buAutoNum type="arabicParenR"/>
            </a:pPr>
            <a:r>
              <a:rPr lang="en-US" sz="2000" dirty="0"/>
              <a:t>With the utility function (although using a simpler salary structure)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882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9657708" y="2780882"/>
            <a:ext cx="1723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Direction utility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3604068" y="1855446"/>
            <a:ext cx="3274" cy="4486258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3592965" y="6178244"/>
            <a:ext cx="4087203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684378" y="1985188"/>
            <a:ext cx="82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μ</a:t>
            </a:r>
            <a:r>
              <a:rPr lang="en-US" dirty="0"/>
              <a:t>=E(X)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3608986" y="6253210"/>
            <a:ext cx="16026" cy="8922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469585" y="6297823"/>
            <a:ext cx="374658" cy="32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3464803" y="6179289"/>
            <a:ext cx="16020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228008" y="6018172"/>
            <a:ext cx="238417" cy="32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65689" y="6149226"/>
            <a:ext cx="1471331" cy="32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i="1" dirty="0"/>
              <a:t>σ</a:t>
            </a:r>
            <a:r>
              <a:rPr lang="en-US" sz="1600" i="1" dirty="0"/>
              <a:t> (in dollars)</a:t>
            </a:r>
          </a:p>
        </p:txBody>
      </p:sp>
      <p:sp>
        <p:nvSpPr>
          <p:cNvPr id="29" name="Arc 28"/>
          <p:cNvSpPr/>
          <p:nvPr/>
        </p:nvSpPr>
        <p:spPr>
          <a:xfrm rot="5564250">
            <a:off x="184026" y="-408517"/>
            <a:ext cx="6367475" cy="6083061"/>
          </a:xfrm>
          <a:prstGeom prst="arc">
            <a:avLst>
              <a:gd name="adj1" fmla="val 16379278"/>
              <a:gd name="adj2" fmla="val 21184503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c 27"/>
          <p:cNvSpPr/>
          <p:nvPr/>
        </p:nvSpPr>
        <p:spPr>
          <a:xfrm rot="5564250">
            <a:off x="184026" y="-1469995"/>
            <a:ext cx="6367475" cy="6083061"/>
          </a:xfrm>
          <a:prstGeom prst="arc">
            <a:avLst>
              <a:gd name="adj1" fmla="val 16925014"/>
              <a:gd name="adj2" fmla="val 21184503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Arc 29"/>
          <p:cNvSpPr/>
          <p:nvPr/>
        </p:nvSpPr>
        <p:spPr>
          <a:xfrm rot="5564250">
            <a:off x="184026" y="-2155694"/>
            <a:ext cx="6367475" cy="6083061"/>
          </a:xfrm>
          <a:prstGeom prst="arc">
            <a:avLst>
              <a:gd name="adj1" fmla="val 17335620"/>
              <a:gd name="adj2" fmla="val 21184503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0726220" y="1797975"/>
            <a:ext cx="0" cy="7241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9996755" y="2522091"/>
            <a:ext cx="7266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3BDCADAB-0ACF-1345-8B93-992D0DDB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Decision making under risk</a:t>
            </a:r>
            <a:endParaRPr lang="en-AU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12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9657708" y="2780882"/>
            <a:ext cx="1723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Direction utility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3604068" y="1855446"/>
            <a:ext cx="3274" cy="4486258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3592965" y="6178244"/>
            <a:ext cx="4087203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3608986" y="6253210"/>
            <a:ext cx="16026" cy="8922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469585" y="6297823"/>
            <a:ext cx="374658" cy="32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3464803" y="6179289"/>
            <a:ext cx="16020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228008" y="6018172"/>
            <a:ext cx="238417" cy="32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29" name="Arc 28"/>
          <p:cNvSpPr/>
          <p:nvPr/>
        </p:nvSpPr>
        <p:spPr>
          <a:xfrm rot="5564250">
            <a:off x="184026" y="-408517"/>
            <a:ext cx="6367475" cy="6083061"/>
          </a:xfrm>
          <a:prstGeom prst="arc">
            <a:avLst>
              <a:gd name="adj1" fmla="val 16379278"/>
              <a:gd name="adj2" fmla="val 21184503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c 27"/>
          <p:cNvSpPr/>
          <p:nvPr/>
        </p:nvSpPr>
        <p:spPr>
          <a:xfrm rot="5564250">
            <a:off x="184026" y="-1469995"/>
            <a:ext cx="6367475" cy="6083061"/>
          </a:xfrm>
          <a:prstGeom prst="arc">
            <a:avLst>
              <a:gd name="adj1" fmla="val 16925014"/>
              <a:gd name="adj2" fmla="val 21184503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Arc 29"/>
          <p:cNvSpPr/>
          <p:nvPr/>
        </p:nvSpPr>
        <p:spPr>
          <a:xfrm rot="5564250">
            <a:off x="184026" y="-2155694"/>
            <a:ext cx="6367475" cy="6083061"/>
          </a:xfrm>
          <a:prstGeom prst="arc">
            <a:avLst>
              <a:gd name="adj1" fmla="val 17335620"/>
              <a:gd name="adj2" fmla="val 21184503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V="1">
            <a:off x="4941713" y="4299400"/>
            <a:ext cx="0" cy="1849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 flipH="1">
            <a:off x="3592965" y="4297700"/>
            <a:ext cx="1348748" cy="1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</p:cNvCxnSpPr>
          <p:nvPr/>
        </p:nvCxnSpPr>
        <p:spPr>
          <a:xfrm flipH="1">
            <a:off x="3592965" y="4751792"/>
            <a:ext cx="1348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25474" y="6238033"/>
            <a:ext cx="922256" cy="32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81,650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56205" y="4082888"/>
            <a:ext cx="922256" cy="32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100,000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846848" y="4574170"/>
            <a:ext cx="922256" cy="32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80,000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0726220" y="1797975"/>
            <a:ext cx="0" cy="7241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9996755" y="2522091"/>
            <a:ext cx="7266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3BDCADAB-0ACF-1345-8B93-992D0DDB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Decision making under risk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D23CF1-A6CD-5249-9DDB-4485133A3107}"/>
              </a:ext>
            </a:extLst>
          </p:cNvPr>
          <p:cNvSpPr txBox="1"/>
          <p:nvPr/>
        </p:nvSpPr>
        <p:spPr>
          <a:xfrm>
            <a:off x="2684378" y="1985188"/>
            <a:ext cx="82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μ</a:t>
            </a:r>
            <a:r>
              <a:rPr lang="en-US" dirty="0"/>
              <a:t>=E(X)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18142A-B1B7-7E46-9696-FFF8DFEDE7BB}"/>
              </a:ext>
            </a:extLst>
          </p:cNvPr>
          <p:cNvSpPr txBox="1"/>
          <p:nvPr/>
        </p:nvSpPr>
        <p:spPr>
          <a:xfrm>
            <a:off x="6465689" y="6149226"/>
            <a:ext cx="1471331" cy="32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i="1" dirty="0"/>
              <a:t>σ</a:t>
            </a:r>
            <a:r>
              <a:rPr lang="en-US" sz="1600" i="1" dirty="0"/>
              <a:t> (in dollars)</a:t>
            </a:r>
          </a:p>
        </p:txBody>
      </p:sp>
    </p:spTree>
    <p:extLst>
      <p:ext uri="{BB962C8B-B14F-4D97-AF65-F5344CB8AC3E}">
        <p14:creationId xmlns:p14="http://schemas.microsoft.com/office/powerpoint/2010/main" val="254635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9657708" y="2780882"/>
            <a:ext cx="1723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Direction utility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41165" y="4455474"/>
            <a:ext cx="326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i="1" dirty="0">
                <a:solidFill>
                  <a:srgbClr val="002060"/>
                </a:solidFill>
              </a:rPr>
              <a:t>Risk premium = $20,000</a:t>
            </a:r>
            <a:endParaRPr lang="en-AU" b="1" i="1" dirty="0">
              <a:solidFill>
                <a:srgbClr val="0070C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3604068" y="1855446"/>
            <a:ext cx="3274" cy="4486258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3592965" y="6178244"/>
            <a:ext cx="4087203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3608986" y="6253210"/>
            <a:ext cx="16026" cy="8922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469585" y="6297823"/>
            <a:ext cx="374658" cy="32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3464803" y="6179289"/>
            <a:ext cx="16020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228008" y="6018172"/>
            <a:ext cx="238417" cy="32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29" name="Arc 28"/>
          <p:cNvSpPr/>
          <p:nvPr/>
        </p:nvSpPr>
        <p:spPr>
          <a:xfrm rot="5564250">
            <a:off x="184026" y="-408517"/>
            <a:ext cx="6367475" cy="6083061"/>
          </a:xfrm>
          <a:prstGeom prst="arc">
            <a:avLst>
              <a:gd name="adj1" fmla="val 16379278"/>
              <a:gd name="adj2" fmla="val 21184503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c 27"/>
          <p:cNvSpPr/>
          <p:nvPr/>
        </p:nvSpPr>
        <p:spPr>
          <a:xfrm rot="5564250">
            <a:off x="184026" y="-1469995"/>
            <a:ext cx="6367475" cy="6083061"/>
          </a:xfrm>
          <a:prstGeom prst="arc">
            <a:avLst>
              <a:gd name="adj1" fmla="val 16925014"/>
              <a:gd name="adj2" fmla="val 21184503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Arc 29"/>
          <p:cNvSpPr/>
          <p:nvPr/>
        </p:nvSpPr>
        <p:spPr>
          <a:xfrm rot="5564250">
            <a:off x="184026" y="-2155694"/>
            <a:ext cx="6367475" cy="6083061"/>
          </a:xfrm>
          <a:prstGeom prst="arc">
            <a:avLst>
              <a:gd name="adj1" fmla="val 17335620"/>
              <a:gd name="adj2" fmla="val 21184503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4941713" y="4299399"/>
            <a:ext cx="0" cy="2038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 flipH="1">
            <a:off x="3592965" y="4297700"/>
            <a:ext cx="1348748" cy="1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</p:cNvCxnSpPr>
          <p:nvPr/>
        </p:nvCxnSpPr>
        <p:spPr>
          <a:xfrm flipH="1">
            <a:off x="3592965" y="4751792"/>
            <a:ext cx="1348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25474" y="6238033"/>
            <a:ext cx="922256" cy="32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81,650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56205" y="4082888"/>
            <a:ext cx="922256" cy="32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100,000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846848" y="4574170"/>
            <a:ext cx="922256" cy="32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80,000</a:t>
            </a:r>
          </a:p>
        </p:txBody>
      </p:sp>
      <p:sp>
        <p:nvSpPr>
          <p:cNvPr id="27" name="Right Brace 26"/>
          <p:cNvSpPr/>
          <p:nvPr/>
        </p:nvSpPr>
        <p:spPr>
          <a:xfrm>
            <a:off x="4958299" y="4282641"/>
            <a:ext cx="187453" cy="478939"/>
          </a:xfrm>
          <a:prstGeom prst="rightBrac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" name="Straight Arrow Connector 31"/>
          <p:cNvCxnSpPr>
            <a:endCxn id="27" idx="1"/>
          </p:cNvCxnSpPr>
          <p:nvPr/>
        </p:nvCxnSpPr>
        <p:spPr>
          <a:xfrm flipH="1" flipV="1">
            <a:off x="5145753" y="4522111"/>
            <a:ext cx="1548592" cy="8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0726220" y="1797975"/>
            <a:ext cx="0" cy="7241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9996755" y="2522091"/>
            <a:ext cx="7266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3BDCADAB-0ACF-1345-8B93-992D0DDB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Decision making under risk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D23CF1-A6CD-5249-9DDB-4485133A3107}"/>
              </a:ext>
            </a:extLst>
          </p:cNvPr>
          <p:cNvSpPr txBox="1"/>
          <p:nvPr/>
        </p:nvSpPr>
        <p:spPr>
          <a:xfrm>
            <a:off x="2684378" y="1985188"/>
            <a:ext cx="82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μ</a:t>
            </a:r>
            <a:r>
              <a:rPr lang="en-US" dirty="0"/>
              <a:t>=E(X)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18142A-B1B7-7E46-9696-FFF8DFEDE7BB}"/>
              </a:ext>
            </a:extLst>
          </p:cNvPr>
          <p:cNvSpPr txBox="1"/>
          <p:nvPr/>
        </p:nvSpPr>
        <p:spPr>
          <a:xfrm>
            <a:off x="6465689" y="6149226"/>
            <a:ext cx="1471331" cy="32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i="1" dirty="0"/>
              <a:t>σ</a:t>
            </a:r>
            <a:r>
              <a:rPr lang="en-US" sz="1600" i="1" dirty="0"/>
              <a:t> (in dollars)</a:t>
            </a:r>
          </a:p>
        </p:txBody>
      </p:sp>
    </p:spTree>
    <p:extLst>
      <p:ext uri="{BB962C8B-B14F-4D97-AF65-F5344CB8AC3E}">
        <p14:creationId xmlns:p14="http://schemas.microsoft.com/office/powerpoint/2010/main" val="3500435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Decision making under risk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None/>
            </a:pPr>
            <a:r>
              <a:rPr lang="en-US" dirty="0"/>
              <a:t>Consider someone who faces is offered a job with the following payment scheme.</a:t>
            </a:r>
          </a:p>
          <a:p>
            <a:pPr marL="1079500" indent="-7191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arenR"/>
            </a:pPr>
            <a:r>
              <a:rPr lang="en-US" dirty="0"/>
              <a:t>If they have a good year and sell many houses (50% of the time) their salary = $100,000.</a:t>
            </a:r>
          </a:p>
          <a:p>
            <a:pPr marL="1079500" indent="-7191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arenR"/>
            </a:pPr>
            <a:r>
              <a:rPr lang="en-US" dirty="0"/>
              <a:t>If they have a bad year and sell nothing (the other 50%) their salary = $0.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100000"/>
              <a:buNone/>
            </a:pPr>
            <a:r>
              <a:rPr lang="en-US" dirty="0"/>
              <a:t>The expected value is $50,000.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69708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96,3,Introduction to the Economics of Strategy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10189</TotalTime>
  <Words>621</Words>
  <Application>Microsoft Macintosh PowerPoint</Application>
  <PresentationFormat>Widescreen</PresentationFormat>
  <Paragraphs>111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Tw Cen MT</vt:lpstr>
      <vt:lpstr>Droplet</vt:lpstr>
      <vt:lpstr>Lecture 1.2 Decision making under risk</vt:lpstr>
      <vt:lpstr>Decision making under risk</vt:lpstr>
      <vt:lpstr>Decision making under risk</vt:lpstr>
      <vt:lpstr>Decision making under risk</vt:lpstr>
      <vt:lpstr>Decision making under risk</vt:lpstr>
      <vt:lpstr>Decision making under risk</vt:lpstr>
      <vt:lpstr>Decision making under risk</vt:lpstr>
      <vt:lpstr>Decision making under risk</vt:lpstr>
      <vt:lpstr>Decision making under risk</vt:lpstr>
      <vt:lpstr>Decision making under risk</vt:lpstr>
      <vt:lpstr>Decision making under risk</vt:lpstr>
      <vt:lpstr>Decision making under risk</vt:lpstr>
      <vt:lpstr>Decision making under risk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166</cp:revision>
  <dcterms:created xsi:type="dcterms:W3CDTF">2015-02-25T21:48:00Z</dcterms:created>
  <dcterms:modified xsi:type="dcterms:W3CDTF">2020-08-22T10:20:48Z</dcterms:modified>
</cp:coreProperties>
</file>