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307" r:id="rId3"/>
    <p:sldId id="308" r:id="rId4"/>
    <p:sldId id="312" r:id="rId5"/>
    <p:sldId id="313" r:id="rId6"/>
    <p:sldId id="315" r:id="rId7"/>
    <p:sldId id="316" r:id="rId8"/>
    <p:sldId id="314" r:id="rId9"/>
    <p:sldId id="309" r:id="rId10"/>
    <p:sldId id="310" r:id="rId11"/>
    <p:sldId id="311" r:id="rId12"/>
  </p:sldIdLst>
  <p:sldSz cx="12192000" cy="6858000"/>
  <p:notesSz cx="6858000" cy="9144000"/>
  <p:custDataLst>
    <p:tags r:id="rId1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son A Collins" initials="JAC" lastIdx="1" clrIdx="0">
    <p:extLst>
      <p:ext uri="{19B8F6BF-5375-455C-9EA6-DF929625EA0E}">
        <p15:presenceInfo xmlns:p15="http://schemas.microsoft.com/office/powerpoint/2012/main" userId="S::jason.a.collins@pwc.com::08a68ee8-8054-49b3-baae-47156b4ba17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1F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55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200" y="691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B3379F-937F-4919-83C5-972AB0B9385E}" type="datetimeFigureOut">
              <a:rPr lang="en-AU" smtClean="0"/>
              <a:t>22/8/20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434B9F-80A5-4BFE-AF17-36279E57021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32766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434B9F-80A5-4BFE-AF17-36279E57021D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410190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434B9F-80A5-4BFE-AF17-36279E57021D}" type="slidenum">
              <a:rPr lang="en-AU" smtClean="0"/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410190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434B9F-80A5-4BFE-AF17-36279E57021D}" type="slidenum">
              <a:rPr lang="en-AU" smtClean="0"/>
              <a:t>11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318159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42B299CD-62D9-4299-BA5B-90FF26755AB5}" type="datetime1">
              <a:rPr lang="en-AU" smtClean="0"/>
              <a:t>22/8/20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81401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22/8/20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97181382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22/8/20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48790258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22/8/20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27239996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22/8/20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13179138"/>
      </p:ext>
    </p:extLst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22/8/20</a:t>
            </a:fld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  <p:sp>
        <p:nvSpPr>
          <p:cNvPr id="14" name="Footer Placeholder 1">
            <a:extLst>
              <a:ext uri="{FF2B5EF4-FFF2-40B4-BE49-F238E27FC236}">
                <a16:creationId xmlns:a16="http://schemas.microsoft.com/office/drawing/2014/main" id="{DD3EF5D4-5004-F847-984A-1C17689F2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 dirty="0"/>
              <a:t>Econ5026 Strategic Business Relationships, S2 2020</a:t>
            </a:r>
          </a:p>
        </p:txBody>
      </p:sp>
    </p:spTree>
    <p:extLst>
      <p:ext uri="{BB962C8B-B14F-4D97-AF65-F5344CB8AC3E}">
        <p14:creationId xmlns:p14="http://schemas.microsoft.com/office/powerpoint/2010/main" val="2949397917"/>
      </p:ext>
    </p:extLst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22/8/20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55940076"/>
      </p:ext>
    </p:extLst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22/8/20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30103854"/>
      </p:ext>
    </p:extLst>
  </p:cSld>
  <p:clrMapOvr>
    <a:masterClrMapping/>
  </p:clrMapOvr>
  <p:hf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22/8/20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73462566"/>
      </p:ext>
    </p:extLst>
  </p:cSld>
  <p:clrMapOvr>
    <a:masterClrMapping/>
  </p:clrMapOvr>
  <p:hf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2E139088-8FE6-4FCD-ABD3-BCB189F00056}" type="datetime1">
              <a:rPr lang="en-AU" smtClean="0"/>
              <a:t>22/8/20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66890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 lIns="90000">
            <a:no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22/8/20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81837904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32A84E0C-B099-4996-9F62-0EED3015E6DB}" type="datetime1">
              <a:rPr lang="en-AU" smtClean="0"/>
              <a:t>22/8/20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34966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22/8/20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71385595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22/8/20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76011378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60565075-399A-4AAE-A449-ADE93D42FC61}" type="datetime1">
              <a:rPr lang="en-AU" smtClean="0"/>
              <a:t>22/8/20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40279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60371173-4CC9-492D-BCC1-34FD37CC3187}" type="datetime1">
              <a:rPr lang="en-AU" smtClean="0"/>
              <a:t>22/8/20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64914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22/8/20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11709374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E71E48CF-858C-4A31-A9F6-43C4AD660B6D}" type="datetime1">
              <a:rPr lang="en-AU" smtClean="0"/>
              <a:t>22/8/20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97536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AU" dirty="0"/>
              <a:t>Econ5026 Strategic Business Relationships, S2 2020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12435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none" baseline="0">
          <a:solidFill>
            <a:schemeClr val="tx1"/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88141" y="638269"/>
            <a:ext cx="9144000" cy="361897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Lecture 1.3</a:t>
            </a:r>
            <a:br>
              <a:rPr 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Multi-period models</a:t>
            </a:r>
            <a:endParaRPr lang="en-AU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25008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08075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Multi-period Models</a:t>
            </a:r>
            <a:endParaRPr lang="en-AU" b="1" i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73200"/>
            <a:ext cx="10515600" cy="4703763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0070C0"/>
              </a:buClr>
              <a:buSzPct val="50000"/>
              <a:buNone/>
            </a:pPr>
            <a:r>
              <a:rPr lang="en-US" dirty="0"/>
              <a:t>What if a firm needs to make an inter-temporal investment decision? Should that firm consider the inter-temporal preferences of its owners?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0070C0"/>
              </a:buClr>
              <a:buSzPct val="50000"/>
              <a:buNone/>
            </a:pPr>
            <a:r>
              <a:rPr lang="en-US" dirty="0"/>
              <a:t>Consider a firm that has $100,000 that it could either distribute as cash dividends today, or invest to pay higher dividends to its owners tomorrow?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0070C0"/>
              </a:buClr>
              <a:buSzPct val="50000"/>
              <a:buNone/>
            </a:pPr>
            <a:r>
              <a:rPr lang="en-US" dirty="0"/>
              <a:t>What if these owners are highly impatient and would prefer to consume today?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452573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08075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Multi-period Models</a:t>
            </a:r>
            <a:endParaRPr lang="en-AU" b="1" i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73200"/>
            <a:ext cx="10515600" cy="4703763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0070C0"/>
              </a:buClr>
              <a:buSzPct val="50000"/>
              <a:buNone/>
            </a:pPr>
            <a:r>
              <a:rPr lang="en-US" b="1" dirty="0"/>
              <a:t>Fisher Separation theorem</a:t>
            </a:r>
          </a:p>
          <a:p>
            <a:pPr marL="0" indent="0">
              <a:spcBef>
                <a:spcPts val="600"/>
              </a:spcBef>
              <a:spcAft>
                <a:spcPts val="600"/>
              </a:spcAft>
              <a:buClr>
                <a:srgbClr val="0070C0"/>
              </a:buClr>
              <a:buSzPct val="100000"/>
              <a:buNone/>
            </a:pPr>
            <a:r>
              <a:rPr lang="en-US" dirty="0"/>
              <a:t>Assume: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0070C0"/>
              </a:buClr>
              <a:buSzPct val="100000"/>
            </a:pPr>
            <a:r>
              <a:rPr lang="en-US" dirty="0"/>
              <a:t>The presence of perfect capital markets, i.e. zero transaction costs, no taxes and perfect information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0070C0"/>
              </a:buClr>
              <a:buSzPct val="100000"/>
            </a:pPr>
            <a:r>
              <a:rPr lang="en-US" dirty="0"/>
              <a:t>Everyone agrees on the merits of an investment (in other words, that they agree whether or not it will increase the net present value of the company)</a:t>
            </a:r>
          </a:p>
          <a:p>
            <a:pPr marL="0" indent="0">
              <a:spcBef>
                <a:spcPts val="600"/>
              </a:spcBef>
              <a:spcAft>
                <a:spcPts val="600"/>
              </a:spcAft>
              <a:buClr>
                <a:srgbClr val="0070C0"/>
              </a:buClr>
              <a:buSzPct val="100000"/>
              <a:buNone/>
            </a:pPr>
            <a:r>
              <a:rPr lang="en-US" dirty="0"/>
              <a:t>In this case, the financing of investment  can be separated from the investment decision itself.</a:t>
            </a:r>
          </a:p>
          <a:p>
            <a:pPr marL="0" indent="0">
              <a:spcBef>
                <a:spcPts val="600"/>
              </a:spcBef>
              <a:spcAft>
                <a:spcPts val="600"/>
              </a:spcAft>
              <a:buClr>
                <a:srgbClr val="0070C0"/>
              </a:buClr>
              <a:buSzPct val="100000"/>
              <a:buNone/>
            </a:pPr>
            <a:r>
              <a:rPr lang="en-US" dirty="0"/>
              <a:t>Individuals with different time preferences can just borrow or save to smooth consumption consistent with intertemporal preferences.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11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61420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08075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Multi-period Models</a:t>
            </a:r>
            <a:endParaRPr lang="en-AU" b="1" i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73200"/>
            <a:ext cx="10515600" cy="4703763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0070C0"/>
              </a:buClr>
              <a:buSzPct val="50000"/>
              <a:buNone/>
            </a:pPr>
            <a:r>
              <a:rPr lang="en-US" dirty="0"/>
              <a:t>We can generalize the question of choice to one where we consider the choice over consuming today versus consuming tomorrow, i.e. an inter-temporal allocation.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0070C0"/>
              </a:buClr>
              <a:buSzPct val="50000"/>
              <a:buNone/>
            </a:pPr>
            <a:r>
              <a:rPr lang="en-US" dirty="0"/>
              <a:t>Consider the example of Mary who is deciding about how to allocate her savings and higher future income from studying a Masters program. (You can find this example in Chapter 2 of </a:t>
            </a:r>
            <a:r>
              <a:rPr lang="en-US" dirty="0" err="1"/>
              <a:t>Brickley</a:t>
            </a:r>
            <a:r>
              <a:rPr lang="en-US" dirty="0"/>
              <a:t> et al.)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0070C0"/>
              </a:buClr>
              <a:buSzPct val="100000"/>
            </a:pPr>
            <a:r>
              <a:rPr lang="en-US" dirty="0"/>
              <a:t>She has savings of $25,000.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0070C0"/>
              </a:buClr>
              <a:buSzPct val="100000"/>
            </a:pPr>
            <a:r>
              <a:rPr lang="en-US" dirty="0"/>
              <a:t>Her employer has promised her that once she completes her post-graduate qualification they will pay her a salary of $75,000.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0070C0"/>
              </a:buClr>
              <a:buSzPct val="100000"/>
            </a:pPr>
            <a:r>
              <a:rPr lang="en-US" dirty="0"/>
              <a:t>Interest rate of 5% for borrowers and savers.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0070C0"/>
              </a:buClr>
              <a:buSzPct val="100000"/>
            </a:pPr>
            <a:r>
              <a:rPr lang="en-US" dirty="0"/>
              <a:t>Assume that Mary’s consumption decision is limited to two periods: today and tomorrow.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85092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 flipH="1">
            <a:off x="3696598" y="1894326"/>
            <a:ext cx="2938" cy="4028185"/>
          </a:xfrm>
          <a:prstGeom prst="line">
            <a:avLst/>
          </a:prstGeom>
          <a:ln w="19050" cmpd="sng">
            <a:solidFill>
              <a:schemeClr val="tx1"/>
            </a:solidFill>
            <a:head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 flipH="1">
            <a:off x="3686635" y="5766636"/>
            <a:ext cx="4500000" cy="9105"/>
          </a:xfrm>
          <a:prstGeom prst="line">
            <a:avLst/>
          </a:prstGeom>
          <a:ln w="19050" cmpd="sng">
            <a:solidFill>
              <a:schemeClr val="tx1"/>
            </a:solidFill>
            <a:head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273713" y="1797212"/>
            <a:ext cx="426004" cy="3135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r>
              <a:rPr lang="en-US" baseline="-25000" dirty="0"/>
              <a:t>2</a:t>
            </a:r>
          </a:p>
        </p:txBody>
      </p:sp>
      <p:cxnSp>
        <p:nvCxnSpPr>
          <p:cNvPr id="56" name="Straight Connector 55"/>
          <p:cNvCxnSpPr/>
          <p:nvPr/>
        </p:nvCxnSpPr>
        <p:spPr>
          <a:xfrm flipV="1">
            <a:off x="3701011" y="5843052"/>
            <a:ext cx="14382" cy="80116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3575908" y="5883110"/>
            <a:ext cx="336229" cy="2874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0</a:t>
            </a:r>
          </a:p>
        </p:txBody>
      </p:sp>
      <p:cxnSp>
        <p:nvCxnSpPr>
          <p:cNvPr id="58" name="Straight Connector 57"/>
          <p:cNvCxnSpPr/>
          <p:nvPr/>
        </p:nvCxnSpPr>
        <p:spPr>
          <a:xfrm>
            <a:off x="3571617" y="5776679"/>
            <a:ext cx="143777" cy="0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3359110" y="5632012"/>
            <a:ext cx="213962" cy="2874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0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7808104" y="5739382"/>
            <a:ext cx="984188" cy="2874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</a:t>
            </a:r>
            <a:r>
              <a:rPr lang="en-US" sz="1600" baseline="-25000" dirty="0"/>
              <a:t>1</a:t>
            </a:r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25EBEE72-F2CA-FF44-A760-8A607078C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08075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Multi-period Models</a:t>
            </a:r>
            <a:endParaRPr lang="en-AU" b="1" i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7143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4DA4652-F048-3D42-9A17-10F5267BB5C2}"/>
              </a:ext>
            </a:extLst>
          </p:cNvPr>
          <p:cNvGrpSpPr>
            <a:grpSpLocks noChangeAspect="1"/>
          </p:cNvGrpSpPr>
          <p:nvPr/>
        </p:nvGrpSpPr>
        <p:grpSpPr>
          <a:xfrm>
            <a:off x="3359110" y="1894326"/>
            <a:ext cx="4827525" cy="4373107"/>
            <a:chOff x="3019480" y="1130157"/>
            <a:chExt cx="5685657" cy="5150463"/>
          </a:xfrm>
        </p:grpSpPr>
        <p:cxnSp>
          <p:nvCxnSpPr>
            <p:cNvPr id="3" name="Straight Connector 2"/>
            <p:cNvCxnSpPr/>
            <p:nvPr/>
          </p:nvCxnSpPr>
          <p:spPr>
            <a:xfrm flipH="1">
              <a:off x="3416959" y="1130157"/>
              <a:ext cx="3460" cy="4744228"/>
            </a:xfrm>
            <a:prstGeom prst="line">
              <a:avLst/>
            </a:prstGeom>
            <a:ln w="19050" cmpd="sng">
              <a:solidFill>
                <a:schemeClr val="tx1"/>
              </a:solidFill>
              <a:head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/>
            <p:cNvCxnSpPr/>
            <p:nvPr/>
          </p:nvCxnSpPr>
          <p:spPr>
            <a:xfrm flipH="1">
              <a:off x="3405225" y="5690802"/>
              <a:ext cx="5299912" cy="10723"/>
            </a:xfrm>
            <a:prstGeom prst="line">
              <a:avLst/>
            </a:prstGeom>
            <a:ln w="19050" cmpd="sng">
              <a:solidFill>
                <a:schemeClr val="tx1"/>
              </a:solidFill>
              <a:head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flipV="1">
              <a:off x="3422157" y="5780802"/>
              <a:ext cx="16939" cy="94357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/>
            <p:cNvSpPr txBox="1"/>
            <p:nvPr/>
          </p:nvSpPr>
          <p:spPr>
            <a:xfrm>
              <a:off x="3274816" y="5827980"/>
              <a:ext cx="39599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0</a:t>
              </a:r>
            </a:p>
          </p:txBody>
        </p:sp>
        <p:cxnSp>
          <p:nvCxnSpPr>
            <p:cNvPr id="58" name="Straight Connector 57"/>
            <p:cNvCxnSpPr/>
            <p:nvPr/>
          </p:nvCxnSpPr>
          <p:spPr>
            <a:xfrm>
              <a:off x="3269762" y="5702630"/>
              <a:ext cx="169334" cy="0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3019480" y="5532248"/>
              <a:ext cx="25199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0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179904" y="5881885"/>
              <a:ext cx="950176" cy="3987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25,000</a:t>
              </a:r>
            </a:p>
          </p:txBody>
        </p:sp>
        <p:cxnSp>
          <p:nvCxnSpPr>
            <p:cNvPr id="62" name="Straight Connector 61"/>
            <p:cNvCxnSpPr/>
            <p:nvPr/>
          </p:nvCxnSpPr>
          <p:spPr>
            <a:xfrm>
              <a:off x="4673131" y="5690802"/>
              <a:ext cx="0" cy="180000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H="1" flipV="1">
              <a:off x="4636854" y="2686665"/>
              <a:ext cx="36279" cy="3015966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H="1">
              <a:off x="3335752" y="2686665"/>
              <a:ext cx="1301102" cy="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itle 1">
            <a:extLst>
              <a:ext uri="{FF2B5EF4-FFF2-40B4-BE49-F238E27FC236}">
                <a16:creationId xmlns:a16="http://schemas.microsoft.com/office/drawing/2014/main" id="{25EBEE72-F2CA-FF44-A760-8A607078C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08075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Multi-period Models</a:t>
            </a:r>
            <a:endParaRPr lang="en-AU" b="1" i="1" dirty="0">
              <a:solidFill>
                <a:srgbClr val="002060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811EA48-0136-A041-BCA3-5F8953D459A2}"/>
              </a:ext>
            </a:extLst>
          </p:cNvPr>
          <p:cNvSpPr txBox="1"/>
          <p:nvPr/>
        </p:nvSpPr>
        <p:spPr>
          <a:xfrm>
            <a:off x="2903199" y="3072055"/>
            <a:ext cx="8034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75,000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6DD73CD-E9D0-D649-BD3A-4577C6005BA2}"/>
              </a:ext>
            </a:extLst>
          </p:cNvPr>
          <p:cNvSpPr txBox="1"/>
          <p:nvPr/>
        </p:nvSpPr>
        <p:spPr>
          <a:xfrm>
            <a:off x="3273713" y="1797212"/>
            <a:ext cx="426004" cy="3135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r>
              <a:rPr lang="en-US" baseline="-25000" dirty="0"/>
              <a:t>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E7FC597-5574-5D45-A30B-03245783FAAE}"/>
              </a:ext>
            </a:extLst>
          </p:cNvPr>
          <p:cNvSpPr txBox="1"/>
          <p:nvPr/>
        </p:nvSpPr>
        <p:spPr>
          <a:xfrm>
            <a:off x="7808104" y="5739382"/>
            <a:ext cx="984188" cy="2874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</a:t>
            </a:r>
            <a:r>
              <a:rPr lang="en-US" sz="1600" baseline="-25000" dirty="0"/>
              <a:t>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ADFF647-7AC6-8644-961A-5C798FEDCF3B}"/>
              </a:ext>
            </a:extLst>
          </p:cNvPr>
          <p:cNvSpPr txBox="1"/>
          <p:nvPr/>
        </p:nvSpPr>
        <p:spPr>
          <a:xfrm>
            <a:off x="6125751" y="2125332"/>
            <a:ext cx="27702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>
                <a:solidFill>
                  <a:srgbClr val="002060"/>
                </a:solidFill>
              </a:rPr>
              <a:t>If Mary consumed her savings of $25,000 today and her salary of $75,000 tomorrow. </a:t>
            </a:r>
            <a:endParaRPr lang="en-AU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4474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4DA4652-F048-3D42-9A17-10F5267BB5C2}"/>
              </a:ext>
            </a:extLst>
          </p:cNvPr>
          <p:cNvGrpSpPr>
            <a:grpSpLocks noChangeAspect="1"/>
          </p:cNvGrpSpPr>
          <p:nvPr/>
        </p:nvGrpSpPr>
        <p:grpSpPr>
          <a:xfrm>
            <a:off x="3359110" y="1894326"/>
            <a:ext cx="4827524" cy="4382997"/>
            <a:chOff x="3019480" y="1130157"/>
            <a:chExt cx="5685657" cy="5162111"/>
          </a:xfrm>
        </p:grpSpPr>
        <p:cxnSp>
          <p:nvCxnSpPr>
            <p:cNvPr id="3" name="Straight Connector 2"/>
            <p:cNvCxnSpPr/>
            <p:nvPr/>
          </p:nvCxnSpPr>
          <p:spPr>
            <a:xfrm flipH="1">
              <a:off x="3416959" y="1130157"/>
              <a:ext cx="3460" cy="4744228"/>
            </a:xfrm>
            <a:prstGeom prst="line">
              <a:avLst/>
            </a:prstGeom>
            <a:ln w="19050" cmpd="sng">
              <a:solidFill>
                <a:schemeClr val="tx1"/>
              </a:solidFill>
              <a:head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/>
            <p:cNvCxnSpPr/>
            <p:nvPr/>
          </p:nvCxnSpPr>
          <p:spPr>
            <a:xfrm flipH="1">
              <a:off x="3405225" y="5690802"/>
              <a:ext cx="5299912" cy="10723"/>
            </a:xfrm>
            <a:prstGeom prst="line">
              <a:avLst/>
            </a:prstGeom>
            <a:ln w="19050" cmpd="sng">
              <a:solidFill>
                <a:schemeClr val="tx1"/>
              </a:solidFill>
              <a:head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flipV="1">
              <a:off x="3422157" y="5780802"/>
              <a:ext cx="16939" cy="94357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/>
            <p:cNvSpPr txBox="1"/>
            <p:nvPr/>
          </p:nvSpPr>
          <p:spPr>
            <a:xfrm>
              <a:off x="3274816" y="5827980"/>
              <a:ext cx="39599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0</a:t>
              </a:r>
            </a:p>
          </p:txBody>
        </p:sp>
        <p:cxnSp>
          <p:nvCxnSpPr>
            <p:cNvPr id="58" name="Straight Connector 57"/>
            <p:cNvCxnSpPr/>
            <p:nvPr/>
          </p:nvCxnSpPr>
          <p:spPr>
            <a:xfrm>
              <a:off x="3269762" y="5702630"/>
              <a:ext cx="169334" cy="0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3019480" y="5532248"/>
              <a:ext cx="25199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0</a:t>
              </a:r>
            </a:p>
          </p:txBody>
        </p:sp>
        <p:cxnSp>
          <p:nvCxnSpPr>
            <p:cNvPr id="77" name="Straight Connector 76"/>
            <p:cNvCxnSpPr/>
            <p:nvPr/>
          </p:nvCxnSpPr>
          <p:spPr>
            <a:xfrm>
              <a:off x="7725221" y="5690802"/>
              <a:ext cx="0" cy="180000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/>
            <p:cNvSpPr txBox="1"/>
            <p:nvPr/>
          </p:nvSpPr>
          <p:spPr>
            <a:xfrm>
              <a:off x="7252107" y="5893533"/>
              <a:ext cx="1159135" cy="3987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96,428</a:t>
              </a:r>
            </a:p>
          </p:txBody>
        </p:sp>
        <p:cxnSp>
          <p:nvCxnSpPr>
            <p:cNvPr id="80" name="Straight Connector 79"/>
            <p:cNvCxnSpPr/>
            <p:nvPr/>
          </p:nvCxnSpPr>
          <p:spPr>
            <a:xfrm>
              <a:off x="3251085" y="1570079"/>
              <a:ext cx="169334" cy="0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cxnSpLocks/>
            </p:cNvCxnSpPr>
            <p:nvPr/>
          </p:nvCxnSpPr>
          <p:spPr>
            <a:xfrm>
              <a:off x="3468953" y="1584479"/>
              <a:ext cx="4256269" cy="4117045"/>
            </a:xfrm>
            <a:prstGeom prst="line">
              <a:avLst/>
            </a:prstGeom>
            <a:ln w="254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4673131" y="5690802"/>
              <a:ext cx="0" cy="180000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H="1" flipV="1">
              <a:off x="4636854" y="2686665"/>
              <a:ext cx="36279" cy="3015966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H="1">
              <a:off x="3335752" y="2686665"/>
              <a:ext cx="1301102" cy="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itle 1">
            <a:extLst>
              <a:ext uri="{FF2B5EF4-FFF2-40B4-BE49-F238E27FC236}">
                <a16:creationId xmlns:a16="http://schemas.microsoft.com/office/drawing/2014/main" id="{25EBEE72-F2CA-FF44-A760-8A607078C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08075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Multi-period Models</a:t>
            </a:r>
            <a:endParaRPr lang="en-AU" b="1" i="1" dirty="0">
              <a:solidFill>
                <a:srgbClr val="00206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1D302BE-EA32-E54B-A29A-C7B01850462B}"/>
              </a:ext>
            </a:extLst>
          </p:cNvPr>
          <p:cNvSpPr txBox="1"/>
          <p:nvPr/>
        </p:nvSpPr>
        <p:spPr>
          <a:xfrm>
            <a:off x="2769636" y="2108707"/>
            <a:ext cx="9729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101,250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811EA48-0136-A041-BCA3-5F8953D459A2}"/>
              </a:ext>
            </a:extLst>
          </p:cNvPr>
          <p:cNvSpPr txBox="1"/>
          <p:nvPr/>
        </p:nvSpPr>
        <p:spPr>
          <a:xfrm>
            <a:off x="2903199" y="3072055"/>
            <a:ext cx="8034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75,000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6DD73CD-E9D0-D649-BD3A-4577C6005BA2}"/>
              </a:ext>
            </a:extLst>
          </p:cNvPr>
          <p:cNvSpPr txBox="1"/>
          <p:nvPr/>
        </p:nvSpPr>
        <p:spPr>
          <a:xfrm>
            <a:off x="3273713" y="1797212"/>
            <a:ext cx="426004" cy="3135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r>
              <a:rPr lang="en-US" baseline="-25000" dirty="0"/>
              <a:t>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E7FC597-5574-5D45-A30B-03245783FAAE}"/>
              </a:ext>
            </a:extLst>
          </p:cNvPr>
          <p:cNvSpPr txBox="1"/>
          <p:nvPr/>
        </p:nvSpPr>
        <p:spPr>
          <a:xfrm>
            <a:off x="7808104" y="5739382"/>
            <a:ext cx="984188" cy="2874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</a:t>
            </a:r>
            <a:r>
              <a:rPr lang="en-US" sz="1600" baseline="-25000" dirty="0"/>
              <a:t>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93A2725-AD25-0C41-BACD-1013C822AE45}"/>
              </a:ext>
            </a:extLst>
          </p:cNvPr>
          <p:cNvSpPr txBox="1"/>
          <p:nvPr/>
        </p:nvSpPr>
        <p:spPr>
          <a:xfrm>
            <a:off x="6125751" y="2125332"/>
            <a:ext cx="277021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>
                <a:solidFill>
                  <a:srgbClr val="002060"/>
                </a:solidFill>
              </a:rPr>
              <a:t>Mary can save or borrow at 5%. She could save her full $25,000 for next year, earn 5% on it, and consume that and her $75,000 next year. That gives $101,250 in consumption next year </a:t>
            </a:r>
            <a:endParaRPr lang="en-AU" dirty="0">
              <a:solidFill>
                <a:srgbClr val="0070C0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39FF911-C87E-FC47-91A2-63668C834E7A}"/>
              </a:ext>
            </a:extLst>
          </p:cNvPr>
          <p:cNvSpPr txBox="1"/>
          <p:nvPr/>
        </p:nvSpPr>
        <p:spPr>
          <a:xfrm>
            <a:off x="4344392" y="5928879"/>
            <a:ext cx="8067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25,000</a:t>
            </a:r>
          </a:p>
        </p:txBody>
      </p:sp>
    </p:spTree>
    <p:extLst>
      <p:ext uri="{BB962C8B-B14F-4D97-AF65-F5344CB8AC3E}">
        <p14:creationId xmlns:p14="http://schemas.microsoft.com/office/powerpoint/2010/main" val="9031143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4DA4652-F048-3D42-9A17-10F5267BB5C2}"/>
              </a:ext>
            </a:extLst>
          </p:cNvPr>
          <p:cNvGrpSpPr>
            <a:grpSpLocks noChangeAspect="1"/>
          </p:cNvGrpSpPr>
          <p:nvPr/>
        </p:nvGrpSpPr>
        <p:grpSpPr>
          <a:xfrm>
            <a:off x="3359110" y="1894326"/>
            <a:ext cx="4827524" cy="4276240"/>
            <a:chOff x="3019480" y="1130157"/>
            <a:chExt cx="5685657" cy="5036377"/>
          </a:xfrm>
        </p:grpSpPr>
        <p:cxnSp>
          <p:nvCxnSpPr>
            <p:cNvPr id="3" name="Straight Connector 2"/>
            <p:cNvCxnSpPr/>
            <p:nvPr/>
          </p:nvCxnSpPr>
          <p:spPr>
            <a:xfrm flipH="1">
              <a:off x="3416959" y="1130157"/>
              <a:ext cx="3460" cy="4744228"/>
            </a:xfrm>
            <a:prstGeom prst="line">
              <a:avLst/>
            </a:prstGeom>
            <a:ln w="19050" cmpd="sng">
              <a:solidFill>
                <a:schemeClr val="tx1"/>
              </a:solidFill>
              <a:head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/>
            <p:cNvCxnSpPr/>
            <p:nvPr/>
          </p:nvCxnSpPr>
          <p:spPr>
            <a:xfrm flipH="1">
              <a:off x="3405225" y="5690802"/>
              <a:ext cx="5299912" cy="10723"/>
            </a:xfrm>
            <a:prstGeom prst="line">
              <a:avLst/>
            </a:prstGeom>
            <a:ln w="19050" cmpd="sng">
              <a:solidFill>
                <a:schemeClr val="tx1"/>
              </a:solidFill>
              <a:head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flipV="1">
              <a:off x="3422157" y="5780802"/>
              <a:ext cx="16939" cy="94357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/>
            <p:cNvSpPr txBox="1"/>
            <p:nvPr/>
          </p:nvSpPr>
          <p:spPr>
            <a:xfrm>
              <a:off x="3274816" y="5827980"/>
              <a:ext cx="39599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0</a:t>
              </a:r>
            </a:p>
          </p:txBody>
        </p:sp>
        <p:cxnSp>
          <p:nvCxnSpPr>
            <p:cNvPr id="58" name="Straight Connector 57"/>
            <p:cNvCxnSpPr/>
            <p:nvPr/>
          </p:nvCxnSpPr>
          <p:spPr>
            <a:xfrm>
              <a:off x="3269762" y="5702630"/>
              <a:ext cx="169334" cy="0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3019480" y="5532248"/>
              <a:ext cx="25199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0</a:t>
              </a:r>
            </a:p>
          </p:txBody>
        </p:sp>
        <p:cxnSp>
          <p:nvCxnSpPr>
            <p:cNvPr id="77" name="Straight Connector 76"/>
            <p:cNvCxnSpPr/>
            <p:nvPr/>
          </p:nvCxnSpPr>
          <p:spPr>
            <a:xfrm>
              <a:off x="7725221" y="5690802"/>
              <a:ext cx="0" cy="180000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3251085" y="1570079"/>
              <a:ext cx="169334" cy="0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cxnSpLocks/>
            </p:cNvCxnSpPr>
            <p:nvPr/>
          </p:nvCxnSpPr>
          <p:spPr>
            <a:xfrm>
              <a:off x="3468953" y="1584479"/>
              <a:ext cx="4256269" cy="4117045"/>
            </a:xfrm>
            <a:prstGeom prst="line">
              <a:avLst/>
            </a:prstGeom>
            <a:ln w="254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4673131" y="5690802"/>
              <a:ext cx="0" cy="180000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H="1" flipV="1">
              <a:off x="4636854" y="2686665"/>
              <a:ext cx="36279" cy="3015966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H="1">
              <a:off x="3335752" y="2686665"/>
              <a:ext cx="1301102" cy="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itle 1">
            <a:extLst>
              <a:ext uri="{FF2B5EF4-FFF2-40B4-BE49-F238E27FC236}">
                <a16:creationId xmlns:a16="http://schemas.microsoft.com/office/drawing/2014/main" id="{25EBEE72-F2CA-FF44-A760-8A607078C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08075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Multi-period Models</a:t>
            </a:r>
            <a:endParaRPr lang="en-AU" b="1" i="1" dirty="0">
              <a:solidFill>
                <a:srgbClr val="00206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1D302BE-EA32-E54B-A29A-C7B01850462B}"/>
              </a:ext>
            </a:extLst>
          </p:cNvPr>
          <p:cNvSpPr txBox="1"/>
          <p:nvPr/>
        </p:nvSpPr>
        <p:spPr>
          <a:xfrm>
            <a:off x="2769636" y="2108707"/>
            <a:ext cx="9729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101,250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811EA48-0136-A041-BCA3-5F8953D459A2}"/>
              </a:ext>
            </a:extLst>
          </p:cNvPr>
          <p:cNvSpPr txBox="1"/>
          <p:nvPr/>
        </p:nvSpPr>
        <p:spPr>
          <a:xfrm>
            <a:off x="2903199" y="3072055"/>
            <a:ext cx="8034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75,000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6DD73CD-E9D0-D649-BD3A-4577C6005BA2}"/>
              </a:ext>
            </a:extLst>
          </p:cNvPr>
          <p:cNvSpPr txBox="1"/>
          <p:nvPr/>
        </p:nvSpPr>
        <p:spPr>
          <a:xfrm>
            <a:off x="3273713" y="1797212"/>
            <a:ext cx="426004" cy="3135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r>
              <a:rPr lang="en-US" baseline="-25000" dirty="0"/>
              <a:t>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E7FC597-5574-5D45-A30B-03245783FAAE}"/>
              </a:ext>
            </a:extLst>
          </p:cNvPr>
          <p:cNvSpPr txBox="1"/>
          <p:nvPr/>
        </p:nvSpPr>
        <p:spPr>
          <a:xfrm>
            <a:off x="7808104" y="5739382"/>
            <a:ext cx="984188" cy="2874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</a:t>
            </a:r>
            <a:r>
              <a:rPr lang="en-US" sz="1600" baseline="-25000" dirty="0"/>
              <a:t>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93A2725-AD25-0C41-BACD-1013C822AE45}"/>
              </a:ext>
            </a:extLst>
          </p:cNvPr>
          <p:cNvSpPr txBox="1"/>
          <p:nvPr/>
        </p:nvSpPr>
        <p:spPr>
          <a:xfrm>
            <a:off x="6125751" y="2125332"/>
            <a:ext cx="277021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>
                <a:solidFill>
                  <a:srgbClr val="002060"/>
                </a:solidFill>
              </a:rPr>
              <a:t>Alternatively Mary could borrow against her future salary ($75,000/1.05) and consume that along with her savings today. That would give her $96,428 in consumption today</a:t>
            </a:r>
            <a:endParaRPr lang="en-AU" dirty="0">
              <a:solidFill>
                <a:srgbClr val="0070C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8D7628A-3472-F04F-BDD2-EA98D87E18FC}"/>
              </a:ext>
            </a:extLst>
          </p:cNvPr>
          <p:cNvSpPr txBox="1"/>
          <p:nvPr/>
        </p:nvSpPr>
        <p:spPr>
          <a:xfrm>
            <a:off x="6952909" y="5938769"/>
            <a:ext cx="9841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96,428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6053E5B-DA93-F243-95C8-2B8097B09986}"/>
              </a:ext>
            </a:extLst>
          </p:cNvPr>
          <p:cNvSpPr txBox="1"/>
          <p:nvPr/>
        </p:nvSpPr>
        <p:spPr>
          <a:xfrm>
            <a:off x="4344392" y="5928879"/>
            <a:ext cx="8067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25,000</a:t>
            </a:r>
          </a:p>
        </p:txBody>
      </p:sp>
    </p:spTree>
    <p:extLst>
      <p:ext uri="{BB962C8B-B14F-4D97-AF65-F5344CB8AC3E}">
        <p14:creationId xmlns:p14="http://schemas.microsoft.com/office/powerpoint/2010/main" val="38618554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4DA4652-F048-3D42-9A17-10F5267BB5C2}"/>
              </a:ext>
            </a:extLst>
          </p:cNvPr>
          <p:cNvGrpSpPr>
            <a:grpSpLocks noChangeAspect="1"/>
          </p:cNvGrpSpPr>
          <p:nvPr/>
        </p:nvGrpSpPr>
        <p:grpSpPr>
          <a:xfrm>
            <a:off x="3359110" y="1894326"/>
            <a:ext cx="4827524" cy="4276240"/>
            <a:chOff x="3019480" y="1130157"/>
            <a:chExt cx="5685657" cy="5036377"/>
          </a:xfrm>
        </p:grpSpPr>
        <p:cxnSp>
          <p:nvCxnSpPr>
            <p:cNvPr id="3" name="Straight Connector 2"/>
            <p:cNvCxnSpPr/>
            <p:nvPr/>
          </p:nvCxnSpPr>
          <p:spPr>
            <a:xfrm flipH="1">
              <a:off x="3416959" y="1130157"/>
              <a:ext cx="3460" cy="4744228"/>
            </a:xfrm>
            <a:prstGeom prst="line">
              <a:avLst/>
            </a:prstGeom>
            <a:ln w="19050" cmpd="sng">
              <a:solidFill>
                <a:schemeClr val="tx1"/>
              </a:solidFill>
              <a:head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/>
            <p:cNvCxnSpPr/>
            <p:nvPr/>
          </p:nvCxnSpPr>
          <p:spPr>
            <a:xfrm flipH="1">
              <a:off x="3405225" y="5690802"/>
              <a:ext cx="5299912" cy="10723"/>
            </a:xfrm>
            <a:prstGeom prst="line">
              <a:avLst/>
            </a:prstGeom>
            <a:ln w="19050" cmpd="sng">
              <a:solidFill>
                <a:schemeClr val="tx1"/>
              </a:solidFill>
              <a:head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flipV="1">
              <a:off x="3422157" y="5780802"/>
              <a:ext cx="16939" cy="94357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/>
            <p:cNvSpPr txBox="1"/>
            <p:nvPr/>
          </p:nvSpPr>
          <p:spPr>
            <a:xfrm>
              <a:off x="3274816" y="5827980"/>
              <a:ext cx="39599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0</a:t>
              </a:r>
            </a:p>
          </p:txBody>
        </p:sp>
        <p:cxnSp>
          <p:nvCxnSpPr>
            <p:cNvPr id="58" name="Straight Connector 57"/>
            <p:cNvCxnSpPr/>
            <p:nvPr/>
          </p:nvCxnSpPr>
          <p:spPr>
            <a:xfrm>
              <a:off x="3269762" y="5702630"/>
              <a:ext cx="169334" cy="0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3019480" y="5532248"/>
              <a:ext cx="25199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0</a:t>
              </a:r>
            </a:p>
          </p:txBody>
        </p:sp>
        <p:cxnSp>
          <p:nvCxnSpPr>
            <p:cNvPr id="77" name="Straight Connector 76"/>
            <p:cNvCxnSpPr/>
            <p:nvPr/>
          </p:nvCxnSpPr>
          <p:spPr>
            <a:xfrm>
              <a:off x="7725221" y="5690802"/>
              <a:ext cx="0" cy="180000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3251085" y="1570079"/>
              <a:ext cx="169334" cy="0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cxnSpLocks/>
            </p:cNvCxnSpPr>
            <p:nvPr/>
          </p:nvCxnSpPr>
          <p:spPr>
            <a:xfrm>
              <a:off x="3468953" y="1584479"/>
              <a:ext cx="4256269" cy="4117045"/>
            </a:xfrm>
            <a:prstGeom prst="line">
              <a:avLst/>
            </a:prstGeom>
            <a:ln w="254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4673131" y="5690802"/>
              <a:ext cx="0" cy="180000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H="1" flipV="1">
              <a:off x="4636854" y="2686665"/>
              <a:ext cx="36279" cy="3015966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H="1">
              <a:off x="3335752" y="2686665"/>
              <a:ext cx="1301102" cy="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itle 1">
            <a:extLst>
              <a:ext uri="{FF2B5EF4-FFF2-40B4-BE49-F238E27FC236}">
                <a16:creationId xmlns:a16="http://schemas.microsoft.com/office/drawing/2014/main" id="{25EBEE72-F2CA-FF44-A760-8A607078C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08075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Multi-period Models</a:t>
            </a:r>
            <a:endParaRPr lang="en-AU" b="1" i="1" dirty="0">
              <a:solidFill>
                <a:srgbClr val="00206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1D302BE-EA32-E54B-A29A-C7B01850462B}"/>
              </a:ext>
            </a:extLst>
          </p:cNvPr>
          <p:cNvSpPr txBox="1"/>
          <p:nvPr/>
        </p:nvSpPr>
        <p:spPr>
          <a:xfrm>
            <a:off x="2769636" y="2108707"/>
            <a:ext cx="9729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101,250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811EA48-0136-A041-BCA3-5F8953D459A2}"/>
              </a:ext>
            </a:extLst>
          </p:cNvPr>
          <p:cNvSpPr txBox="1"/>
          <p:nvPr/>
        </p:nvSpPr>
        <p:spPr>
          <a:xfrm>
            <a:off x="2903199" y="3072055"/>
            <a:ext cx="8034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75,000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6DD73CD-E9D0-D649-BD3A-4577C6005BA2}"/>
              </a:ext>
            </a:extLst>
          </p:cNvPr>
          <p:cNvSpPr txBox="1"/>
          <p:nvPr/>
        </p:nvSpPr>
        <p:spPr>
          <a:xfrm>
            <a:off x="3273713" y="1797212"/>
            <a:ext cx="426004" cy="3135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r>
              <a:rPr lang="en-US" baseline="-25000" dirty="0"/>
              <a:t>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E7FC597-5574-5D45-A30B-03245783FAAE}"/>
              </a:ext>
            </a:extLst>
          </p:cNvPr>
          <p:cNvSpPr txBox="1"/>
          <p:nvPr/>
        </p:nvSpPr>
        <p:spPr>
          <a:xfrm>
            <a:off x="7808104" y="5739382"/>
            <a:ext cx="984188" cy="2874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</a:t>
            </a:r>
            <a:r>
              <a:rPr lang="en-US" sz="1600" baseline="-25000" dirty="0"/>
              <a:t>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93A2725-AD25-0C41-BACD-1013C822AE45}"/>
              </a:ext>
            </a:extLst>
          </p:cNvPr>
          <p:cNvSpPr txBox="1"/>
          <p:nvPr/>
        </p:nvSpPr>
        <p:spPr>
          <a:xfrm>
            <a:off x="6125751" y="2125332"/>
            <a:ext cx="277021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>
                <a:solidFill>
                  <a:srgbClr val="002060"/>
                </a:solidFill>
              </a:rPr>
              <a:t>By saving or borrowing, Mary can consume anywhere along the line. The line shows all possible combinations of consumption between today and tomorrow.</a:t>
            </a:r>
            <a:endParaRPr lang="en-AU" dirty="0">
              <a:solidFill>
                <a:srgbClr val="0070C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FAE4A95-DF60-E54E-83D3-999535D59CE8}"/>
              </a:ext>
            </a:extLst>
          </p:cNvPr>
          <p:cNvSpPr txBox="1"/>
          <p:nvPr/>
        </p:nvSpPr>
        <p:spPr>
          <a:xfrm>
            <a:off x="6952909" y="5938769"/>
            <a:ext cx="9841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96,428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7BC44D1-52DD-F744-9B49-182385598FDE}"/>
              </a:ext>
            </a:extLst>
          </p:cNvPr>
          <p:cNvSpPr txBox="1"/>
          <p:nvPr/>
        </p:nvSpPr>
        <p:spPr>
          <a:xfrm>
            <a:off x="4344392" y="5928879"/>
            <a:ext cx="8067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25,000</a:t>
            </a:r>
          </a:p>
        </p:txBody>
      </p:sp>
    </p:spTree>
    <p:extLst>
      <p:ext uri="{BB962C8B-B14F-4D97-AF65-F5344CB8AC3E}">
        <p14:creationId xmlns:p14="http://schemas.microsoft.com/office/powerpoint/2010/main" val="29693683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4DA4652-F048-3D42-9A17-10F5267BB5C2}"/>
              </a:ext>
            </a:extLst>
          </p:cNvPr>
          <p:cNvGrpSpPr>
            <a:grpSpLocks noChangeAspect="1"/>
          </p:cNvGrpSpPr>
          <p:nvPr/>
        </p:nvGrpSpPr>
        <p:grpSpPr>
          <a:xfrm>
            <a:off x="3359110" y="-973775"/>
            <a:ext cx="7599611" cy="7144341"/>
            <a:chOff x="3019480" y="-2247773"/>
            <a:chExt cx="8950505" cy="8414307"/>
          </a:xfrm>
        </p:grpSpPr>
        <p:cxnSp>
          <p:nvCxnSpPr>
            <p:cNvPr id="3" name="Straight Connector 2"/>
            <p:cNvCxnSpPr/>
            <p:nvPr/>
          </p:nvCxnSpPr>
          <p:spPr>
            <a:xfrm flipH="1">
              <a:off x="3416959" y="1130157"/>
              <a:ext cx="3460" cy="4744228"/>
            </a:xfrm>
            <a:prstGeom prst="line">
              <a:avLst/>
            </a:prstGeom>
            <a:ln w="19050" cmpd="sng">
              <a:solidFill>
                <a:schemeClr val="tx1"/>
              </a:solidFill>
              <a:head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/>
            <p:cNvCxnSpPr/>
            <p:nvPr/>
          </p:nvCxnSpPr>
          <p:spPr>
            <a:xfrm flipH="1">
              <a:off x="3405225" y="5690802"/>
              <a:ext cx="5299912" cy="10723"/>
            </a:xfrm>
            <a:prstGeom prst="line">
              <a:avLst/>
            </a:prstGeom>
            <a:ln w="19050" cmpd="sng">
              <a:solidFill>
                <a:schemeClr val="tx1"/>
              </a:solidFill>
              <a:head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flipV="1">
              <a:off x="3422157" y="5780802"/>
              <a:ext cx="16939" cy="94357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/>
            <p:cNvSpPr txBox="1"/>
            <p:nvPr/>
          </p:nvSpPr>
          <p:spPr>
            <a:xfrm>
              <a:off x="3274816" y="5827980"/>
              <a:ext cx="39599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0</a:t>
              </a:r>
            </a:p>
          </p:txBody>
        </p:sp>
        <p:cxnSp>
          <p:nvCxnSpPr>
            <p:cNvPr id="58" name="Straight Connector 57"/>
            <p:cNvCxnSpPr/>
            <p:nvPr/>
          </p:nvCxnSpPr>
          <p:spPr>
            <a:xfrm>
              <a:off x="3269762" y="5702630"/>
              <a:ext cx="169334" cy="0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3019480" y="5532248"/>
              <a:ext cx="25199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0</a:t>
              </a:r>
            </a:p>
          </p:txBody>
        </p:sp>
        <p:cxnSp>
          <p:nvCxnSpPr>
            <p:cNvPr id="77" name="Straight Connector 76"/>
            <p:cNvCxnSpPr/>
            <p:nvPr/>
          </p:nvCxnSpPr>
          <p:spPr>
            <a:xfrm>
              <a:off x="7725221" y="5690802"/>
              <a:ext cx="0" cy="180000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3251085" y="1570079"/>
              <a:ext cx="169334" cy="0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cxnSpLocks/>
            </p:cNvCxnSpPr>
            <p:nvPr/>
          </p:nvCxnSpPr>
          <p:spPr>
            <a:xfrm>
              <a:off x="3468953" y="1584479"/>
              <a:ext cx="4256269" cy="4117045"/>
            </a:xfrm>
            <a:prstGeom prst="line">
              <a:avLst/>
            </a:prstGeom>
            <a:ln w="254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Arc 28"/>
            <p:cNvSpPr/>
            <p:nvPr/>
          </p:nvSpPr>
          <p:spPr>
            <a:xfrm rot="10329882">
              <a:off x="5466443" y="-463878"/>
              <a:ext cx="6503542" cy="5578868"/>
            </a:xfrm>
            <a:prstGeom prst="arc">
              <a:avLst>
                <a:gd name="adj1" fmla="val 16851360"/>
                <a:gd name="adj2" fmla="val 0"/>
              </a:avLst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62" name="Straight Connector 61"/>
            <p:cNvCxnSpPr/>
            <p:nvPr/>
          </p:nvCxnSpPr>
          <p:spPr>
            <a:xfrm>
              <a:off x="4673131" y="5690802"/>
              <a:ext cx="0" cy="180000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H="1" flipV="1">
              <a:off x="4636854" y="2686665"/>
              <a:ext cx="36279" cy="3015966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H="1">
              <a:off x="3335752" y="2686665"/>
              <a:ext cx="1301102" cy="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Arc 32"/>
            <p:cNvSpPr/>
            <p:nvPr/>
          </p:nvSpPr>
          <p:spPr>
            <a:xfrm rot="10329882">
              <a:off x="3619677" y="-2247773"/>
              <a:ext cx="6503542" cy="5578868"/>
            </a:xfrm>
            <a:prstGeom prst="arc">
              <a:avLst>
                <a:gd name="adj1" fmla="val 16851360"/>
                <a:gd name="adj2" fmla="val 0"/>
              </a:avLst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28" name="Title 1">
            <a:extLst>
              <a:ext uri="{FF2B5EF4-FFF2-40B4-BE49-F238E27FC236}">
                <a16:creationId xmlns:a16="http://schemas.microsoft.com/office/drawing/2014/main" id="{25EBEE72-F2CA-FF44-A760-8A607078C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08075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Multi-period Models</a:t>
            </a:r>
            <a:endParaRPr lang="en-AU" b="1" i="1" dirty="0">
              <a:solidFill>
                <a:srgbClr val="00206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1D302BE-EA32-E54B-A29A-C7B01850462B}"/>
              </a:ext>
            </a:extLst>
          </p:cNvPr>
          <p:cNvSpPr txBox="1"/>
          <p:nvPr/>
        </p:nvSpPr>
        <p:spPr>
          <a:xfrm>
            <a:off x="2769636" y="2108707"/>
            <a:ext cx="9729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101,250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811EA48-0136-A041-BCA3-5F8953D459A2}"/>
              </a:ext>
            </a:extLst>
          </p:cNvPr>
          <p:cNvSpPr txBox="1"/>
          <p:nvPr/>
        </p:nvSpPr>
        <p:spPr>
          <a:xfrm>
            <a:off x="2903199" y="3072055"/>
            <a:ext cx="8034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75,000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6DD73CD-E9D0-D649-BD3A-4577C6005BA2}"/>
              </a:ext>
            </a:extLst>
          </p:cNvPr>
          <p:cNvSpPr txBox="1"/>
          <p:nvPr/>
        </p:nvSpPr>
        <p:spPr>
          <a:xfrm>
            <a:off x="3273713" y="1797212"/>
            <a:ext cx="426004" cy="3135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r>
              <a:rPr lang="en-US" baseline="-25000" dirty="0"/>
              <a:t>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E7FC597-5574-5D45-A30B-03245783FAAE}"/>
              </a:ext>
            </a:extLst>
          </p:cNvPr>
          <p:cNvSpPr txBox="1"/>
          <p:nvPr/>
        </p:nvSpPr>
        <p:spPr>
          <a:xfrm>
            <a:off x="7808104" y="5739382"/>
            <a:ext cx="984188" cy="2874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</a:t>
            </a:r>
            <a:r>
              <a:rPr lang="en-US" sz="1600" baseline="-25000" dirty="0"/>
              <a:t>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9E396B4-3D3F-0640-B6E6-B77A2A5261BF}"/>
              </a:ext>
            </a:extLst>
          </p:cNvPr>
          <p:cNvSpPr txBox="1"/>
          <p:nvPr/>
        </p:nvSpPr>
        <p:spPr>
          <a:xfrm>
            <a:off x="6952909" y="5938769"/>
            <a:ext cx="9841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96,428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703C1AD-2592-814F-8801-A0CE600F9786}"/>
              </a:ext>
            </a:extLst>
          </p:cNvPr>
          <p:cNvSpPr txBox="1"/>
          <p:nvPr/>
        </p:nvSpPr>
        <p:spPr>
          <a:xfrm>
            <a:off x="6125751" y="2125332"/>
            <a:ext cx="277021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>
                <a:solidFill>
                  <a:srgbClr val="002060"/>
                </a:solidFill>
              </a:rPr>
              <a:t>Mary will choose a point on a line depending on her preferences. These are two possible indifference curves, one leading to saving, the other to borrowing.</a:t>
            </a:r>
            <a:endParaRPr lang="en-AU" dirty="0">
              <a:solidFill>
                <a:srgbClr val="0070C0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C3FE458-9E80-F54A-A27F-25F1F48A638A}"/>
              </a:ext>
            </a:extLst>
          </p:cNvPr>
          <p:cNvSpPr txBox="1"/>
          <p:nvPr/>
        </p:nvSpPr>
        <p:spPr>
          <a:xfrm>
            <a:off x="4344392" y="5928879"/>
            <a:ext cx="8067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25,000</a:t>
            </a:r>
          </a:p>
        </p:txBody>
      </p:sp>
    </p:spTree>
    <p:extLst>
      <p:ext uri="{BB962C8B-B14F-4D97-AF65-F5344CB8AC3E}">
        <p14:creationId xmlns:p14="http://schemas.microsoft.com/office/powerpoint/2010/main" val="2582307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>
            <a:extLst>
              <a:ext uri="{FF2B5EF4-FFF2-40B4-BE49-F238E27FC236}">
                <a16:creationId xmlns:a16="http://schemas.microsoft.com/office/drawing/2014/main" id="{C42C70BA-0EF0-1246-A8F3-E8FD6F6A389E}"/>
              </a:ext>
            </a:extLst>
          </p:cNvPr>
          <p:cNvGrpSpPr>
            <a:grpSpLocks noChangeAspect="1"/>
          </p:cNvGrpSpPr>
          <p:nvPr/>
        </p:nvGrpSpPr>
        <p:grpSpPr>
          <a:xfrm>
            <a:off x="2769636" y="-49454"/>
            <a:ext cx="8205683" cy="6226227"/>
            <a:chOff x="2325396" y="-1151493"/>
            <a:chExt cx="9644589" cy="7318027"/>
          </a:xfrm>
        </p:grpSpPr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DA1F776A-46C4-B749-971C-DCEFFB1893C6}"/>
                </a:ext>
              </a:extLst>
            </p:cNvPr>
            <p:cNvCxnSpPr/>
            <p:nvPr/>
          </p:nvCxnSpPr>
          <p:spPr>
            <a:xfrm flipH="1">
              <a:off x="3416959" y="1130157"/>
              <a:ext cx="3460" cy="4744228"/>
            </a:xfrm>
            <a:prstGeom prst="line">
              <a:avLst/>
            </a:prstGeom>
            <a:ln w="19050" cmpd="sng">
              <a:solidFill>
                <a:schemeClr val="tx1"/>
              </a:solidFill>
              <a:head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AB2EEBA5-F81C-E84A-88B4-089961FA227C}"/>
                </a:ext>
              </a:extLst>
            </p:cNvPr>
            <p:cNvCxnSpPr/>
            <p:nvPr/>
          </p:nvCxnSpPr>
          <p:spPr>
            <a:xfrm flipH="1">
              <a:off x="3405225" y="5690802"/>
              <a:ext cx="5289097" cy="10723"/>
            </a:xfrm>
            <a:prstGeom prst="line">
              <a:avLst/>
            </a:prstGeom>
            <a:ln w="19050" cmpd="sng">
              <a:solidFill>
                <a:schemeClr val="tx1"/>
              </a:solidFill>
              <a:head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BA66C15E-8065-F344-804B-736EA2ED3029}"/>
                </a:ext>
              </a:extLst>
            </p:cNvPr>
            <p:cNvCxnSpPr/>
            <p:nvPr/>
          </p:nvCxnSpPr>
          <p:spPr>
            <a:xfrm flipV="1">
              <a:off x="3422157" y="5780802"/>
              <a:ext cx="16939" cy="94357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A2CB4AA8-BFAC-E844-A768-74D562C41809}"/>
                </a:ext>
              </a:extLst>
            </p:cNvPr>
            <p:cNvSpPr txBox="1"/>
            <p:nvPr/>
          </p:nvSpPr>
          <p:spPr>
            <a:xfrm>
              <a:off x="3274816" y="5827980"/>
              <a:ext cx="39599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0</a:t>
              </a:r>
            </a:p>
          </p:txBody>
        </p: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79779000-FF48-8646-AABD-840761F3BFB5}"/>
                </a:ext>
              </a:extLst>
            </p:cNvPr>
            <p:cNvCxnSpPr/>
            <p:nvPr/>
          </p:nvCxnSpPr>
          <p:spPr>
            <a:xfrm>
              <a:off x="3269762" y="5702630"/>
              <a:ext cx="169334" cy="0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F6956636-953D-1B4D-A3AB-08A156788CCD}"/>
                </a:ext>
              </a:extLst>
            </p:cNvPr>
            <p:cNvSpPr txBox="1"/>
            <p:nvPr/>
          </p:nvSpPr>
          <p:spPr>
            <a:xfrm>
              <a:off x="3019480" y="5532248"/>
              <a:ext cx="25199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0</a:t>
              </a:r>
            </a:p>
          </p:txBody>
        </p: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DC946DF6-3C95-704C-95F2-358AE81C08C4}"/>
                </a:ext>
              </a:extLst>
            </p:cNvPr>
            <p:cNvCxnSpPr/>
            <p:nvPr/>
          </p:nvCxnSpPr>
          <p:spPr>
            <a:xfrm>
              <a:off x="7725221" y="5690802"/>
              <a:ext cx="0" cy="180000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784A9976-CEEF-8D4F-A872-A3C6CE3C9EAF}"/>
                </a:ext>
              </a:extLst>
            </p:cNvPr>
            <p:cNvSpPr txBox="1"/>
            <p:nvPr/>
          </p:nvSpPr>
          <p:spPr>
            <a:xfrm>
              <a:off x="2325396" y="1385112"/>
              <a:ext cx="1143556" cy="3979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101,250</a:t>
              </a:r>
            </a:p>
          </p:txBody>
        </p: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B9119B9C-B877-C84B-A0C7-013FA59D66A8}"/>
                </a:ext>
              </a:extLst>
            </p:cNvPr>
            <p:cNvCxnSpPr/>
            <p:nvPr/>
          </p:nvCxnSpPr>
          <p:spPr>
            <a:xfrm>
              <a:off x="3251085" y="1570079"/>
              <a:ext cx="169334" cy="0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7A40D783-1954-8648-81A5-DDCB0384D0E9}"/>
                </a:ext>
              </a:extLst>
            </p:cNvPr>
            <p:cNvCxnSpPr>
              <a:cxnSpLocks/>
              <a:stCxn id="99" idx="3"/>
            </p:cNvCxnSpPr>
            <p:nvPr/>
          </p:nvCxnSpPr>
          <p:spPr>
            <a:xfrm>
              <a:off x="3468952" y="1584073"/>
              <a:ext cx="4256269" cy="4117452"/>
            </a:xfrm>
            <a:prstGeom prst="line">
              <a:avLst/>
            </a:prstGeom>
            <a:ln w="254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Arc 103">
              <a:extLst>
                <a:ext uri="{FF2B5EF4-FFF2-40B4-BE49-F238E27FC236}">
                  <a16:creationId xmlns:a16="http://schemas.microsoft.com/office/drawing/2014/main" id="{53942272-FF49-A248-AAE7-0A8159EA8088}"/>
                </a:ext>
              </a:extLst>
            </p:cNvPr>
            <p:cNvSpPr/>
            <p:nvPr/>
          </p:nvSpPr>
          <p:spPr>
            <a:xfrm rot="10329882">
              <a:off x="5466443" y="-463878"/>
              <a:ext cx="6503542" cy="5578868"/>
            </a:xfrm>
            <a:prstGeom prst="arc">
              <a:avLst>
                <a:gd name="adj1" fmla="val 16851360"/>
                <a:gd name="adj2" fmla="val 0"/>
              </a:avLst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46B328DC-BEC5-3E4A-9678-21A90D3C022C}"/>
                </a:ext>
              </a:extLst>
            </p:cNvPr>
            <p:cNvCxnSpPr/>
            <p:nvPr/>
          </p:nvCxnSpPr>
          <p:spPr>
            <a:xfrm>
              <a:off x="3420419" y="2022872"/>
              <a:ext cx="4478607" cy="2489160"/>
            </a:xfrm>
            <a:prstGeom prst="line">
              <a:avLst/>
            </a:prstGeom>
            <a:ln w="25400">
              <a:solidFill>
                <a:srgbClr val="00206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3A74C652-40AC-054F-949D-D52C96F60FDC}"/>
                </a:ext>
              </a:extLst>
            </p:cNvPr>
            <p:cNvCxnSpPr/>
            <p:nvPr/>
          </p:nvCxnSpPr>
          <p:spPr>
            <a:xfrm>
              <a:off x="4673131" y="5690802"/>
              <a:ext cx="0" cy="180000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Arc 107">
              <a:extLst>
                <a:ext uri="{FF2B5EF4-FFF2-40B4-BE49-F238E27FC236}">
                  <a16:creationId xmlns:a16="http://schemas.microsoft.com/office/drawing/2014/main" id="{794384F1-0C3B-B24B-8CA0-AE001AA0A7FC}"/>
                </a:ext>
              </a:extLst>
            </p:cNvPr>
            <p:cNvSpPr/>
            <p:nvPr/>
          </p:nvSpPr>
          <p:spPr>
            <a:xfrm rot="10800000">
              <a:off x="5466443" y="-1151493"/>
              <a:ext cx="6503542" cy="5578868"/>
            </a:xfrm>
            <a:prstGeom prst="arc">
              <a:avLst/>
            </a:prstGeom>
            <a:ln w="25400">
              <a:solidFill>
                <a:srgbClr val="7030A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C88B8D11-B992-F54A-8537-779A40509DCC}"/>
                </a:ext>
              </a:extLst>
            </p:cNvPr>
            <p:cNvSpPr txBox="1"/>
            <p:nvPr/>
          </p:nvSpPr>
          <p:spPr>
            <a:xfrm>
              <a:off x="2482380" y="2517388"/>
              <a:ext cx="944367" cy="3979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75,000</a:t>
              </a:r>
            </a:p>
          </p:txBody>
        </p: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DF3454D1-C0F1-C64B-AA07-CE8947FC6302}"/>
                </a:ext>
              </a:extLst>
            </p:cNvPr>
            <p:cNvCxnSpPr/>
            <p:nvPr/>
          </p:nvCxnSpPr>
          <p:spPr>
            <a:xfrm flipH="1" flipV="1">
              <a:off x="4636854" y="2686665"/>
              <a:ext cx="36279" cy="3015966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565DD58F-50DC-A646-BF0C-A88B03D97B99}"/>
                </a:ext>
              </a:extLst>
            </p:cNvPr>
            <p:cNvCxnSpPr/>
            <p:nvPr/>
          </p:nvCxnSpPr>
          <p:spPr>
            <a:xfrm flipH="1">
              <a:off x="3335752" y="2686665"/>
              <a:ext cx="1301102" cy="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2" name="TextBox 111">
            <a:extLst>
              <a:ext uri="{FF2B5EF4-FFF2-40B4-BE49-F238E27FC236}">
                <a16:creationId xmlns:a16="http://schemas.microsoft.com/office/drawing/2014/main" id="{7AD9516C-F47B-364A-9C99-F77AFFBE713C}"/>
              </a:ext>
            </a:extLst>
          </p:cNvPr>
          <p:cNvSpPr txBox="1"/>
          <p:nvPr/>
        </p:nvSpPr>
        <p:spPr>
          <a:xfrm>
            <a:off x="3273713" y="1797212"/>
            <a:ext cx="426004" cy="3135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r>
              <a:rPr lang="en-US" baseline="-25000" dirty="0"/>
              <a:t>2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06DDFA2F-671D-B346-8822-334583B440FF}"/>
              </a:ext>
            </a:extLst>
          </p:cNvPr>
          <p:cNvSpPr txBox="1"/>
          <p:nvPr/>
        </p:nvSpPr>
        <p:spPr>
          <a:xfrm>
            <a:off x="7808104" y="5739382"/>
            <a:ext cx="984188" cy="2874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</a:t>
            </a:r>
            <a:r>
              <a:rPr lang="en-US" sz="1600" baseline="-25000" dirty="0"/>
              <a:t>1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6D11A1E8-8C33-024F-A791-119B8AC2F143}"/>
              </a:ext>
            </a:extLst>
          </p:cNvPr>
          <p:cNvSpPr txBox="1"/>
          <p:nvPr/>
        </p:nvSpPr>
        <p:spPr>
          <a:xfrm>
            <a:off x="6952909" y="5938769"/>
            <a:ext cx="9841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96,428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1BFBD918-D49B-2247-AC6B-0AD1B38477A4}"/>
              </a:ext>
            </a:extLst>
          </p:cNvPr>
          <p:cNvSpPr txBox="1"/>
          <p:nvPr/>
        </p:nvSpPr>
        <p:spPr>
          <a:xfrm>
            <a:off x="4344392" y="5928879"/>
            <a:ext cx="8067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25,000</a:t>
            </a:r>
          </a:p>
        </p:txBody>
      </p:sp>
      <p:sp>
        <p:nvSpPr>
          <p:cNvPr id="119" name="Title 1">
            <a:extLst>
              <a:ext uri="{FF2B5EF4-FFF2-40B4-BE49-F238E27FC236}">
                <a16:creationId xmlns:a16="http://schemas.microsoft.com/office/drawing/2014/main" id="{566648D1-EAD1-5B44-A51B-76A0C3D1C621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108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b="1">
                <a:solidFill>
                  <a:srgbClr val="002060"/>
                </a:solidFill>
              </a:rPr>
              <a:t>Multi-period Models</a:t>
            </a:r>
            <a:endParaRPr lang="en-AU" b="1" i="1" dirty="0">
              <a:solidFill>
                <a:srgbClr val="002060"/>
              </a:solidFill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EB22F892-4547-5A41-9091-482974C7F35E}"/>
              </a:ext>
            </a:extLst>
          </p:cNvPr>
          <p:cNvSpPr txBox="1"/>
          <p:nvPr/>
        </p:nvSpPr>
        <p:spPr>
          <a:xfrm>
            <a:off x="6125751" y="2125332"/>
            <a:ext cx="27702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>
                <a:solidFill>
                  <a:srgbClr val="002060"/>
                </a:solidFill>
              </a:rPr>
              <a:t>If the environment changes, e.g. the interest changes, the possible combinations will change, and the optimal choice could also change</a:t>
            </a:r>
          </a:p>
        </p:txBody>
      </p:sp>
    </p:spTree>
    <p:extLst>
      <p:ext uri="{BB962C8B-B14F-4D97-AF65-F5344CB8AC3E}">
        <p14:creationId xmlns:p14="http://schemas.microsoft.com/office/powerpoint/2010/main" val="9128294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STSLIDEVIEWED" val="296,3,Introduction to the Economics of Strategy"/>
</p:tagLst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10547</TotalTime>
  <Words>529</Words>
  <Application>Microsoft Macintosh PowerPoint</Application>
  <PresentationFormat>Widescreen</PresentationFormat>
  <Paragraphs>89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Tw Cen MT</vt:lpstr>
      <vt:lpstr>Droplet</vt:lpstr>
      <vt:lpstr>Lecture 1.3 Multi-period models</vt:lpstr>
      <vt:lpstr>Multi-period Models</vt:lpstr>
      <vt:lpstr>Multi-period Models</vt:lpstr>
      <vt:lpstr>Multi-period Models</vt:lpstr>
      <vt:lpstr>Multi-period Models</vt:lpstr>
      <vt:lpstr>Multi-period Models</vt:lpstr>
      <vt:lpstr>Multi-period Models</vt:lpstr>
      <vt:lpstr>Multi-period Models</vt:lpstr>
      <vt:lpstr>PowerPoint Presentation</vt:lpstr>
      <vt:lpstr>Multi-period Models</vt:lpstr>
      <vt:lpstr>Multi-period Models</vt:lpstr>
    </vt:vector>
  </TitlesOfParts>
  <Company>University of Sydney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Econ1040  Principles of Economics</dc:title>
  <dc:creator>Stephen Whelan</dc:creator>
  <cp:lastModifiedBy>Jason Collins</cp:lastModifiedBy>
  <cp:revision>166</cp:revision>
  <dcterms:created xsi:type="dcterms:W3CDTF">2015-02-25T21:48:00Z</dcterms:created>
  <dcterms:modified xsi:type="dcterms:W3CDTF">2020-08-22T11:34:33Z</dcterms:modified>
</cp:coreProperties>
</file>