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11" r:id="rId3"/>
    <p:sldId id="316" r:id="rId4"/>
    <p:sldId id="32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A Collins" initials="JAC" lastIdx="1" clrIdx="0">
    <p:extLst>
      <p:ext uri="{19B8F6BF-5375-455C-9EA6-DF929625EA0E}">
        <p15:presenceInfo xmlns:p15="http://schemas.microsoft.com/office/powerpoint/2012/main" userId="S::jason.a.collins@pwc.com::08a68ee8-8054-49b3-baae-47156b4ba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1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82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88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8172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0247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9231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421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3959123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46669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12198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76535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2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78742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48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7328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51838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24/8/20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48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24/8/20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7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0239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6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14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1.4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costs and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costs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47037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AU" b="0" dirty="0"/>
                  <a:t>Total cost (</a:t>
                </a:r>
                <a:r>
                  <a:rPr lang="en-AU" b="0" i="1" dirty="0"/>
                  <a:t>TC</a:t>
                </a:r>
                <a:r>
                  <a:rPr lang="en-AU" b="0" dirty="0"/>
                  <a:t>) equals fixed costs (</a:t>
                </a:r>
                <a:r>
                  <a:rPr lang="en-AU" b="0" i="1" dirty="0"/>
                  <a:t>FC</a:t>
                </a:r>
                <a:r>
                  <a:rPr lang="en-AU" b="0" dirty="0"/>
                  <a:t>) plus variable costs (</a:t>
                </a:r>
                <a:r>
                  <a:rPr lang="en-AU" b="0" i="1" dirty="0"/>
                  <a:t>VC</a:t>
                </a:r>
                <a:r>
                  <a:rPr lang="en-AU" b="0" dirty="0"/>
                  <a:t>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AU" b="0" dirty="0"/>
                  <a:t>	</a:t>
                </a:r>
                <a:r>
                  <a:rPr lang="en-AU" b="0" i="1" dirty="0"/>
                  <a:t>TC</a:t>
                </a:r>
                <a:r>
                  <a:rPr lang="en-AU" b="0" dirty="0"/>
                  <a:t> = </a:t>
                </a:r>
                <a:r>
                  <a:rPr lang="en-AU" b="0" i="1" dirty="0"/>
                  <a:t>FC</a:t>
                </a:r>
                <a:r>
                  <a:rPr lang="en-AU" b="0" dirty="0"/>
                  <a:t> + </a:t>
                </a:r>
                <a:r>
                  <a:rPr lang="en-AU" b="0" i="1" dirty="0"/>
                  <a:t>VC</a:t>
                </a:r>
                <a:endParaRPr lang="en-AU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AU" b="0" dirty="0"/>
                  <a:t>Average total cost (</a:t>
                </a:r>
                <a:r>
                  <a:rPr lang="en-AU" b="0" i="1" dirty="0"/>
                  <a:t>AC</a:t>
                </a:r>
                <a:r>
                  <a:rPr lang="en-AU" b="0" dirty="0"/>
                  <a:t>) = Total cost divided by quantity produced (</a:t>
                </a:r>
                <a:r>
                  <a:rPr lang="en-AU" b="0" i="1" dirty="0"/>
                  <a:t>Q</a:t>
                </a:r>
                <a:r>
                  <a:rPr lang="en-AU" b="0" dirty="0"/>
                  <a:t>).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AU" b="0" dirty="0"/>
                  <a:t>	AC = TC/Q = AFC + AVC (in short run)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Minimum efficient scale occurs where AC is </a:t>
                </a:r>
                <a:r>
                  <a:rPr lang="en-US" dirty="0" err="1"/>
                  <a:t>minimised</a:t>
                </a:r>
                <a:r>
                  <a:rPr lang="en-US" dirty="0"/>
                  <a:t> – a long run phenomena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Marginal cost: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MC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600" i="1">
                            <a:latin typeface="Cambria Math" panose="02040503050406030204" pitchFamily="18" charset="0"/>
                          </a:rPr>
                          <m:t>𝑑𝑇𝐶</m:t>
                        </m:r>
                      </m:num>
                      <m:den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𝑑𝑇𝑄</m:t>
                        </m:r>
                      </m:den>
                    </m:f>
                  </m:oMath>
                </a14:m>
                <a:r>
                  <a:rPr lang="en-AU" sz="2600" b="0" dirty="0">
                    <a:latin typeface="+mn-lt"/>
                  </a:rPr>
                  <a:t> </a:t>
                </a:r>
                <a:r>
                  <a:rPr lang="en-AU" b="0" dirty="0"/>
                  <a:t>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6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AU" sz="2600" i="1">
                            <a:latin typeface="Cambria Math"/>
                            <a:ea typeface="Cambria Math"/>
                          </a:rPr>
                          <m:t>𝑇𝐶</m:t>
                        </m:r>
                      </m:num>
                      <m:den>
                        <m:r>
                          <a:rPr lang="en-AU" sz="26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AU" sz="2600" i="1">
                            <a:latin typeface="Cambria Math"/>
                            <a:ea typeface="Cambria Math"/>
                          </a:rPr>
                          <m:t>𝑄</m:t>
                        </m:r>
                      </m:den>
                    </m:f>
                  </m:oMath>
                </a14:m>
                <a:endParaRPr lang="en-AU" dirty="0"/>
              </a:p>
              <a:p>
                <a:pPr marL="152400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endParaRPr lang="en-AU" dirty="0"/>
              </a:p>
              <a:p>
                <a:pPr marL="152400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:endParaRPr lang="en-AU" dirty="0"/>
              </a:p>
              <a:p>
                <a:pPr marL="355600" indent="-35560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4703763"/>
              </a:xfrm>
              <a:blipFill>
                <a:blip r:embed="rId3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43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5" y="5690802"/>
            <a:ext cx="4886020" cy="10723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72416" y="945491"/>
            <a:ext cx="29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endParaRPr lang="en-US" baseline="-25000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145867" y="564945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90406" y="4216874"/>
            <a:ext cx="84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 AC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07884" y="5508701"/>
            <a:ext cx="1159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</a:t>
            </a:r>
            <a:endParaRPr lang="en-US" sz="16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8422278" y="2672508"/>
            <a:ext cx="16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Average cost 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46406" y="5827980"/>
            <a:ext cx="695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q*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6127726" y="4376011"/>
            <a:ext cx="18141" cy="14430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274816" y="4376011"/>
            <a:ext cx="3019388" cy="101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4333875" y="1190625"/>
            <a:ext cx="4895850" cy="3185386"/>
          </a:xfrm>
          <a:custGeom>
            <a:avLst/>
            <a:gdLst>
              <a:gd name="connsiteX0" fmla="*/ 0 w 4895850"/>
              <a:gd name="connsiteY0" fmla="*/ 2286000 h 3185386"/>
              <a:gd name="connsiteX1" fmla="*/ 447675 w 4895850"/>
              <a:gd name="connsiteY1" fmla="*/ 2847975 h 3185386"/>
              <a:gd name="connsiteX2" fmla="*/ 1905000 w 4895850"/>
              <a:gd name="connsiteY2" fmla="*/ 3171825 h 3185386"/>
              <a:gd name="connsiteX3" fmla="*/ 3381375 w 4895850"/>
              <a:gd name="connsiteY3" fmla="*/ 2400300 h 3185386"/>
              <a:gd name="connsiteX4" fmla="*/ 4895850 w 4895850"/>
              <a:gd name="connsiteY4" fmla="*/ 0 h 31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5850" h="3185386">
                <a:moveTo>
                  <a:pt x="0" y="2286000"/>
                </a:moveTo>
                <a:cubicBezTo>
                  <a:pt x="65087" y="2493169"/>
                  <a:pt x="130175" y="2700338"/>
                  <a:pt x="447675" y="2847975"/>
                </a:cubicBezTo>
                <a:cubicBezTo>
                  <a:pt x="765175" y="2995612"/>
                  <a:pt x="1416050" y="3246437"/>
                  <a:pt x="1905000" y="3171825"/>
                </a:cubicBezTo>
                <a:cubicBezTo>
                  <a:pt x="2393950" y="3097213"/>
                  <a:pt x="2882900" y="2928938"/>
                  <a:pt x="3381375" y="2400300"/>
                </a:cubicBezTo>
                <a:cubicBezTo>
                  <a:pt x="3879850" y="1871662"/>
                  <a:pt x="4387850" y="935831"/>
                  <a:pt x="4895850" y="0"/>
                </a:cubicBezTo>
              </a:path>
            </a:pathLst>
          </a:cu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rot="20828752">
            <a:off x="3400309" y="1337177"/>
            <a:ext cx="4895850" cy="3185386"/>
          </a:xfrm>
          <a:custGeom>
            <a:avLst/>
            <a:gdLst>
              <a:gd name="connsiteX0" fmla="*/ 0 w 4895850"/>
              <a:gd name="connsiteY0" fmla="*/ 2286000 h 3185386"/>
              <a:gd name="connsiteX1" fmla="*/ 447675 w 4895850"/>
              <a:gd name="connsiteY1" fmla="*/ 2847975 h 3185386"/>
              <a:gd name="connsiteX2" fmla="*/ 1905000 w 4895850"/>
              <a:gd name="connsiteY2" fmla="*/ 3171825 h 3185386"/>
              <a:gd name="connsiteX3" fmla="*/ 3381375 w 4895850"/>
              <a:gd name="connsiteY3" fmla="*/ 2400300 h 3185386"/>
              <a:gd name="connsiteX4" fmla="*/ 4895850 w 4895850"/>
              <a:gd name="connsiteY4" fmla="*/ 0 h 318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5850" h="3185386">
                <a:moveTo>
                  <a:pt x="0" y="2286000"/>
                </a:moveTo>
                <a:cubicBezTo>
                  <a:pt x="65087" y="2493169"/>
                  <a:pt x="130175" y="2700338"/>
                  <a:pt x="447675" y="2847975"/>
                </a:cubicBezTo>
                <a:cubicBezTo>
                  <a:pt x="765175" y="2995612"/>
                  <a:pt x="1416050" y="3246437"/>
                  <a:pt x="1905000" y="3171825"/>
                </a:cubicBezTo>
                <a:cubicBezTo>
                  <a:pt x="2393950" y="3097213"/>
                  <a:pt x="2882900" y="2928938"/>
                  <a:pt x="3381375" y="2400300"/>
                </a:cubicBezTo>
                <a:cubicBezTo>
                  <a:pt x="3879850" y="1871662"/>
                  <a:pt x="4387850" y="935831"/>
                  <a:pt x="4895850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5466618" y="2167683"/>
            <a:ext cx="16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FF0000"/>
                </a:solidFill>
              </a:rPr>
              <a:t>Marginal cost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772C4-6F94-6649-AEDD-302ADE1450AE}"/>
              </a:ext>
            </a:extLst>
          </p:cNvPr>
          <p:cNvSpPr txBox="1"/>
          <p:nvPr/>
        </p:nvSpPr>
        <p:spPr>
          <a:xfrm>
            <a:off x="688369" y="2065106"/>
            <a:ext cx="2581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MC &gt; AC, AC is rising</a:t>
            </a:r>
          </a:p>
          <a:p>
            <a:r>
              <a:rPr lang="en-AU" dirty="0"/>
              <a:t>If MC &lt; AC, AC is falling</a:t>
            </a:r>
          </a:p>
          <a:p>
            <a:r>
              <a:rPr lang="en-AU" dirty="0"/>
              <a:t>If MC = AC, AC is minimised</a:t>
            </a:r>
          </a:p>
        </p:txBody>
      </p:sp>
    </p:spTree>
    <p:extLst>
      <p:ext uri="{BB962C8B-B14F-4D97-AF65-F5344CB8AC3E}">
        <p14:creationId xmlns:p14="http://schemas.microsoft.com/office/powerpoint/2010/main" val="9247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profit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Accounting statements focus on historical costs. Given the need to provide objective, verifiable numbers to external audiences, this makes sense.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But you do not want to make decisions based on accounting costs. Economic costs, which include the opportunity costs of deploying resources to another activity, must also be considered.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None/>
            </a:pPr>
            <a:r>
              <a:rPr lang="en-US" dirty="0"/>
              <a:t>This difference between economics and accounting costs leads to a difference between economic and accounting profit.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374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96,3,Introduction to the Economics of Strateg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9746</TotalTime>
  <Words>222</Words>
  <Application>Microsoft Macintosh PowerPoint</Application>
  <PresentationFormat>Widescreen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Tw Cen MT</vt:lpstr>
      <vt:lpstr>Wingdings</vt:lpstr>
      <vt:lpstr>Droplet</vt:lpstr>
      <vt:lpstr>Lecture 1.4 ConceptS: costs and profiT</vt:lpstr>
      <vt:lpstr>costs</vt:lpstr>
      <vt:lpstr>PowerPoint Presentation</vt:lpstr>
      <vt:lpstr>profit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163</cp:revision>
  <dcterms:created xsi:type="dcterms:W3CDTF">2015-02-25T21:48:00Z</dcterms:created>
  <dcterms:modified xsi:type="dcterms:W3CDTF">2020-08-24T01:39:55Z</dcterms:modified>
</cp:coreProperties>
</file>