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
  </p:notesMasterIdLst>
  <p:sldIdLst>
    <p:sldId id="321" r:id="rId2"/>
    <p:sldId id="317" r:id="rId3"/>
    <p:sldId id="322" r:id="rId4"/>
    <p:sldId id="318" r:id="rId5"/>
  </p:sldIdLst>
  <p:sldSz cx="12192000" cy="6858000"/>
  <p:notesSz cx="6858000" cy="9144000"/>
  <p:custDataLst>
    <p:tags r:id="rId7"/>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son A Collins" initials="JAC" lastIdx="1" clrIdx="0">
    <p:extLst>
      <p:ext uri="{19B8F6BF-5375-455C-9EA6-DF929625EA0E}">
        <p15:presenceInfo xmlns:p15="http://schemas.microsoft.com/office/powerpoint/2012/main" userId="S::jason.a.collins@pwc.com::08a68ee8-8054-49b3-baae-47156b4ba17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D1F4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4581" autoAdjust="0"/>
    <p:restoredTop sz="94660"/>
  </p:normalViewPr>
  <p:slideViewPr>
    <p:cSldViewPr snapToGrid="0">
      <p:cViewPr varScale="1">
        <p:scale>
          <a:sx n="224" d="100"/>
          <a:sy n="224" d="100"/>
        </p:scale>
        <p:origin x="1168" y="176"/>
      </p:cViewPr>
      <p:guideLst>
        <p:guide orient="horz" pos="2160"/>
        <p:guide pos="384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tags" Target="tags/tag1.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B3379F-937F-4919-83C5-972AB0B9385E}" type="datetimeFigureOut">
              <a:rPr lang="en-AU" smtClean="0"/>
              <a:t>24/8/20</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434B9F-80A5-4BFE-AF17-36279E57021D}" type="slidenum">
              <a:rPr lang="en-AU" smtClean="0"/>
              <a:t>‹#›</a:t>
            </a:fld>
            <a:endParaRPr lang="en-AU"/>
          </a:p>
        </p:txBody>
      </p:sp>
    </p:spTree>
    <p:extLst>
      <p:ext uri="{BB962C8B-B14F-4D97-AF65-F5344CB8AC3E}">
        <p14:creationId xmlns:p14="http://schemas.microsoft.com/office/powerpoint/2010/main" val="36327665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2</a:t>
            </a:fld>
            <a:endParaRPr lang="en-AU"/>
          </a:p>
        </p:txBody>
      </p:sp>
    </p:spTree>
    <p:extLst>
      <p:ext uri="{BB962C8B-B14F-4D97-AF65-F5344CB8AC3E}">
        <p14:creationId xmlns:p14="http://schemas.microsoft.com/office/powerpoint/2010/main" val="29410190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4</a:t>
            </a:fld>
            <a:endParaRPr lang="en-AU"/>
          </a:p>
        </p:txBody>
      </p:sp>
    </p:spTree>
    <p:extLst>
      <p:ext uri="{BB962C8B-B14F-4D97-AF65-F5344CB8AC3E}">
        <p14:creationId xmlns:p14="http://schemas.microsoft.com/office/powerpoint/2010/main" val="29410190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GB"/>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a:xfrm>
            <a:off x="7678737" y="5883275"/>
            <a:ext cx="2743200" cy="365125"/>
          </a:xfrm>
          <a:prstGeom prst="rect">
            <a:avLst/>
          </a:prstGeom>
        </p:spPr>
        <p:txBody>
          <a:bodyPr/>
          <a:lstStyle/>
          <a:p>
            <a:fld id="{42B299CD-62D9-4299-BA5B-90FF26755AB5}" type="datetime1">
              <a:rPr lang="en-AU" smtClean="0"/>
              <a:t>24/8/20</a:t>
            </a:fld>
            <a:endParaRPr lang="en-AU"/>
          </a:p>
        </p:txBody>
      </p:sp>
      <p:sp>
        <p:nvSpPr>
          <p:cNvPr id="5" name="Footer Placeholder 4"/>
          <p:cNvSpPr>
            <a:spLocks noGrp="1"/>
          </p:cNvSpPr>
          <p:nvPr>
            <p:ph type="ftr" sz="quarter" idx="11"/>
          </p:nvPr>
        </p:nvSpPr>
        <p:spPr>
          <a:xfrm>
            <a:off x="913774" y="5883275"/>
            <a:ext cx="6672887" cy="365125"/>
          </a:xfrm>
          <a:prstGeom prst="rect">
            <a:avLst/>
          </a:prstGeom>
        </p:spPr>
        <p:txBody>
          <a:bodyPr/>
          <a:lstStyle/>
          <a:p>
            <a:r>
              <a:rPr lang="en-AU"/>
              <a:t>Econ1040 Principles of Economics, S115</a:t>
            </a:r>
          </a:p>
        </p:txBody>
      </p:sp>
      <p:sp>
        <p:nvSpPr>
          <p:cNvPr id="6" name="Slide Number Placeholder 5"/>
          <p:cNvSpPr>
            <a:spLocks noGrp="1"/>
          </p:cNvSpPr>
          <p:nvPr>
            <p:ph type="sldNum" sz="quarter" idx="12"/>
          </p:nvPr>
        </p:nvSpPr>
        <p:spPr/>
        <p:txBody>
          <a:bodyPr/>
          <a:lstStyle/>
          <a:p>
            <a:fld id="{74D345F4-C147-47F7-8B61-3EFBC2119803}" type="slidenum">
              <a:rPr lang="en-AU" smtClean="0"/>
              <a:t>‹#›</a:t>
            </a:fld>
            <a:endParaRPr lang="en-AU"/>
          </a:p>
        </p:txBody>
      </p:sp>
    </p:spTree>
    <p:extLst>
      <p:ext uri="{BB962C8B-B14F-4D97-AF65-F5344CB8AC3E}">
        <p14:creationId xmlns:p14="http://schemas.microsoft.com/office/powerpoint/2010/main" val="36568835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4" y="4289374"/>
            <a:ext cx="10364432" cy="811610"/>
          </a:xfrm>
        </p:spPr>
        <p:txBody>
          <a:bodyPr anchor="b"/>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7678737" y="5883275"/>
            <a:ext cx="2743200" cy="365125"/>
          </a:xfrm>
          <a:prstGeom prst="rect">
            <a:avLst/>
          </a:prstGeom>
        </p:spPr>
        <p:txBody>
          <a:bodyPr/>
          <a:lstStyle/>
          <a:p>
            <a:fld id="{924947F3-E127-4B82-80E1-E71FAF778F53}" type="datetime1">
              <a:rPr lang="en-AU" smtClean="0"/>
              <a:t>24/8/20</a:t>
            </a:fld>
            <a:endParaRPr lang="en-AU"/>
          </a:p>
        </p:txBody>
      </p:sp>
      <p:sp>
        <p:nvSpPr>
          <p:cNvPr id="6" name="Footer Placeholder 5"/>
          <p:cNvSpPr>
            <a:spLocks noGrp="1"/>
          </p:cNvSpPr>
          <p:nvPr>
            <p:ph type="ftr" sz="quarter" idx="11"/>
          </p:nvPr>
        </p:nvSpPr>
        <p:spPr>
          <a:xfrm>
            <a:off x="913774" y="5883275"/>
            <a:ext cx="6672887" cy="365125"/>
          </a:xfrm>
          <a:prstGeom prst="rect">
            <a:avLst/>
          </a:prstGeom>
        </p:spPr>
        <p:txBody>
          <a:bodyPr/>
          <a:lstStyle/>
          <a:p>
            <a:r>
              <a:rPr lang="en-AU"/>
              <a:t>Econ1040 Principles of Economics, S115</a:t>
            </a:r>
          </a:p>
        </p:txBody>
      </p:sp>
      <p:sp>
        <p:nvSpPr>
          <p:cNvPr id="7" name="Slide Number Placeholder 6"/>
          <p:cNvSpPr>
            <a:spLocks noGrp="1"/>
          </p:cNvSpPr>
          <p:nvPr>
            <p:ph type="sldNum" sz="quarter" idx="12"/>
          </p:nvPr>
        </p:nvSpPr>
        <p:spPr/>
        <p:txBody>
          <a:bodyPr/>
          <a:lstStyle/>
          <a:p>
            <a:fld id="{74D345F4-C147-47F7-8B61-3EFBC2119803}" type="slidenum">
              <a:rPr lang="en-AU" smtClean="0"/>
              <a:t>‹#›</a:t>
            </a:fld>
            <a:endParaRPr lang="en-AU"/>
          </a:p>
        </p:txBody>
      </p:sp>
    </p:spTree>
    <p:extLst>
      <p:ext uri="{BB962C8B-B14F-4D97-AF65-F5344CB8AC3E}">
        <p14:creationId xmlns:p14="http://schemas.microsoft.com/office/powerpoint/2010/main" val="4045817218"/>
      </p:ext>
    </p:extLst>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74" y="609599"/>
            <a:ext cx="10364452" cy="3427245"/>
          </a:xfrm>
        </p:spPr>
        <p:txBody>
          <a:bodyPr anchor="ctr"/>
          <a:lstStyle>
            <a:lvl1pPr algn="ctr">
              <a:defRPr sz="3200"/>
            </a:lvl1pPr>
          </a:lstStyle>
          <a:p>
            <a:r>
              <a:rPr lang="en-GB"/>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7678737" y="5883275"/>
            <a:ext cx="2743200" cy="365125"/>
          </a:xfrm>
          <a:prstGeom prst="rect">
            <a:avLst/>
          </a:prstGeom>
        </p:spPr>
        <p:txBody>
          <a:bodyPr/>
          <a:lstStyle/>
          <a:p>
            <a:fld id="{924947F3-E127-4B82-80E1-E71FAF778F53}" type="datetime1">
              <a:rPr lang="en-AU" smtClean="0"/>
              <a:t>24/8/20</a:t>
            </a:fld>
            <a:endParaRPr lang="en-AU"/>
          </a:p>
        </p:txBody>
      </p:sp>
      <p:sp>
        <p:nvSpPr>
          <p:cNvPr id="6" name="Footer Placeholder 5"/>
          <p:cNvSpPr>
            <a:spLocks noGrp="1"/>
          </p:cNvSpPr>
          <p:nvPr>
            <p:ph type="ftr" sz="quarter" idx="11"/>
          </p:nvPr>
        </p:nvSpPr>
        <p:spPr>
          <a:xfrm>
            <a:off x="913774" y="5883275"/>
            <a:ext cx="6672887" cy="365125"/>
          </a:xfrm>
          <a:prstGeom prst="rect">
            <a:avLst/>
          </a:prstGeom>
        </p:spPr>
        <p:txBody>
          <a:bodyPr/>
          <a:lstStyle/>
          <a:p>
            <a:r>
              <a:rPr lang="en-AU"/>
              <a:t>Econ1040 Principles of Economics, S115</a:t>
            </a:r>
          </a:p>
        </p:txBody>
      </p:sp>
      <p:sp>
        <p:nvSpPr>
          <p:cNvPr id="7" name="Slide Number Placeholder 6"/>
          <p:cNvSpPr>
            <a:spLocks noGrp="1"/>
          </p:cNvSpPr>
          <p:nvPr>
            <p:ph type="sldNum" sz="quarter" idx="12"/>
          </p:nvPr>
        </p:nvSpPr>
        <p:spPr/>
        <p:txBody>
          <a:bodyPr/>
          <a:lstStyle/>
          <a:p>
            <a:fld id="{74D345F4-C147-47F7-8B61-3EFBC2119803}" type="slidenum">
              <a:rPr lang="en-AU" smtClean="0"/>
              <a:t>‹#›</a:t>
            </a:fld>
            <a:endParaRPr lang="en-AU"/>
          </a:p>
        </p:txBody>
      </p:sp>
    </p:spTree>
    <p:extLst>
      <p:ext uri="{BB962C8B-B14F-4D97-AF65-F5344CB8AC3E}">
        <p14:creationId xmlns:p14="http://schemas.microsoft.com/office/powerpoint/2010/main" val="292102475"/>
      </p:ext>
    </p:extLst>
  </p:cSld>
  <p:clrMapOvr>
    <a:masterClrMapping/>
  </p:clrMapOvr>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GB"/>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7678737" y="5883275"/>
            <a:ext cx="2743200" cy="365125"/>
          </a:xfrm>
          <a:prstGeom prst="rect">
            <a:avLst/>
          </a:prstGeom>
        </p:spPr>
        <p:txBody>
          <a:bodyPr/>
          <a:lstStyle/>
          <a:p>
            <a:fld id="{924947F3-E127-4B82-80E1-E71FAF778F53}" type="datetime1">
              <a:rPr lang="en-AU" smtClean="0"/>
              <a:t>24/8/20</a:t>
            </a:fld>
            <a:endParaRPr lang="en-AU"/>
          </a:p>
        </p:txBody>
      </p:sp>
      <p:sp>
        <p:nvSpPr>
          <p:cNvPr id="6" name="Footer Placeholder 5"/>
          <p:cNvSpPr>
            <a:spLocks noGrp="1"/>
          </p:cNvSpPr>
          <p:nvPr>
            <p:ph type="ftr" sz="quarter" idx="11"/>
          </p:nvPr>
        </p:nvSpPr>
        <p:spPr>
          <a:xfrm>
            <a:off x="913774" y="5883275"/>
            <a:ext cx="6672887" cy="365125"/>
          </a:xfrm>
          <a:prstGeom prst="rect">
            <a:avLst/>
          </a:prstGeom>
        </p:spPr>
        <p:txBody>
          <a:bodyPr/>
          <a:lstStyle/>
          <a:p>
            <a:r>
              <a:rPr lang="en-AU"/>
              <a:t>Econ1040 Principles of Economics, S115</a:t>
            </a:r>
          </a:p>
        </p:txBody>
      </p:sp>
      <p:sp>
        <p:nvSpPr>
          <p:cNvPr id="7" name="Slide Number Placeholder 6"/>
          <p:cNvSpPr>
            <a:spLocks noGrp="1"/>
          </p:cNvSpPr>
          <p:nvPr>
            <p:ph type="sldNum" sz="quarter" idx="12"/>
          </p:nvPr>
        </p:nvSpPr>
        <p:spPr/>
        <p:txBody>
          <a:bodyPr/>
          <a:lstStyle/>
          <a:p>
            <a:fld id="{74D345F4-C147-47F7-8B61-3EFBC2119803}" type="slidenum">
              <a:rPr lang="en-AU" smtClean="0"/>
              <a:t>‹#›</a:t>
            </a:fld>
            <a:endParaRPr lang="en-AU"/>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010923148"/>
      </p:ext>
    </p:extLst>
  </p:cSld>
  <p:clrMapOvr>
    <a:masterClrMapping/>
  </p:clrMapOvr>
  <p:hf hd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75" y="2138721"/>
            <a:ext cx="10364452" cy="2511835"/>
          </a:xfrm>
        </p:spPr>
        <p:txBody>
          <a:bodyPr anchor="b"/>
          <a:lstStyle>
            <a:lvl1pPr algn="ctr">
              <a:defRPr sz="3200"/>
            </a:lvl1pPr>
          </a:lstStyle>
          <a:p>
            <a:r>
              <a:rPr lang="en-GB"/>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7678737" y="5883275"/>
            <a:ext cx="2743200" cy="365125"/>
          </a:xfrm>
          <a:prstGeom prst="rect">
            <a:avLst/>
          </a:prstGeom>
        </p:spPr>
        <p:txBody>
          <a:bodyPr/>
          <a:lstStyle/>
          <a:p>
            <a:fld id="{924947F3-E127-4B82-80E1-E71FAF778F53}" type="datetime1">
              <a:rPr lang="en-AU" smtClean="0"/>
              <a:t>24/8/20</a:t>
            </a:fld>
            <a:endParaRPr lang="en-AU"/>
          </a:p>
        </p:txBody>
      </p:sp>
      <p:sp>
        <p:nvSpPr>
          <p:cNvPr id="6" name="Footer Placeholder 5"/>
          <p:cNvSpPr>
            <a:spLocks noGrp="1"/>
          </p:cNvSpPr>
          <p:nvPr>
            <p:ph type="ftr" sz="quarter" idx="11"/>
          </p:nvPr>
        </p:nvSpPr>
        <p:spPr>
          <a:xfrm>
            <a:off x="913774" y="5883275"/>
            <a:ext cx="6672887" cy="365125"/>
          </a:xfrm>
          <a:prstGeom prst="rect">
            <a:avLst/>
          </a:prstGeom>
        </p:spPr>
        <p:txBody>
          <a:bodyPr/>
          <a:lstStyle/>
          <a:p>
            <a:r>
              <a:rPr lang="en-AU"/>
              <a:t>Econ1040 Principles of Economics, S115</a:t>
            </a:r>
          </a:p>
        </p:txBody>
      </p:sp>
      <p:sp>
        <p:nvSpPr>
          <p:cNvPr id="7" name="Slide Number Placeholder 6"/>
          <p:cNvSpPr>
            <a:spLocks noGrp="1"/>
          </p:cNvSpPr>
          <p:nvPr>
            <p:ph type="sldNum" sz="quarter" idx="12"/>
          </p:nvPr>
        </p:nvSpPr>
        <p:spPr/>
        <p:txBody>
          <a:bodyPr/>
          <a:lstStyle/>
          <a:p>
            <a:fld id="{74D345F4-C147-47F7-8B61-3EFBC2119803}" type="slidenum">
              <a:rPr lang="en-AU" smtClean="0"/>
              <a:t>‹#›</a:t>
            </a:fld>
            <a:endParaRPr lang="en-AU"/>
          </a:p>
        </p:txBody>
      </p:sp>
    </p:spTree>
    <p:extLst>
      <p:ext uri="{BB962C8B-B14F-4D97-AF65-F5344CB8AC3E}">
        <p14:creationId xmlns:p14="http://schemas.microsoft.com/office/powerpoint/2010/main" val="1958642187"/>
      </p:ext>
    </p:extLst>
  </p:cSld>
  <p:clrMapOvr>
    <a:masterClrMapping/>
  </p:clrMapOvr>
  <p:hf hd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74" y="609600"/>
            <a:ext cx="10364452" cy="1605094"/>
          </a:xfrm>
        </p:spPr>
        <p:txBody>
          <a:bodyPr/>
          <a:lstStyle/>
          <a:p>
            <a:r>
              <a:rPr lang="en-GB"/>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3" name="Date Placeholder 2"/>
          <p:cNvSpPr>
            <a:spLocks noGrp="1"/>
          </p:cNvSpPr>
          <p:nvPr>
            <p:ph type="dt" sz="half" idx="10"/>
          </p:nvPr>
        </p:nvSpPr>
        <p:spPr>
          <a:xfrm>
            <a:off x="7678737" y="5883275"/>
            <a:ext cx="2743200" cy="365125"/>
          </a:xfrm>
          <a:prstGeom prst="rect">
            <a:avLst/>
          </a:prstGeom>
        </p:spPr>
        <p:txBody>
          <a:bodyPr/>
          <a:lstStyle/>
          <a:p>
            <a:fld id="{924947F3-E127-4B82-80E1-E71FAF778F53}" type="datetime1">
              <a:rPr lang="en-AU" smtClean="0"/>
              <a:t>24/8/20</a:t>
            </a:fld>
            <a:endParaRPr lang="en-AU"/>
          </a:p>
        </p:txBody>
      </p:sp>
      <p:sp>
        <p:nvSpPr>
          <p:cNvPr id="5" name="Slide Number Placeholder 4"/>
          <p:cNvSpPr>
            <a:spLocks noGrp="1"/>
          </p:cNvSpPr>
          <p:nvPr>
            <p:ph type="sldNum" sz="quarter" idx="12"/>
          </p:nvPr>
        </p:nvSpPr>
        <p:spPr/>
        <p:txBody>
          <a:bodyPr/>
          <a:lstStyle/>
          <a:p>
            <a:fld id="{74D345F4-C147-47F7-8B61-3EFBC2119803}" type="slidenum">
              <a:rPr lang="en-AU" smtClean="0"/>
              <a:t>‹#›</a:t>
            </a:fld>
            <a:endParaRPr lang="en-AU"/>
          </a:p>
        </p:txBody>
      </p:sp>
      <p:sp>
        <p:nvSpPr>
          <p:cNvPr id="14" name="Footer Placeholder 1">
            <a:extLst>
              <a:ext uri="{FF2B5EF4-FFF2-40B4-BE49-F238E27FC236}">
                <a16:creationId xmlns:a16="http://schemas.microsoft.com/office/drawing/2014/main" id="{DD3EF5D4-5004-F847-984A-1C17689F2D21}"/>
              </a:ext>
            </a:extLst>
          </p:cNvPr>
          <p:cNvSpPr>
            <a:spLocks noGrp="1"/>
          </p:cNvSpPr>
          <p:nvPr>
            <p:ph type="ftr" sz="quarter" idx="11"/>
          </p:nvPr>
        </p:nvSpPr>
        <p:spPr>
          <a:xfrm>
            <a:off x="913774" y="5883275"/>
            <a:ext cx="6672887" cy="365125"/>
          </a:xfrm>
          <a:prstGeom prst="rect">
            <a:avLst/>
          </a:prstGeom>
        </p:spPr>
        <p:txBody>
          <a:bodyPr/>
          <a:lstStyle/>
          <a:p>
            <a:r>
              <a:rPr lang="en-AU" dirty="0"/>
              <a:t>Econ5026 Strategic Business Relationships, S2 2020</a:t>
            </a:r>
          </a:p>
        </p:txBody>
      </p:sp>
    </p:spTree>
    <p:extLst>
      <p:ext uri="{BB962C8B-B14F-4D97-AF65-F5344CB8AC3E}">
        <p14:creationId xmlns:p14="http://schemas.microsoft.com/office/powerpoint/2010/main" val="3395912351"/>
      </p:ext>
    </p:extLst>
  </p:cSld>
  <p:clrMapOvr>
    <a:masterClrMapping/>
  </p:clrMapOvr>
  <p:hf hd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74" y="610772"/>
            <a:ext cx="10364452" cy="1603922"/>
          </a:xfrm>
        </p:spPr>
        <p:txBody>
          <a:bodyPr/>
          <a:lstStyle/>
          <a:p>
            <a:r>
              <a:rPr lang="en-GB"/>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3" name="Date Placeholder 2"/>
          <p:cNvSpPr>
            <a:spLocks noGrp="1"/>
          </p:cNvSpPr>
          <p:nvPr>
            <p:ph type="dt" sz="half" idx="10"/>
          </p:nvPr>
        </p:nvSpPr>
        <p:spPr>
          <a:xfrm>
            <a:off x="7678737" y="5883275"/>
            <a:ext cx="2743200" cy="365125"/>
          </a:xfrm>
          <a:prstGeom prst="rect">
            <a:avLst/>
          </a:prstGeom>
        </p:spPr>
        <p:txBody>
          <a:bodyPr/>
          <a:lstStyle/>
          <a:p>
            <a:fld id="{924947F3-E127-4B82-80E1-E71FAF778F53}" type="datetime1">
              <a:rPr lang="en-AU" smtClean="0"/>
              <a:t>24/8/20</a:t>
            </a:fld>
            <a:endParaRPr lang="en-AU"/>
          </a:p>
        </p:txBody>
      </p:sp>
      <p:sp>
        <p:nvSpPr>
          <p:cNvPr id="4" name="Footer Placeholder 3"/>
          <p:cNvSpPr>
            <a:spLocks noGrp="1"/>
          </p:cNvSpPr>
          <p:nvPr>
            <p:ph type="ftr" sz="quarter" idx="11"/>
          </p:nvPr>
        </p:nvSpPr>
        <p:spPr>
          <a:xfrm>
            <a:off x="913774" y="5883275"/>
            <a:ext cx="6672887" cy="365125"/>
          </a:xfrm>
          <a:prstGeom prst="rect">
            <a:avLst/>
          </a:prstGeom>
        </p:spPr>
        <p:txBody>
          <a:bodyPr/>
          <a:lstStyle/>
          <a:p>
            <a:r>
              <a:rPr lang="en-AU"/>
              <a:t>Econ1040 Principles of Economics, S115</a:t>
            </a:r>
          </a:p>
        </p:txBody>
      </p:sp>
      <p:sp>
        <p:nvSpPr>
          <p:cNvPr id="5" name="Slide Number Placeholder 4"/>
          <p:cNvSpPr>
            <a:spLocks noGrp="1"/>
          </p:cNvSpPr>
          <p:nvPr>
            <p:ph type="sldNum" sz="quarter" idx="12"/>
          </p:nvPr>
        </p:nvSpPr>
        <p:spPr/>
        <p:txBody>
          <a:bodyPr/>
          <a:lstStyle/>
          <a:p>
            <a:fld id="{74D345F4-C147-47F7-8B61-3EFBC2119803}" type="slidenum">
              <a:rPr lang="en-AU" smtClean="0"/>
              <a:t>‹#›</a:t>
            </a:fld>
            <a:endParaRPr lang="en-AU"/>
          </a:p>
        </p:txBody>
      </p:sp>
    </p:spTree>
    <p:extLst>
      <p:ext uri="{BB962C8B-B14F-4D97-AF65-F5344CB8AC3E}">
        <p14:creationId xmlns:p14="http://schemas.microsoft.com/office/powerpoint/2010/main" val="689466694"/>
      </p:ext>
    </p:extLst>
  </p:cSld>
  <p:clrMapOvr>
    <a:masterClrMapping/>
  </p:clrMapOvr>
  <p:hf hd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a:xfrm>
            <a:off x="7678737" y="5883275"/>
            <a:ext cx="2743200" cy="365125"/>
          </a:xfrm>
          <a:prstGeom prst="rect">
            <a:avLst/>
          </a:prstGeom>
        </p:spPr>
        <p:txBody>
          <a:bodyPr/>
          <a:lstStyle/>
          <a:p>
            <a:fld id="{924947F3-E127-4B82-80E1-E71FAF778F53}" type="datetime1">
              <a:rPr lang="en-AU" smtClean="0"/>
              <a:t>24/8/20</a:t>
            </a:fld>
            <a:endParaRPr lang="en-AU"/>
          </a:p>
        </p:txBody>
      </p:sp>
      <p:sp>
        <p:nvSpPr>
          <p:cNvPr id="5" name="Footer Placeholder 4"/>
          <p:cNvSpPr>
            <a:spLocks noGrp="1"/>
          </p:cNvSpPr>
          <p:nvPr>
            <p:ph type="ftr" sz="quarter" idx="11"/>
          </p:nvPr>
        </p:nvSpPr>
        <p:spPr>
          <a:xfrm>
            <a:off x="913774" y="5883275"/>
            <a:ext cx="6672887" cy="365125"/>
          </a:xfrm>
          <a:prstGeom prst="rect">
            <a:avLst/>
          </a:prstGeom>
        </p:spPr>
        <p:txBody>
          <a:bodyPr/>
          <a:lstStyle/>
          <a:p>
            <a:r>
              <a:rPr lang="en-AU"/>
              <a:t>Econ1040 Principles of Economics, S115</a:t>
            </a:r>
          </a:p>
        </p:txBody>
      </p:sp>
      <p:sp>
        <p:nvSpPr>
          <p:cNvPr id="6" name="Slide Number Placeholder 5"/>
          <p:cNvSpPr>
            <a:spLocks noGrp="1"/>
          </p:cNvSpPr>
          <p:nvPr>
            <p:ph type="sldNum" sz="quarter" idx="12"/>
          </p:nvPr>
        </p:nvSpPr>
        <p:spPr/>
        <p:txBody>
          <a:bodyPr/>
          <a:lstStyle/>
          <a:p>
            <a:fld id="{74D345F4-C147-47F7-8B61-3EFBC2119803}" type="slidenum">
              <a:rPr lang="en-AU" smtClean="0"/>
              <a:t>‹#›</a:t>
            </a:fld>
            <a:endParaRPr lang="en-AU"/>
          </a:p>
        </p:txBody>
      </p:sp>
    </p:spTree>
    <p:extLst>
      <p:ext uri="{BB962C8B-B14F-4D97-AF65-F5344CB8AC3E}">
        <p14:creationId xmlns:p14="http://schemas.microsoft.com/office/powerpoint/2010/main" val="552121981"/>
      </p:ext>
    </p:extLst>
  </p:cSld>
  <p:clrMapOvr>
    <a:masterClrMapping/>
  </p:clrMapOvr>
  <p:hf hd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GB"/>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a:xfrm>
            <a:off x="7678737" y="5883275"/>
            <a:ext cx="2743200" cy="365125"/>
          </a:xfrm>
          <a:prstGeom prst="rect">
            <a:avLst/>
          </a:prstGeom>
        </p:spPr>
        <p:txBody>
          <a:bodyPr/>
          <a:lstStyle/>
          <a:p>
            <a:fld id="{924947F3-E127-4B82-80E1-E71FAF778F53}" type="datetime1">
              <a:rPr lang="en-AU" smtClean="0"/>
              <a:t>24/8/20</a:t>
            </a:fld>
            <a:endParaRPr lang="en-AU"/>
          </a:p>
        </p:txBody>
      </p:sp>
      <p:sp>
        <p:nvSpPr>
          <p:cNvPr id="5" name="Footer Placeholder 4"/>
          <p:cNvSpPr>
            <a:spLocks noGrp="1"/>
          </p:cNvSpPr>
          <p:nvPr>
            <p:ph type="ftr" sz="quarter" idx="11"/>
          </p:nvPr>
        </p:nvSpPr>
        <p:spPr>
          <a:xfrm>
            <a:off x="913774" y="5883275"/>
            <a:ext cx="6672887" cy="365125"/>
          </a:xfrm>
          <a:prstGeom prst="rect">
            <a:avLst/>
          </a:prstGeom>
        </p:spPr>
        <p:txBody>
          <a:bodyPr/>
          <a:lstStyle/>
          <a:p>
            <a:r>
              <a:rPr lang="en-AU"/>
              <a:t>Econ1040 Principles of Economics, S115</a:t>
            </a:r>
          </a:p>
        </p:txBody>
      </p:sp>
      <p:sp>
        <p:nvSpPr>
          <p:cNvPr id="6" name="Slide Number Placeholder 5"/>
          <p:cNvSpPr>
            <a:spLocks noGrp="1"/>
          </p:cNvSpPr>
          <p:nvPr>
            <p:ph type="sldNum" sz="quarter" idx="12"/>
          </p:nvPr>
        </p:nvSpPr>
        <p:spPr/>
        <p:txBody>
          <a:bodyPr/>
          <a:lstStyle/>
          <a:p>
            <a:fld id="{74D345F4-C147-47F7-8B61-3EFBC2119803}" type="slidenum">
              <a:rPr lang="en-AU" smtClean="0"/>
              <a:t>‹#›</a:t>
            </a:fld>
            <a:endParaRPr lang="en-AU"/>
          </a:p>
        </p:txBody>
      </p:sp>
    </p:spTree>
    <p:extLst>
      <p:ext uri="{BB962C8B-B14F-4D97-AF65-F5344CB8AC3E}">
        <p14:creationId xmlns:p14="http://schemas.microsoft.com/office/powerpoint/2010/main" val="2479765357"/>
      </p:ext>
    </p:extLst>
  </p:cSld>
  <p:clrMapOvr>
    <a:masterClrMapping/>
  </p:clrMapOvr>
  <p:hf hd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a:xfrm>
            <a:off x="7678737" y="5883275"/>
            <a:ext cx="2743200" cy="365125"/>
          </a:xfrm>
          <a:prstGeom prst="rect">
            <a:avLst/>
          </a:prstGeom>
        </p:spPr>
        <p:txBody>
          <a:bodyPr/>
          <a:lstStyle/>
          <a:p>
            <a:fld id="{2E139088-8FE6-4FCD-ABD3-BCB189F00056}" type="datetime1">
              <a:rPr lang="en-AU" smtClean="0"/>
              <a:t>24/8/20</a:t>
            </a:fld>
            <a:endParaRPr lang="en-AU"/>
          </a:p>
        </p:txBody>
      </p:sp>
      <p:sp>
        <p:nvSpPr>
          <p:cNvPr id="5" name="Footer Placeholder 4"/>
          <p:cNvSpPr>
            <a:spLocks noGrp="1"/>
          </p:cNvSpPr>
          <p:nvPr>
            <p:ph type="ftr" sz="quarter" idx="11"/>
          </p:nvPr>
        </p:nvSpPr>
        <p:spPr>
          <a:xfrm>
            <a:off x="913774" y="5883275"/>
            <a:ext cx="6672887" cy="365125"/>
          </a:xfrm>
          <a:prstGeom prst="rect">
            <a:avLst/>
          </a:prstGeom>
        </p:spPr>
        <p:txBody>
          <a:bodyPr/>
          <a:lstStyle/>
          <a:p>
            <a:r>
              <a:rPr lang="en-AU"/>
              <a:t>Econ1040 Principles of Economics, S115</a:t>
            </a:r>
          </a:p>
        </p:txBody>
      </p:sp>
      <p:sp>
        <p:nvSpPr>
          <p:cNvPr id="6" name="Slide Number Placeholder 5"/>
          <p:cNvSpPr>
            <a:spLocks noGrp="1"/>
          </p:cNvSpPr>
          <p:nvPr>
            <p:ph type="sldNum" sz="quarter" idx="12"/>
          </p:nvPr>
        </p:nvSpPr>
        <p:spPr/>
        <p:txBody>
          <a:bodyPr/>
          <a:lstStyle/>
          <a:p>
            <a:fld id="{74D345F4-C147-47F7-8B61-3EFBC2119803}" type="slidenum">
              <a:rPr lang="en-AU" smtClean="0"/>
              <a:t>‹#›</a:t>
            </a:fld>
            <a:endParaRPr lang="en-AU"/>
          </a:p>
        </p:txBody>
      </p:sp>
    </p:spTree>
    <p:extLst>
      <p:ext uri="{BB962C8B-B14F-4D97-AF65-F5344CB8AC3E}">
        <p14:creationId xmlns:p14="http://schemas.microsoft.com/office/powerpoint/2010/main" val="3300257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lIns="90000">
            <a:no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a:xfrm>
            <a:off x="7678737" y="5883275"/>
            <a:ext cx="2743200" cy="365125"/>
          </a:xfrm>
          <a:prstGeom prst="rect">
            <a:avLst/>
          </a:prstGeom>
        </p:spPr>
        <p:txBody>
          <a:bodyPr/>
          <a:lstStyle/>
          <a:p>
            <a:fld id="{924947F3-E127-4B82-80E1-E71FAF778F53}" type="datetime1">
              <a:rPr lang="en-AU" smtClean="0"/>
              <a:t>24/8/20</a:t>
            </a:fld>
            <a:endParaRPr lang="en-AU"/>
          </a:p>
        </p:txBody>
      </p:sp>
      <p:sp>
        <p:nvSpPr>
          <p:cNvPr id="5" name="Footer Placeholder 4"/>
          <p:cNvSpPr>
            <a:spLocks noGrp="1"/>
          </p:cNvSpPr>
          <p:nvPr>
            <p:ph type="ftr" sz="quarter" idx="11"/>
          </p:nvPr>
        </p:nvSpPr>
        <p:spPr>
          <a:xfrm>
            <a:off x="913774" y="5883275"/>
            <a:ext cx="6672887" cy="365125"/>
          </a:xfrm>
          <a:prstGeom prst="rect">
            <a:avLst/>
          </a:prstGeom>
        </p:spPr>
        <p:txBody>
          <a:bodyPr/>
          <a:lstStyle/>
          <a:p>
            <a:r>
              <a:rPr lang="en-AU"/>
              <a:t>Econ1040 Principles of Economics, S115</a:t>
            </a:r>
          </a:p>
        </p:txBody>
      </p:sp>
      <p:sp>
        <p:nvSpPr>
          <p:cNvPr id="6" name="Slide Number Placeholder 5"/>
          <p:cNvSpPr>
            <a:spLocks noGrp="1"/>
          </p:cNvSpPr>
          <p:nvPr>
            <p:ph type="sldNum" sz="quarter" idx="12"/>
          </p:nvPr>
        </p:nvSpPr>
        <p:spPr/>
        <p:txBody>
          <a:bodyPr/>
          <a:lstStyle/>
          <a:p>
            <a:fld id="{74D345F4-C147-47F7-8B61-3EFBC2119803}" type="slidenum">
              <a:rPr lang="en-AU" smtClean="0"/>
              <a:t>‹#›</a:t>
            </a:fld>
            <a:endParaRPr lang="en-AU"/>
          </a:p>
        </p:txBody>
      </p:sp>
    </p:spTree>
    <p:extLst>
      <p:ext uri="{BB962C8B-B14F-4D97-AF65-F5344CB8AC3E}">
        <p14:creationId xmlns:p14="http://schemas.microsoft.com/office/powerpoint/2010/main" val="4195787427"/>
      </p:ext>
    </p:extLst>
  </p:cSld>
  <p:clrMapOvr>
    <a:masterClrMapping/>
  </p:clrMapOvr>
  <p:hf hd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GB"/>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a:xfrm>
            <a:off x="7678737" y="5883275"/>
            <a:ext cx="2743200" cy="365125"/>
          </a:xfrm>
          <a:prstGeom prst="rect">
            <a:avLst/>
          </a:prstGeom>
        </p:spPr>
        <p:txBody>
          <a:bodyPr/>
          <a:lstStyle/>
          <a:p>
            <a:fld id="{32A84E0C-B099-4996-9F62-0EED3015E6DB}" type="datetime1">
              <a:rPr lang="en-AU" smtClean="0"/>
              <a:t>24/8/20</a:t>
            </a:fld>
            <a:endParaRPr lang="en-AU"/>
          </a:p>
        </p:txBody>
      </p:sp>
      <p:sp>
        <p:nvSpPr>
          <p:cNvPr id="5" name="Footer Placeholder 4"/>
          <p:cNvSpPr>
            <a:spLocks noGrp="1"/>
          </p:cNvSpPr>
          <p:nvPr>
            <p:ph type="ftr" sz="quarter" idx="11"/>
          </p:nvPr>
        </p:nvSpPr>
        <p:spPr>
          <a:xfrm>
            <a:off x="913774" y="5883275"/>
            <a:ext cx="6672887" cy="365125"/>
          </a:xfrm>
          <a:prstGeom prst="rect">
            <a:avLst/>
          </a:prstGeom>
        </p:spPr>
        <p:txBody>
          <a:bodyPr/>
          <a:lstStyle/>
          <a:p>
            <a:r>
              <a:rPr lang="en-AU"/>
              <a:t>Econ1040 Principles of Economics, S115</a:t>
            </a:r>
          </a:p>
        </p:txBody>
      </p:sp>
      <p:sp>
        <p:nvSpPr>
          <p:cNvPr id="6" name="Slide Number Placeholder 5"/>
          <p:cNvSpPr>
            <a:spLocks noGrp="1"/>
          </p:cNvSpPr>
          <p:nvPr>
            <p:ph type="sldNum" sz="quarter" idx="12"/>
          </p:nvPr>
        </p:nvSpPr>
        <p:spPr/>
        <p:txBody>
          <a:bodyPr/>
          <a:lstStyle/>
          <a:p>
            <a:fld id="{74D345F4-C147-47F7-8B61-3EFBC2119803}" type="slidenum">
              <a:rPr lang="en-AU" smtClean="0"/>
              <a:t>‹#›</a:t>
            </a:fld>
            <a:endParaRPr lang="en-AU"/>
          </a:p>
        </p:txBody>
      </p:sp>
    </p:spTree>
    <p:extLst>
      <p:ext uri="{BB962C8B-B14F-4D97-AF65-F5344CB8AC3E}">
        <p14:creationId xmlns:p14="http://schemas.microsoft.com/office/powerpoint/2010/main" val="6484822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4" name="Title 1"/>
          <p:cNvSpPr>
            <a:spLocks noGrp="1"/>
          </p:cNvSpPr>
          <p:nvPr>
            <p:ph type="title"/>
          </p:nvPr>
        </p:nvSpPr>
        <p:spPr>
          <a:xfrm>
            <a:off x="913775" y="618517"/>
            <a:ext cx="10364451" cy="1596177"/>
          </a:xfrm>
        </p:spPr>
        <p:txBody>
          <a:bodyPr/>
          <a:lstStyle/>
          <a:p>
            <a:r>
              <a:rPr lang="en-GB"/>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a:xfrm>
            <a:off x="7678737" y="5883275"/>
            <a:ext cx="2743200" cy="365125"/>
          </a:xfrm>
          <a:prstGeom prst="rect">
            <a:avLst/>
          </a:prstGeom>
        </p:spPr>
        <p:txBody>
          <a:bodyPr/>
          <a:lstStyle/>
          <a:p>
            <a:fld id="{924947F3-E127-4B82-80E1-E71FAF778F53}" type="datetime1">
              <a:rPr lang="en-AU" smtClean="0"/>
              <a:t>24/8/20</a:t>
            </a:fld>
            <a:endParaRPr lang="en-AU"/>
          </a:p>
        </p:txBody>
      </p:sp>
      <p:sp>
        <p:nvSpPr>
          <p:cNvPr id="6" name="Footer Placeholder 5"/>
          <p:cNvSpPr>
            <a:spLocks noGrp="1"/>
          </p:cNvSpPr>
          <p:nvPr>
            <p:ph type="ftr" sz="quarter" idx="11"/>
          </p:nvPr>
        </p:nvSpPr>
        <p:spPr>
          <a:xfrm>
            <a:off x="913774" y="5883275"/>
            <a:ext cx="6672887" cy="365125"/>
          </a:xfrm>
          <a:prstGeom prst="rect">
            <a:avLst/>
          </a:prstGeom>
        </p:spPr>
        <p:txBody>
          <a:bodyPr/>
          <a:lstStyle/>
          <a:p>
            <a:r>
              <a:rPr lang="en-AU"/>
              <a:t>Econ1040 Principles of Economics, S115</a:t>
            </a:r>
          </a:p>
        </p:txBody>
      </p:sp>
      <p:sp>
        <p:nvSpPr>
          <p:cNvPr id="7" name="Slide Number Placeholder 6"/>
          <p:cNvSpPr>
            <a:spLocks noGrp="1"/>
          </p:cNvSpPr>
          <p:nvPr>
            <p:ph type="sldNum" sz="quarter" idx="12"/>
          </p:nvPr>
        </p:nvSpPr>
        <p:spPr/>
        <p:txBody>
          <a:bodyPr/>
          <a:lstStyle/>
          <a:p>
            <a:fld id="{74D345F4-C147-47F7-8B61-3EFBC2119803}" type="slidenum">
              <a:rPr lang="en-AU" smtClean="0"/>
              <a:t>‹#›</a:t>
            </a:fld>
            <a:endParaRPr lang="en-AU"/>
          </a:p>
        </p:txBody>
      </p:sp>
    </p:spTree>
    <p:extLst>
      <p:ext uri="{BB962C8B-B14F-4D97-AF65-F5344CB8AC3E}">
        <p14:creationId xmlns:p14="http://schemas.microsoft.com/office/powerpoint/2010/main" val="3135732895"/>
      </p:ext>
    </p:extLst>
  </p:cSld>
  <p:clrMapOvr>
    <a:masterClrMapping/>
  </p:clrMapOvr>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4" name="Title 1"/>
          <p:cNvSpPr>
            <a:spLocks noGrp="1"/>
          </p:cNvSpPr>
          <p:nvPr>
            <p:ph type="title"/>
          </p:nvPr>
        </p:nvSpPr>
        <p:spPr>
          <a:xfrm>
            <a:off x="913775" y="618517"/>
            <a:ext cx="10364451" cy="1596177"/>
          </a:xfrm>
        </p:spPr>
        <p:txBody>
          <a:bodyPr/>
          <a:lstStyle/>
          <a:p>
            <a:r>
              <a:rPr lang="en-GB"/>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a:xfrm>
            <a:off x="7678737" y="5883275"/>
            <a:ext cx="2743200" cy="365125"/>
          </a:xfrm>
          <a:prstGeom prst="rect">
            <a:avLst/>
          </a:prstGeom>
        </p:spPr>
        <p:txBody>
          <a:bodyPr/>
          <a:lstStyle/>
          <a:p>
            <a:fld id="{924947F3-E127-4B82-80E1-E71FAF778F53}" type="datetime1">
              <a:rPr lang="en-AU" smtClean="0"/>
              <a:t>24/8/20</a:t>
            </a:fld>
            <a:endParaRPr lang="en-AU"/>
          </a:p>
        </p:txBody>
      </p:sp>
      <p:sp>
        <p:nvSpPr>
          <p:cNvPr id="8" name="Footer Placeholder 7"/>
          <p:cNvSpPr>
            <a:spLocks noGrp="1"/>
          </p:cNvSpPr>
          <p:nvPr>
            <p:ph type="ftr" sz="quarter" idx="11"/>
          </p:nvPr>
        </p:nvSpPr>
        <p:spPr>
          <a:xfrm>
            <a:off x="913774" y="5883275"/>
            <a:ext cx="6672887" cy="365125"/>
          </a:xfrm>
          <a:prstGeom prst="rect">
            <a:avLst/>
          </a:prstGeom>
        </p:spPr>
        <p:txBody>
          <a:bodyPr/>
          <a:lstStyle/>
          <a:p>
            <a:r>
              <a:rPr lang="en-AU"/>
              <a:t>Econ1040 Principles of Economics, S115</a:t>
            </a:r>
          </a:p>
        </p:txBody>
      </p:sp>
      <p:sp>
        <p:nvSpPr>
          <p:cNvPr id="9" name="Slide Number Placeholder 8"/>
          <p:cNvSpPr>
            <a:spLocks noGrp="1"/>
          </p:cNvSpPr>
          <p:nvPr>
            <p:ph type="sldNum" sz="quarter" idx="12"/>
          </p:nvPr>
        </p:nvSpPr>
        <p:spPr/>
        <p:txBody>
          <a:bodyPr/>
          <a:lstStyle/>
          <a:p>
            <a:fld id="{74D345F4-C147-47F7-8B61-3EFBC2119803}" type="slidenum">
              <a:rPr lang="en-AU" smtClean="0"/>
              <a:t>‹#›</a:t>
            </a:fld>
            <a:endParaRPr lang="en-AU"/>
          </a:p>
        </p:txBody>
      </p:sp>
    </p:spTree>
    <p:extLst>
      <p:ext uri="{BB962C8B-B14F-4D97-AF65-F5344CB8AC3E}">
        <p14:creationId xmlns:p14="http://schemas.microsoft.com/office/powerpoint/2010/main" val="1093518385"/>
      </p:ext>
    </p:extLst>
  </p:cSld>
  <p:clrMapOvr>
    <a:masterClrMapping/>
  </p:clrMapOvr>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a:xfrm>
            <a:off x="7678737" y="5883275"/>
            <a:ext cx="2743200" cy="365125"/>
          </a:xfrm>
          <a:prstGeom prst="rect">
            <a:avLst/>
          </a:prstGeom>
        </p:spPr>
        <p:txBody>
          <a:bodyPr/>
          <a:lstStyle/>
          <a:p>
            <a:fld id="{60565075-399A-4AAE-A449-ADE93D42FC61}" type="datetime1">
              <a:rPr lang="en-AU" smtClean="0"/>
              <a:t>24/8/20</a:t>
            </a:fld>
            <a:endParaRPr lang="en-AU"/>
          </a:p>
        </p:txBody>
      </p:sp>
      <p:sp>
        <p:nvSpPr>
          <p:cNvPr id="4" name="Footer Placeholder 3"/>
          <p:cNvSpPr>
            <a:spLocks noGrp="1"/>
          </p:cNvSpPr>
          <p:nvPr>
            <p:ph type="ftr" sz="quarter" idx="11"/>
          </p:nvPr>
        </p:nvSpPr>
        <p:spPr>
          <a:xfrm>
            <a:off x="913774" y="5883275"/>
            <a:ext cx="6672887" cy="365125"/>
          </a:xfrm>
          <a:prstGeom prst="rect">
            <a:avLst/>
          </a:prstGeom>
        </p:spPr>
        <p:txBody>
          <a:bodyPr/>
          <a:lstStyle/>
          <a:p>
            <a:r>
              <a:rPr lang="en-AU"/>
              <a:t>Econ1040 Principles of Economics, S115</a:t>
            </a:r>
          </a:p>
        </p:txBody>
      </p:sp>
      <p:sp>
        <p:nvSpPr>
          <p:cNvPr id="5" name="Slide Number Placeholder 4"/>
          <p:cNvSpPr>
            <a:spLocks noGrp="1"/>
          </p:cNvSpPr>
          <p:nvPr>
            <p:ph type="sldNum" sz="quarter" idx="12"/>
          </p:nvPr>
        </p:nvSpPr>
        <p:spPr/>
        <p:txBody>
          <a:bodyPr/>
          <a:lstStyle/>
          <a:p>
            <a:fld id="{74D345F4-C147-47F7-8B61-3EFBC2119803}" type="slidenum">
              <a:rPr lang="en-AU" smtClean="0"/>
              <a:t>‹#›</a:t>
            </a:fld>
            <a:endParaRPr lang="en-AU"/>
          </a:p>
        </p:txBody>
      </p:sp>
    </p:spTree>
    <p:extLst>
      <p:ext uri="{BB962C8B-B14F-4D97-AF65-F5344CB8AC3E}">
        <p14:creationId xmlns:p14="http://schemas.microsoft.com/office/powerpoint/2010/main" val="31244828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7678737" y="5883275"/>
            <a:ext cx="2743200" cy="365125"/>
          </a:xfrm>
          <a:prstGeom prst="rect">
            <a:avLst/>
          </a:prstGeom>
        </p:spPr>
        <p:txBody>
          <a:bodyPr/>
          <a:lstStyle/>
          <a:p>
            <a:fld id="{60371173-4CC9-492D-BCC1-34FD37CC3187}" type="datetime1">
              <a:rPr lang="en-AU" smtClean="0"/>
              <a:t>24/8/20</a:t>
            </a:fld>
            <a:endParaRPr lang="en-AU"/>
          </a:p>
        </p:txBody>
      </p:sp>
      <p:sp>
        <p:nvSpPr>
          <p:cNvPr id="3" name="Footer Placeholder 2"/>
          <p:cNvSpPr>
            <a:spLocks noGrp="1"/>
          </p:cNvSpPr>
          <p:nvPr>
            <p:ph type="ftr" sz="quarter" idx="11"/>
          </p:nvPr>
        </p:nvSpPr>
        <p:spPr>
          <a:xfrm>
            <a:off x="913774" y="5883275"/>
            <a:ext cx="6672887" cy="365125"/>
          </a:xfrm>
          <a:prstGeom prst="rect">
            <a:avLst/>
          </a:prstGeom>
        </p:spPr>
        <p:txBody>
          <a:bodyPr/>
          <a:lstStyle/>
          <a:p>
            <a:r>
              <a:rPr lang="en-AU"/>
              <a:t>Econ1040 Principles of Economics, S115</a:t>
            </a:r>
          </a:p>
        </p:txBody>
      </p:sp>
      <p:sp>
        <p:nvSpPr>
          <p:cNvPr id="4" name="Slide Number Placeholder 3"/>
          <p:cNvSpPr>
            <a:spLocks noGrp="1"/>
          </p:cNvSpPr>
          <p:nvPr>
            <p:ph type="sldNum" sz="quarter" idx="12"/>
          </p:nvPr>
        </p:nvSpPr>
        <p:spPr/>
        <p:txBody>
          <a:bodyPr/>
          <a:lstStyle/>
          <a:p>
            <a:fld id="{74D345F4-C147-47F7-8B61-3EFBC2119803}" type="slidenum">
              <a:rPr lang="en-AU" smtClean="0"/>
              <a:t>‹#›</a:t>
            </a:fld>
            <a:endParaRPr lang="en-AU"/>
          </a:p>
        </p:txBody>
      </p:sp>
    </p:spTree>
    <p:extLst>
      <p:ext uri="{BB962C8B-B14F-4D97-AF65-F5344CB8AC3E}">
        <p14:creationId xmlns:p14="http://schemas.microsoft.com/office/powerpoint/2010/main" val="40777545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75" y="609600"/>
            <a:ext cx="3935688" cy="2023252"/>
          </a:xfrm>
        </p:spPr>
        <p:txBody>
          <a:bodyPr anchor="b"/>
          <a:lstStyle>
            <a:lvl1pPr algn="ctr">
              <a:defRPr sz="3200"/>
            </a:lvl1pPr>
          </a:lstStyle>
          <a:p>
            <a:r>
              <a:rPr lang="en-GB"/>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7678737" y="5883275"/>
            <a:ext cx="2743200" cy="365125"/>
          </a:xfrm>
          <a:prstGeom prst="rect">
            <a:avLst/>
          </a:prstGeom>
        </p:spPr>
        <p:txBody>
          <a:bodyPr/>
          <a:lstStyle/>
          <a:p>
            <a:fld id="{924947F3-E127-4B82-80E1-E71FAF778F53}" type="datetime1">
              <a:rPr lang="en-AU" smtClean="0"/>
              <a:t>24/8/20</a:t>
            </a:fld>
            <a:endParaRPr lang="en-AU"/>
          </a:p>
        </p:txBody>
      </p:sp>
      <p:sp>
        <p:nvSpPr>
          <p:cNvPr id="6" name="Footer Placeholder 5"/>
          <p:cNvSpPr>
            <a:spLocks noGrp="1"/>
          </p:cNvSpPr>
          <p:nvPr>
            <p:ph type="ftr" sz="quarter" idx="11"/>
          </p:nvPr>
        </p:nvSpPr>
        <p:spPr>
          <a:xfrm>
            <a:off x="913774" y="5883275"/>
            <a:ext cx="6672887" cy="365125"/>
          </a:xfrm>
          <a:prstGeom prst="rect">
            <a:avLst/>
          </a:prstGeom>
        </p:spPr>
        <p:txBody>
          <a:bodyPr/>
          <a:lstStyle/>
          <a:p>
            <a:r>
              <a:rPr lang="en-AU"/>
              <a:t>Econ1040 Principles of Economics, S115</a:t>
            </a:r>
          </a:p>
        </p:txBody>
      </p:sp>
      <p:sp>
        <p:nvSpPr>
          <p:cNvPr id="7" name="Slide Number Placeholder 6"/>
          <p:cNvSpPr>
            <a:spLocks noGrp="1"/>
          </p:cNvSpPr>
          <p:nvPr>
            <p:ph type="sldNum" sz="quarter" idx="12"/>
          </p:nvPr>
        </p:nvSpPr>
        <p:spPr/>
        <p:txBody>
          <a:bodyPr/>
          <a:lstStyle/>
          <a:p>
            <a:fld id="{74D345F4-C147-47F7-8B61-3EFBC2119803}" type="slidenum">
              <a:rPr lang="en-AU" smtClean="0"/>
              <a:t>‹#›</a:t>
            </a:fld>
            <a:endParaRPr lang="en-AU"/>
          </a:p>
        </p:txBody>
      </p:sp>
    </p:spTree>
    <p:extLst>
      <p:ext uri="{BB962C8B-B14F-4D97-AF65-F5344CB8AC3E}">
        <p14:creationId xmlns:p14="http://schemas.microsoft.com/office/powerpoint/2010/main" val="2051023959"/>
      </p:ext>
    </p:extLst>
  </p:cSld>
  <p:clrMapOvr>
    <a:masterClrMapping/>
  </p:clrMapOvr>
  <p:hf hd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74" y="609600"/>
            <a:ext cx="5934969" cy="2023254"/>
          </a:xfrm>
        </p:spPr>
        <p:txBody>
          <a:bodyPr anchor="b"/>
          <a:lstStyle>
            <a:lvl1pPr algn="ct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7678737" y="5883275"/>
            <a:ext cx="2743200" cy="365125"/>
          </a:xfrm>
          <a:prstGeom prst="rect">
            <a:avLst/>
          </a:prstGeom>
        </p:spPr>
        <p:txBody>
          <a:bodyPr/>
          <a:lstStyle/>
          <a:p>
            <a:fld id="{E71E48CF-858C-4A31-A9F6-43C4AD660B6D}" type="datetime1">
              <a:rPr lang="en-AU" smtClean="0"/>
              <a:t>24/8/20</a:t>
            </a:fld>
            <a:endParaRPr lang="en-AU"/>
          </a:p>
        </p:txBody>
      </p:sp>
      <p:sp>
        <p:nvSpPr>
          <p:cNvPr id="6" name="Footer Placeholder 5"/>
          <p:cNvSpPr>
            <a:spLocks noGrp="1"/>
          </p:cNvSpPr>
          <p:nvPr>
            <p:ph type="ftr" sz="quarter" idx="11"/>
          </p:nvPr>
        </p:nvSpPr>
        <p:spPr>
          <a:xfrm>
            <a:off x="913774" y="5883275"/>
            <a:ext cx="6672887" cy="365125"/>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74D345F4-C147-47F7-8B61-3EFBC2119803}" type="slidenum">
              <a:rPr lang="en-AU" smtClean="0"/>
              <a:t>‹#›</a:t>
            </a:fld>
            <a:endParaRPr lang="en-AU"/>
          </a:p>
        </p:txBody>
      </p:sp>
    </p:spTree>
    <p:extLst>
      <p:ext uri="{BB962C8B-B14F-4D97-AF65-F5344CB8AC3E}">
        <p14:creationId xmlns:p14="http://schemas.microsoft.com/office/powerpoint/2010/main" val="15766962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r>
              <a:rPr lang="en-AU" dirty="0"/>
              <a:t>Econ5026 Strategic Business Relationships, S2 2020</a:t>
            </a:r>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74D345F4-C147-47F7-8B61-3EFBC2119803}" type="slidenum">
              <a:rPr lang="en-AU" smtClean="0"/>
              <a:t>‹#›</a:t>
            </a:fld>
            <a:endParaRPr lang="en-AU"/>
          </a:p>
        </p:txBody>
      </p:sp>
    </p:spTree>
    <p:extLst>
      <p:ext uri="{BB962C8B-B14F-4D97-AF65-F5344CB8AC3E}">
        <p14:creationId xmlns:p14="http://schemas.microsoft.com/office/powerpoint/2010/main" val="290914436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Lst>
  <p:hf hdr="0" dt="0"/>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none" baseline="0">
          <a:solidFill>
            <a:schemeClr val="tx1"/>
          </a:solidFill>
          <a:effectLst/>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none" baseline="0">
          <a:solidFill>
            <a:schemeClr val="tx1"/>
          </a:solidFill>
          <a:effectLst/>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none" baseline="0">
          <a:solidFill>
            <a:schemeClr val="tx1"/>
          </a:solidFill>
          <a:effectLst/>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none" baseline="0">
          <a:solidFill>
            <a:schemeClr val="tx1"/>
          </a:solidFill>
          <a:effectLst/>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none" baseline="0">
          <a:solidFill>
            <a:schemeClr val="tx1"/>
          </a:solidFill>
          <a:effectLst/>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88141" y="638269"/>
            <a:ext cx="9144000" cy="3618970"/>
          </a:xfrm>
        </p:spPr>
        <p:txBody>
          <a:bodyPr>
            <a:normAutofit/>
          </a:bodyPr>
          <a:lstStyle/>
          <a:p>
            <a:pPr>
              <a:lnSpc>
                <a:spcPct val="150000"/>
              </a:lnSpc>
            </a:pPr>
            <a:r>
              <a:rPr lang="en-US" b="1" dirty="0">
                <a:solidFill>
                  <a:srgbClr val="002060"/>
                </a:solidFill>
                <a:effectLst>
                  <a:outerShdw blurRad="38100" dist="38100" dir="2700000" algn="tl">
                    <a:srgbClr val="000000">
                      <a:alpha val="43137"/>
                    </a:srgbClr>
                  </a:outerShdw>
                </a:effectLst>
              </a:rPr>
              <a:t>Lecture 1.5</a:t>
            </a:r>
            <a:br>
              <a:rPr lang="en-US" b="1" dirty="0">
                <a:solidFill>
                  <a:srgbClr val="002060"/>
                </a:solidFill>
                <a:effectLst>
                  <a:outerShdw blurRad="38100" dist="38100" dir="2700000" algn="tl">
                    <a:srgbClr val="000000">
                      <a:alpha val="43137"/>
                    </a:srgbClr>
                  </a:outerShdw>
                </a:effectLst>
              </a:rPr>
            </a:br>
            <a:r>
              <a:rPr lang="en-US" b="1" dirty="0" err="1">
                <a:solidFill>
                  <a:srgbClr val="002060"/>
                </a:solidFill>
                <a:effectLst>
                  <a:outerShdw blurRad="38100" dist="38100" dir="2700000" algn="tl">
                    <a:srgbClr val="000000">
                      <a:alpha val="43137"/>
                    </a:srgbClr>
                  </a:outerShdw>
                </a:effectLst>
              </a:rPr>
              <a:t>ConceptS</a:t>
            </a:r>
            <a:r>
              <a:rPr lang="en-US" b="1" dirty="0">
                <a:solidFill>
                  <a:srgbClr val="002060"/>
                </a:solidFill>
                <a:effectLst>
                  <a:outerShdw blurRad="38100" dist="38100" dir="2700000" algn="tl">
                    <a:srgbClr val="000000">
                      <a:alpha val="43137"/>
                    </a:srgbClr>
                  </a:outerShdw>
                </a:effectLst>
              </a:rPr>
              <a:t>: demand and elasticity</a:t>
            </a:r>
            <a:endParaRPr lang="en-AU" b="1" dirty="0">
              <a:solidFill>
                <a:srgbClr val="002060"/>
              </a:solidFill>
              <a:effectLst>
                <a:outerShdw blurRad="38100" dist="38100" dir="2700000" algn="tl">
                  <a:srgbClr val="000000">
                    <a:alpha val="43137"/>
                  </a:srgbClr>
                </a:outerShdw>
              </a:effectLst>
            </a:endParaRPr>
          </a:p>
        </p:txBody>
      </p:sp>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1</a:t>
            </a:fld>
            <a:endParaRPr lang="en-AU"/>
          </a:p>
        </p:txBody>
      </p:sp>
    </p:spTree>
    <p:extLst>
      <p:ext uri="{BB962C8B-B14F-4D97-AF65-F5344CB8AC3E}">
        <p14:creationId xmlns:p14="http://schemas.microsoft.com/office/powerpoint/2010/main" val="5065893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2060"/>
                </a:solidFill>
              </a:rPr>
              <a:t>Demand</a:t>
            </a:r>
            <a:endParaRPr lang="en-AU" i="1" dirty="0">
              <a:solidFill>
                <a:srgbClr val="002060"/>
              </a:solidFill>
            </a:endParaRPr>
          </a:p>
        </p:txBody>
      </p:sp>
      <p:sp>
        <p:nvSpPr>
          <p:cNvPr id="3" name="Content Placeholder 2"/>
          <p:cNvSpPr>
            <a:spLocks noGrp="1"/>
          </p:cNvSpPr>
          <p:nvPr>
            <p:ph sz="quarter" idx="13"/>
          </p:nvPr>
        </p:nvSpPr>
        <p:spPr/>
        <p:txBody>
          <a:bodyPr>
            <a:normAutofit/>
          </a:bodyPr>
          <a:lstStyle/>
          <a:p>
            <a:pPr marL="0" indent="0">
              <a:lnSpc>
                <a:spcPct val="120000"/>
              </a:lnSpc>
              <a:spcBef>
                <a:spcPts val="600"/>
              </a:spcBef>
              <a:spcAft>
                <a:spcPts val="600"/>
              </a:spcAft>
              <a:buClr>
                <a:srgbClr val="0070C0"/>
              </a:buClr>
              <a:buSzPct val="50000"/>
              <a:buNone/>
            </a:pPr>
            <a:r>
              <a:rPr lang="en-AU" sz="1800" dirty="0"/>
              <a:t>Demand follows from the optimisation of economic agents: </a:t>
            </a:r>
          </a:p>
          <a:p>
            <a:pPr>
              <a:spcBef>
                <a:spcPts val="600"/>
              </a:spcBef>
              <a:spcAft>
                <a:spcPts val="600"/>
              </a:spcAft>
              <a:buClr>
                <a:srgbClr val="0070C0"/>
              </a:buClr>
              <a:buSzPct val="50000"/>
            </a:pPr>
            <a:r>
              <a:rPr lang="en-AU" sz="1800" dirty="0"/>
              <a:t>Maximise utility subject to a budget constraint → demand curve </a:t>
            </a:r>
          </a:p>
          <a:p>
            <a:pPr>
              <a:spcBef>
                <a:spcPts val="600"/>
              </a:spcBef>
              <a:spcAft>
                <a:spcPts val="600"/>
              </a:spcAft>
              <a:buClr>
                <a:srgbClr val="0070C0"/>
              </a:buClr>
              <a:buSzPct val="50000"/>
            </a:pPr>
            <a:r>
              <a:rPr lang="en-AU" sz="1800" dirty="0"/>
              <a:t>Relationship between price and quantity: the demand curve shows the quantity of a product consumers will purchase at different prices</a:t>
            </a:r>
          </a:p>
          <a:p>
            <a:pPr>
              <a:spcBef>
                <a:spcPts val="600"/>
              </a:spcBef>
              <a:spcAft>
                <a:spcPts val="600"/>
              </a:spcAft>
              <a:buClr>
                <a:srgbClr val="0070C0"/>
              </a:buClr>
              <a:buSzPct val="50000"/>
            </a:pPr>
            <a:r>
              <a:rPr lang="en-AU" sz="1800" dirty="0"/>
              <a:t>Law of demand: demand curves slope down. The lower the price, the greater the quantity demanded</a:t>
            </a:r>
            <a:endParaRPr lang="en-AU" sz="1800" i="1" dirty="0">
              <a:solidFill>
                <a:schemeClr val="bg2">
                  <a:lumMod val="50000"/>
                </a:schemeClr>
              </a:solidFill>
            </a:endParaRPr>
          </a:p>
          <a:p>
            <a:pPr>
              <a:lnSpc>
                <a:spcPct val="120000"/>
              </a:lnSpc>
              <a:spcBef>
                <a:spcPts val="600"/>
              </a:spcBef>
              <a:spcAft>
                <a:spcPts val="600"/>
              </a:spcAft>
              <a:buClr>
                <a:srgbClr val="0070C0"/>
              </a:buClr>
              <a:buSzPct val="50000"/>
            </a:pPr>
            <a:endParaRPr lang="en-AU" sz="1800" dirty="0"/>
          </a:p>
          <a:p>
            <a:pPr marL="355600" indent="-355600">
              <a:lnSpc>
                <a:spcPct val="120000"/>
              </a:lnSpc>
              <a:spcBef>
                <a:spcPts val="600"/>
              </a:spcBef>
              <a:spcAft>
                <a:spcPts val="600"/>
              </a:spcAft>
              <a:buClr>
                <a:srgbClr val="0070C0"/>
              </a:buClr>
              <a:buSzPct val="50000"/>
              <a:buFont typeface="Wingdings" panose="05000000000000000000" pitchFamily="2" charset="2"/>
              <a:buChar char="q"/>
            </a:pPr>
            <a:endParaRPr lang="en-AU" sz="1800" dirty="0"/>
          </a:p>
        </p:txBody>
      </p:sp>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2</a:t>
            </a:fld>
            <a:endParaRPr lang="en-AU"/>
          </a:p>
        </p:txBody>
      </p:sp>
    </p:spTree>
    <p:extLst>
      <p:ext uri="{BB962C8B-B14F-4D97-AF65-F5344CB8AC3E}">
        <p14:creationId xmlns:p14="http://schemas.microsoft.com/office/powerpoint/2010/main" val="18271765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2C0878-B5F1-2B45-A487-A36A63AA46F4}"/>
              </a:ext>
            </a:extLst>
          </p:cNvPr>
          <p:cNvSpPr>
            <a:spLocks noGrp="1"/>
          </p:cNvSpPr>
          <p:nvPr>
            <p:ph type="title"/>
          </p:nvPr>
        </p:nvSpPr>
        <p:spPr/>
        <p:txBody>
          <a:bodyPr/>
          <a:lstStyle/>
          <a:p>
            <a:r>
              <a:rPr lang="en-US" dirty="0">
                <a:solidFill>
                  <a:srgbClr val="002060"/>
                </a:solidFill>
              </a:rPr>
              <a:t>A demand curve</a:t>
            </a:r>
            <a:endParaRPr lang="en-AU" dirty="0"/>
          </a:p>
        </p:txBody>
      </p:sp>
      <p:sp>
        <p:nvSpPr>
          <p:cNvPr id="5" name="Slide Number Placeholder 4">
            <a:extLst>
              <a:ext uri="{FF2B5EF4-FFF2-40B4-BE49-F238E27FC236}">
                <a16:creationId xmlns:a16="http://schemas.microsoft.com/office/drawing/2014/main" id="{0168F872-F1D3-2C47-9462-23CA75D1CD04}"/>
              </a:ext>
            </a:extLst>
          </p:cNvPr>
          <p:cNvSpPr>
            <a:spLocks noGrp="1"/>
          </p:cNvSpPr>
          <p:nvPr>
            <p:ph type="sldNum" sz="quarter" idx="12"/>
          </p:nvPr>
        </p:nvSpPr>
        <p:spPr/>
        <p:txBody>
          <a:bodyPr/>
          <a:lstStyle/>
          <a:p>
            <a:fld id="{74D345F4-C147-47F7-8B61-3EFBC2119803}" type="slidenum">
              <a:rPr lang="en-AU" smtClean="0"/>
              <a:t>3</a:t>
            </a:fld>
            <a:endParaRPr lang="en-AU"/>
          </a:p>
        </p:txBody>
      </p:sp>
      <p:cxnSp>
        <p:nvCxnSpPr>
          <p:cNvPr id="7" name="Straight Connector 6">
            <a:extLst>
              <a:ext uri="{FF2B5EF4-FFF2-40B4-BE49-F238E27FC236}">
                <a16:creationId xmlns:a16="http://schemas.microsoft.com/office/drawing/2014/main" id="{F5F80059-42B3-9C47-986F-F5E8C9FD6ADA}"/>
              </a:ext>
            </a:extLst>
          </p:cNvPr>
          <p:cNvCxnSpPr>
            <a:cxnSpLocks/>
          </p:cNvCxnSpPr>
          <p:nvPr/>
        </p:nvCxnSpPr>
        <p:spPr>
          <a:xfrm>
            <a:off x="3756468" y="1817073"/>
            <a:ext cx="0" cy="3751567"/>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8" name="Straight Connector 7">
            <a:extLst>
              <a:ext uri="{FF2B5EF4-FFF2-40B4-BE49-F238E27FC236}">
                <a16:creationId xmlns:a16="http://schemas.microsoft.com/office/drawing/2014/main" id="{D416369A-EA63-554A-853E-8E549EA0DB52}"/>
              </a:ext>
            </a:extLst>
          </p:cNvPr>
          <p:cNvCxnSpPr>
            <a:cxnSpLocks/>
          </p:cNvCxnSpPr>
          <p:nvPr/>
        </p:nvCxnSpPr>
        <p:spPr>
          <a:xfrm flipH="1">
            <a:off x="3756468" y="5568640"/>
            <a:ext cx="4076101" cy="0"/>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9" name="TextBox 8">
            <a:extLst>
              <a:ext uri="{FF2B5EF4-FFF2-40B4-BE49-F238E27FC236}">
                <a16:creationId xmlns:a16="http://schemas.microsoft.com/office/drawing/2014/main" id="{F9081B54-1ACD-E544-832F-4F3711049C86}"/>
              </a:ext>
            </a:extLst>
          </p:cNvPr>
          <p:cNvSpPr txBox="1"/>
          <p:nvPr/>
        </p:nvSpPr>
        <p:spPr>
          <a:xfrm>
            <a:off x="3472624" y="1757490"/>
            <a:ext cx="243447" cy="369332"/>
          </a:xfrm>
          <a:prstGeom prst="rect">
            <a:avLst/>
          </a:prstGeom>
          <a:noFill/>
        </p:spPr>
        <p:txBody>
          <a:bodyPr wrap="square" rtlCol="0">
            <a:spAutoFit/>
          </a:bodyPr>
          <a:lstStyle/>
          <a:p>
            <a:r>
              <a:rPr lang="en-US" dirty="0"/>
              <a:t>P</a:t>
            </a:r>
          </a:p>
        </p:txBody>
      </p:sp>
      <p:cxnSp>
        <p:nvCxnSpPr>
          <p:cNvPr id="12" name="Straight Connector 11">
            <a:extLst>
              <a:ext uri="{FF2B5EF4-FFF2-40B4-BE49-F238E27FC236}">
                <a16:creationId xmlns:a16="http://schemas.microsoft.com/office/drawing/2014/main" id="{8781134B-B038-884F-ADE5-2EF65F8B5BA9}"/>
              </a:ext>
            </a:extLst>
          </p:cNvPr>
          <p:cNvCxnSpPr>
            <a:cxnSpLocks/>
          </p:cNvCxnSpPr>
          <p:nvPr/>
        </p:nvCxnSpPr>
        <p:spPr>
          <a:xfrm>
            <a:off x="3745365" y="5569685"/>
            <a:ext cx="32047" cy="0"/>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4" name="TextBox 13">
            <a:extLst>
              <a:ext uri="{FF2B5EF4-FFF2-40B4-BE49-F238E27FC236}">
                <a16:creationId xmlns:a16="http://schemas.microsoft.com/office/drawing/2014/main" id="{DBEE8B69-F771-7D49-99EC-AF5C050C858D}"/>
              </a:ext>
            </a:extLst>
          </p:cNvPr>
          <p:cNvSpPr txBox="1"/>
          <p:nvPr/>
        </p:nvSpPr>
        <p:spPr>
          <a:xfrm>
            <a:off x="7297615" y="5539622"/>
            <a:ext cx="791805" cy="338554"/>
          </a:xfrm>
          <a:prstGeom prst="rect">
            <a:avLst/>
          </a:prstGeom>
          <a:noFill/>
        </p:spPr>
        <p:txBody>
          <a:bodyPr wrap="square" rtlCol="0">
            <a:spAutoFit/>
          </a:bodyPr>
          <a:lstStyle/>
          <a:p>
            <a:pPr algn="ctr"/>
            <a:r>
              <a:rPr lang="en-AU" sz="1600" i="1" dirty="0"/>
              <a:t>Q</a:t>
            </a:r>
            <a:endParaRPr lang="en-US" sz="1600" i="1" dirty="0"/>
          </a:p>
        </p:txBody>
      </p:sp>
      <p:sp>
        <p:nvSpPr>
          <p:cNvPr id="17" name="Title 1">
            <a:extLst>
              <a:ext uri="{FF2B5EF4-FFF2-40B4-BE49-F238E27FC236}">
                <a16:creationId xmlns:a16="http://schemas.microsoft.com/office/drawing/2014/main" id="{BA5060D4-B23E-764A-81D6-CFAE14A09A90}"/>
              </a:ext>
            </a:extLst>
          </p:cNvPr>
          <p:cNvSpPr txBox="1">
            <a:spLocks/>
          </p:cNvSpPr>
          <p:nvPr/>
        </p:nvSpPr>
        <p:spPr>
          <a:xfrm>
            <a:off x="1066175" y="770917"/>
            <a:ext cx="10364451" cy="1596177"/>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endParaRPr lang="en-AU" b="1" i="1" dirty="0">
              <a:solidFill>
                <a:srgbClr val="002060"/>
              </a:solidFill>
            </a:endParaRPr>
          </a:p>
        </p:txBody>
      </p:sp>
      <p:sp>
        <p:nvSpPr>
          <p:cNvPr id="22" name="Footer Placeholder 3">
            <a:extLst>
              <a:ext uri="{FF2B5EF4-FFF2-40B4-BE49-F238E27FC236}">
                <a16:creationId xmlns:a16="http://schemas.microsoft.com/office/drawing/2014/main" id="{2A04D9F6-AF37-6B4A-9BE6-529CB2ED5CC5}"/>
              </a:ext>
            </a:extLst>
          </p:cNvPr>
          <p:cNvSpPr>
            <a:spLocks noGrp="1"/>
          </p:cNvSpPr>
          <p:nvPr>
            <p:ph type="ftr" sz="quarter" idx="11"/>
          </p:nvPr>
        </p:nvSpPr>
        <p:spPr>
          <a:xfrm>
            <a:off x="913774" y="5883275"/>
            <a:ext cx="6672887" cy="365125"/>
          </a:xfrm>
        </p:spPr>
        <p:txBody>
          <a:bodyPr/>
          <a:lstStyle/>
          <a:p>
            <a:r>
              <a:rPr lang="en-AU" dirty="0"/>
              <a:t>Econ5026 Strategic Business Relationships, S2 2020</a:t>
            </a:r>
          </a:p>
        </p:txBody>
      </p:sp>
      <p:cxnSp>
        <p:nvCxnSpPr>
          <p:cNvPr id="24" name="Straight Connector 23">
            <a:extLst>
              <a:ext uri="{FF2B5EF4-FFF2-40B4-BE49-F238E27FC236}">
                <a16:creationId xmlns:a16="http://schemas.microsoft.com/office/drawing/2014/main" id="{0704C6A2-2B41-2F43-AC3A-B1F188A3E12C}"/>
              </a:ext>
            </a:extLst>
          </p:cNvPr>
          <p:cNvCxnSpPr/>
          <p:nvPr/>
        </p:nvCxnSpPr>
        <p:spPr>
          <a:xfrm>
            <a:off x="4091354" y="2126822"/>
            <a:ext cx="3446584" cy="2919963"/>
          </a:xfrm>
          <a:prstGeom prst="line">
            <a:avLst/>
          </a:prstGeom>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225FF2CF-5AA5-4142-ABA3-814B1EA48205}"/>
              </a:ext>
            </a:extLst>
          </p:cNvPr>
          <p:cNvSpPr txBox="1"/>
          <p:nvPr/>
        </p:nvSpPr>
        <p:spPr>
          <a:xfrm>
            <a:off x="8390977" y="2324691"/>
            <a:ext cx="2186609" cy="1200329"/>
          </a:xfrm>
          <a:prstGeom prst="rect">
            <a:avLst/>
          </a:prstGeom>
          <a:noFill/>
        </p:spPr>
        <p:txBody>
          <a:bodyPr wrap="square" rtlCol="0">
            <a:spAutoFit/>
          </a:bodyPr>
          <a:lstStyle/>
          <a:p>
            <a:r>
              <a:rPr lang="en-AU" dirty="0"/>
              <a:t>The height of the demand curve measures willingness to pay </a:t>
            </a:r>
          </a:p>
        </p:txBody>
      </p:sp>
    </p:spTree>
    <p:extLst>
      <p:ext uri="{BB962C8B-B14F-4D97-AF65-F5344CB8AC3E}">
        <p14:creationId xmlns:p14="http://schemas.microsoft.com/office/powerpoint/2010/main" val="10053632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2060"/>
                </a:solidFill>
              </a:rPr>
              <a:t>elasticity</a:t>
            </a:r>
            <a:endParaRPr lang="en-AU" dirty="0">
              <a:solidFill>
                <a:srgbClr val="002060"/>
              </a:solidFill>
            </a:endParaRPr>
          </a:p>
        </p:txBody>
      </p:sp>
      <mc:AlternateContent xmlns:mc="http://schemas.openxmlformats.org/markup-compatibility/2006">
        <mc:Choice xmlns:a14="http://schemas.microsoft.com/office/drawing/2010/main" Requires="a14">
          <p:sp>
            <p:nvSpPr>
              <p:cNvPr id="3" name="Content Placeholder 2"/>
              <p:cNvSpPr>
                <a:spLocks noGrp="1"/>
              </p:cNvSpPr>
              <p:nvPr>
                <p:ph sz="quarter" idx="13"/>
              </p:nvPr>
            </p:nvSpPr>
            <p:spPr/>
            <p:txBody>
              <a:bodyPr>
                <a:normAutofit fontScale="47500" lnSpcReduction="20000"/>
              </a:bodyPr>
              <a:lstStyle/>
              <a:p>
                <a:pPr marL="0" indent="0">
                  <a:lnSpc>
                    <a:spcPct val="120000"/>
                  </a:lnSpc>
                  <a:spcBef>
                    <a:spcPts val="600"/>
                  </a:spcBef>
                  <a:spcAft>
                    <a:spcPts val="600"/>
                  </a:spcAft>
                  <a:buClr>
                    <a:srgbClr val="0070C0"/>
                  </a:buClr>
                  <a:buSzPct val="50000"/>
                  <a:buNone/>
                </a:pPr>
                <a:r>
                  <a:rPr lang="en-US" dirty="0"/>
                  <a:t>A firm is considering increasing the price of their product. The law of demand suggests they will lose some sales. The price elasticity of demand is the sensitivity of demand to price.</a:t>
                </a:r>
              </a:p>
              <a:p>
                <a:pPr marL="0" indent="0">
                  <a:lnSpc>
                    <a:spcPct val="120000"/>
                  </a:lnSpc>
                  <a:spcBef>
                    <a:spcPts val="600"/>
                  </a:spcBef>
                  <a:spcAft>
                    <a:spcPts val="600"/>
                  </a:spcAft>
                  <a:buClr>
                    <a:srgbClr val="0070C0"/>
                  </a:buClr>
                  <a:buSzPct val="50000"/>
                  <a:buNone/>
                </a:pPr>
                <a:r>
                  <a:rPr lang="en-US" dirty="0"/>
                  <a:t>Own price elasticity of demand:</a:t>
                </a:r>
              </a:p>
              <a:p>
                <a:pPr marL="2600325" indent="0">
                  <a:lnSpc>
                    <a:spcPct val="120000"/>
                  </a:lnSpc>
                  <a:spcBef>
                    <a:spcPts val="600"/>
                  </a:spcBef>
                  <a:spcAft>
                    <a:spcPts val="600"/>
                  </a:spcAft>
                  <a:buClr>
                    <a:srgbClr val="0070C0"/>
                  </a:buClr>
                  <a:buSzPct val="50000"/>
                  <a:buNone/>
                </a:pPr>
                <a14:m>
                  <m:oMathPara xmlns:m="http://schemas.openxmlformats.org/officeDocument/2006/math">
                    <m:oMathParaPr>
                      <m:jc m:val="left"/>
                    </m:oMathParaPr>
                    <m:oMath xmlns:m="http://schemas.openxmlformats.org/officeDocument/2006/math">
                      <m:r>
                        <m:rPr>
                          <m:sty m:val="p"/>
                        </m:rPr>
                        <a:rPr lang="el-GR" i="1" smtClean="0">
                          <a:latin typeface="Cambria Math"/>
                        </a:rPr>
                        <m:t>η</m:t>
                      </m:r>
                      <m:r>
                        <a:rPr lang="en-AU" b="0" i="1" smtClean="0">
                          <a:latin typeface="Cambria Math"/>
                        </a:rPr>
                        <m:t>=</m:t>
                      </m:r>
                      <m:f>
                        <m:fPr>
                          <m:ctrlPr>
                            <a:rPr lang="en-AU" b="0" i="1" smtClean="0">
                              <a:latin typeface="Cambria Math" panose="02040503050406030204" pitchFamily="18" charset="0"/>
                            </a:rPr>
                          </m:ctrlPr>
                        </m:fPr>
                        <m:num>
                          <m:r>
                            <a:rPr lang="en-AU" b="0" i="1" smtClean="0">
                              <a:latin typeface="Cambria Math"/>
                            </a:rPr>
                            <m:t>𝑑𝑄</m:t>
                          </m:r>
                        </m:num>
                        <m:den>
                          <m:r>
                            <a:rPr lang="en-AU" b="0" i="1" smtClean="0">
                              <a:latin typeface="Cambria Math"/>
                            </a:rPr>
                            <m:t>𝑑𝑃</m:t>
                          </m:r>
                        </m:den>
                      </m:f>
                      <m:f>
                        <m:fPr>
                          <m:ctrlPr>
                            <a:rPr lang="en-AU" b="0" i="1" smtClean="0">
                              <a:latin typeface="Cambria Math" panose="02040503050406030204" pitchFamily="18" charset="0"/>
                              <a:ea typeface="Cambria Math"/>
                            </a:rPr>
                          </m:ctrlPr>
                        </m:fPr>
                        <m:num>
                          <m:r>
                            <a:rPr lang="en-AU" b="0" i="1" smtClean="0">
                              <a:latin typeface="Cambria Math"/>
                              <a:ea typeface="Cambria Math"/>
                            </a:rPr>
                            <m:t>𝑃</m:t>
                          </m:r>
                        </m:num>
                        <m:den>
                          <m:r>
                            <a:rPr lang="en-AU" b="0" i="1" smtClean="0">
                              <a:latin typeface="Cambria Math"/>
                              <a:ea typeface="Cambria Math"/>
                            </a:rPr>
                            <m:t>𝑄</m:t>
                          </m:r>
                        </m:den>
                      </m:f>
                    </m:oMath>
                  </m:oMathPara>
                </a14:m>
                <a:endParaRPr lang="en-US" dirty="0"/>
              </a:p>
              <a:p>
                <a:pPr marL="2600325" indent="0">
                  <a:lnSpc>
                    <a:spcPct val="120000"/>
                  </a:lnSpc>
                  <a:spcBef>
                    <a:spcPts val="600"/>
                  </a:spcBef>
                  <a:spcAft>
                    <a:spcPts val="600"/>
                  </a:spcAft>
                  <a:buClr>
                    <a:srgbClr val="0070C0"/>
                  </a:buClr>
                  <a:buSzPct val="50000"/>
                  <a:buNone/>
                </a:pPr>
                <a14:m>
                  <m:oMath xmlns:m="http://schemas.openxmlformats.org/officeDocument/2006/math">
                    <m:r>
                      <m:rPr>
                        <m:sty m:val="p"/>
                      </m:rPr>
                      <a:rPr lang="el-GR" i="1">
                        <a:latin typeface="Cambria Math"/>
                      </a:rPr>
                      <m:t>η</m:t>
                    </m:r>
                    <m:r>
                      <a:rPr lang="en-AU" b="0" i="1" smtClean="0">
                        <a:latin typeface="Cambria Math"/>
                      </a:rPr>
                      <m:t>&lt;1</m:t>
                    </m:r>
                  </m:oMath>
                </a14:m>
                <a:r>
                  <a:rPr lang="en-AU" b="0" dirty="0"/>
                  <a:t>, demand is inelastic</a:t>
                </a:r>
              </a:p>
              <a:p>
                <a:pPr marL="2600325" indent="0">
                  <a:lnSpc>
                    <a:spcPct val="120000"/>
                  </a:lnSpc>
                  <a:spcBef>
                    <a:spcPts val="600"/>
                  </a:spcBef>
                  <a:spcAft>
                    <a:spcPts val="600"/>
                  </a:spcAft>
                  <a:buClr>
                    <a:srgbClr val="0070C0"/>
                  </a:buClr>
                  <a:buSzPct val="50000"/>
                  <a:buNone/>
                </a:pPr>
                <a14:m>
                  <m:oMath xmlns:m="http://schemas.openxmlformats.org/officeDocument/2006/math">
                    <m:r>
                      <m:rPr>
                        <m:sty m:val="p"/>
                      </m:rPr>
                      <a:rPr lang="el-GR" i="1">
                        <a:latin typeface="Cambria Math"/>
                      </a:rPr>
                      <m:t>η</m:t>
                    </m:r>
                    <m:r>
                      <a:rPr lang="en-AU" b="0" i="1" smtClean="0">
                        <a:latin typeface="Cambria Math"/>
                      </a:rPr>
                      <m:t>&gt;</m:t>
                    </m:r>
                    <m:r>
                      <a:rPr lang="en-AU" i="1">
                        <a:latin typeface="Cambria Math"/>
                      </a:rPr>
                      <m:t>1</m:t>
                    </m:r>
                  </m:oMath>
                </a14:m>
                <a:r>
                  <a:rPr lang="en-US" dirty="0"/>
                  <a:t>, demand is elastic</a:t>
                </a:r>
              </a:p>
              <a:p>
                <a:pPr marL="0" indent="0">
                  <a:lnSpc>
                    <a:spcPct val="120000"/>
                  </a:lnSpc>
                  <a:spcBef>
                    <a:spcPts val="600"/>
                  </a:spcBef>
                  <a:spcAft>
                    <a:spcPts val="600"/>
                  </a:spcAft>
                  <a:buClr>
                    <a:srgbClr val="0070C0"/>
                  </a:buClr>
                  <a:buSzPct val="50000"/>
                  <a:buNone/>
                </a:pPr>
                <a:r>
                  <a:rPr lang="en-US" dirty="0"/>
                  <a:t>This number can be though of as the percentage change in quantity from a 1% change in price.</a:t>
                </a:r>
              </a:p>
              <a:p>
                <a:pPr marL="0" indent="0">
                  <a:lnSpc>
                    <a:spcPct val="120000"/>
                  </a:lnSpc>
                  <a:spcBef>
                    <a:spcPts val="600"/>
                  </a:spcBef>
                  <a:spcAft>
                    <a:spcPts val="600"/>
                  </a:spcAft>
                  <a:buClr>
                    <a:srgbClr val="0070C0"/>
                  </a:buClr>
                  <a:buSzPct val="50000"/>
                  <a:buNone/>
                </a:pPr>
                <a:r>
                  <a:rPr lang="en-US" dirty="0"/>
                  <a:t>Revenue: </a:t>
                </a:r>
              </a:p>
              <a:p>
                <a:pPr marL="2600325" indent="0">
                  <a:lnSpc>
                    <a:spcPct val="120000"/>
                  </a:lnSpc>
                  <a:spcBef>
                    <a:spcPts val="600"/>
                  </a:spcBef>
                  <a:spcAft>
                    <a:spcPts val="600"/>
                  </a:spcAft>
                  <a:buClr>
                    <a:srgbClr val="0070C0"/>
                  </a:buClr>
                  <a:buSzPct val="50000"/>
                  <a:buNone/>
                </a:pPr>
                <a14:m>
                  <m:oMathPara xmlns:m="http://schemas.openxmlformats.org/officeDocument/2006/math">
                    <m:oMathParaPr>
                      <m:jc m:val="left"/>
                    </m:oMathParaPr>
                    <m:oMath xmlns:m="http://schemas.openxmlformats.org/officeDocument/2006/math">
                      <m:r>
                        <a:rPr lang="en-AU" b="0" i="1" smtClean="0">
                          <a:latin typeface="Cambria Math"/>
                        </a:rPr>
                        <m:t>𝑇𝑅</m:t>
                      </m:r>
                      <m:r>
                        <a:rPr lang="en-AU" i="1">
                          <a:latin typeface="Cambria Math"/>
                        </a:rPr>
                        <m:t>=</m:t>
                      </m:r>
                      <m:r>
                        <a:rPr lang="en-AU" b="0" i="1" smtClean="0">
                          <a:latin typeface="Cambria Math"/>
                        </a:rPr>
                        <m:t>𝑃</m:t>
                      </m:r>
                      <m:d>
                        <m:dPr>
                          <m:ctrlPr>
                            <a:rPr lang="en-AU" b="0" i="1" smtClean="0">
                              <a:latin typeface="Cambria Math" panose="02040503050406030204" pitchFamily="18" charset="0"/>
                            </a:rPr>
                          </m:ctrlPr>
                        </m:dPr>
                        <m:e>
                          <m:r>
                            <a:rPr lang="en-AU" b="0" i="1" smtClean="0">
                              <a:latin typeface="Cambria Math"/>
                            </a:rPr>
                            <m:t>𝑄</m:t>
                          </m:r>
                        </m:e>
                      </m:d>
                      <m:r>
                        <a:rPr lang="en-AU" b="0" i="1" smtClean="0">
                          <a:latin typeface="Cambria Math" panose="02040503050406030204" pitchFamily="18" charset="0"/>
                        </a:rPr>
                        <m:t>𝑄</m:t>
                      </m:r>
                    </m:oMath>
                  </m:oMathPara>
                </a14:m>
                <a:endParaRPr lang="en-US" dirty="0"/>
              </a:p>
              <a:p>
                <a:pPr marL="2600325" indent="0">
                  <a:lnSpc>
                    <a:spcPct val="120000"/>
                  </a:lnSpc>
                  <a:spcBef>
                    <a:spcPts val="600"/>
                  </a:spcBef>
                  <a:spcAft>
                    <a:spcPts val="600"/>
                  </a:spcAft>
                  <a:buClr>
                    <a:srgbClr val="0070C0"/>
                  </a:buClr>
                  <a:buSzPct val="50000"/>
                  <a:buNone/>
                </a:pPr>
                <a14:m>
                  <m:oMathPara xmlns:m="http://schemas.openxmlformats.org/officeDocument/2006/math">
                    <m:oMathParaPr>
                      <m:jc m:val="left"/>
                    </m:oMathParaPr>
                    <m:oMath xmlns:m="http://schemas.openxmlformats.org/officeDocument/2006/math">
                      <m:r>
                        <a:rPr lang="en-AU" b="0" i="1" smtClean="0">
                          <a:latin typeface="Cambria Math"/>
                        </a:rPr>
                        <m:t>𝑀𝑅</m:t>
                      </m:r>
                      <m:r>
                        <a:rPr lang="en-AU" b="0" i="1" smtClean="0">
                          <a:latin typeface="Cambria Math"/>
                        </a:rPr>
                        <m:t>=</m:t>
                      </m:r>
                      <m:r>
                        <a:rPr lang="en-AU" b="0" i="1" smtClean="0">
                          <a:latin typeface="Cambria Math" panose="02040503050406030204" pitchFamily="18" charset="0"/>
                        </a:rPr>
                        <m:t>𝑃</m:t>
                      </m:r>
                      <m:r>
                        <a:rPr lang="en-AU" b="0" i="1" smtClean="0">
                          <a:latin typeface="Cambria Math"/>
                        </a:rPr>
                        <m:t>(</m:t>
                      </m:r>
                      <m:r>
                        <a:rPr lang="en-AU" b="0" i="1" smtClean="0">
                          <a:latin typeface="Cambria Math"/>
                        </a:rPr>
                        <m:t>𝑄</m:t>
                      </m:r>
                      <m:r>
                        <a:rPr lang="en-AU" b="0" i="1" smtClean="0">
                          <a:latin typeface="Cambria Math"/>
                        </a:rPr>
                        <m:t>)</m:t>
                      </m:r>
                      <m:d>
                        <m:dPr>
                          <m:begChr m:val="["/>
                          <m:endChr m:val="]"/>
                          <m:ctrlPr>
                            <a:rPr lang="en-AU" b="0" i="1" smtClean="0">
                              <a:latin typeface="Cambria Math" panose="02040503050406030204" pitchFamily="18" charset="0"/>
                            </a:rPr>
                          </m:ctrlPr>
                        </m:dPr>
                        <m:e>
                          <m:r>
                            <a:rPr lang="en-AU" b="0" i="1" smtClean="0">
                              <a:latin typeface="Cambria Math"/>
                            </a:rPr>
                            <m:t>1−</m:t>
                          </m:r>
                          <m:f>
                            <m:fPr>
                              <m:ctrlPr>
                                <a:rPr lang="en-AU" b="0" i="1" smtClean="0">
                                  <a:latin typeface="Cambria Math" panose="02040503050406030204" pitchFamily="18" charset="0"/>
                                </a:rPr>
                              </m:ctrlPr>
                            </m:fPr>
                            <m:num>
                              <m:r>
                                <a:rPr lang="en-AU" b="0" i="1" smtClean="0">
                                  <a:latin typeface="Cambria Math"/>
                                </a:rPr>
                                <m:t>1</m:t>
                              </m:r>
                            </m:num>
                            <m:den>
                              <m:r>
                                <m:rPr>
                                  <m:sty m:val="p"/>
                                </m:rPr>
                                <a:rPr lang="el-GR" i="1">
                                  <a:latin typeface="Cambria Math"/>
                                </a:rPr>
                                <m:t>η</m:t>
                              </m:r>
                            </m:den>
                          </m:f>
                        </m:e>
                      </m:d>
                    </m:oMath>
                  </m:oMathPara>
                </a14:m>
                <a:endParaRPr lang="en-AU" dirty="0"/>
              </a:p>
              <a:p>
                <a:pPr marL="0" indent="0">
                  <a:lnSpc>
                    <a:spcPct val="120000"/>
                  </a:lnSpc>
                  <a:spcBef>
                    <a:spcPts val="600"/>
                  </a:spcBef>
                  <a:spcAft>
                    <a:spcPts val="600"/>
                  </a:spcAft>
                  <a:buClr>
                    <a:srgbClr val="0070C0"/>
                  </a:buClr>
                  <a:buSzPct val="50000"/>
                  <a:buNone/>
                </a:pPr>
                <a:r>
                  <a:rPr lang="en-AU" dirty="0"/>
                  <a:t>If demand is elastic, the marginal revenue is positive. A reduction in price will lead to an increase in demand that will increase total sales revenue. If inelastic, the marginal revenue is negative and a reduction in price will lead to lower sales revenue.</a:t>
                </a:r>
              </a:p>
            </p:txBody>
          </p:sp>
        </mc:Choice>
        <mc:Fallback>
          <p:sp>
            <p:nvSpPr>
              <p:cNvPr id="3" name="Content Placeholder 2"/>
              <p:cNvSpPr>
                <a:spLocks noGrp="1" noRot="1" noChangeAspect="1" noMove="1" noResize="1" noEditPoints="1" noAdjustHandles="1" noChangeArrowheads="1" noChangeShapeType="1" noTextEdit="1"/>
              </p:cNvSpPr>
              <p:nvPr>
                <p:ph sz="quarter" idx="13"/>
              </p:nvPr>
            </p:nvSpPr>
            <p:spPr>
              <a:blipFill>
                <a:blip r:embed="rId3"/>
                <a:stretch>
                  <a:fillRect/>
                </a:stretch>
              </a:blipFill>
            </p:spPr>
            <p:txBody>
              <a:bodyPr/>
              <a:lstStyle/>
              <a:p>
                <a:r>
                  <a:rPr lang="en-AU">
                    <a:noFill/>
                  </a:rPr>
                  <a:t> </a:t>
                </a:r>
              </a:p>
            </p:txBody>
          </p:sp>
        </mc:Fallback>
      </mc:AlternateContent>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4</a:t>
            </a:fld>
            <a:endParaRPr lang="en-AU"/>
          </a:p>
        </p:txBody>
      </p:sp>
    </p:spTree>
    <p:extLst>
      <p:ext uri="{BB962C8B-B14F-4D97-AF65-F5344CB8AC3E}">
        <p14:creationId xmlns:p14="http://schemas.microsoft.com/office/powerpoint/2010/main" val="75426868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LASTSLIDEVIEWED" val="296,3,Introduction to the Economics of Strategy"/>
</p:tagLst>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9761</TotalTime>
  <Words>260</Words>
  <Application>Microsoft Macintosh PowerPoint</Application>
  <PresentationFormat>Widescreen</PresentationFormat>
  <Paragraphs>31</Paragraphs>
  <Slides>4</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vt:i4>
      </vt:variant>
    </vt:vector>
  </HeadingPairs>
  <TitlesOfParts>
    <vt:vector size="10" baseType="lpstr">
      <vt:lpstr>Arial</vt:lpstr>
      <vt:lpstr>Calibri</vt:lpstr>
      <vt:lpstr>Cambria Math</vt:lpstr>
      <vt:lpstr>Tw Cen MT</vt:lpstr>
      <vt:lpstr>Wingdings</vt:lpstr>
      <vt:lpstr>Droplet</vt:lpstr>
      <vt:lpstr>Lecture 1.5 ConceptS: demand and elasticity</vt:lpstr>
      <vt:lpstr>Demand</vt:lpstr>
      <vt:lpstr>A demand curve</vt:lpstr>
      <vt:lpstr>elasticity</vt:lpstr>
    </vt:vector>
  </TitlesOfParts>
  <Company>University of Sydney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Econ1040  Principles of Economics</dc:title>
  <dc:creator>Stephen Whelan</dc:creator>
  <cp:lastModifiedBy>Jason Collins</cp:lastModifiedBy>
  <cp:revision>163</cp:revision>
  <dcterms:created xsi:type="dcterms:W3CDTF">2015-02-25T21:48:00Z</dcterms:created>
  <dcterms:modified xsi:type="dcterms:W3CDTF">2020-08-24T04:26:06Z</dcterms:modified>
</cp:coreProperties>
</file>