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461" r:id="rId3"/>
    <p:sldId id="462" r:id="rId4"/>
    <p:sldId id="534" r:id="rId5"/>
    <p:sldId id="535" r:id="rId6"/>
    <p:sldId id="323" r:id="rId7"/>
    <p:sldId id="463" r:id="rId8"/>
    <p:sldId id="536" r:id="rId9"/>
    <p:sldId id="537" r:id="rId10"/>
    <p:sldId id="465" r:id="rId11"/>
    <p:sldId id="471" r:id="rId12"/>
    <p:sldId id="540" r:id="rId13"/>
    <p:sldId id="541" r:id="rId14"/>
    <p:sldId id="539" r:id="rId15"/>
    <p:sldId id="466" r:id="rId16"/>
    <p:sldId id="542" r:id="rId17"/>
    <p:sldId id="543" r:id="rId18"/>
    <p:sldId id="467" r:id="rId19"/>
    <p:sldId id="545" r:id="rId20"/>
    <p:sldId id="544" r:id="rId21"/>
    <p:sldId id="549" r:id="rId22"/>
    <p:sldId id="550" r:id="rId23"/>
    <p:sldId id="551" r:id="rId24"/>
    <p:sldId id="553" r:id="rId25"/>
    <p:sldId id="546" r:id="rId26"/>
    <p:sldId id="547" r:id="rId27"/>
    <p:sldId id="474" r:id="rId28"/>
    <p:sldId id="548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61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11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27/8/20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273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920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9261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2247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741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298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36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019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522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1123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5236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057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2522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0608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019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8595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94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9994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285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5401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01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27/8/20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83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731269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07446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89429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58384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119950237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27163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64508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819327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27/8/20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99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13557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27/8/20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025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78416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886267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27/8/20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83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27/8/20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76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27/8/20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0475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27/8/20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8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84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2.1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Period Games: Simultaneous moves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Dominant Strategies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sz="2000" dirty="0"/>
              <a:t>Consider a revised pricing game for Boeing &amp; Airbus where the US Government guarantees Boeing’s survival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Can you see any dominant strategies?</a:t>
            </a:r>
            <a:endParaRPr lang="en-AU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10</a:t>
            </a:fld>
            <a:endParaRPr lang="en-AU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1A3E500-5A21-F84C-BB03-8A9137EE3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29083"/>
              </p:ext>
            </p:extLst>
          </p:nvPr>
        </p:nvGraphicFramePr>
        <p:xfrm>
          <a:off x="1781173" y="3362636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Airbus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Low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High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Boeing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Low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$500, $500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$1000, $0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High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$600, $1000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$750, $750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E6B7155D-DB22-9345-BFDF-C1A3A2238DB0}"/>
              </a:ext>
            </a:extLst>
          </p:cNvPr>
          <p:cNvSpPr/>
          <p:nvPr/>
        </p:nvSpPr>
        <p:spPr>
          <a:xfrm>
            <a:off x="7213600" y="4703658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F9907B-B367-9D4D-9891-DBA7F317773D}"/>
              </a:ext>
            </a:extLst>
          </p:cNvPr>
          <p:cNvSpPr/>
          <p:nvPr/>
        </p:nvSpPr>
        <p:spPr>
          <a:xfrm>
            <a:off x="7154261" y="5280217"/>
            <a:ext cx="867600" cy="55909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2EFCA1-AD45-D54E-A37C-189C91441033}"/>
              </a:ext>
            </a:extLst>
          </p:cNvPr>
          <p:cNvSpPr/>
          <p:nvPr/>
        </p:nvSpPr>
        <p:spPr>
          <a:xfrm>
            <a:off x="6320137" y="5309222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9AE329-7D90-D745-A83B-5F8B4F2899D6}"/>
              </a:ext>
            </a:extLst>
          </p:cNvPr>
          <p:cNvSpPr/>
          <p:nvPr/>
        </p:nvSpPr>
        <p:spPr>
          <a:xfrm>
            <a:off x="8610599" y="4697599"/>
            <a:ext cx="855133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139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Example: cigarette advertising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Consider the problem faced by the major tobacco companies in the 1970s.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lang="en-US" sz="1800" dirty="0"/>
              <a:t>The firms could advertise or not.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lang="en-US" sz="1800" dirty="0"/>
              <a:t>If you don’t advertise but your rivals do, their profits increase and yours fall.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11</a:t>
            </a:fld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A53C96-8BF9-5045-8116-7C8C186FB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87693"/>
              </p:ext>
            </p:extLst>
          </p:nvPr>
        </p:nvGraphicFramePr>
        <p:xfrm>
          <a:off x="1754279" y="3440691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BAT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Don’t Ad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Imperial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Don’t advertise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$50, $50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$20, $60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$60, $20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$27, $27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72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Example: cigarette advertising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Consider the problem faced by the major tobacco companies in the 1970s.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lang="en-US" sz="1800" dirty="0"/>
              <a:t>The firms could advertise or not.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lang="en-US" sz="1800" dirty="0"/>
              <a:t>If you don’t advertise but your rivals do, their profits increase and yours fall.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12</a:t>
            </a:fld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A53C96-8BF9-5045-8116-7C8C186FB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30983"/>
              </p:ext>
            </p:extLst>
          </p:nvPr>
        </p:nvGraphicFramePr>
        <p:xfrm>
          <a:off x="1754279" y="3440691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BAT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Don’t Ad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Imperial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Don’t advertise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$50, $50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$20, $60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$60, $20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$27, $27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108B36AA-C1B9-304E-8E67-2D2CB77478F0}"/>
              </a:ext>
            </a:extLst>
          </p:cNvPr>
          <p:cNvSpPr/>
          <p:nvPr/>
        </p:nvSpPr>
        <p:spPr>
          <a:xfrm>
            <a:off x="8634693" y="5383375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66A210-4F09-F34F-9D65-82CFBAB46833}"/>
              </a:ext>
            </a:extLst>
          </p:cNvPr>
          <p:cNvSpPr/>
          <p:nvPr/>
        </p:nvSpPr>
        <p:spPr>
          <a:xfrm>
            <a:off x="6442392" y="5405727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35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Example: cigarette advertising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Consider the problem faced by the major tobacco companies in the 1970s.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lang="en-US" sz="1800" dirty="0"/>
              <a:t>The firms could advertise or not.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lang="en-US" sz="1800" dirty="0"/>
              <a:t>If you don’t advertise but your rivals do, their profits increase and yours fall.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13</a:t>
            </a:fld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A53C96-8BF9-5045-8116-7C8C186FB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47526"/>
              </p:ext>
            </p:extLst>
          </p:nvPr>
        </p:nvGraphicFramePr>
        <p:xfrm>
          <a:off x="1754279" y="3440691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BAT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Don’t Ad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Imperial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Don’t advertise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$50, $50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$20, $60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$60, $20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$27, $27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145F8AAE-5106-D349-AF62-35CDFBC5B12E}"/>
              </a:ext>
            </a:extLst>
          </p:cNvPr>
          <p:cNvSpPr/>
          <p:nvPr/>
        </p:nvSpPr>
        <p:spPr>
          <a:xfrm>
            <a:off x="9339543" y="4804906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7452A5-E352-334D-AE64-B4B74AD6769C}"/>
              </a:ext>
            </a:extLst>
          </p:cNvPr>
          <p:cNvSpPr/>
          <p:nvPr/>
        </p:nvSpPr>
        <p:spPr>
          <a:xfrm>
            <a:off x="9252629" y="5349315"/>
            <a:ext cx="729571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8B36AA-C1B9-304E-8E67-2D2CB77478F0}"/>
              </a:ext>
            </a:extLst>
          </p:cNvPr>
          <p:cNvSpPr/>
          <p:nvPr/>
        </p:nvSpPr>
        <p:spPr>
          <a:xfrm>
            <a:off x="8634693" y="5383375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66A210-4F09-F34F-9D65-82CFBAB46833}"/>
              </a:ext>
            </a:extLst>
          </p:cNvPr>
          <p:cNvSpPr/>
          <p:nvPr/>
        </p:nvSpPr>
        <p:spPr>
          <a:xfrm>
            <a:off x="6442392" y="5405727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9000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Example: cigarette advertising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SzPct val="100000"/>
              <a:buNone/>
            </a:pPr>
            <a:r>
              <a:rPr lang="en-US" sz="1800" dirty="0"/>
              <a:t>The US government imposed an advertising ban on TV (amongst other health related measures).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SzPct val="100000"/>
              <a:buNone/>
            </a:pPr>
            <a:r>
              <a:rPr lang="en-US" sz="1800" dirty="0"/>
              <a:t>Big 4 tobacco companies spent $315m on advertising in 1970, and $252m in 1971. Profits rose by $91m. T</a:t>
            </a:r>
            <a:r>
              <a:rPr lang="en-AU" dirty="0"/>
              <a:t>he dominant strategy equilibrium was removed, benefitting the tobacco firms</a:t>
            </a: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14</a:t>
            </a:fld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360F38-0DA7-B142-A026-D43EB7BD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243507"/>
              </p:ext>
            </p:extLst>
          </p:nvPr>
        </p:nvGraphicFramePr>
        <p:xfrm>
          <a:off x="1754279" y="3440691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BAT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Don’t Ad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Imperial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Don’t advertise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$50, $50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$20, $60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$60, $20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$27, $27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0AAAA1D1-C13E-0F49-A86C-F846B4FF1AE6}"/>
              </a:ext>
            </a:extLst>
          </p:cNvPr>
          <p:cNvSpPr/>
          <p:nvPr/>
        </p:nvSpPr>
        <p:spPr>
          <a:xfrm>
            <a:off x="7113168" y="4804906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FC7FD5-4E60-DB41-9077-E08ECBFD19E6}"/>
              </a:ext>
            </a:extLst>
          </p:cNvPr>
          <p:cNvSpPr/>
          <p:nvPr/>
        </p:nvSpPr>
        <p:spPr>
          <a:xfrm>
            <a:off x="6442392" y="4780979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18864D-E8C0-034E-A457-DC66F4BAC863}"/>
              </a:ext>
            </a:extLst>
          </p:cNvPr>
          <p:cNvCxnSpPr/>
          <p:nvPr/>
        </p:nvCxnSpPr>
        <p:spPr>
          <a:xfrm>
            <a:off x="3720075" y="5662465"/>
            <a:ext cx="671764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1301F-B35A-4B42-879C-21B5C8AA48CC}"/>
              </a:ext>
            </a:extLst>
          </p:cNvPr>
          <p:cNvCxnSpPr>
            <a:cxnSpLocks/>
          </p:cNvCxnSpPr>
          <p:nvPr/>
        </p:nvCxnSpPr>
        <p:spPr>
          <a:xfrm flipV="1">
            <a:off x="9234186" y="3873421"/>
            <a:ext cx="0" cy="21809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46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Dominated strategies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A strategy is (strictly) dominated if the player has another strategy that gives a (strictly) higher payoff no matter what her rivals do.</a:t>
            </a:r>
          </a:p>
          <a:p>
            <a:pPr marL="0" indent="0">
              <a:buNone/>
            </a:pPr>
            <a:r>
              <a:rPr lang="en-AU" sz="1800" dirty="0"/>
              <a:t>Consider the following game. Does either player have a dominated strategy? </a:t>
            </a:r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15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771873"/>
              </p:ext>
            </p:extLst>
          </p:nvPr>
        </p:nvGraphicFramePr>
        <p:xfrm>
          <a:off x="2184400" y="395275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Toyota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Large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Small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Don’t build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Large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0,0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12,8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18,9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Honda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8,12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16,16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20,15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Don’t build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9,18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15,20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18,18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9461251" y="4743546"/>
            <a:ext cx="358588" cy="31376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7826686" y="5081715"/>
            <a:ext cx="358588" cy="31376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7849098" y="5488799"/>
            <a:ext cx="358588" cy="31376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5916706" y="5488798"/>
            <a:ext cx="358588" cy="313765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7559240" y="5081714"/>
            <a:ext cx="358588" cy="313765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>
            <a:off x="9143503" y="5100641"/>
            <a:ext cx="358588" cy="313765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88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Dominated strategies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A strategy is (strictly) dominated if the player has another strategy that gives a (strictly) higher payoff no matter what her rivals do.</a:t>
            </a:r>
          </a:p>
          <a:p>
            <a:pPr marL="0" indent="0">
              <a:buNone/>
            </a:pPr>
            <a:r>
              <a:rPr lang="en-AU" sz="1800" dirty="0"/>
              <a:t>Consider the following game. Does either player have a dominated strategy? </a:t>
            </a:r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16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869909"/>
              </p:ext>
            </p:extLst>
          </p:nvPr>
        </p:nvGraphicFramePr>
        <p:xfrm>
          <a:off x="2184400" y="395275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Toyota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Large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Small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Don’t build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Large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0,0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12,8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18,9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Honda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8,12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16,16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20,15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Don’t build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9,18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15,20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18,18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7826686" y="5081715"/>
            <a:ext cx="358588" cy="31376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7849098" y="5488799"/>
            <a:ext cx="358588" cy="31376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7559240" y="5081714"/>
            <a:ext cx="358588" cy="313765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>
            <a:off x="9143503" y="5100641"/>
            <a:ext cx="358588" cy="313765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4C90E9-6736-D246-B4DD-56989B29D597}"/>
              </a:ext>
            </a:extLst>
          </p:cNvPr>
          <p:cNvCxnSpPr/>
          <p:nvPr/>
        </p:nvCxnSpPr>
        <p:spPr>
          <a:xfrm>
            <a:off x="3744298" y="4893400"/>
            <a:ext cx="671764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E042B-EF59-CA4F-AC40-63C8679A5F9D}"/>
              </a:ext>
            </a:extLst>
          </p:cNvPr>
          <p:cNvCxnSpPr>
            <a:cxnSpLocks/>
          </p:cNvCxnSpPr>
          <p:nvPr/>
        </p:nvCxnSpPr>
        <p:spPr>
          <a:xfrm flipV="1">
            <a:off x="6275294" y="3952752"/>
            <a:ext cx="0" cy="21809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165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Best responses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/>
              <a:t>Best response function (reaction function): best choice of strategy for any choice of rival. </a:t>
            </a:r>
          </a:p>
          <a:p>
            <a:pPr marL="0" indent="0">
              <a:buNone/>
            </a:pPr>
            <a:r>
              <a:rPr lang="en-AU" sz="1600" dirty="0"/>
              <a:t>A best response is determined by asking:</a:t>
            </a:r>
          </a:p>
          <a:p>
            <a:r>
              <a:rPr lang="en-AU" sz="1600" dirty="0"/>
              <a:t>“Suppose I know Bob will play ‘Left’. What is my best choice?”</a:t>
            </a:r>
          </a:p>
          <a:p>
            <a:r>
              <a:rPr lang="en-AU" sz="1600" dirty="0"/>
              <a:t>“Suppose I know Bob will play Right. What is my best response?” </a:t>
            </a:r>
          </a:p>
          <a:p>
            <a:pPr marL="0" indent="0">
              <a:buNone/>
            </a:pPr>
            <a:r>
              <a:rPr lang="en-AU" sz="1600" dirty="0"/>
              <a:t>With more players, to determine a best response, you would need to know what every other player would play. </a:t>
            </a:r>
          </a:p>
          <a:p>
            <a:r>
              <a:rPr lang="en-AU" sz="1600" dirty="0"/>
              <a:t>I’m a member of OPEC. Suppose I know that Kuwait plans to export 20m barrels of oil. Saudi Arabia plans to export 30m barrels, and Nigeria plans to export... How much should I produce? </a:t>
            </a:r>
          </a:p>
          <a:p>
            <a:r>
              <a:rPr lang="en-AU" sz="1600" dirty="0"/>
              <a:t>Now suppose I know Kuwait plans to export 25m, Saudi Arabia plans to export 32m, and Nigeria plans... How much should I produce now?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677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Nash equilibrium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/>
              <a:t>A set of strategies is a Nash equilibrium if every player is playing a best response to their rivals’ strategies. No one has an incentive to change strategy </a:t>
            </a:r>
          </a:p>
          <a:p>
            <a:r>
              <a:rPr lang="en-AU" sz="1800" dirty="0"/>
              <a:t>A Nash equilibrium is self-enforcing or stable</a:t>
            </a:r>
          </a:p>
          <a:p>
            <a:r>
              <a:rPr lang="en-AU" sz="1800" dirty="0"/>
              <a:t>Nash equilibrium is a weaker concept than dominant strategy equilibrium</a:t>
            </a: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97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Nash equilibrium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/>
              <a:t>Nash equilibrium is a self-fulfilling agreement. If we agree to play a certain way, we’ll both go through with it. Unilateral deviations are not worthwhile.</a:t>
            </a:r>
          </a:p>
          <a:p>
            <a:pPr marL="0" indent="0">
              <a:buNone/>
            </a:pPr>
            <a:r>
              <a:rPr lang="en-AU" sz="1800" dirty="0"/>
              <a:t>A Nash equilibrium could also be an outcome that we’ve settled on after repeating a situation many many times, or an outcome we expect given repeated observation of similar situations </a:t>
            </a:r>
            <a:endParaRPr lang="en-AU" sz="1600" dirty="0"/>
          </a:p>
          <a:p>
            <a:pPr marL="0" indent="0">
              <a:buNone/>
            </a:pPr>
            <a:r>
              <a:rPr lang="en-AU" sz="1800" dirty="0"/>
              <a:t>What I choose to do depends on what I expect the other player to do – it’s an inherently strategic concept.</a:t>
            </a:r>
            <a:endParaRPr lang="en-US" sz="16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148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Simultaneous move, one-shot games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In simultaneous move, one-shot games, you make decisions without knowing the action of your rival. This can be interpreted as:</a:t>
            </a:r>
          </a:p>
          <a:p>
            <a:pPr>
              <a:buSzPct val="100000"/>
            </a:pPr>
            <a:r>
              <a:rPr lang="en-US" sz="1800" dirty="0"/>
              <a:t>Players make decisions at the same time</a:t>
            </a:r>
          </a:p>
          <a:p>
            <a:pPr>
              <a:buSzPct val="100000"/>
            </a:pPr>
            <a:r>
              <a:rPr lang="en-US" sz="1800" dirty="0"/>
              <a:t>Players make decisions before knowing the decisions of their rivals.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Usually write out in what is called “strategic” or “normal” form:</a:t>
            </a:r>
          </a:p>
          <a:p>
            <a:pPr>
              <a:buSzPct val="100000"/>
            </a:pPr>
            <a:r>
              <a:rPr lang="en-US" sz="1800" dirty="0"/>
              <a:t>Payoffs are represented in a matrix</a:t>
            </a:r>
          </a:p>
          <a:p>
            <a:pPr>
              <a:buSzPct val="100000"/>
            </a:pPr>
            <a:r>
              <a:rPr lang="en-US" sz="1800" dirty="0"/>
              <a:t>Payoffs include all the benefits to a player (monetary, non-monetary)</a:t>
            </a: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9688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Nash equilibrium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600" dirty="0"/>
              <a:t>A procedure for finding Nash Equilibrium in two person games in five steps.</a:t>
            </a:r>
          </a:p>
          <a:p>
            <a:pPr>
              <a:buSzPct val="100000"/>
            </a:pPr>
            <a:r>
              <a:rPr lang="en-US" sz="1600" dirty="0"/>
              <a:t>If both players have a dominant strategy – these constitute their Nash equilibrium strategies.</a:t>
            </a:r>
          </a:p>
          <a:p>
            <a:pPr>
              <a:buSzPct val="100000"/>
            </a:pPr>
            <a:r>
              <a:rPr lang="en-US" sz="1600" dirty="0"/>
              <a:t>If one player has a dominant strategy this is their Nash equilibrium strategy, then find the other players best response to identify NE.</a:t>
            </a:r>
          </a:p>
          <a:p>
            <a:pPr>
              <a:buSzPct val="100000"/>
            </a:pPr>
            <a:r>
              <a:rPr lang="en-US" sz="1600" dirty="0"/>
              <a:t>If neither player has a dominant strategy, eliminate dominated strategies.</a:t>
            </a:r>
          </a:p>
          <a:p>
            <a:pPr>
              <a:buSzPct val="100000"/>
            </a:pPr>
            <a:r>
              <a:rPr lang="en-US" sz="1600" dirty="0"/>
              <a:t>Identify best responses for each player.</a:t>
            </a:r>
          </a:p>
          <a:p>
            <a:pPr>
              <a:buSzPct val="100000"/>
            </a:pPr>
            <a:r>
              <a:rPr lang="en-US" sz="1600" dirty="0"/>
              <a:t>Look for an equilibrium in mixed strategies – see later.</a:t>
            </a:r>
            <a:endParaRPr lang="en-US" sz="1600" i="1" dirty="0"/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600" i="1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279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AEA289A-7D61-D146-892B-5D36472E9553}"/>
              </a:ext>
            </a:extLst>
          </p:cNvPr>
          <p:cNvGraphicFramePr>
            <a:graphicFrameLocks noGrp="1"/>
          </p:cNvGraphicFramePr>
          <p:nvPr/>
        </p:nvGraphicFramePr>
        <p:xfrm>
          <a:off x="1781173" y="3362636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Airbus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Low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High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Boeing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Low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$500, $500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$1000, $0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High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$0, $1000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$750, $750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Nash equilibrium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dirty="0"/>
              <a:t>Recall this example from earlier. Both players have a dominant strategy, which gives the Nash equilibrium.</a:t>
            </a:r>
            <a:endParaRPr lang="en-AU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Econ5026 Strategic Business Relationships, S2 2020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21</a:t>
            </a:fld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7213600" y="4703658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6930200" y="5280217"/>
            <a:ext cx="867600" cy="55909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D43913E-8A33-C942-8BB5-EF4A9DF36A62}"/>
              </a:ext>
            </a:extLst>
          </p:cNvPr>
          <p:cNvSpPr/>
          <p:nvPr/>
        </p:nvSpPr>
        <p:spPr>
          <a:xfrm>
            <a:off x="6423086" y="4697599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1103EB-4D41-894B-8BF1-3A69F2F28E6F}"/>
              </a:ext>
            </a:extLst>
          </p:cNvPr>
          <p:cNvSpPr/>
          <p:nvPr/>
        </p:nvSpPr>
        <p:spPr>
          <a:xfrm>
            <a:off x="8610599" y="4697599"/>
            <a:ext cx="855133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648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Nash equilibrium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600" dirty="0"/>
              <a:t>A procedure for finding Nash Equilibrium in two person games in five steps.</a:t>
            </a:r>
          </a:p>
          <a:p>
            <a:pPr>
              <a:buSzPct val="100000"/>
            </a:pPr>
            <a:r>
              <a:rPr lang="en-US" sz="1600" dirty="0"/>
              <a:t>If both players have a dominant strategy – these constitute their Nash equilibrium strategies.</a:t>
            </a:r>
          </a:p>
          <a:p>
            <a:pPr>
              <a:buSzPct val="100000"/>
            </a:pPr>
            <a:r>
              <a:rPr lang="en-US" sz="1600" dirty="0"/>
              <a:t>If one player has a dominant strategy, this is their Nash equilibrium strategy. Then find the other players best response to identify Nash equilibrium.</a:t>
            </a:r>
          </a:p>
          <a:p>
            <a:pPr>
              <a:buSzPct val="100000"/>
            </a:pPr>
            <a:r>
              <a:rPr lang="en-US" sz="1600" dirty="0"/>
              <a:t>If neither player has a dominant strategy, eliminate dominated strategies.</a:t>
            </a:r>
          </a:p>
          <a:p>
            <a:pPr>
              <a:buSzPct val="100000"/>
            </a:pPr>
            <a:r>
              <a:rPr lang="en-US" sz="1600" dirty="0"/>
              <a:t>Identify best responses for each player.</a:t>
            </a:r>
          </a:p>
          <a:p>
            <a:pPr>
              <a:buSzPct val="100000"/>
            </a:pPr>
            <a:r>
              <a:rPr lang="en-US" sz="1600" dirty="0"/>
              <a:t>Look for an equilibrium in mixed strategies – see later.</a:t>
            </a:r>
            <a:endParaRPr lang="en-US" sz="1600" i="1" dirty="0"/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600" i="1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4542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Nash Equilibrium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Recall this revised pricing example from earlier. Airbus has a dominant strategy. We can then determine the best response of Boeing to locate the Nash </a:t>
            </a:r>
            <a:r>
              <a:rPr lang="en-US" dirty="0" err="1"/>
              <a:t>equlilibrium</a:t>
            </a:r>
            <a:r>
              <a:rPr lang="en-US" dirty="0"/>
              <a:t>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23</a:t>
            </a:fld>
            <a:endParaRPr lang="en-AU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59BAD5-AB60-0D41-B72A-51CE0602D5AE}"/>
              </a:ext>
            </a:extLst>
          </p:cNvPr>
          <p:cNvGraphicFramePr>
            <a:graphicFrameLocks noGrp="1"/>
          </p:cNvGraphicFramePr>
          <p:nvPr/>
        </p:nvGraphicFramePr>
        <p:xfrm>
          <a:off x="1781173" y="3362636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Airbus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Low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High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Boeing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Low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$500, $500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$1000, $0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High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$0, $1000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$750, $750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4A6A30D2-4C9A-6B43-825A-2A3AF0F667AA}"/>
              </a:ext>
            </a:extLst>
          </p:cNvPr>
          <p:cNvSpPr/>
          <p:nvPr/>
        </p:nvSpPr>
        <p:spPr>
          <a:xfrm>
            <a:off x="7213600" y="4703658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5B975A-7A93-974E-A196-570B24804AA4}"/>
              </a:ext>
            </a:extLst>
          </p:cNvPr>
          <p:cNvSpPr/>
          <p:nvPr/>
        </p:nvSpPr>
        <p:spPr>
          <a:xfrm>
            <a:off x="6930200" y="5280217"/>
            <a:ext cx="867600" cy="55909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A4B59B-F3A9-044B-99B4-7C61E6B23F3D}"/>
              </a:ext>
            </a:extLst>
          </p:cNvPr>
          <p:cNvSpPr/>
          <p:nvPr/>
        </p:nvSpPr>
        <p:spPr>
          <a:xfrm>
            <a:off x="6423086" y="4697599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A4FBDE-2B85-CE47-AEDD-3067FBC500A7}"/>
              </a:ext>
            </a:extLst>
          </p:cNvPr>
          <p:cNvSpPr/>
          <p:nvPr/>
        </p:nvSpPr>
        <p:spPr>
          <a:xfrm>
            <a:off x="8610599" y="4697599"/>
            <a:ext cx="855133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464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Nash equilibrium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600" dirty="0"/>
              <a:t>A procedure for finding Nash Equilibrium in two person games in five steps.</a:t>
            </a:r>
          </a:p>
          <a:p>
            <a:pPr>
              <a:buSzPct val="100000"/>
            </a:pPr>
            <a:r>
              <a:rPr lang="en-US" sz="1600" dirty="0"/>
              <a:t>If both players have a dominant strategy – these constitute their Nash equilibrium strategies.</a:t>
            </a:r>
          </a:p>
          <a:p>
            <a:pPr>
              <a:buSzPct val="100000"/>
            </a:pPr>
            <a:r>
              <a:rPr lang="en-US" sz="1600" dirty="0"/>
              <a:t>If one player has a dominant strategy this is their Nash equilibrium strategy, then find the other players best response to identify NE.</a:t>
            </a:r>
          </a:p>
          <a:p>
            <a:pPr>
              <a:buSzPct val="100000"/>
            </a:pPr>
            <a:r>
              <a:rPr lang="en-US" sz="1600" dirty="0"/>
              <a:t>If neither player has a dominant strategy, eliminate dominated strategies.</a:t>
            </a:r>
          </a:p>
          <a:p>
            <a:pPr>
              <a:buSzPct val="100000"/>
            </a:pPr>
            <a:r>
              <a:rPr lang="en-US" sz="1600" dirty="0"/>
              <a:t>Identify best responses for each player.</a:t>
            </a:r>
          </a:p>
          <a:p>
            <a:pPr>
              <a:buSzPct val="100000"/>
            </a:pPr>
            <a:r>
              <a:rPr lang="en-US" sz="1600" dirty="0"/>
              <a:t>Look for an equilibrium in mixed strategies – see later.</a:t>
            </a:r>
            <a:endParaRPr lang="en-US" sz="1600" i="1" dirty="0"/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600" i="1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305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solidFill>
                  <a:srgbClr val="002060"/>
                </a:solidFill>
              </a:rPr>
              <a:t>NASh</a:t>
            </a:r>
            <a:r>
              <a:rPr lang="en-US" b="1" i="1" dirty="0">
                <a:solidFill>
                  <a:srgbClr val="002060"/>
                </a:solidFill>
              </a:rPr>
              <a:t> Equilibrium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Recall this game from before. We effectively used these steps: eliminated the dominated strategies to identify the Nash equilibrium of Small/Small.</a:t>
            </a:r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25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33980"/>
              </p:ext>
            </p:extLst>
          </p:nvPr>
        </p:nvGraphicFramePr>
        <p:xfrm>
          <a:off x="2184400" y="395275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Toyota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Large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Small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Don’t build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Large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0,0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12,8)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18,9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Honda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8,12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16,16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20,15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Don’t build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9,18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15,20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18,18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7826686" y="5081715"/>
            <a:ext cx="358588" cy="31376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7849098" y="5488799"/>
            <a:ext cx="358588" cy="31376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7559240" y="5081714"/>
            <a:ext cx="358588" cy="313765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>
            <a:off x="9143503" y="5100641"/>
            <a:ext cx="358588" cy="313765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4C90E9-6736-D246-B4DD-56989B29D597}"/>
              </a:ext>
            </a:extLst>
          </p:cNvPr>
          <p:cNvCxnSpPr/>
          <p:nvPr/>
        </p:nvCxnSpPr>
        <p:spPr>
          <a:xfrm>
            <a:off x="3744298" y="4893400"/>
            <a:ext cx="671764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E042B-EF59-CA4F-AC40-63C8679A5F9D}"/>
              </a:ext>
            </a:extLst>
          </p:cNvPr>
          <p:cNvCxnSpPr>
            <a:cxnSpLocks/>
          </p:cNvCxnSpPr>
          <p:nvPr/>
        </p:nvCxnSpPr>
        <p:spPr>
          <a:xfrm flipV="1">
            <a:off x="6275294" y="3952752"/>
            <a:ext cx="0" cy="21809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253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Coordination games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In a competitive setting coordination can often be very profitable. Consider this game between Boeing &amp; Airbus making a decision about using a common communications technology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</a:pPr>
            <a:endParaRPr lang="en-AU" sz="1800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26</a:t>
            </a:fld>
            <a:endParaRPr lang="en-AU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326DFD1-F8FE-CF43-AEEE-210A15645B9D}"/>
              </a:ext>
            </a:extLst>
          </p:cNvPr>
          <p:cNvGraphicFramePr>
            <a:graphicFrameLocks noGrp="1"/>
          </p:cNvGraphicFramePr>
          <p:nvPr/>
        </p:nvGraphicFramePr>
        <p:xfrm>
          <a:off x="1781173" y="3362636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Airbus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Beta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Boeing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$100, $100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$50, $50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Beta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$50, $50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$100, $100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555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Coordination games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There are two Nash equilibria, and no focal point to help coordinate.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</a:pPr>
            <a:endParaRPr lang="en-AU" sz="1800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27</a:t>
            </a:fld>
            <a:endParaRPr lang="en-AU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326DFD1-F8FE-CF43-AEEE-210A15645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841420"/>
              </p:ext>
            </p:extLst>
          </p:nvPr>
        </p:nvGraphicFramePr>
        <p:xfrm>
          <a:off x="1781173" y="3362636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Airbus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Beta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Boeing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$100, $100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$50, $50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Beta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$50, $50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$100, $100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927827A4-CFC7-434F-8FDE-5FFC216E1BF2}"/>
              </a:ext>
            </a:extLst>
          </p:cNvPr>
          <p:cNvSpPr/>
          <p:nvPr/>
        </p:nvSpPr>
        <p:spPr>
          <a:xfrm>
            <a:off x="7213600" y="4703658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5CA86F-3460-9944-8F14-B252A57CB44B}"/>
              </a:ext>
            </a:extLst>
          </p:cNvPr>
          <p:cNvSpPr/>
          <p:nvPr/>
        </p:nvSpPr>
        <p:spPr>
          <a:xfrm>
            <a:off x="8439497" y="5298015"/>
            <a:ext cx="867600" cy="55909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939CDB-3036-C644-B64E-4DCA53137779}"/>
              </a:ext>
            </a:extLst>
          </p:cNvPr>
          <p:cNvSpPr/>
          <p:nvPr/>
        </p:nvSpPr>
        <p:spPr>
          <a:xfrm>
            <a:off x="6423086" y="4697599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93014D2-417B-4541-B3EC-DD8D82E466C5}"/>
              </a:ext>
            </a:extLst>
          </p:cNvPr>
          <p:cNvSpPr/>
          <p:nvPr/>
        </p:nvSpPr>
        <p:spPr>
          <a:xfrm>
            <a:off x="9306996" y="5322568"/>
            <a:ext cx="855133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948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Coordination games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Consider this revised technology game. Again there are two Nash equilibria.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How could Boeing get its preferred Nash equilibria? Could Boeing pre-commit to one option? If so, pre-commitment must be credible (e.g. public sign agreement with parts supplier).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</a:pPr>
            <a:endParaRPr lang="en-AU" sz="1800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28</a:t>
            </a:fld>
            <a:endParaRPr lang="en-AU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326DFD1-F8FE-CF43-AEEE-210A15645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31195"/>
              </p:ext>
            </p:extLst>
          </p:nvPr>
        </p:nvGraphicFramePr>
        <p:xfrm>
          <a:off x="1781173" y="3362636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Airbus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Beta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Boeing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$100, $50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$40, $40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Beta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$25, $25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$50, $100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2A36E30D-22BF-CE41-97F1-48A50686BBE9}"/>
              </a:ext>
            </a:extLst>
          </p:cNvPr>
          <p:cNvSpPr/>
          <p:nvPr/>
        </p:nvSpPr>
        <p:spPr>
          <a:xfrm>
            <a:off x="7213600" y="4703658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8D4A3A-8380-B74A-A6BA-784CEE0ABFA9}"/>
              </a:ext>
            </a:extLst>
          </p:cNvPr>
          <p:cNvSpPr/>
          <p:nvPr/>
        </p:nvSpPr>
        <p:spPr>
          <a:xfrm>
            <a:off x="8439497" y="5298015"/>
            <a:ext cx="867600" cy="55909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0C8EED-7C29-0242-9809-74F4DBEB03F4}"/>
              </a:ext>
            </a:extLst>
          </p:cNvPr>
          <p:cNvSpPr/>
          <p:nvPr/>
        </p:nvSpPr>
        <p:spPr>
          <a:xfrm>
            <a:off x="6423086" y="4697599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E05A7D-CF1E-734E-B42A-932F5E8E2C2A}"/>
              </a:ext>
            </a:extLst>
          </p:cNvPr>
          <p:cNvSpPr/>
          <p:nvPr/>
        </p:nvSpPr>
        <p:spPr>
          <a:xfrm>
            <a:off x="9306996" y="5322568"/>
            <a:ext cx="855133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598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Simultaneous move, one-shot games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dirty="0"/>
              <a:t>Consider the following pricing game for Boeing and Airbus. Numbers represent profits.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dirty="0"/>
              <a:t>The number left number in each cell is the payoff to the left player (Boeing).</a:t>
            </a:r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</a:pPr>
            <a:endParaRPr lang="en-AU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39423"/>
              </p:ext>
            </p:extLst>
          </p:nvPr>
        </p:nvGraphicFramePr>
        <p:xfrm>
          <a:off x="1781173" y="3362636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Airbus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Low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High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Boeing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Low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$500, $500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$1000, $0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High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$0, $1000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$750, $750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79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A84D604-D446-4842-9935-AF02460D9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401609"/>
              </p:ext>
            </p:extLst>
          </p:nvPr>
        </p:nvGraphicFramePr>
        <p:xfrm>
          <a:off x="1781173" y="3362636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Airbus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Low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High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Boeing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Low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$500, $500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$1000, $0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High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$0, $1000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$750, $750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Simultaneous move, one-shot games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dirty="0"/>
              <a:t>Consider the following pricing game for Boeing and Airbus. Numbers represent profits.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dirty="0"/>
              <a:t>The number left number in each cell is the payoff to the left player (Boeing).</a:t>
            </a:r>
            <a:endParaRPr lang="en-AU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6423086" y="4697599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8610599" y="4697599"/>
            <a:ext cx="855133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645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AEA289A-7D61-D146-892B-5D36472E9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086548"/>
              </p:ext>
            </p:extLst>
          </p:nvPr>
        </p:nvGraphicFramePr>
        <p:xfrm>
          <a:off x="1781173" y="3362636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Airbus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Low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High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Boeing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Low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$500, $500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$1000, $0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High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$0, $1000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$750, $750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Simultaneous move, one-shot games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/>
              <a:t>Consider the following pricing game for Boeing and Airbus. Numbers represent profits.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/>
              <a:t>The number left number in each cell is the payoff to the left player (Boeing).</a:t>
            </a:r>
            <a:endParaRPr lang="en-AU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Econ5026 Strategic Business Relationships, S2 2020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7213600" y="4703658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6930200" y="5280217"/>
            <a:ext cx="867600" cy="55909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D43913E-8A33-C942-8BB5-EF4A9DF36A62}"/>
              </a:ext>
            </a:extLst>
          </p:cNvPr>
          <p:cNvSpPr/>
          <p:nvPr/>
        </p:nvSpPr>
        <p:spPr>
          <a:xfrm>
            <a:off x="6423086" y="4697599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1103EB-4D41-894B-8BF1-3A69F2F28E6F}"/>
              </a:ext>
            </a:extLst>
          </p:cNvPr>
          <p:cNvSpPr/>
          <p:nvPr/>
        </p:nvSpPr>
        <p:spPr>
          <a:xfrm>
            <a:off x="8610599" y="4697599"/>
            <a:ext cx="855133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803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Simultaneous move, one-shot games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dirty="0"/>
              <a:t>This Airbus-Boeing game is a rebadged Prisoners dilemma in which the (strictly) dominant strategy is to expand.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dirty="0"/>
              <a:t>Notice how this does not maximise surplus from the view of the players. How can firms such as these get to a better outcome?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dirty="0"/>
              <a:t>In this game we assume that players make their decisions simultaneously. Consider what happens when players make decisions sequentially. We’ll come to that in another section.</a:t>
            </a:r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</a:pPr>
            <a:endParaRPr lang="en-AU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38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Components of a game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Players: </a:t>
            </a:r>
            <a:r>
              <a:rPr lang="en-AU" sz="1800" i="1" dirty="0" err="1"/>
              <a:t>i</a:t>
            </a:r>
            <a:r>
              <a:rPr lang="en-AU" sz="1800" dirty="0"/>
              <a:t> = 1,...,n</a:t>
            </a:r>
          </a:p>
          <a:p>
            <a:r>
              <a:rPr lang="en-AU" sz="1800" dirty="0"/>
              <a:t>Actions: (e.g. prices or quantities or advertising)</a:t>
            </a:r>
          </a:p>
          <a:p>
            <a:r>
              <a:rPr lang="en-AU" sz="1800" dirty="0"/>
              <a:t>Strategies: complete contingent plan of action</a:t>
            </a:r>
          </a:p>
          <a:p>
            <a:r>
              <a:rPr lang="en-AU" sz="1800" dirty="0"/>
              <a:t>Information available to players: we will assume perfect information</a:t>
            </a:r>
          </a:p>
          <a:p>
            <a:r>
              <a:rPr lang="en-AU" sz="1800" dirty="0"/>
              <a:t>Rules of the game</a:t>
            </a:r>
          </a:p>
          <a:p>
            <a:r>
              <a:rPr lang="en-AU" sz="1800" dirty="0"/>
              <a:t>Payoffs: a complete summary of the value to each player</a:t>
            </a: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49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Dominant Strategies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/>
              <a:t>A strategy is (strictly) </a:t>
            </a:r>
            <a:r>
              <a:rPr lang="en-AU" sz="1800" b="1" dirty="0"/>
              <a:t>dominant</a:t>
            </a:r>
            <a:r>
              <a:rPr lang="en-AU" sz="1800" dirty="0"/>
              <a:t> if it gives a (strictly) higher payoff than every other strategy, for every strategy that your rivals play. </a:t>
            </a:r>
          </a:p>
          <a:p>
            <a:r>
              <a:rPr lang="en-AU" sz="1800" dirty="0"/>
              <a:t>If you have a strictly dominant strategy, you should play it for sure.</a:t>
            </a:r>
          </a:p>
          <a:p>
            <a:r>
              <a:rPr lang="en-AU" sz="1800" dirty="0"/>
              <a:t>In a </a:t>
            </a:r>
            <a:r>
              <a:rPr lang="en-AU" sz="1800" i="1" dirty="0"/>
              <a:t>dominant strategy equilibrium</a:t>
            </a:r>
            <a:r>
              <a:rPr lang="en-AU" sz="1800" dirty="0"/>
              <a:t>, all players choose a dominant strategy.</a:t>
            </a:r>
            <a:endParaRPr lang="en-US" sz="1800" dirty="0"/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75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Dominant Strategies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Reconsider the pricing game between Boeing and Airbus. Does either player have a dominant strategy?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9</a:t>
            </a:fld>
            <a:endParaRPr lang="en-AU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59BAD5-AB60-0D41-B72A-51CE0602D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19096"/>
              </p:ext>
            </p:extLst>
          </p:nvPr>
        </p:nvGraphicFramePr>
        <p:xfrm>
          <a:off x="1781173" y="3362636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Airbus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Low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High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Boeing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Low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$500, $500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$1000, $0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High price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$0, $1000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$750, $750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4A6A30D2-4C9A-6B43-825A-2A3AF0F667AA}"/>
              </a:ext>
            </a:extLst>
          </p:cNvPr>
          <p:cNvSpPr/>
          <p:nvPr/>
        </p:nvSpPr>
        <p:spPr>
          <a:xfrm>
            <a:off x="7213600" y="4703658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5B975A-7A93-974E-A196-570B24804AA4}"/>
              </a:ext>
            </a:extLst>
          </p:cNvPr>
          <p:cNvSpPr/>
          <p:nvPr/>
        </p:nvSpPr>
        <p:spPr>
          <a:xfrm>
            <a:off x="6930200" y="5280217"/>
            <a:ext cx="867600" cy="55909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A4B59B-F3A9-044B-99B4-7C61E6B23F3D}"/>
              </a:ext>
            </a:extLst>
          </p:cNvPr>
          <p:cNvSpPr/>
          <p:nvPr/>
        </p:nvSpPr>
        <p:spPr>
          <a:xfrm>
            <a:off x="6423086" y="4697599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A4FBDE-2B85-CE47-AEDD-3067FBC500A7}"/>
              </a:ext>
            </a:extLst>
          </p:cNvPr>
          <p:cNvSpPr/>
          <p:nvPr/>
        </p:nvSpPr>
        <p:spPr>
          <a:xfrm>
            <a:off x="8610599" y="4697599"/>
            <a:ext cx="855133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9165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3Game Theory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7730</TotalTime>
  <Words>2125</Words>
  <Application>Microsoft Macintosh PowerPoint</Application>
  <PresentationFormat>Widescreen</PresentationFormat>
  <Paragraphs>400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Tw Cen MT</vt:lpstr>
      <vt:lpstr>Wingdings</vt:lpstr>
      <vt:lpstr>Droplet</vt:lpstr>
      <vt:lpstr>Lecture 2.1 Single Period Games: Simultaneous moves</vt:lpstr>
      <vt:lpstr>Simultaneous move, one-shot games</vt:lpstr>
      <vt:lpstr>Simultaneous move, one-shot games</vt:lpstr>
      <vt:lpstr>Simultaneous move, one-shot games</vt:lpstr>
      <vt:lpstr>Simultaneous move, one-shot games</vt:lpstr>
      <vt:lpstr>Simultaneous move, one-shot games</vt:lpstr>
      <vt:lpstr>Components of a game</vt:lpstr>
      <vt:lpstr>Dominant Strategies</vt:lpstr>
      <vt:lpstr>Dominant Strategies</vt:lpstr>
      <vt:lpstr>Dominant Strategies</vt:lpstr>
      <vt:lpstr>Example: cigarette advertising</vt:lpstr>
      <vt:lpstr>Example: cigarette advertising</vt:lpstr>
      <vt:lpstr>Example: cigarette advertising</vt:lpstr>
      <vt:lpstr>Example: cigarette advertising</vt:lpstr>
      <vt:lpstr>Dominated strategies</vt:lpstr>
      <vt:lpstr>Dominated strategies</vt:lpstr>
      <vt:lpstr>Best responses</vt:lpstr>
      <vt:lpstr>Nash equilibrium</vt:lpstr>
      <vt:lpstr>Nash equilibrium</vt:lpstr>
      <vt:lpstr>Nash equilibrium</vt:lpstr>
      <vt:lpstr>Nash equilibrium</vt:lpstr>
      <vt:lpstr>Nash equilibrium</vt:lpstr>
      <vt:lpstr>Nash Equilibrium</vt:lpstr>
      <vt:lpstr>Nash equilibrium</vt:lpstr>
      <vt:lpstr>NASh Equilibrium</vt:lpstr>
      <vt:lpstr>Coordination games</vt:lpstr>
      <vt:lpstr>Coordination games</vt:lpstr>
      <vt:lpstr>Coordination games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434</cp:revision>
  <dcterms:created xsi:type="dcterms:W3CDTF">2015-02-25T21:48:00Z</dcterms:created>
  <dcterms:modified xsi:type="dcterms:W3CDTF">2020-08-27T10:03:49Z</dcterms:modified>
</cp:coreProperties>
</file>