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75" r:id="rId3"/>
    <p:sldId id="540" r:id="rId4"/>
    <p:sldId id="541" r:id="rId5"/>
    <p:sldId id="477" r:id="rId6"/>
    <p:sldId id="414" r:id="rId7"/>
    <p:sldId id="478" r:id="rId8"/>
    <p:sldId id="538" r:id="rId9"/>
    <p:sldId id="479" r:id="rId10"/>
    <p:sldId id="542" r:id="rId11"/>
    <p:sldId id="544" r:id="rId12"/>
    <p:sldId id="543" r:id="rId13"/>
    <p:sldId id="539" r:id="rId14"/>
    <p:sldId id="481" r:id="rId15"/>
    <p:sldId id="545" r:id="rId16"/>
    <p:sldId id="482" r:id="rId17"/>
    <p:sldId id="483" r:id="rId18"/>
    <p:sldId id="484" r:id="rId19"/>
    <p:sldId id="485" r:id="rId20"/>
    <p:sldId id="486" r:id="rId21"/>
    <p:sldId id="488" r:id="rId22"/>
    <p:sldId id="489" r:id="rId23"/>
    <p:sldId id="490" r:id="rId24"/>
    <p:sldId id="534" r:id="rId25"/>
    <p:sldId id="487" r:id="rId26"/>
    <p:sldId id="480" r:id="rId27"/>
    <p:sldId id="536" r:id="rId28"/>
    <p:sldId id="535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28/8/20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99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44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15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65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19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98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28/8/20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28/8/20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strategies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To find the highest possible price, observe that, by setting the highest price, a firm only sells to its loyal customers: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bar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Therefore, it makes sense to set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sz="1800" dirty="0"/>
                  <a:t> = 2, the highest possible price, making </a:t>
                </a:r>
                <a14:m>
                  <m:oMath xmlns:m="http://schemas.openxmlformats.org/officeDocument/2006/math">
                    <m:r>
                      <a:rPr lang="el-GR" sz="18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1800" i="1" dirty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AU" sz="1800" i="1" dirty="0">
                        <a:latin typeface="Cambria Math" panose="02040503050406030204" pitchFamily="18" charset="0"/>
                      </a:rPr>
                      <m:t>) = </m:t>
                    </m:r>
                  </m:oMath>
                </a14:m>
                <a:r>
                  <a:rPr lang="en-AU" sz="1800" dirty="0"/>
                  <a:t>1000.</a:t>
                </a:r>
              </a:p>
              <a:p>
                <a:pPr marL="0" indent="0">
                  <a:buNone/>
                </a:pPr>
                <a:r>
                  <a:rPr lang="en-AU" sz="1800" dirty="0"/>
                  <a:t>Similarly, by setting the lowest possible price, a firm is guaranteed to capture all the informed consumers: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AU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AU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bar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br>
                  <a:rPr lang="en-AU" sz="1800" dirty="0"/>
                </a:br>
                <a:r>
                  <a:rPr lang="en-AU" sz="1800" dirty="0"/>
                  <a:t>In equilibrium, this must give the same profits as the highest price: 2000(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AU" sz="18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sz="1800" dirty="0"/>
                  <a:t> − 1) = 1000 ⇒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AU" sz="18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sz="1800" dirty="0"/>
                  <a:t> = 1.5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5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final piece of the puzzle is to find F(</a:t>
                </a:r>
                <a:r>
                  <a:rPr lang="en-AU" i="1" dirty="0"/>
                  <a:t>p</a:t>
                </a:r>
                <a:r>
                  <a:rPr lang="en-AU" dirty="0"/>
                  <a:t>). Suppose Firm 1 sets price p between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. How many customers do they sell to? </a:t>
                </a:r>
              </a:p>
              <a:p>
                <a:r>
                  <a:rPr lang="en-AU" dirty="0"/>
                  <a:t>They have 1000 loyal customers</a:t>
                </a:r>
              </a:p>
              <a:p>
                <a:r>
                  <a:rPr lang="en-AU" dirty="0"/>
                  <a:t>With probability 1 − F (</a:t>
                </a:r>
                <a:r>
                  <a:rPr lang="en-AU" i="1" dirty="0"/>
                  <a:t>p</a:t>
                </a:r>
                <a:r>
                  <a:rPr lang="en-AU" dirty="0"/>
                  <a:t>), they have the cheapest price, and they also sell to the 1000 informed consumers</a:t>
                </a:r>
              </a:p>
              <a:p>
                <a:pPr marL="0" indent="0">
                  <a:buNone/>
                </a:pPr>
                <a:r>
                  <a:rPr lang="en-AU" dirty="0"/>
                  <a:t>Therefore, expected profits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1000+1000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=1000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In equilibrium, this must give the same profits as the highest or lowest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1000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85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 summary, we can show that the firms should choose a price of between $1.50 and $2.00 where the probability the price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 the following: </a:t>
                </a: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24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So the probability the price is less than $1.75 is equal to: </a:t>
                </a:r>
              </a:p>
              <a:p>
                <a:pPr marL="0" indent="0">
                  <a:spcBef>
                    <a:spcPts val="3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∗1.75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n-US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33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So what is the intuition and lesson here?</a:t>
            </a:r>
          </a:p>
          <a:p>
            <a:pPr>
              <a:buSzPct val="100000"/>
            </a:pPr>
            <a:r>
              <a:rPr lang="en-US" dirty="0"/>
              <a:t>We are thinking about a game where the firms are randomly choosing a price – in effect randomly choosing to have a sale</a:t>
            </a:r>
            <a:r>
              <a:rPr lang="en-US" dirty="0">
                <a:solidFill>
                  <a:schemeClr val="tx1"/>
                </a:solidFill>
              </a:rPr>
              <a:t>. They might have a sale one week in every three and so set the price less than $1.75 once every three weeks.</a:t>
            </a:r>
          </a:p>
          <a:p>
            <a:pPr>
              <a:buSzPct val="100000"/>
            </a:pPr>
            <a:r>
              <a:rPr lang="en-AU" dirty="0"/>
              <a:t>The question is whether this is the best strategy and what does it mean for the other firm – will they respond and how to do they respond?</a:t>
            </a:r>
          </a:p>
          <a:p>
            <a:pPr>
              <a:buSzPct val="100000"/>
            </a:pPr>
            <a:r>
              <a:rPr lang="en-AU" b="1" i="1" dirty="0">
                <a:solidFill>
                  <a:srgbClr val="FF0000"/>
                </a:solidFill>
              </a:rPr>
              <a:t>What we showed was the equilibrium set of strategies</a:t>
            </a:r>
            <a:r>
              <a:rPr lang="en-A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71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Entry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market entry game in which firms try to decide whether to enter a market.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17298"/>
              </p:ext>
            </p:extLst>
          </p:nvPr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tx1"/>
                          </a:solidFill>
                        </a:rPr>
                        <a:t>Pure Water Co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Eau</a:t>
                      </a:r>
                      <a:r>
                        <a:rPr lang="en-AU" sz="3200" b="1" baseline="0" dirty="0">
                          <a:solidFill>
                            <a:srgbClr val="00B050"/>
                          </a:solidFill>
                        </a:rPr>
                        <a:t> Claire</a:t>
                      </a:r>
                      <a:endParaRPr lang="en-AU" sz="3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-$50, -$50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enter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39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Entry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There are two pure strategy equilibria. But is there a mixed strategy equilibrium?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tx1"/>
                          </a:solidFill>
                        </a:rPr>
                        <a:t>Pure Water Co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Eau</a:t>
                      </a:r>
                      <a:r>
                        <a:rPr lang="en-AU" sz="3200" b="1" baseline="0" dirty="0">
                          <a:solidFill>
                            <a:srgbClr val="00B050"/>
                          </a:solidFill>
                        </a:rPr>
                        <a:t> Claire</a:t>
                      </a:r>
                      <a:endParaRPr lang="en-AU" sz="3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-$50, -$50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enter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491943" y="475017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021046" y="5389468"/>
            <a:ext cx="94297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787093" y="4732804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423772" y="5377702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Entry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key to solving this is to note that: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 “Every pure strategy that is played as part of a mixed strategy Nash equilibrium has the same expected value”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probability that </a:t>
            </a:r>
            <a:r>
              <a:rPr lang="en-US" dirty="0" err="1"/>
              <a:t>Eau</a:t>
            </a:r>
            <a:r>
              <a:rPr lang="en-US" dirty="0"/>
              <a:t> Claire enters, and 1-</a:t>
            </a:r>
            <a:r>
              <a:rPr lang="en-US" i="1" dirty="0"/>
              <a:t>p</a:t>
            </a:r>
            <a:r>
              <a:rPr lang="en-US" dirty="0"/>
              <a:t> be probability that </a:t>
            </a:r>
            <a:r>
              <a:rPr lang="en-US" dirty="0" err="1"/>
              <a:t>Eau</a:t>
            </a:r>
            <a:r>
              <a:rPr lang="en-US" dirty="0"/>
              <a:t> Claire does not enter.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probability that Pure Water Co enters, and 1-</a:t>
            </a:r>
            <a:r>
              <a:rPr lang="en-US" i="1" dirty="0"/>
              <a:t>q</a:t>
            </a:r>
            <a:r>
              <a:rPr lang="en-US" dirty="0"/>
              <a:t> be probability that Pure Water Co does not enter.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 err="1"/>
              <a:t>Eau</a:t>
            </a:r>
            <a:r>
              <a:rPr lang="en-US" dirty="0"/>
              <a:t> Claire’s profit if it chooses the pure strategy of entering while Pure Water Co uses a mixed strategy: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-50q + (1-q)100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Suppose </a:t>
            </a:r>
            <a:r>
              <a:rPr lang="en-US" dirty="0" err="1"/>
              <a:t>Eau</a:t>
            </a:r>
            <a:r>
              <a:rPr lang="en-US" dirty="0"/>
              <a:t> Claire chooses the pure strategy of not entering while 2 uses a mixed strategy. This gives a payoff of 0.</a:t>
            </a:r>
            <a:endParaRPr lang="en-US" b="1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2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Entry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Now, we want to set the payoffs for </a:t>
            </a:r>
            <a:r>
              <a:rPr lang="en-US" dirty="0" err="1"/>
              <a:t>Eau</a:t>
            </a:r>
            <a:r>
              <a:rPr lang="en-US" dirty="0"/>
              <a:t> Claire under both pure strategies equal to each other: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EV</a:t>
            </a:r>
            <a:r>
              <a:rPr lang="en-US" i="1" baseline="-25000" dirty="0"/>
              <a:t>1</a:t>
            </a:r>
            <a:r>
              <a:rPr lang="en-US" i="1" dirty="0"/>
              <a:t>(stay out) , or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-50q + (1-q)100 =0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q=2/3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Note </a:t>
            </a:r>
            <a:r>
              <a:rPr lang="en-US" dirty="0" err="1"/>
              <a:t>Eau</a:t>
            </a:r>
            <a:r>
              <a:rPr lang="en-US" dirty="0"/>
              <a:t> Claire’s expected payoff: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2/3*(-50)+1/3*(100) = EV</a:t>
            </a:r>
            <a:r>
              <a:rPr lang="en-US" i="1" baseline="-25000" dirty="0"/>
              <a:t>1</a:t>
            </a:r>
            <a:r>
              <a:rPr lang="en-US" i="1" dirty="0"/>
              <a:t>(stay out) = 0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So applying the same approach to Pure Water Co, the equilibrium strategy is 2/3 probability on entering market.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b="1" i="1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49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NICHE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market niche game in which firms try to carve out a market niche. Note that this is no longer symmetric.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Again, two pure strategy equilibria. </a:t>
            </a: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18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38521"/>
              </p:ext>
            </p:extLst>
          </p:nvPr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Pure Water Co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Don’t 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Eau</a:t>
                      </a:r>
                      <a:r>
                        <a:rPr lang="en-AU" sz="3200" b="1" baseline="0" dirty="0">
                          <a:solidFill>
                            <a:srgbClr val="00B050"/>
                          </a:solidFill>
                        </a:rPr>
                        <a:t> Claire</a:t>
                      </a:r>
                      <a:endParaRPr lang="en-AU" sz="3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Enter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-$50</a:t>
                      </a:r>
                      <a:r>
                        <a:rPr lang="en-AU" sz="2400" b="1" dirty="0"/>
                        <a:t>, </a:t>
                      </a:r>
                      <a:r>
                        <a:rPr lang="en-AU" sz="2400" b="1" dirty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$50</a:t>
                      </a:r>
                      <a:endParaRPr lang="en-AU" sz="2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$150</a:t>
                      </a:r>
                      <a:r>
                        <a:rPr lang="en-AU" sz="2400" b="1" dirty="0"/>
                        <a:t>, </a:t>
                      </a:r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$0</a:t>
                      </a:r>
                      <a:endParaRPr lang="en-AU" sz="2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Don’t enter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$0</a:t>
                      </a:r>
                      <a:r>
                        <a:rPr lang="en-AU" sz="2400" b="1" dirty="0"/>
                        <a:t>,</a:t>
                      </a:r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$100</a:t>
                      </a:r>
                      <a:endParaRPr lang="en-AU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B050"/>
                          </a:solidFill>
                        </a:rPr>
                        <a:t>$0</a:t>
                      </a:r>
                      <a:r>
                        <a:rPr lang="en-AU" sz="2400" b="1" dirty="0"/>
                        <a:t>, </a:t>
                      </a:r>
                      <a:r>
                        <a:rPr lang="en-A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$0</a:t>
                      </a:r>
                      <a:endParaRPr lang="en-AU" sz="2400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491943" y="475017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021046" y="5389468"/>
            <a:ext cx="94297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787093" y="4732804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423772" y="5377702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96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NICHE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Solving again: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probability that </a:t>
            </a:r>
            <a:r>
              <a:rPr lang="en-US" dirty="0" err="1"/>
              <a:t>Eau</a:t>
            </a:r>
            <a:r>
              <a:rPr lang="en-US" dirty="0"/>
              <a:t> Claire enters, and 1-</a:t>
            </a:r>
            <a:r>
              <a:rPr lang="en-US" i="1" dirty="0"/>
              <a:t>p</a:t>
            </a:r>
            <a:r>
              <a:rPr lang="en-US" dirty="0"/>
              <a:t> be probability that </a:t>
            </a:r>
            <a:r>
              <a:rPr lang="en-US" dirty="0" err="1"/>
              <a:t>Eau</a:t>
            </a:r>
            <a:r>
              <a:rPr lang="en-US" dirty="0"/>
              <a:t> Claire does not enter.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probability that Pure Water Co enters, and 1-</a:t>
            </a:r>
            <a:r>
              <a:rPr lang="en-US" i="1" dirty="0"/>
              <a:t>q</a:t>
            </a:r>
            <a:r>
              <a:rPr lang="en-US" dirty="0"/>
              <a:t> be probability that Pure Water Co does not enter.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 err="1"/>
              <a:t>Eau</a:t>
            </a:r>
            <a:r>
              <a:rPr lang="en-US" dirty="0"/>
              <a:t> Claire’s profit if it chooses the pure strategy of entering while Pure Water Co uses a mixed strategy: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-50q + (1-q)150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Suppose </a:t>
            </a:r>
            <a:r>
              <a:rPr lang="en-US" dirty="0" err="1"/>
              <a:t>Eau</a:t>
            </a:r>
            <a:r>
              <a:rPr lang="en-US" dirty="0"/>
              <a:t> Claire chooses the pure strategy of not entering while Pure Water Co uses a mixed strategy. This gives a payoff of 0.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8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Mixed Strategy Equilibria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To this point considered pure strategy equilibria.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Sometimes randomization can be best strategy. Consider the following game: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806450" indent="-447675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481C04-05CD-F949-9F0D-D453D07F4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54260"/>
              </p:ext>
            </p:extLst>
          </p:nvPr>
        </p:nvGraphicFramePr>
        <p:xfrm>
          <a:off x="2184400" y="39527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Bob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Rock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Paper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Scissors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Rock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-1,1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1,-1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Bill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Paper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1,-1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-1,1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Scissors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-1,1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1,-1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2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Market NICHE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Now, we want to set the payoffs for </a:t>
            </a:r>
            <a:r>
              <a:rPr lang="en-US" dirty="0" err="1"/>
              <a:t>Eau</a:t>
            </a:r>
            <a:r>
              <a:rPr lang="en-US" dirty="0"/>
              <a:t> Claire under both pure strategies equal: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EV</a:t>
            </a:r>
            <a:r>
              <a:rPr lang="en-US" i="1" baseline="-25000" dirty="0"/>
              <a:t>1</a:t>
            </a:r>
            <a:r>
              <a:rPr lang="en-US" i="1" dirty="0"/>
              <a:t>(stay out) , or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-50q + (1-q)150 =0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q=3/4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 Note </a:t>
            </a:r>
            <a:r>
              <a:rPr lang="en-US" dirty="0" err="1"/>
              <a:t>Eau</a:t>
            </a:r>
            <a:r>
              <a:rPr lang="en-US" dirty="0"/>
              <a:t> Claire’s expected payoff: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1</a:t>
            </a:r>
            <a:r>
              <a:rPr lang="en-US" i="1" dirty="0"/>
              <a:t>(enter) = 3/4*(-50)+1/4*(100) = EV</a:t>
            </a:r>
            <a:r>
              <a:rPr lang="en-US" i="1" baseline="-25000" dirty="0"/>
              <a:t>1</a:t>
            </a:r>
            <a:r>
              <a:rPr lang="en-US" i="1" dirty="0"/>
              <a:t>(stay out) = 0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Applying the same approach to Pure Water Co, the equilibrium strategy for </a:t>
            </a:r>
            <a:r>
              <a:rPr lang="en-US" dirty="0" err="1"/>
              <a:t>Eau</a:t>
            </a:r>
            <a:r>
              <a:rPr lang="en-US" dirty="0"/>
              <a:t> Claire is 2/3 probability on entering market (as for the first case).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34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Think about a choice between everyday low pricing versus sales. There are two pure strategy equilibria. </a:t>
            </a: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34995"/>
              </p:ext>
            </p:extLst>
          </p:nvPr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Big W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No sale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Sale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Target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AU" sz="2400" b="1" baseline="0" dirty="0">
                          <a:solidFill>
                            <a:schemeClr val="tx1"/>
                          </a:solidFill>
                        </a:rPr>
                        <a:t> sale</a:t>
                      </a:r>
                      <a:endParaRPr lang="en-A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$7500, $7500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$7500, $8500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Sale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$8500, $7500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$5500, $5500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491942" y="4750173"/>
            <a:ext cx="8264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263093" y="5389468"/>
            <a:ext cx="94297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480612" y="4732804"/>
            <a:ext cx="1011331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347013" y="5377702"/>
            <a:ext cx="91608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34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What of a mixed strategy?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probability Target charges normal price and 1-</a:t>
            </a:r>
            <a:r>
              <a:rPr lang="en-US" i="1" dirty="0"/>
              <a:t>p</a:t>
            </a:r>
            <a:r>
              <a:rPr lang="en-US" dirty="0"/>
              <a:t> be probability charging sale price.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probability Big W charges normal price and 1-</a:t>
            </a:r>
            <a:r>
              <a:rPr lang="en-US" i="1" dirty="0"/>
              <a:t>q</a:t>
            </a:r>
            <a:r>
              <a:rPr lang="en-US" dirty="0"/>
              <a:t> be probability charging sale price.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Target’s profit if it chooses the pure strategy of charging a sale price while Big W uses a mixed strategy: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 </a:t>
            </a:r>
            <a:r>
              <a:rPr lang="en-US" i="1" dirty="0"/>
              <a:t>(SP) = </a:t>
            </a:r>
            <a:r>
              <a:rPr lang="en-US" dirty="0"/>
              <a:t>8500</a:t>
            </a:r>
            <a:r>
              <a:rPr lang="en-US" i="1" dirty="0"/>
              <a:t>q + </a:t>
            </a:r>
            <a:r>
              <a:rPr lang="en-US" dirty="0"/>
              <a:t>5500</a:t>
            </a:r>
            <a:r>
              <a:rPr lang="en-US" i="1" dirty="0"/>
              <a:t>(1-q)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Suppose Target chooses the pure strategy of normal pricing while Big W uses a mixed strategy. This gives a payoff of $7500.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42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We want to set the payoffs for Target under both pure strategies equal :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 </a:t>
            </a:r>
            <a:r>
              <a:rPr lang="en-US" i="1" dirty="0"/>
              <a:t>(NP) = EV</a:t>
            </a:r>
            <a:r>
              <a:rPr lang="en-US" i="1" baseline="-25000" dirty="0"/>
              <a:t> </a:t>
            </a:r>
            <a:r>
              <a:rPr lang="en-US" i="1" dirty="0"/>
              <a:t>(SP) = 7500, or</a:t>
            </a: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dirty="0"/>
              <a:t>8500</a:t>
            </a:r>
            <a:r>
              <a:rPr lang="en-US" i="1" dirty="0"/>
              <a:t>q+ </a:t>
            </a:r>
            <a:r>
              <a:rPr lang="en-US" dirty="0"/>
              <a:t>5500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-q)=7500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358775" indent="0" algn="ctr">
              <a:buClr>
                <a:srgbClr val="0070C0"/>
              </a:buClr>
              <a:buSzPct val="50000"/>
              <a:buNone/>
            </a:pPr>
            <a:r>
              <a:rPr lang="en-US" dirty="0"/>
              <a:t>Solving: </a:t>
            </a:r>
            <a:r>
              <a:rPr lang="en-US" i="1" dirty="0"/>
              <a:t>q=</a:t>
            </a:r>
            <a:r>
              <a:rPr lang="en-US" dirty="0"/>
              <a:t>2/3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Note Target’s expected payoff: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i="1" dirty="0"/>
              <a:t>EV</a:t>
            </a:r>
            <a:r>
              <a:rPr lang="en-US" i="1" baseline="-25000" dirty="0"/>
              <a:t> </a:t>
            </a:r>
            <a:r>
              <a:rPr lang="en-US" i="1" dirty="0"/>
              <a:t>(SP) = 1/3*(5500)+2/3*(8500) = EV</a:t>
            </a:r>
            <a:r>
              <a:rPr lang="en-US" i="1" baseline="-25000" dirty="0"/>
              <a:t>1</a:t>
            </a:r>
            <a:r>
              <a:rPr lang="en-US" i="1" dirty="0"/>
              <a:t>(NP) = 7500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Applying the same approach to Big W, the equilibrium strategy for Target is 1/3 probability of having a sale.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207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2400" dirty="0"/>
              <a:t>We an also approach this using best response curves: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24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9339543" y="4736165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128621" y="5333439"/>
            <a:ext cx="94297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536081" y="4736165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423771" y="5406836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339655B-4BF7-C14B-BCDC-865747A9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7773"/>
              </p:ext>
            </p:extLst>
          </p:nvPr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Big W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No sale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Sale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Target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AU" sz="2400" b="1" baseline="0" dirty="0">
                          <a:solidFill>
                            <a:schemeClr val="tx1"/>
                          </a:solidFill>
                        </a:rPr>
                        <a:t> sale</a:t>
                      </a:r>
                      <a:endParaRPr lang="en-A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$7500, $7500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$7500, $8500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Sale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$8500, $7500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$5500, $5500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1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79535"/>
              </p:ext>
            </p:extLst>
          </p:nvPr>
        </p:nvGraphicFramePr>
        <p:xfrm>
          <a:off x="2303929" y="3558988"/>
          <a:ext cx="8130989" cy="365760"/>
        </p:xfrm>
        <a:graphic>
          <a:graphicData uri="http://schemas.openxmlformats.org/drawingml/2006/table">
            <a:tbl>
              <a:tblPr/>
              <a:tblGrid>
                <a:gridCol w="813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Let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be probability that Target plays no sale, and 1-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be probability it plays sale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Let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q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be probability that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BigW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plays no sale, and 1-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q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be probability it plays sale.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74337"/>
              </p:ext>
            </p:extLst>
          </p:nvPr>
        </p:nvGraphicFramePr>
        <p:xfrm>
          <a:off x="2318871" y="355251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Payoff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 sale, no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1" dirty="0" err="1"/>
                        <a:t>pq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Sale, no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(1-p)q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 sale,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p(1-q)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Sale, Sale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(1-p)(1-q)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45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So: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Target’s payoff = 7500pq + 8500(1-p)q + 7500p(1-q) + 5500(1-p)(1-q)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= 5500 + 2000p – 3000q -3000pq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So if Target considers increasing </a:t>
                </a:r>
                <a:r>
                  <a:rPr lang="en-US" i="1" dirty="0"/>
                  <a:t>p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AU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the change in payoff is given by: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i="1" dirty="0"/>
                  <a:t>Target’s payoff = 2000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 </m:t>
                    </m:r>
                  </m:oMath>
                </a14:m>
                <a:r>
                  <a:rPr lang="en-US" i="1" dirty="0"/>
                  <a:t>p -3000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 </m:t>
                    </m:r>
                  </m:oMath>
                </a14:m>
                <a:r>
                  <a:rPr lang="en-US" i="1" dirty="0"/>
                  <a:t>pq = (2000-3000q)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i="1" dirty="0"/>
                  <a:t>p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This is positive if </a:t>
                </a:r>
                <a:r>
                  <a:rPr lang="en-US" i="1" dirty="0"/>
                  <a:t>q</a:t>
                </a:r>
                <a:r>
                  <a:rPr lang="en-US" dirty="0"/>
                  <a:t>&lt;2/3.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Hence Target will want to increase </a:t>
                </a:r>
                <a:r>
                  <a:rPr lang="en-US" i="1" dirty="0"/>
                  <a:t>p</a:t>
                </a:r>
                <a:r>
                  <a:rPr lang="en-US" dirty="0"/>
                  <a:t> when q&lt;2/3 and decrease </a:t>
                </a:r>
                <a:r>
                  <a:rPr lang="en-US" i="1" dirty="0"/>
                  <a:t>p</a:t>
                </a:r>
                <a:r>
                  <a:rPr lang="en-US" dirty="0"/>
                  <a:t> when </a:t>
                </a:r>
                <a:r>
                  <a:rPr lang="en-US" i="1" dirty="0"/>
                  <a:t>q</a:t>
                </a:r>
                <a:r>
                  <a:rPr lang="en-US" dirty="0"/>
                  <a:t>&gt;2/3, and be happy with any value of </a:t>
                </a:r>
                <a:r>
                  <a:rPr lang="en-US" i="1" dirty="0"/>
                  <a:t>p</a:t>
                </a:r>
                <a:r>
                  <a:rPr lang="en-US" dirty="0"/>
                  <a:t>  when </a:t>
                </a:r>
                <a:r>
                  <a:rPr lang="en-US" i="1" dirty="0"/>
                  <a:t>q</a:t>
                </a:r>
                <a:r>
                  <a:rPr lang="en-US" dirty="0"/>
                  <a:t>=2/3.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We can use an analogous argument for Big W to show that it will want to increase </a:t>
                </a:r>
                <a:r>
                  <a:rPr lang="en-US" i="1" dirty="0"/>
                  <a:t>q</a:t>
                </a:r>
                <a:r>
                  <a:rPr lang="en-US" dirty="0"/>
                  <a:t> when p&lt;2/3, decrease </a:t>
                </a:r>
                <a:r>
                  <a:rPr lang="en-US" i="1" dirty="0"/>
                  <a:t>q</a:t>
                </a:r>
                <a:r>
                  <a:rPr lang="en-US" dirty="0"/>
                  <a:t> when </a:t>
                </a:r>
                <a:r>
                  <a:rPr lang="en-US" i="1" dirty="0"/>
                  <a:t>p</a:t>
                </a:r>
                <a:r>
                  <a:rPr lang="en-US" dirty="0"/>
                  <a:t>&gt;2/3 and be happy with any value of </a:t>
                </a:r>
                <a:r>
                  <a:rPr lang="en-US" i="1" dirty="0"/>
                  <a:t>q</a:t>
                </a:r>
                <a:r>
                  <a:rPr lang="en-US" dirty="0"/>
                  <a:t> as when </a:t>
                </a:r>
                <a:r>
                  <a:rPr lang="en-US" i="1" dirty="0"/>
                  <a:t>p</a:t>
                </a:r>
                <a:r>
                  <a:rPr lang="en-US" dirty="0"/>
                  <a:t>=2/3.</a:t>
                </a:r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8" t="-741" b="-18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57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11200" indent="0">
              <a:buClr>
                <a:srgbClr val="0070C0"/>
              </a:buClr>
              <a:buSzPct val="50000"/>
              <a:buNone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27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3550024" y="1685364"/>
            <a:ext cx="0" cy="360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50024" y="5285364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41060" y="1685364"/>
            <a:ext cx="0" cy="360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0024" y="1685364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4539" y="3442040"/>
            <a:ext cx="2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334871" y="1685364"/>
            <a:ext cx="21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4761" y="535361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8681" y="5082768"/>
            <a:ext cx="2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79694" y="5267434"/>
            <a:ext cx="21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8681" y="1500698"/>
            <a:ext cx="2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141060" y="5285364"/>
            <a:ext cx="0" cy="16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5553" y="5368732"/>
            <a:ext cx="2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894966" y="5271028"/>
            <a:ext cx="0" cy="16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15552" y="2904566"/>
            <a:ext cx="21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9036" y="2719900"/>
            <a:ext cx="55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2/3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9471" y="5437764"/>
            <a:ext cx="5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2/3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554505" y="1685364"/>
            <a:ext cx="2344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58770" y="1676334"/>
            <a:ext cx="40677" cy="360162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899448" y="5285364"/>
            <a:ext cx="1241611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50024" y="2904566"/>
            <a:ext cx="359103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150024" y="2904567"/>
            <a:ext cx="0" cy="2405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45203" y="1685364"/>
            <a:ext cx="4481" cy="1237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36541" y="1634659"/>
            <a:ext cx="3039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We can identify Big W’s best response curve. Recall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will want to increase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&lt;2/3, decrease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&gt;2/3 and be happy with any value of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=2/3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6540" y="3241754"/>
            <a:ext cx="3039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We can identify Targets best response curve, recall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will want to increase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&lt;2/3, decrease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&gt;2/3 and be happy with any value of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=2/3.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6541" y="4838252"/>
            <a:ext cx="3039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Where the curves cross correspond to the pure strategy Nash equilibrium, and the mixed strategy Nash equilibrium.</a:t>
            </a:r>
          </a:p>
        </p:txBody>
      </p:sp>
    </p:spTree>
    <p:extLst>
      <p:ext uri="{BB962C8B-B14F-4D97-AF65-F5344CB8AC3E}">
        <p14:creationId xmlns:p14="http://schemas.microsoft.com/office/powerpoint/2010/main" val="146290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SALES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In each case the reaction functions simply told us what the best response for each of the firms was to the choice of the other firm.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When those best response curves intersected the choices were consistent and none of the players had any incentive to unilaterally change their behavior.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4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4FD-E0CA-9843-9422-00BBADB5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Pure versus mixed strategy </a:t>
            </a:r>
            <a:r>
              <a:rPr lang="en-AU" dirty="0" err="1"/>
              <a:t>nash</a:t>
            </a:r>
            <a:r>
              <a:rPr lang="en-AU" dirty="0"/>
              <a:t>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37AE-D10D-1F43-A613-C3055508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Rock-Paper-Scissors has no “pure” strategy (non random) Nash equilibrium. </a:t>
            </a:r>
          </a:p>
          <a:p>
            <a:pPr marL="0" indent="0">
              <a:buNone/>
            </a:pPr>
            <a:r>
              <a:rPr lang="en-AU" dirty="0"/>
              <a:t>It has a mixed/random-strategy Nash equilibrium: each player chooses actions randomly (i.e. choose each action with probability 1/3). </a:t>
            </a:r>
          </a:p>
          <a:p>
            <a:pPr marL="0" indent="0">
              <a:buNone/>
            </a:pPr>
            <a:r>
              <a:rPr lang="en-AU" dirty="0"/>
              <a:t>Similar outcomes in: </a:t>
            </a:r>
          </a:p>
          <a:p>
            <a:r>
              <a:rPr lang="en-AU" dirty="0"/>
              <a:t>games where each player would like to “out guess” the other</a:t>
            </a:r>
          </a:p>
          <a:p>
            <a:r>
              <a:rPr lang="en-AU" dirty="0"/>
              <a:t>“zero-sum” games where payoffs are negatively correlated (i.e. I must be doing worse when you are doing better).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0B88-EEF6-594F-BCBF-059612FB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D8718D4-A03F-C745-8894-D21E5DFB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0534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4FD-E0CA-9843-9422-00BBADB5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Pure versus mixed strategy </a:t>
            </a:r>
            <a:r>
              <a:rPr lang="en-AU" dirty="0" err="1"/>
              <a:t>nash</a:t>
            </a:r>
            <a:r>
              <a:rPr lang="en-AU" dirty="0"/>
              <a:t>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37AE-D10D-1F43-A613-C3055508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In a mixed strategy Nash equilibrium:</a:t>
            </a:r>
          </a:p>
          <a:p>
            <a:r>
              <a:rPr lang="en-AU" dirty="0"/>
              <a:t>players randomise over pure strategies</a:t>
            </a:r>
          </a:p>
          <a:p>
            <a:r>
              <a:rPr lang="en-AU" dirty="0"/>
              <a:t>as in a pure strategy Nash equilibrium, no one has an incentive to change strategy</a:t>
            </a:r>
          </a:p>
          <a:p>
            <a:r>
              <a:rPr lang="en-AU" dirty="0"/>
              <a:t>logically, this means that every pure strategy a player randomises over must be equally profitable.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0B88-EEF6-594F-BCBF-059612FB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C35F441-FED4-9949-AB7F-3DEE0E7D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013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Mixed Strategy Equilibria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Think about a decision about whether to commit to a negative or positive advertising campaign.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There is no dominant strategy and no Nash equilibrium in pure strategies. We have a zero-sum game: if Boeing gains $10, Airbus loses $10, and vice versa.</a:t>
            </a: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30538"/>
              </p:ext>
            </p:extLst>
          </p:nvPr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$10, -$10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-$10, $10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-$10, $10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$10, -$10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339543" y="4736165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128621" y="5333439"/>
            <a:ext cx="94297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634693" y="540963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564404" y="475017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8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Mixed Strategy Equilibria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Suppose Airbus uses negative advertising with probability </a:t>
                </a:r>
                <a:r>
                  <a:rPr lang="en-US" sz="1800" i="1" dirty="0"/>
                  <a:t>p</a:t>
                </a:r>
                <a:r>
                  <a:rPr lang="en-US" sz="1800" dirty="0"/>
                  <a:t>, and Boeing negative advertising with probability </a:t>
                </a:r>
                <a:r>
                  <a:rPr lang="en-US" sz="1800" i="1" dirty="0"/>
                  <a:t>q</a:t>
                </a:r>
                <a:r>
                  <a:rPr lang="en-US" sz="1800" dirty="0"/>
                  <a:t>. Then Boeing receives payoffs of: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−10(1−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)          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they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advertise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negatively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</m:e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d>
                                <m:d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they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advertise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AU" sz="1800" b="0" i="0" smtClean="0"/>
                                <m:t>positively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Boeing is indifferent and has no incentive to change strategy if: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AU" sz="1800" b="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1800" b="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b="0" dirty="0"/>
                  <a:t>We can go through the same exercise to show that Airbus has no incentive to change if </a:t>
                </a:r>
                <a:r>
                  <a:rPr lang="en-AU" sz="1800" b="0" i="1" dirty="0"/>
                  <a:t>q</a:t>
                </a:r>
                <a:r>
                  <a:rPr lang="en-AU" sz="1800" b="0" dirty="0"/>
                  <a:t>=0.5.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Therefore, in the mixed strategy equilibrium, both players advertise negatively with probability 0.5.</a:t>
                </a:r>
                <a:endParaRPr lang="en-AU" sz="1800" b="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AU" sz="1800" b="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17778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Mixed Strategy Equilibria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Let’s think about Boeings choice in a different way.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The only way they can achieve a payoff that is independent of Airbus’s action is to </a:t>
            </a:r>
            <a:r>
              <a:rPr lang="en-US" sz="1800" dirty="0" err="1"/>
              <a:t>randomise</a:t>
            </a:r>
            <a:r>
              <a:rPr lang="en-US" sz="1800" dirty="0"/>
              <a:t> with probability </a:t>
            </a:r>
            <a:r>
              <a:rPr lang="en-US" sz="1800" i="1" dirty="0"/>
              <a:t>q</a:t>
            </a:r>
            <a:r>
              <a:rPr lang="en-US" sz="1800" dirty="0"/>
              <a:t>=0.50. Consider if Airbus chooses a positive campaign with probability p:  </a:t>
            </a:r>
          </a:p>
          <a:p>
            <a:pPr>
              <a:buSzPct val="100000"/>
            </a:pPr>
            <a:r>
              <a:rPr lang="en-US" sz="1800" dirty="0"/>
              <a:t>0.5p becomes the probability that Boeing matches Airbus’s positive campaign.</a:t>
            </a:r>
          </a:p>
          <a:p>
            <a:pPr>
              <a:buSzPct val="100000"/>
            </a:pPr>
            <a:r>
              <a:rPr lang="en-US" sz="1800" dirty="0"/>
              <a:t>0.5(1-</a:t>
            </a:r>
            <a:r>
              <a:rPr lang="en-US" sz="1800" i="1" dirty="0"/>
              <a:t>p</a:t>
            </a:r>
            <a:r>
              <a:rPr lang="en-US" sz="1800" dirty="0"/>
              <a:t>) becomes the probability that Boeing matches Airbus’s negative. </a:t>
            </a:r>
          </a:p>
          <a:p>
            <a:pPr>
              <a:buSzPct val="100000"/>
            </a:pPr>
            <a:r>
              <a:rPr lang="en-US" sz="1800" dirty="0"/>
              <a:t>Probability of Boeing winning equals 0.5</a:t>
            </a:r>
            <a:r>
              <a:rPr lang="en-US" sz="1800" i="1" dirty="0"/>
              <a:t>p</a:t>
            </a:r>
            <a:r>
              <a:rPr lang="en-US" sz="1800" dirty="0"/>
              <a:t> + 0.5(1-</a:t>
            </a:r>
            <a:r>
              <a:rPr lang="en-US" sz="1800" i="1" dirty="0"/>
              <a:t>p</a:t>
            </a:r>
            <a:r>
              <a:rPr lang="en-US" sz="1800" dirty="0"/>
              <a:t>) = 0.5.</a:t>
            </a:r>
          </a:p>
          <a:p>
            <a:pPr>
              <a:buSzPct val="100000"/>
            </a:pPr>
            <a:r>
              <a:rPr lang="en-US" sz="1800" dirty="0"/>
              <a:t>Probability of Boeing losing equals 0.5</a:t>
            </a:r>
            <a:r>
              <a:rPr lang="en-US" sz="1800" i="1" dirty="0"/>
              <a:t>p</a:t>
            </a:r>
            <a:r>
              <a:rPr lang="en-US" sz="1800" dirty="0"/>
              <a:t> + 0.5(1-</a:t>
            </a:r>
            <a:r>
              <a:rPr lang="en-US" sz="1800" i="1" dirty="0"/>
              <a:t>p</a:t>
            </a:r>
            <a:r>
              <a:rPr lang="en-US" sz="1800" dirty="0"/>
              <a:t>) = 0.5.</a:t>
            </a:r>
          </a:p>
          <a:p>
            <a:pPr>
              <a:buSzPct val="100000"/>
            </a:pPr>
            <a:r>
              <a:rPr lang="en-US" sz="1800" dirty="0"/>
              <a:t>Therefore Boeing’s payoff is independent of what Airbus does.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38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a town with:</a:t>
            </a:r>
          </a:p>
          <a:p>
            <a:pPr>
              <a:buSzPct val="100000"/>
            </a:pPr>
            <a:r>
              <a:rPr lang="en-US" sz="1800" dirty="0"/>
              <a:t>two stores each with 1,000 loyal customers (who always shop there)</a:t>
            </a:r>
          </a:p>
          <a:p>
            <a:pPr>
              <a:buSzPct val="100000"/>
            </a:pPr>
            <a:r>
              <a:rPr lang="en-US" sz="1800" dirty="0"/>
              <a:t>an additional 1,000 shoppers who go where prices are lowest.</a:t>
            </a:r>
          </a:p>
          <a:p>
            <a:pPr marL="0" indent="0">
              <a:buSzPct val="100000"/>
              <a:buNone/>
            </a:pPr>
            <a:r>
              <a:rPr lang="en-US" sz="1800" dirty="0"/>
              <a:t>Think of these as informed and uninformed customers.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Shoppers are willing to pay up to $2 for paper towels for which the marginal cost is $1.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The two stores simultaneously choose a price (between $1 and $2)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What should the firms do?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Let’s look for a Nash equilibrium to this game.</a:t>
            </a:r>
          </a:p>
          <a:p>
            <a:pPr marL="1344613" indent="-358775">
              <a:buClr>
                <a:srgbClr val="0070C0"/>
              </a:buClr>
              <a:buSzPct val="50000"/>
              <a:buBlip>
                <a:blip r:embed="rId3"/>
              </a:buBlip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1344613" indent="-358775">
              <a:buClr>
                <a:srgbClr val="0070C0"/>
              </a:buClr>
              <a:buSzPct val="50000"/>
              <a:buBlip>
                <a:blip r:embed="rId3"/>
              </a:buBlip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06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 Pricing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First, observe that there cannot be a pure strategy Nash equilibrium.</a:t>
                </a:r>
              </a:p>
              <a:p>
                <a:r>
                  <a:rPr lang="en-AU" dirty="0"/>
                  <a:t>Suppose otherwise that both firms choose some price </a:t>
                </a:r>
                <a:r>
                  <a:rPr lang="en-AU" i="1" dirty="0"/>
                  <a:t>p</a:t>
                </a:r>
                <a:r>
                  <a:rPr lang="en-AU" dirty="0"/>
                  <a:t> between $1 and $2 </a:t>
                </a:r>
              </a:p>
              <a:p>
                <a:r>
                  <a:rPr lang="en-AU" dirty="0"/>
                  <a:t>For any price </a:t>
                </a:r>
                <a:r>
                  <a:rPr lang="en-AU" i="1" dirty="0"/>
                  <a:t>p</a:t>
                </a:r>
                <a:r>
                  <a:rPr lang="en-AU" dirty="0"/>
                  <a:t> set by Firm 1, Firm 2 could do better by setting a price just a little bit lower</a:t>
                </a:r>
              </a:p>
              <a:p>
                <a:pPr marL="0" indent="0">
                  <a:buNone/>
                </a:pPr>
                <a:r>
                  <a:rPr lang="en-AU" dirty="0"/>
                  <a:t>So, we we will look for a mixed strategy Nash equilibrium</a:t>
                </a:r>
              </a:p>
              <a:p>
                <a:r>
                  <a:rPr lang="en-AU" dirty="0"/>
                  <a:t>Let F(</a:t>
                </a:r>
                <a:r>
                  <a:rPr lang="en-AU" i="1" dirty="0"/>
                  <a:t>p</a:t>
                </a:r>
                <a:r>
                  <a:rPr lang="en-AU" dirty="0"/>
                  <a:t>) be the probability that each firm sets a price lower than </a:t>
                </a:r>
                <a:r>
                  <a:rPr lang="en-AU" i="1" dirty="0"/>
                  <a:t>p</a:t>
                </a:r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r>
                  <a:rPr lang="en-AU" dirty="0"/>
                  <a:t>To describe the mixed strategy equilibrium, we need to find the highest and lowest price set in equilibrium, and we need to find F(p). </a:t>
                </a:r>
              </a:p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 be the highest price</a:t>
                </a:r>
              </a:p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 be the lowest price </a:t>
                </a:r>
              </a:p>
              <a:p>
                <a:pPr marL="0" indent="0">
                  <a:buNone/>
                </a:pPr>
                <a:r>
                  <a:rPr lang="en-AU" dirty="0"/>
                  <a:t>Recall that in a mixed strategy Nash equilibrium, players must be indifferent between each possible pure strategy </a:t>
                </a:r>
              </a:p>
              <a:p>
                <a:r>
                  <a:rPr lang="en-AU" dirty="0"/>
                  <a:t>Hence,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AU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AU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 where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AU" dirty="0"/>
                  <a:t> is the expected profits to each firm from setting price </a:t>
                </a:r>
                <a:r>
                  <a:rPr lang="en-AU" i="1" dirty="0"/>
                  <a:t>p</a:t>
                </a:r>
                <a:r>
                  <a:rPr lang="en-AU" dirty="0"/>
                  <a:t>, for </a:t>
                </a:r>
                <a:r>
                  <a:rPr lang="en-AU" i="1" dirty="0"/>
                  <a:t>p</a:t>
                </a:r>
                <a:r>
                  <a:rPr lang="en-AU" dirty="0"/>
                  <a:t> between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730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7659</TotalTime>
  <Words>2633</Words>
  <Application>Microsoft Macintosh PowerPoint</Application>
  <PresentationFormat>Widescreen</PresentationFormat>
  <Paragraphs>353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Tw Cen MT</vt:lpstr>
      <vt:lpstr>Wingdings</vt:lpstr>
      <vt:lpstr>Droplet</vt:lpstr>
      <vt:lpstr>Lecture 2.2 Mixed strategies</vt:lpstr>
      <vt:lpstr>Mixed Strategy Equilibria</vt:lpstr>
      <vt:lpstr>Pure versus mixed strategy nash equilibrium</vt:lpstr>
      <vt:lpstr>Pure versus mixed strategy nash equilibrium</vt:lpstr>
      <vt:lpstr>Mixed Strategy Equilibria</vt:lpstr>
      <vt:lpstr>Mixed Strategy Equilibria</vt:lpstr>
      <vt:lpstr>Mixed Strategy Equilibria</vt:lpstr>
      <vt:lpstr>Example: Pricing</vt:lpstr>
      <vt:lpstr>Example: Pricing</vt:lpstr>
      <vt:lpstr>Example: Pricing</vt:lpstr>
      <vt:lpstr>Example: Pricing</vt:lpstr>
      <vt:lpstr>Example: Pricing</vt:lpstr>
      <vt:lpstr>Example: Pricing</vt:lpstr>
      <vt:lpstr>Example: Market Entry</vt:lpstr>
      <vt:lpstr>Example: Market Entry</vt:lpstr>
      <vt:lpstr>Example: Market Entry</vt:lpstr>
      <vt:lpstr>Example: Market Entry</vt:lpstr>
      <vt:lpstr>Example: Market NICHE</vt:lpstr>
      <vt:lpstr>Example: Market NICHE</vt:lpstr>
      <vt:lpstr>Example: Market NICHE</vt:lpstr>
      <vt:lpstr>EXAMPLE: SALES</vt:lpstr>
      <vt:lpstr>EXAMPLE: SALES</vt:lpstr>
      <vt:lpstr>EXAMPLE: SALES</vt:lpstr>
      <vt:lpstr>EXAMPLE: SALES</vt:lpstr>
      <vt:lpstr>EXAMPLE: SALES</vt:lpstr>
      <vt:lpstr>EXAMPLE: SALES</vt:lpstr>
      <vt:lpstr>EXAMPLE: SALES</vt:lpstr>
      <vt:lpstr>EXAMPLE: SALES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436</cp:revision>
  <cp:lastPrinted>2020-08-27T19:23:09Z</cp:lastPrinted>
  <dcterms:created xsi:type="dcterms:W3CDTF">2015-02-25T21:48:00Z</dcterms:created>
  <dcterms:modified xsi:type="dcterms:W3CDTF">2020-08-28T11:37:13Z</dcterms:modified>
</cp:coreProperties>
</file>