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492" r:id="rId3"/>
    <p:sldId id="508" r:id="rId4"/>
    <p:sldId id="507" r:id="rId5"/>
    <p:sldId id="493" r:id="rId6"/>
    <p:sldId id="494" r:id="rId7"/>
    <p:sldId id="496" r:id="rId8"/>
    <p:sldId id="509" r:id="rId9"/>
    <p:sldId id="511" r:id="rId10"/>
    <p:sldId id="510" r:id="rId11"/>
    <p:sldId id="512" r:id="rId12"/>
    <p:sldId id="501" r:id="rId13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1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88" autoAdjust="0"/>
    <p:restoredTop sz="94660"/>
  </p:normalViewPr>
  <p:slideViewPr>
    <p:cSldViewPr snapToGrid="0">
      <p:cViewPr varScale="1">
        <p:scale>
          <a:sx n="224" d="100"/>
          <a:sy n="224" d="100"/>
        </p:scale>
        <p:origin x="112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3379F-937F-4919-83C5-972AB0B9385E}" type="datetimeFigureOut">
              <a:rPr lang="en-AU" smtClean="0"/>
              <a:t>28/8/20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34B9F-80A5-4BFE-AF17-36279E5702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2766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10190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35737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5023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8821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25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5023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1019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5023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7150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5480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663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42B299CD-62D9-4299-BA5B-90FF26755AB5}" type="datetime1">
              <a:rPr lang="en-AU" smtClean="0"/>
              <a:t>28/8/20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2838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28/8/20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7312690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28/8/20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0074462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28/8/20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8894296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28/8/20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3583841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28/8/20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DD3EF5D4-5004-F847-984A-1C17689F2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</p:spTree>
    <p:extLst>
      <p:ext uri="{BB962C8B-B14F-4D97-AF65-F5344CB8AC3E}">
        <p14:creationId xmlns:p14="http://schemas.microsoft.com/office/powerpoint/2010/main" val="1199502379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28/8/20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3271637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28/8/20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0645085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28/8/20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6819327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2E139088-8FE6-4FCD-ABD3-BCB189F00056}" type="datetime1">
              <a:rPr lang="en-AU" smtClean="0"/>
              <a:t>28/8/20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3995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 lIns="9000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28/8/20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3135575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32A84E0C-B099-4996-9F62-0EED3015E6DB}" type="datetime1">
              <a:rPr lang="en-AU" smtClean="0"/>
              <a:t>28/8/20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0250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28/8/20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9784165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28/8/20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8862671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60565075-399A-4AAE-A449-ADE93D42FC61}" type="datetime1">
              <a:rPr lang="en-AU" smtClean="0"/>
              <a:t>28/8/20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3835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60371173-4CC9-492D-BCC1-34FD37CC3187}" type="datetime1">
              <a:rPr lang="en-AU" smtClean="0"/>
              <a:t>28/8/20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6760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28/8/20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904759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E71E48CF-858C-4A31-A9F6-43C4AD660B6D}" type="datetime1">
              <a:rPr lang="en-AU" smtClean="0"/>
              <a:t>28/8/20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489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8498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8141" y="638269"/>
            <a:ext cx="9144000" cy="361897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 2.3</a:t>
            </a:r>
            <a:b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 period games: sequential moves</a:t>
            </a:r>
            <a:endParaRPr lang="en-AU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1</a:t>
            </a:fld>
            <a:endParaRPr lang="en-AU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395133" y="5836920"/>
            <a:ext cx="8080587" cy="13547"/>
          </a:xfrm>
          <a:prstGeom prst="line">
            <a:avLst/>
          </a:prstGeom>
          <a:ln w="38100">
            <a:solidFill>
              <a:srgbClr val="AD1F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00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Commitment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sz="1800" dirty="0"/>
              <a:t>If you can’t see the Nash equilibrium in the extensive form, look at the game in normal form.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10</a:t>
            </a:fld>
            <a:endParaRPr lang="en-AU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B56F90B9-2CF1-0648-8AAC-1A87BC3022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183231"/>
              </p:ext>
            </p:extLst>
          </p:nvPr>
        </p:nvGraphicFramePr>
        <p:xfrm>
          <a:off x="1781173" y="3362636"/>
          <a:ext cx="8578852" cy="25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4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4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32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3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Incumbent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sz="3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Fight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Accommodate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000">
                <a:tc rowSpan="2">
                  <a:txBody>
                    <a:bodyPr/>
                    <a:lstStyle/>
                    <a:p>
                      <a:pPr algn="ctr"/>
                      <a:r>
                        <a:rPr lang="en-AU" sz="3200" b="1" dirty="0">
                          <a:solidFill>
                            <a:srgbClr val="00B050"/>
                          </a:solidFill>
                        </a:rPr>
                        <a:t>Rival</a:t>
                      </a: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Out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0, 5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0, 5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000"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In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-2, 1</a:t>
                      </a:r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2, 2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Oval 19">
            <a:extLst>
              <a:ext uri="{FF2B5EF4-FFF2-40B4-BE49-F238E27FC236}">
                <a16:creationId xmlns:a16="http://schemas.microsoft.com/office/drawing/2014/main" id="{B1DCE60C-61B6-2640-9F95-E393194C9033}"/>
              </a:ext>
            </a:extLst>
          </p:cNvPr>
          <p:cNvSpPr/>
          <p:nvPr/>
        </p:nvSpPr>
        <p:spPr>
          <a:xfrm>
            <a:off x="7116417" y="4749055"/>
            <a:ext cx="389742" cy="39963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00B5C69-9F39-FA45-994D-EB3083DBA54B}"/>
              </a:ext>
            </a:extLst>
          </p:cNvPr>
          <p:cNvSpPr/>
          <p:nvPr/>
        </p:nvSpPr>
        <p:spPr>
          <a:xfrm>
            <a:off x="8917001" y="5374941"/>
            <a:ext cx="389742" cy="39963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4BD639B-1E59-6744-9DB1-EBAF40C9D621}"/>
              </a:ext>
            </a:extLst>
          </p:cNvPr>
          <p:cNvSpPr/>
          <p:nvPr/>
        </p:nvSpPr>
        <p:spPr>
          <a:xfrm>
            <a:off x="6755129" y="4740116"/>
            <a:ext cx="389742" cy="39963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6872B97-172F-0F47-B508-2EA3973F626D}"/>
              </a:ext>
            </a:extLst>
          </p:cNvPr>
          <p:cNvSpPr/>
          <p:nvPr/>
        </p:nvSpPr>
        <p:spPr>
          <a:xfrm>
            <a:off x="9265858" y="5374941"/>
            <a:ext cx="389742" cy="39963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C45EDDC-E4E1-124D-9E23-73196895BE2E}"/>
              </a:ext>
            </a:extLst>
          </p:cNvPr>
          <p:cNvSpPr/>
          <p:nvPr/>
        </p:nvSpPr>
        <p:spPr>
          <a:xfrm>
            <a:off x="9259483" y="4749055"/>
            <a:ext cx="389742" cy="39963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7863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460500" y="2155506"/>
          <a:ext cx="9468000" cy="3337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9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9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800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Out              </a:t>
                      </a:r>
                      <a:endParaRPr lang="en-AU" sz="18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800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800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800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800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800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Fight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(-2,1</a:t>
                      </a:r>
                      <a:r>
                        <a:rPr lang="en-AU" sz="1800" b="1" dirty="0"/>
                        <a:t>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In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800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Accommodate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(2,2</a:t>
                      </a:r>
                      <a:r>
                        <a:rPr lang="en-AU" sz="1800" b="1" dirty="0"/>
                        <a:t>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Commitment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664208"/>
            <a:ext cx="10363826" cy="4126991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sz="1800" dirty="0"/>
              <a:t>In this game there are two Nash equilibrium, but only one Subgame perfect equilibrium as the incumbent’s threat to fight is not credible.</a:t>
            </a:r>
          </a:p>
          <a:p>
            <a:pPr marL="355600" indent="-355600">
              <a:lnSpc>
                <a:spcPct val="120000"/>
              </a:lnSpc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endParaRPr lang="en-US" sz="1800" dirty="0"/>
          </a:p>
          <a:p>
            <a:pPr marL="355600" indent="-355600">
              <a:lnSpc>
                <a:spcPct val="120000"/>
              </a:lnSpc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endParaRPr lang="en-US" sz="1800" dirty="0"/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sz="1800" dirty="0"/>
          </a:p>
          <a:p>
            <a:pPr marL="355600" indent="-3556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endParaRPr lang="en-US" sz="1800" dirty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SzPct val="50000"/>
            </a:pPr>
            <a:endParaRPr lang="en-AU" sz="1800" dirty="0"/>
          </a:p>
          <a:p>
            <a:pPr marL="355600" indent="-3556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11</a:t>
            </a:fld>
            <a:endParaRPr lang="en-AU"/>
          </a:p>
        </p:txBody>
      </p:sp>
      <p:sp>
        <p:nvSpPr>
          <p:cNvPr id="12" name="Rounded Rectangle 11"/>
          <p:cNvSpPr/>
          <p:nvPr/>
        </p:nvSpPr>
        <p:spPr>
          <a:xfrm>
            <a:off x="4948809" y="4810123"/>
            <a:ext cx="1447800" cy="314325"/>
          </a:xfrm>
          <a:prstGeom prst="roundRect">
            <a:avLst/>
          </a:prstGeom>
          <a:solidFill>
            <a:srgbClr val="7030A0">
              <a:alpha val="50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Incumbent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466850" y="3667124"/>
            <a:ext cx="1447800" cy="314325"/>
          </a:xfrm>
          <a:prstGeom prst="roundRect">
            <a:avLst/>
          </a:prstGeom>
          <a:solidFill>
            <a:srgbClr val="00B050">
              <a:alpha val="50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Rival</a:t>
            </a:r>
          </a:p>
        </p:txBody>
      </p:sp>
      <p:cxnSp>
        <p:nvCxnSpPr>
          <p:cNvPr id="15" name="Straight Arrow Connector 14"/>
          <p:cNvCxnSpPr>
            <a:stCxn id="13" idx="3"/>
          </p:cNvCxnSpPr>
          <p:nvPr/>
        </p:nvCxnSpPr>
        <p:spPr>
          <a:xfrm flipV="1">
            <a:off x="2914650" y="2800350"/>
            <a:ext cx="466725" cy="10239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914650" y="3824287"/>
            <a:ext cx="466725" cy="114299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3"/>
          </p:cNvCxnSpPr>
          <p:nvPr/>
        </p:nvCxnSpPr>
        <p:spPr>
          <a:xfrm flipV="1">
            <a:off x="6396609" y="4629152"/>
            <a:ext cx="466725" cy="33813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401371" y="4962522"/>
            <a:ext cx="461963" cy="2905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3697767" y="4962522"/>
            <a:ext cx="1104900" cy="9525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cxnSpLocks/>
          </p:cNvCxnSpPr>
          <p:nvPr/>
        </p:nvCxnSpPr>
        <p:spPr>
          <a:xfrm>
            <a:off x="7829548" y="4619628"/>
            <a:ext cx="1238247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</p:cNvCxnSpPr>
          <p:nvPr/>
        </p:nvCxnSpPr>
        <p:spPr>
          <a:xfrm>
            <a:off x="8583168" y="5343525"/>
            <a:ext cx="484632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F29AD7C-56B8-1644-95DD-94D5CC86DF67}"/>
              </a:ext>
            </a:extLst>
          </p:cNvPr>
          <p:cNvCxnSpPr>
            <a:cxnSpLocks/>
          </p:cNvCxnSpPr>
          <p:nvPr/>
        </p:nvCxnSpPr>
        <p:spPr>
          <a:xfrm flipV="1">
            <a:off x="3814653" y="2705992"/>
            <a:ext cx="928035" cy="11333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E343FF6-5534-6D45-B976-551EC551A015}"/>
              </a:ext>
            </a:extLst>
          </p:cNvPr>
          <p:cNvSpPr/>
          <p:nvPr/>
        </p:nvSpPr>
        <p:spPr>
          <a:xfrm>
            <a:off x="4692316" y="2516743"/>
            <a:ext cx="692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/>
              <a:t>(0, 5)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31916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Commitment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sz="1800" dirty="0"/>
              <a:t>Consider a commitment such as building a new production facility that ensures the incumbent will fight. Assume that is such that </a:t>
            </a:r>
            <a:r>
              <a:rPr lang="en-US" sz="1800" b="1" i="1" dirty="0"/>
              <a:t>rivals are aware </a:t>
            </a:r>
            <a:r>
              <a:rPr lang="en-US" sz="1800" dirty="0"/>
              <a:t>of it and it </a:t>
            </a:r>
            <a:r>
              <a:rPr lang="en-US" sz="1800" b="1" i="1" dirty="0"/>
              <a:t>cannot be reversed and is therefore credible. </a:t>
            </a:r>
            <a:endParaRPr lang="en-US" sz="1800" dirty="0"/>
          </a:p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sz="1800" dirty="0"/>
              <a:t>Consider the following timing: </a:t>
            </a:r>
          </a:p>
          <a:p>
            <a:pPr>
              <a:buSzPct val="100000"/>
            </a:pPr>
            <a:r>
              <a:rPr lang="en-US" sz="1800" dirty="0"/>
              <a:t>Stage 1 – the incumbent makes commitment to fight.</a:t>
            </a:r>
          </a:p>
          <a:p>
            <a:pPr>
              <a:buSzPct val="100000"/>
            </a:pPr>
            <a:r>
              <a:rPr lang="en-US" sz="1800" dirty="0"/>
              <a:t>Stage 2 – the rival decides whether to enter.</a:t>
            </a:r>
          </a:p>
          <a:p>
            <a:pPr marL="0" indent="0">
              <a:buSzPct val="100000"/>
              <a:buNone/>
            </a:pPr>
            <a:r>
              <a:rPr lang="en-US" sz="1800" dirty="0"/>
              <a:t>This games enables the other Nash equilibrium of the rival not entering to be reached.</a:t>
            </a:r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sz="1800" dirty="0"/>
          </a:p>
          <a:p>
            <a:pPr marL="0" indent="0">
              <a:buClr>
                <a:srgbClr val="0070C0"/>
              </a:buClr>
              <a:buSzPct val="50000"/>
              <a:buNone/>
            </a:pPr>
            <a:endParaRPr lang="en-US" sz="18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1501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002060"/>
                </a:solidFill>
              </a:rPr>
              <a:t>Sequential Decision Making</a:t>
            </a:r>
            <a:endParaRPr lang="en-AU" b="1" i="1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2</a:t>
            </a:fld>
            <a:endParaRPr lang="en-AU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067174"/>
              </p:ext>
            </p:extLst>
          </p:nvPr>
        </p:nvGraphicFramePr>
        <p:xfrm>
          <a:off x="1460500" y="2269106"/>
          <a:ext cx="9468000" cy="3337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9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9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Alpha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AU" sz="1800" b="1" dirty="0">
                          <a:solidFill>
                            <a:srgbClr val="00B050"/>
                          </a:solidFill>
                        </a:rPr>
                        <a:t>$100</a:t>
                      </a:r>
                      <a:r>
                        <a:rPr lang="en-AU" sz="1800" b="1" dirty="0"/>
                        <a:t>, </a:t>
                      </a:r>
                      <a:r>
                        <a:rPr lang="en-AU" sz="1800" b="1" dirty="0">
                          <a:solidFill>
                            <a:srgbClr val="7030A0"/>
                          </a:solidFill>
                        </a:rPr>
                        <a:t>$50</a:t>
                      </a:r>
                      <a:r>
                        <a:rPr lang="en-AU" sz="1800" b="1" dirty="0"/>
                        <a:t>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Alpha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800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Beta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AU" sz="1800" b="1" dirty="0">
                          <a:solidFill>
                            <a:srgbClr val="00B050"/>
                          </a:solidFill>
                        </a:rPr>
                        <a:t>$40</a:t>
                      </a:r>
                      <a:r>
                        <a:rPr lang="en-AU" sz="1800" b="1" dirty="0"/>
                        <a:t>, </a:t>
                      </a:r>
                      <a:r>
                        <a:rPr lang="en-AU" sz="1800" b="1" dirty="0">
                          <a:solidFill>
                            <a:srgbClr val="7030A0"/>
                          </a:solidFill>
                        </a:rPr>
                        <a:t>$40</a:t>
                      </a:r>
                      <a:r>
                        <a:rPr lang="en-AU" sz="1800" b="1" dirty="0"/>
                        <a:t>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800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800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800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Alpha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AU" sz="1800" b="1" dirty="0">
                          <a:solidFill>
                            <a:srgbClr val="00B050"/>
                          </a:solidFill>
                        </a:rPr>
                        <a:t>$25</a:t>
                      </a:r>
                      <a:r>
                        <a:rPr lang="en-AU" sz="1800" b="1" dirty="0"/>
                        <a:t>, </a:t>
                      </a:r>
                      <a:r>
                        <a:rPr lang="en-AU" sz="1800" b="1" dirty="0">
                          <a:solidFill>
                            <a:srgbClr val="7030A0"/>
                          </a:solidFill>
                        </a:rPr>
                        <a:t>$25</a:t>
                      </a:r>
                      <a:r>
                        <a:rPr lang="en-AU" sz="1800" b="1" dirty="0"/>
                        <a:t>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Beta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800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Beta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AU" sz="1800" b="1" dirty="0">
                          <a:solidFill>
                            <a:srgbClr val="00B050"/>
                          </a:solidFill>
                        </a:rPr>
                        <a:t>$50</a:t>
                      </a:r>
                      <a:r>
                        <a:rPr lang="en-AU" sz="1800" b="1" dirty="0"/>
                        <a:t>, </a:t>
                      </a:r>
                      <a:r>
                        <a:rPr lang="en-AU" sz="1800" b="1" dirty="0">
                          <a:solidFill>
                            <a:srgbClr val="7030A0"/>
                          </a:solidFill>
                        </a:rPr>
                        <a:t>$100</a:t>
                      </a:r>
                      <a:r>
                        <a:rPr lang="en-AU" sz="1800" b="1" dirty="0"/>
                        <a:t>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5229225" y="2675824"/>
            <a:ext cx="1447800" cy="314325"/>
          </a:xfrm>
          <a:prstGeom prst="roundRect">
            <a:avLst/>
          </a:prstGeom>
          <a:solidFill>
            <a:srgbClr val="7030A0">
              <a:alpha val="50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Airbus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229225" y="4923723"/>
            <a:ext cx="1447800" cy="314325"/>
          </a:xfrm>
          <a:prstGeom prst="roundRect">
            <a:avLst/>
          </a:prstGeom>
          <a:solidFill>
            <a:srgbClr val="7030A0">
              <a:alpha val="50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Airbus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466850" y="3780724"/>
            <a:ext cx="1447800" cy="314325"/>
          </a:xfrm>
          <a:prstGeom prst="roundRect">
            <a:avLst/>
          </a:prstGeom>
          <a:solidFill>
            <a:srgbClr val="00B050">
              <a:alpha val="50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Boeing</a:t>
            </a:r>
          </a:p>
        </p:txBody>
      </p:sp>
      <p:cxnSp>
        <p:nvCxnSpPr>
          <p:cNvPr id="15" name="Straight Arrow Connector 14"/>
          <p:cNvCxnSpPr>
            <a:stCxn id="13" idx="3"/>
          </p:cNvCxnSpPr>
          <p:nvPr/>
        </p:nvCxnSpPr>
        <p:spPr>
          <a:xfrm flipV="1">
            <a:off x="2914650" y="2913950"/>
            <a:ext cx="466725" cy="10239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914650" y="3937887"/>
            <a:ext cx="466725" cy="114299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3"/>
          </p:cNvCxnSpPr>
          <p:nvPr/>
        </p:nvCxnSpPr>
        <p:spPr>
          <a:xfrm flipV="1">
            <a:off x="6677025" y="4742752"/>
            <a:ext cx="466725" cy="33813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6681787" y="2494852"/>
            <a:ext cx="466725" cy="33813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681787" y="5080886"/>
            <a:ext cx="461963" cy="2905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686549" y="2854418"/>
            <a:ext cx="461963" cy="2905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038600" y="5080886"/>
            <a:ext cx="1104900" cy="9525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4038600" y="2813935"/>
            <a:ext cx="1104900" cy="17862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7829550" y="2485326"/>
            <a:ext cx="1238250" cy="9526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7829548" y="4733228"/>
            <a:ext cx="1238250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7829550" y="5457125"/>
            <a:ext cx="1238250" cy="9524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7829548" y="3218747"/>
            <a:ext cx="1238250" cy="9524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566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002060"/>
                </a:solidFill>
              </a:rPr>
              <a:t>Sequential Decision Making</a:t>
            </a:r>
            <a:endParaRPr lang="en-AU" b="1" i="1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3</a:t>
            </a:fld>
            <a:endParaRPr lang="en-AU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460500" y="2269106"/>
          <a:ext cx="9468000" cy="3337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9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9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Alpha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AU" sz="1800" b="1" dirty="0">
                          <a:solidFill>
                            <a:srgbClr val="00B050"/>
                          </a:solidFill>
                        </a:rPr>
                        <a:t>$100</a:t>
                      </a:r>
                      <a:r>
                        <a:rPr lang="en-AU" sz="1800" b="1" dirty="0"/>
                        <a:t>, </a:t>
                      </a:r>
                      <a:r>
                        <a:rPr lang="en-AU" sz="1800" b="1" dirty="0">
                          <a:solidFill>
                            <a:srgbClr val="7030A0"/>
                          </a:solidFill>
                        </a:rPr>
                        <a:t>$50</a:t>
                      </a:r>
                      <a:r>
                        <a:rPr lang="en-AU" sz="1800" b="1" dirty="0"/>
                        <a:t>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Alpha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800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Beta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AU" sz="1800" b="1" dirty="0">
                          <a:solidFill>
                            <a:srgbClr val="00B050"/>
                          </a:solidFill>
                        </a:rPr>
                        <a:t>$40</a:t>
                      </a:r>
                      <a:r>
                        <a:rPr lang="en-AU" sz="1800" b="1" dirty="0"/>
                        <a:t>, </a:t>
                      </a:r>
                      <a:r>
                        <a:rPr lang="en-AU" sz="1800" b="1" dirty="0">
                          <a:solidFill>
                            <a:srgbClr val="7030A0"/>
                          </a:solidFill>
                        </a:rPr>
                        <a:t>$40</a:t>
                      </a:r>
                      <a:r>
                        <a:rPr lang="en-AU" sz="1800" b="1" dirty="0"/>
                        <a:t>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800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800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800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Alpha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AU" sz="1800" b="1" dirty="0">
                          <a:solidFill>
                            <a:srgbClr val="00B050"/>
                          </a:solidFill>
                        </a:rPr>
                        <a:t>$25</a:t>
                      </a:r>
                      <a:r>
                        <a:rPr lang="en-AU" sz="1800" b="1" dirty="0"/>
                        <a:t>, </a:t>
                      </a:r>
                      <a:r>
                        <a:rPr lang="en-AU" sz="1800" b="1" dirty="0">
                          <a:solidFill>
                            <a:srgbClr val="7030A0"/>
                          </a:solidFill>
                        </a:rPr>
                        <a:t>$25</a:t>
                      </a:r>
                      <a:r>
                        <a:rPr lang="en-AU" sz="1800" b="1" dirty="0"/>
                        <a:t>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Beta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800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Beta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AU" sz="1800" b="1" dirty="0">
                          <a:solidFill>
                            <a:srgbClr val="00B050"/>
                          </a:solidFill>
                        </a:rPr>
                        <a:t>$50</a:t>
                      </a:r>
                      <a:r>
                        <a:rPr lang="en-AU" sz="1800" b="1" dirty="0"/>
                        <a:t>, </a:t>
                      </a:r>
                      <a:r>
                        <a:rPr lang="en-AU" sz="1800" b="1" dirty="0">
                          <a:solidFill>
                            <a:srgbClr val="7030A0"/>
                          </a:solidFill>
                        </a:rPr>
                        <a:t>$100</a:t>
                      </a:r>
                      <a:r>
                        <a:rPr lang="en-AU" sz="1800" b="1" dirty="0"/>
                        <a:t>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5229225" y="2675824"/>
            <a:ext cx="1447800" cy="314325"/>
          </a:xfrm>
          <a:prstGeom prst="roundRect">
            <a:avLst/>
          </a:prstGeom>
          <a:solidFill>
            <a:srgbClr val="7030A0">
              <a:alpha val="50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Airbus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229225" y="4923723"/>
            <a:ext cx="1447800" cy="314325"/>
          </a:xfrm>
          <a:prstGeom prst="roundRect">
            <a:avLst/>
          </a:prstGeom>
          <a:solidFill>
            <a:srgbClr val="7030A0">
              <a:alpha val="50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Airbus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466850" y="3780724"/>
            <a:ext cx="1447800" cy="314325"/>
          </a:xfrm>
          <a:prstGeom prst="roundRect">
            <a:avLst/>
          </a:prstGeom>
          <a:solidFill>
            <a:srgbClr val="00B050">
              <a:alpha val="50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Boeing</a:t>
            </a:r>
          </a:p>
        </p:txBody>
      </p:sp>
      <p:cxnSp>
        <p:nvCxnSpPr>
          <p:cNvPr id="15" name="Straight Arrow Connector 14"/>
          <p:cNvCxnSpPr>
            <a:stCxn id="13" idx="3"/>
          </p:cNvCxnSpPr>
          <p:nvPr/>
        </p:nvCxnSpPr>
        <p:spPr>
          <a:xfrm flipV="1">
            <a:off x="2914650" y="2913950"/>
            <a:ext cx="466725" cy="10239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914650" y="3937887"/>
            <a:ext cx="466725" cy="114299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3"/>
          </p:cNvCxnSpPr>
          <p:nvPr/>
        </p:nvCxnSpPr>
        <p:spPr>
          <a:xfrm flipV="1">
            <a:off x="6677025" y="4742752"/>
            <a:ext cx="466725" cy="33813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6681787" y="2494852"/>
            <a:ext cx="466725" cy="33813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681787" y="5080886"/>
            <a:ext cx="461963" cy="2905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686549" y="2854418"/>
            <a:ext cx="461963" cy="2905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038600" y="5080886"/>
            <a:ext cx="1104900" cy="9525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4038600" y="2813935"/>
            <a:ext cx="1104900" cy="17862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7829550" y="2485326"/>
            <a:ext cx="1238250" cy="9526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7829548" y="4733228"/>
            <a:ext cx="1238250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7829550" y="5457125"/>
            <a:ext cx="1238250" cy="9524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7829548" y="3218747"/>
            <a:ext cx="1238250" cy="9524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9691407" y="2317448"/>
            <a:ext cx="523875" cy="33575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7" name="Oval 56"/>
          <p:cNvSpPr/>
          <p:nvPr/>
        </p:nvSpPr>
        <p:spPr>
          <a:xfrm>
            <a:off x="9586631" y="5226143"/>
            <a:ext cx="628651" cy="39963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4668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002060"/>
                </a:solidFill>
              </a:rPr>
              <a:t>Sequential Decision Making</a:t>
            </a:r>
            <a:endParaRPr lang="en-AU" b="1" i="1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4</a:t>
            </a:fld>
            <a:endParaRPr lang="en-AU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460500" y="2269106"/>
          <a:ext cx="9468000" cy="3337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9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9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Alpha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AU" sz="1800" b="1" dirty="0">
                          <a:solidFill>
                            <a:srgbClr val="00B050"/>
                          </a:solidFill>
                        </a:rPr>
                        <a:t>$100</a:t>
                      </a:r>
                      <a:r>
                        <a:rPr lang="en-AU" sz="1800" b="1" dirty="0"/>
                        <a:t>, </a:t>
                      </a:r>
                      <a:r>
                        <a:rPr lang="en-AU" sz="1800" b="1" dirty="0">
                          <a:solidFill>
                            <a:srgbClr val="7030A0"/>
                          </a:solidFill>
                        </a:rPr>
                        <a:t>$50</a:t>
                      </a:r>
                      <a:r>
                        <a:rPr lang="en-AU" sz="1800" b="1" dirty="0"/>
                        <a:t>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Alpha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800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Beta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AU" sz="1800" b="1" dirty="0">
                          <a:solidFill>
                            <a:srgbClr val="00B050"/>
                          </a:solidFill>
                        </a:rPr>
                        <a:t>$40</a:t>
                      </a:r>
                      <a:r>
                        <a:rPr lang="en-AU" sz="1800" b="1" dirty="0"/>
                        <a:t>, </a:t>
                      </a:r>
                      <a:r>
                        <a:rPr lang="en-AU" sz="1800" b="1" dirty="0">
                          <a:solidFill>
                            <a:srgbClr val="7030A0"/>
                          </a:solidFill>
                        </a:rPr>
                        <a:t>$40</a:t>
                      </a:r>
                      <a:r>
                        <a:rPr lang="en-AU" sz="1800" b="1" dirty="0"/>
                        <a:t>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800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800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800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Alpha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AU" sz="1800" b="1" dirty="0">
                          <a:solidFill>
                            <a:srgbClr val="00B050"/>
                          </a:solidFill>
                        </a:rPr>
                        <a:t>$25</a:t>
                      </a:r>
                      <a:r>
                        <a:rPr lang="en-AU" sz="1800" b="1" dirty="0"/>
                        <a:t>, </a:t>
                      </a:r>
                      <a:r>
                        <a:rPr lang="en-AU" sz="1800" b="1" dirty="0">
                          <a:solidFill>
                            <a:srgbClr val="7030A0"/>
                          </a:solidFill>
                        </a:rPr>
                        <a:t>$25</a:t>
                      </a:r>
                      <a:r>
                        <a:rPr lang="en-AU" sz="1800" b="1" dirty="0"/>
                        <a:t>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Beta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800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Beta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AU" sz="1800" b="1" dirty="0">
                          <a:solidFill>
                            <a:srgbClr val="00B050"/>
                          </a:solidFill>
                        </a:rPr>
                        <a:t>$50</a:t>
                      </a:r>
                      <a:r>
                        <a:rPr lang="en-AU" sz="1800" b="1" dirty="0"/>
                        <a:t>, </a:t>
                      </a:r>
                      <a:r>
                        <a:rPr lang="en-AU" sz="1800" b="1" dirty="0">
                          <a:solidFill>
                            <a:srgbClr val="7030A0"/>
                          </a:solidFill>
                        </a:rPr>
                        <a:t>$100</a:t>
                      </a:r>
                      <a:r>
                        <a:rPr lang="en-AU" sz="1800" b="1" dirty="0"/>
                        <a:t>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5229225" y="2675824"/>
            <a:ext cx="1447800" cy="314325"/>
          </a:xfrm>
          <a:prstGeom prst="roundRect">
            <a:avLst/>
          </a:prstGeom>
          <a:solidFill>
            <a:srgbClr val="7030A0">
              <a:alpha val="50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Airbus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229225" y="4923723"/>
            <a:ext cx="1447800" cy="314325"/>
          </a:xfrm>
          <a:prstGeom prst="roundRect">
            <a:avLst/>
          </a:prstGeom>
          <a:solidFill>
            <a:srgbClr val="7030A0">
              <a:alpha val="50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Airbus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466850" y="3780724"/>
            <a:ext cx="1447800" cy="314325"/>
          </a:xfrm>
          <a:prstGeom prst="roundRect">
            <a:avLst/>
          </a:prstGeom>
          <a:solidFill>
            <a:srgbClr val="00B050">
              <a:alpha val="50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Boeing</a:t>
            </a:r>
          </a:p>
        </p:txBody>
      </p:sp>
      <p:cxnSp>
        <p:nvCxnSpPr>
          <p:cNvPr id="15" name="Straight Arrow Connector 14"/>
          <p:cNvCxnSpPr>
            <a:stCxn id="13" idx="3"/>
          </p:cNvCxnSpPr>
          <p:nvPr/>
        </p:nvCxnSpPr>
        <p:spPr>
          <a:xfrm flipV="1">
            <a:off x="2914650" y="2913950"/>
            <a:ext cx="466725" cy="10239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914650" y="3937887"/>
            <a:ext cx="466725" cy="114299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3"/>
          </p:cNvCxnSpPr>
          <p:nvPr/>
        </p:nvCxnSpPr>
        <p:spPr>
          <a:xfrm flipV="1">
            <a:off x="6677025" y="4742752"/>
            <a:ext cx="466725" cy="33813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6681787" y="2494852"/>
            <a:ext cx="466725" cy="33813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681787" y="5080886"/>
            <a:ext cx="461963" cy="2905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686549" y="2854418"/>
            <a:ext cx="461963" cy="2905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038600" y="5080886"/>
            <a:ext cx="1104900" cy="9525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4038600" y="2813935"/>
            <a:ext cx="1104900" cy="17862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7829550" y="2485326"/>
            <a:ext cx="1238250" cy="9526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7829548" y="4733228"/>
            <a:ext cx="1238250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7829550" y="5457125"/>
            <a:ext cx="1238250" cy="9524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7829548" y="3218747"/>
            <a:ext cx="1238250" cy="9524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9691407" y="2317448"/>
            <a:ext cx="523875" cy="33575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7" name="Oval 56"/>
          <p:cNvSpPr/>
          <p:nvPr/>
        </p:nvSpPr>
        <p:spPr>
          <a:xfrm>
            <a:off x="9586631" y="5226143"/>
            <a:ext cx="628651" cy="39963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7829550" y="2494852"/>
            <a:ext cx="1238245" cy="9524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6686549" y="2493663"/>
            <a:ext cx="466725" cy="33813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4038600" y="2813341"/>
            <a:ext cx="1104900" cy="9525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2914650" y="2913950"/>
            <a:ext cx="466725" cy="102393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EDD96130-8DA6-7F40-9F0D-430EF912656D}"/>
              </a:ext>
            </a:extLst>
          </p:cNvPr>
          <p:cNvSpPr/>
          <p:nvPr/>
        </p:nvSpPr>
        <p:spPr>
          <a:xfrm>
            <a:off x="9162466" y="2290479"/>
            <a:ext cx="523875" cy="33575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4645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002060"/>
                </a:solidFill>
              </a:rPr>
              <a:t>Sequential Decision Making</a:t>
            </a:r>
            <a:endParaRPr lang="en-AU" b="1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AU" dirty="0"/>
              <a:t>The extensive form representation explicitly shows the timing of play. The left number for each outcome is the payoff to the first player.</a:t>
            </a:r>
          </a:p>
          <a:p>
            <a:pPr marL="0" indent="0">
              <a:buNone/>
            </a:pPr>
            <a:r>
              <a:rPr lang="en-AU" dirty="0"/>
              <a:t>We can solve sequential games like this by backward induction using the concept of a Subgame perfect Nash equilibrium: </a:t>
            </a:r>
          </a:p>
          <a:p>
            <a:r>
              <a:rPr lang="en-AU" dirty="0"/>
              <a:t>solve for the decision nodes at the end of the game first</a:t>
            </a:r>
          </a:p>
          <a:p>
            <a:r>
              <a:rPr lang="en-AU" dirty="0"/>
              <a:t>work your way to the beginning of the game </a:t>
            </a:r>
          </a:p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dirty="0"/>
              <a:t>A subgame is a part of a game that can be played as a game itself. A collection of nodes and branches that:</a:t>
            </a:r>
          </a:p>
          <a:p>
            <a:pPr>
              <a:buSzPct val="100000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Begins at a single node</a:t>
            </a:r>
          </a:p>
          <a:p>
            <a:pPr>
              <a:buSzPct val="100000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Contains every successor node.</a:t>
            </a:r>
          </a:p>
          <a:p>
            <a:pPr>
              <a:buSzPct val="100000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Contains all the relevant information </a:t>
            </a:r>
          </a:p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dirty="0"/>
              <a:t>Why is the concept of subgame important? Threats exhibit a lack of credibility of at the time that they are to be carried out, the player does not </a:t>
            </a:r>
            <a:r>
              <a:rPr lang="en-US" dirty="0" err="1"/>
              <a:t>maximise</a:t>
            </a:r>
            <a:r>
              <a:rPr lang="en-US" dirty="0"/>
              <a:t> utility by carrying out the threat.</a:t>
            </a:r>
          </a:p>
          <a:p>
            <a:pPr marL="358775" indent="0" algn="ctr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b="1" i="1" dirty="0"/>
              <a:t>A Nash Equilibrium is subgame perfect if every player plays the Nash Equilibrium in every subgame</a:t>
            </a:r>
            <a:endParaRPr lang="en-US" dirty="0"/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dirty="0"/>
          </a:p>
          <a:p>
            <a:pPr marL="0" indent="0">
              <a:buClr>
                <a:srgbClr val="0070C0"/>
              </a:buClr>
              <a:buSzPct val="50000"/>
              <a:buNone/>
            </a:pPr>
            <a:endParaRPr lang="en-US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1153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002060"/>
                </a:solidFill>
              </a:rPr>
              <a:t>Sequential Decision Making</a:t>
            </a:r>
            <a:endParaRPr lang="en-AU" b="1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664208"/>
            <a:ext cx="10363826" cy="4126991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sz="1800" dirty="0"/>
              <a:t>Here a threat by Airbus to always choose Beta is simply not credible as it is not subgame perfect </a:t>
            </a:r>
          </a:p>
          <a:p>
            <a:pPr marL="355600" indent="-355600">
              <a:lnSpc>
                <a:spcPct val="120000"/>
              </a:lnSpc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endParaRPr lang="en-US" sz="1800" dirty="0"/>
          </a:p>
          <a:p>
            <a:pPr marL="355600" indent="-355600">
              <a:lnSpc>
                <a:spcPct val="120000"/>
              </a:lnSpc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endParaRPr lang="en-US" sz="1800" dirty="0"/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sz="1800" dirty="0"/>
          </a:p>
          <a:p>
            <a:pPr marL="355600" indent="-3556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endParaRPr lang="en-US" sz="1800" dirty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SzPct val="50000"/>
            </a:pPr>
            <a:endParaRPr lang="en-AU" sz="1800" dirty="0"/>
          </a:p>
          <a:p>
            <a:pPr marL="355600" indent="-3556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6</a:t>
            </a:fld>
            <a:endParaRPr lang="en-AU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172823"/>
              </p:ext>
            </p:extLst>
          </p:nvPr>
        </p:nvGraphicFramePr>
        <p:xfrm>
          <a:off x="1460500" y="2155506"/>
          <a:ext cx="9468000" cy="3337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9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9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Alpha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AU" sz="1800" b="1" dirty="0">
                          <a:solidFill>
                            <a:srgbClr val="00B050"/>
                          </a:solidFill>
                        </a:rPr>
                        <a:t>$100</a:t>
                      </a:r>
                      <a:r>
                        <a:rPr lang="en-AU" sz="1800" b="1" dirty="0"/>
                        <a:t>, </a:t>
                      </a:r>
                      <a:r>
                        <a:rPr lang="en-AU" sz="1800" b="1" dirty="0">
                          <a:solidFill>
                            <a:srgbClr val="7030A0"/>
                          </a:solidFill>
                        </a:rPr>
                        <a:t>$50</a:t>
                      </a:r>
                      <a:r>
                        <a:rPr lang="en-AU" sz="1800" b="1" dirty="0"/>
                        <a:t>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Alpha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800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Beta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AU" sz="1800" b="1" dirty="0">
                          <a:solidFill>
                            <a:srgbClr val="00B050"/>
                          </a:solidFill>
                        </a:rPr>
                        <a:t>$40</a:t>
                      </a:r>
                      <a:r>
                        <a:rPr lang="en-AU" sz="1800" b="1" dirty="0"/>
                        <a:t>, </a:t>
                      </a:r>
                      <a:r>
                        <a:rPr lang="en-AU" sz="1800" b="1" dirty="0">
                          <a:solidFill>
                            <a:srgbClr val="7030A0"/>
                          </a:solidFill>
                        </a:rPr>
                        <a:t>$40</a:t>
                      </a:r>
                      <a:r>
                        <a:rPr lang="en-AU" sz="1800" b="1" dirty="0"/>
                        <a:t>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800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800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800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Alpha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AU" sz="1800" b="1" dirty="0">
                          <a:solidFill>
                            <a:srgbClr val="00B050"/>
                          </a:solidFill>
                        </a:rPr>
                        <a:t>$25</a:t>
                      </a:r>
                      <a:r>
                        <a:rPr lang="en-AU" sz="1800" b="1" dirty="0"/>
                        <a:t>, </a:t>
                      </a:r>
                      <a:r>
                        <a:rPr lang="en-AU" sz="1800" b="1" dirty="0">
                          <a:solidFill>
                            <a:srgbClr val="7030A0"/>
                          </a:solidFill>
                        </a:rPr>
                        <a:t>$25</a:t>
                      </a:r>
                      <a:r>
                        <a:rPr lang="en-AU" sz="1800" b="1" dirty="0"/>
                        <a:t>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Beta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800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Beta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AU" sz="1800" b="1" dirty="0">
                          <a:solidFill>
                            <a:srgbClr val="00B050"/>
                          </a:solidFill>
                        </a:rPr>
                        <a:t>$50</a:t>
                      </a:r>
                      <a:r>
                        <a:rPr lang="en-AU" sz="1800" b="1" dirty="0"/>
                        <a:t>, </a:t>
                      </a:r>
                      <a:r>
                        <a:rPr lang="en-AU" sz="1800" b="1" dirty="0">
                          <a:solidFill>
                            <a:srgbClr val="7030A0"/>
                          </a:solidFill>
                        </a:rPr>
                        <a:t>$100</a:t>
                      </a:r>
                      <a:r>
                        <a:rPr lang="en-AU" sz="1800" b="1" dirty="0"/>
                        <a:t>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5229225" y="2562224"/>
            <a:ext cx="1447800" cy="314325"/>
          </a:xfrm>
          <a:prstGeom prst="roundRect">
            <a:avLst/>
          </a:prstGeom>
          <a:solidFill>
            <a:srgbClr val="7030A0">
              <a:alpha val="50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Airbus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229225" y="4810123"/>
            <a:ext cx="1447800" cy="314325"/>
          </a:xfrm>
          <a:prstGeom prst="roundRect">
            <a:avLst/>
          </a:prstGeom>
          <a:solidFill>
            <a:srgbClr val="7030A0">
              <a:alpha val="50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Airbus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466850" y="3667124"/>
            <a:ext cx="1447800" cy="314325"/>
          </a:xfrm>
          <a:prstGeom prst="roundRect">
            <a:avLst/>
          </a:prstGeom>
          <a:solidFill>
            <a:srgbClr val="00B050">
              <a:alpha val="50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Boeing</a:t>
            </a:r>
          </a:p>
        </p:txBody>
      </p:sp>
      <p:cxnSp>
        <p:nvCxnSpPr>
          <p:cNvPr id="15" name="Straight Arrow Connector 14"/>
          <p:cNvCxnSpPr>
            <a:stCxn id="13" idx="3"/>
          </p:cNvCxnSpPr>
          <p:nvPr/>
        </p:nvCxnSpPr>
        <p:spPr>
          <a:xfrm flipV="1">
            <a:off x="2914650" y="2800350"/>
            <a:ext cx="466725" cy="10239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914650" y="3824287"/>
            <a:ext cx="466725" cy="114299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3"/>
          </p:cNvCxnSpPr>
          <p:nvPr/>
        </p:nvCxnSpPr>
        <p:spPr>
          <a:xfrm flipV="1">
            <a:off x="6677025" y="4629152"/>
            <a:ext cx="466725" cy="33813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6681787" y="2381252"/>
            <a:ext cx="466725" cy="33813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681787" y="4967286"/>
            <a:ext cx="461963" cy="2905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686549" y="2740818"/>
            <a:ext cx="461963" cy="2905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038600" y="4967286"/>
            <a:ext cx="1104900" cy="9525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4038600" y="2700335"/>
            <a:ext cx="1104900" cy="17862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7829550" y="2371726"/>
            <a:ext cx="1238250" cy="9526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7829548" y="4619628"/>
            <a:ext cx="1238250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7829550" y="5343525"/>
            <a:ext cx="1238250" cy="9524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7829548" y="3105147"/>
            <a:ext cx="1238250" cy="9524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9586631" y="2886075"/>
            <a:ext cx="523875" cy="335756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7" name="Oval 56"/>
          <p:cNvSpPr/>
          <p:nvPr/>
        </p:nvSpPr>
        <p:spPr>
          <a:xfrm>
            <a:off x="9586631" y="5112543"/>
            <a:ext cx="628651" cy="39963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7829550" y="2381252"/>
            <a:ext cx="1238245" cy="9524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6686549" y="2380063"/>
            <a:ext cx="466725" cy="33813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4038600" y="2699741"/>
            <a:ext cx="1104900" cy="9525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2914650" y="2800350"/>
            <a:ext cx="466725" cy="102393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9720262" y="2158556"/>
            <a:ext cx="523875" cy="335756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3175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Commitment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sz="1800" dirty="0"/>
              <a:t>One way that a threat can be made credible is through some form of commitment.</a:t>
            </a:r>
          </a:p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sz="1800" dirty="0"/>
              <a:t>For a commitment to be credible in general we would expect that it would</a:t>
            </a:r>
          </a:p>
          <a:p>
            <a:pPr>
              <a:buSzPct val="100000"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Be visible</a:t>
            </a:r>
          </a:p>
          <a:p>
            <a:pPr>
              <a:buSzPct val="100000"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Be understood by rivals</a:t>
            </a:r>
          </a:p>
          <a:p>
            <a:pPr>
              <a:buSzPct val="100000"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Be credible – for example through some aspect of irreversibility such as capacity expansion in assets that are can not be redeployed or an agreement which makes a credible commitment not to compete on price.</a:t>
            </a:r>
            <a:endParaRPr lang="en-US" sz="1800" dirty="0"/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sz="1800" dirty="0"/>
          </a:p>
          <a:p>
            <a:pPr marL="0" indent="0">
              <a:buClr>
                <a:srgbClr val="0070C0"/>
              </a:buClr>
              <a:buSzPct val="50000"/>
              <a:buNone/>
            </a:pPr>
            <a:endParaRPr lang="en-US" sz="18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032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041615"/>
              </p:ext>
            </p:extLst>
          </p:nvPr>
        </p:nvGraphicFramePr>
        <p:xfrm>
          <a:off x="1460500" y="2155506"/>
          <a:ext cx="9468000" cy="3337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9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9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800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Out              </a:t>
                      </a:r>
                      <a:endParaRPr lang="en-AU" sz="18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800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800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800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800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800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Fight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(-2,1</a:t>
                      </a:r>
                      <a:r>
                        <a:rPr lang="en-AU" sz="1800" b="1" dirty="0"/>
                        <a:t>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In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800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Accommodate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dirty="0">
                          <a:solidFill>
                            <a:schemeClr val="tx1"/>
                          </a:solidFill>
                        </a:rPr>
                        <a:t>(2,2</a:t>
                      </a:r>
                      <a:r>
                        <a:rPr lang="en-AU" sz="1800" b="1" dirty="0"/>
                        <a:t>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Commitment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664208"/>
            <a:ext cx="10363826" cy="4126991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sz="1800" dirty="0"/>
              <a:t>In this game there are two Nash equilibrium, but only one Subgame perfect equilibrium as the incumbent’s threat to fight is not credible.</a:t>
            </a:r>
          </a:p>
          <a:p>
            <a:pPr marL="355600" indent="-355600">
              <a:lnSpc>
                <a:spcPct val="120000"/>
              </a:lnSpc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endParaRPr lang="en-US" sz="1800" dirty="0"/>
          </a:p>
          <a:p>
            <a:pPr marL="355600" indent="-355600">
              <a:lnSpc>
                <a:spcPct val="120000"/>
              </a:lnSpc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endParaRPr lang="en-US" sz="1800" dirty="0"/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sz="1800" dirty="0"/>
          </a:p>
          <a:p>
            <a:pPr marL="355600" indent="-3556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endParaRPr lang="en-US" sz="1800" dirty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SzPct val="50000"/>
            </a:pPr>
            <a:endParaRPr lang="en-AU" sz="1800" dirty="0"/>
          </a:p>
          <a:p>
            <a:pPr marL="355600" indent="-3556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8</a:t>
            </a:fld>
            <a:endParaRPr lang="en-AU"/>
          </a:p>
        </p:txBody>
      </p:sp>
      <p:sp>
        <p:nvSpPr>
          <p:cNvPr id="12" name="Rounded Rectangle 11"/>
          <p:cNvSpPr/>
          <p:nvPr/>
        </p:nvSpPr>
        <p:spPr>
          <a:xfrm>
            <a:off x="4948809" y="4810123"/>
            <a:ext cx="1447800" cy="314325"/>
          </a:xfrm>
          <a:prstGeom prst="roundRect">
            <a:avLst/>
          </a:prstGeom>
          <a:solidFill>
            <a:srgbClr val="7030A0">
              <a:alpha val="50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Incumbent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466850" y="3667124"/>
            <a:ext cx="1447800" cy="314325"/>
          </a:xfrm>
          <a:prstGeom prst="roundRect">
            <a:avLst/>
          </a:prstGeom>
          <a:solidFill>
            <a:srgbClr val="00B050">
              <a:alpha val="50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Rival</a:t>
            </a:r>
          </a:p>
        </p:txBody>
      </p:sp>
      <p:cxnSp>
        <p:nvCxnSpPr>
          <p:cNvPr id="15" name="Straight Arrow Connector 14"/>
          <p:cNvCxnSpPr>
            <a:stCxn id="13" idx="3"/>
          </p:cNvCxnSpPr>
          <p:nvPr/>
        </p:nvCxnSpPr>
        <p:spPr>
          <a:xfrm flipV="1">
            <a:off x="2914650" y="2800350"/>
            <a:ext cx="466725" cy="10239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914650" y="3824287"/>
            <a:ext cx="466725" cy="114299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3"/>
          </p:cNvCxnSpPr>
          <p:nvPr/>
        </p:nvCxnSpPr>
        <p:spPr>
          <a:xfrm flipV="1">
            <a:off x="6396609" y="4629152"/>
            <a:ext cx="466725" cy="33813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401371" y="4962522"/>
            <a:ext cx="461963" cy="2905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3697767" y="4962522"/>
            <a:ext cx="1104900" cy="9525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cxnSpLocks/>
          </p:cNvCxnSpPr>
          <p:nvPr/>
        </p:nvCxnSpPr>
        <p:spPr>
          <a:xfrm>
            <a:off x="7829548" y="4619628"/>
            <a:ext cx="1238247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</p:cNvCxnSpPr>
          <p:nvPr/>
        </p:nvCxnSpPr>
        <p:spPr>
          <a:xfrm>
            <a:off x="8583168" y="5343525"/>
            <a:ext cx="484632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F29AD7C-56B8-1644-95DD-94D5CC86DF67}"/>
              </a:ext>
            </a:extLst>
          </p:cNvPr>
          <p:cNvCxnSpPr>
            <a:cxnSpLocks/>
          </p:cNvCxnSpPr>
          <p:nvPr/>
        </p:nvCxnSpPr>
        <p:spPr>
          <a:xfrm flipV="1">
            <a:off x="3814653" y="2705992"/>
            <a:ext cx="928035" cy="11333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E343FF6-5534-6D45-B976-551EC551A015}"/>
              </a:ext>
            </a:extLst>
          </p:cNvPr>
          <p:cNvSpPr/>
          <p:nvPr/>
        </p:nvSpPr>
        <p:spPr>
          <a:xfrm>
            <a:off x="4692316" y="2516743"/>
            <a:ext cx="692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/>
              <a:t>(0, 5)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65667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Commitment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Clr>
                <a:srgbClr val="0070C0"/>
              </a:buClr>
              <a:buSzPct val="50000"/>
              <a:buNone/>
            </a:pPr>
            <a:r>
              <a:rPr lang="en-US" sz="1800" dirty="0"/>
              <a:t>If you can’t see the Nash equilibrium in the extensive form, look at the game in normal form.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9</a:t>
            </a:fld>
            <a:endParaRPr lang="en-AU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B56F90B9-2CF1-0648-8AAC-1A87BC302208}"/>
              </a:ext>
            </a:extLst>
          </p:cNvPr>
          <p:cNvGraphicFramePr>
            <a:graphicFrameLocks noGrp="1"/>
          </p:cNvGraphicFramePr>
          <p:nvPr/>
        </p:nvGraphicFramePr>
        <p:xfrm>
          <a:off x="1781173" y="3362636"/>
          <a:ext cx="8578852" cy="25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4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4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32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3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Incumbent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sz="3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Fight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Accommodate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000">
                <a:tc rowSpan="2">
                  <a:txBody>
                    <a:bodyPr/>
                    <a:lstStyle/>
                    <a:p>
                      <a:pPr algn="ctr"/>
                      <a:r>
                        <a:rPr lang="en-AU" sz="3200" b="1" dirty="0">
                          <a:solidFill>
                            <a:srgbClr val="00B050"/>
                          </a:solidFill>
                        </a:rPr>
                        <a:t>Rival</a:t>
                      </a: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Out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0, 5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0, 5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000"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In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-2, 1</a:t>
                      </a:r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2, 2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15756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STSLIDEVIEWED" val="256,1,Lecture 3Game Theory"/>
</p:tagLst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6932</TotalTime>
  <Words>760</Words>
  <Application>Microsoft Macintosh PowerPoint</Application>
  <PresentationFormat>Widescreen</PresentationFormat>
  <Paragraphs>174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Tw Cen MT</vt:lpstr>
      <vt:lpstr>Wingdings</vt:lpstr>
      <vt:lpstr>Droplet</vt:lpstr>
      <vt:lpstr>Lecture 2.3 Single period games: sequential moves</vt:lpstr>
      <vt:lpstr>Sequential Decision Making</vt:lpstr>
      <vt:lpstr>Sequential Decision Making</vt:lpstr>
      <vt:lpstr>Sequential Decision Making</vt:lpstr>
      <vt:lpstr>Sequential Decision Making</vt:lpstr>
      <vt:lpstr>Sequential Decision Making</vt:lpstr>
      <vt:lpstr>Commitment</vt:lpstr>
      <vt:lpstr>Commitment</vt:lpstr>
      <vt:lpstr>Commitment</vt:lpstr>
      <vt:lpstr>Commitment</vt:lpstr>
      <vt:lpstr>Commitment</vt:lpstr>
      <vt:lpstr>Commitment</vt:lpstr>
    </vt:vector>
  </TitlesOfParts>
  <Company>University of Sydney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Econ1040  Principles of Economics</dc:title>
  <dc:creator>Stephen Whelan</dc:creator>
  <cp:lastModifiedBy>Jason Collins</cp:lastModifiedBy>
  <cp:revision>427</cp:revision>
  <dcterms:created xsi:type="dcterms:W3CDTF">2015-02-25T21:48:00Z</dcterms:created>
  <dcterms:modified xsi:type="dcterms:W3CDTF">2020-08-28T10:03:33Z</dcterms:modified>
</cp:coreProperties>
</file>