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512" r:id="rId3"/>
    <p:sldId id="513" r:id="rId4"/>
    <p:sldId id="519" r:id="rId5"/>
    <p:sldId id="514" r:id="rId6"/>
    <p:sldId id="515" r:id="rId7"/>
    <p:sldId id="516" r:id="rId8"/>
    <p:sldId id="517" r:id="rId9"/>
    <p:sldId id="518" r:id="rId10"/>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54" autoAdjust="0"/>
    <p:restoredTop sz="94660"/>
  </p:normalViewPr>
  <p:slideViewPr>
    <p:cSldViewPr snapToGrid="0">
      <p:cViewPr varScale="1">
        <p:scale>
          <a:sx n="224" d="100"/>
          <a:sy n="224" d="100"/>
        </p:scale>
        <p:origin x="1048"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28/8/20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3916443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2941019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2941019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28/8/20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06283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55731269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44007446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889429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22358384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119950237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32327163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78064508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836819327"/>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28/8/20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85399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55313557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28/8/20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85025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71978416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12886267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28/8/20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55383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28/8/20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76760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28/8/20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3990475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28/8/20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3489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978498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Lecture 2.4</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Repeated games</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272500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Repeated Interaction</a:t>
            </a:r>
            <a:endParaRPr lang="en-AU" dirty="0">
              <a:solidFill>
                <a:srgbClr val="002060"/>
              </a:solidFill>
            </a:endParaRPr>
          </a:p>
        </p:txBody>
      </p:sp>
      <p:sp>
        <p:nvSpPr>
          <p:cNvPr id="3" name="Content Placeholder 2"/>
          <p:cNvSpPr>
            <a:spLocks noGrp="1"/>
          </p:cNvSpPr>
          <p:nvPr>
            <p:ph sz="quarter" idx="13"/>
          </p:nvPr>
        </p:nvSpPr>
        <p:spPr/>
        <p:txBody>
          <a:bodyPr>
            <a:normAutofit fontScale="85000" lnSpcReduction="10000"/>
          </a:bodyPr>
          <a:lstStyle/>
          <a:p>
            <a:pPr marL="0" indent="0">
              <a:lnSpc>
                <a:spcPct val="120000"/>
              </a:lnSpc>
              <a:buClr>
                <a:srgbClr val="0070C0"/>
              </a:buClr>
              <a:buSzPct val="50000"/>
              <a:buNone/>
            </a:pPr>
            <a:r>
              <a:rPr lang="en-US" dirty="0"/>
              <a:t>With repeated interaction new equilibria can be supported.</a:t>
            </a:r>
          </a:p>
          <a:p>
            <a:pPr marL="0" indent="0" algn="ctr">
              <a:lnSpc>
                <a:spcPct val="120000"/>
              </a:lnSpc>
              <a:buClr>
                <a:srgbClr val="0070C0"/>
              </a:buClr>
              <a:buSzPct val="50000"/>
              <a:buNone/>
            </a:pPr>
            <a:r>
              <a:rPr lang="en-US" b="1" i="1" dirty="0">
                <a:solidFill>
                  <a:srgbClr val="FF0000"/>
                </a:solidFill>
              </a:rPr>
              <a:t>Why?</a:t>
            </a:r>
          </a:p>
          <a:p>
            <a:pPr marL="0" indent="0">
              <a:lnSpc>
                <a:spcPct val="120000"/>
              </a:lnSpc>
              <a:buClr>
                <a:srgbClr val="0070C0"/>
              </a:buClr>
              <a:buSzPct val="50000"/>
              <a:buNone/>
            </a:pPr>
            <a:r>
              <a:rPr lang="en-US" dirty="0"/>
              <a:t>Agents can cooperate and that cooperation can be sustained through punishment. That punishment and the cost of it might consist of the loss in long run profits from not cooperating as agreed. </a:t>
            </a:r>
          </a:p>
          <a:p>
            <a:pPr marL="0" indent="0">
              <a:lnSpc>
                <a:spcPct val="120000"/>
              </a:lnSpc>
              <a:buClr>
                <a:srgbClr val="0070C0"/>
              </a:buClr>
              <a:buSzPct val="50000"/>
              <a:buNone/>
            </a:pPr>
            <a:r>
              <a:rPr lang="en-US" dirty="0"/>
              <a:t>Cooperation is more likely: </a:t>
            </a:r>
          </a:p>
          <a:p>
            <a:pPr marL="0" indent="-457200">
              <a:buSzPct val="100000"/>
            </a:pPr>
            <a:r>
              <a:rPr lang="en-US" dirty="0"/>
              <a:t>The larger are the LR gains c.f. short run advantage</a:t>
            </a:r>
          </a:p>
          <a:p>
            <a:pPr marL="0" indent="-457200">
              <a:buSzPct val="100000"/>
            </a:pPr>
            <a:r>
              <a:rPr lang="en-US" dirty="0"/>
              <a:t>When monitoring is less costly</a:t>
            </a:r>
          </a:p>
          <a:p>
            <a:pPr marL="0" indent="-457200">
              <a:buSzPct val="100000"/>
            </a:pPr>
            <a:r>
              <a:rPr lang="en-US" dirty="0"/>
              <a:t>The expected length relationship is longer </a:t>
            </a: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61840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Single Period Setting</a:t>
            </a:r>
            <a:endParaRPr lang="en-AU" dirty="0">
              <a:solidFill>
                <a:srgbClr val="002060"/>
              </a:solidFill>
            </a:endParaRPr>
          </a:p>
        </p:txBody>
      </p:sp>
      <p:sp>
        <p:nvSpPr>
          <p:cNvPr id="3" name="Content Placeholder 2"/>
          <p:cNvSpPr>
            <a:spLocks noGrp="1"/>
          </p:cNvSpPr>
          <p:nvPr>
            <p:ph sz="quarter" idx="13"/>
          </p:nvPr>
        </p:nvSpPr>
        <p:spPr/>
        <p:txBody>
          <a:bodyPr>
            <a:normAutofit/>
          </a:bodyPr>
          <a:lstStyle/>
          <a:p>
            <a:pPr marL="0" indent="0">
              <a:buClr>
                <a:srgbClr val="0070C0"/>
              </a:buClr>
              <a:buSzPct val="50000"/>
              <a:buNone/>
            </a:pPr>
            <a:r>
              <a:rPr lang="en-US" sz="1800" dirty="0"/>
              <a:t>Consider two employees assigned to a team, Anna and Bert. Anna and Bert can work or shirk.</a:t>
            </a:r>
            <a:endParaRPr lang="en-US" sz="1800" b="1" dirty="0"/>
          </a:p>
          <a:p>
            <a:pPr marL="0" indent="0">
              <a:buClr>
                <a:srgbClr val="0070C0"/>
              </a:buClr>
              <a:buSzPct val="50000"/>
              <a:buNone/>
            </a:pPr>
            <a:r>
              <a:rPr lang="en-US" sz="1800" dirty="0"/>
              <a:t>Payoffs reflecting the utility from exerting effort, along with the disutility of effort. </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334360648"/>
              </p:ext>
            </p:extLst>
          </p:nvPr>
        </p:nvGraphicFramePr>
        <p:xfrm>
          <a:off x="1870820" y="3426861"/>
          <a:ext cx="8578852" cy="2520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19050" cap="flat" cmpd="sng" algn="ctr">
                      <a:no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Bert</a:t>
                      </a:r>
                    </a:p>
                  </a:txBody>
                  <a:tcP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0" dirty="0">
                        <a:solidFill>
                          <a:schemeClr val="tx1"/>
                        </a:solidFill>
                      </a:endParaRP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0" dirty="0">
                          <a:solidFill>
                            <a:schemeClr val="tx1"/>
                          </a:solidFill>
                        </a:rPr>
                        <a:t>Shirk</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0" dirty="0">
                          <a:solidFill>
                            <a:schemeClr val="tx1"/>
                          </a:solidFill>
                        </a:rPr>
                        <a:t>Work</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a:solidFill>
                            <a:srgbClr val="00B050"/>
                          </a:solidFill>
                        </a:rPr>
                        <a:t>Anna</a:t>
                      </a:r>
                    </a:p>
                  </a:txBody>
                  <a:tcPr anchor="ctr">
                    <a:lnB w="19050" cap="flat" cmpd="sng" algn="ctr">
                      <a:noFill/>
                      <a:prstDash val="solid"/>
                      <a:round/>
                      <a:headEnd type="none" w="med" len="med"/>
                      <a:tailEnd type="none" w="med" len="med"/>
                    </a:lnB>
                    <a:noFill/>
                  </a:tcPr>
                </a:tc>
                <a:tc>
                  <a:txBody>
                    <a:bodyPr/>
                    <a:lstStyle/>
                    <a:p>
                      <a:pPr algn="ctr"/>
                      <a:r>
                        <a:rPr lang="en-AU" sz="2400" b="0" dirty="0">
                          <a:solidFill>
                            <a:schemeClr val="tx1"/>
                          </a:solidFill>
                        </a:rPr>
                        <a:t>Shirk</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0" dirty="0">
                          <a:solidFill>
                            <a:schemeClr val="tx1"/>
                          </a:solidFill>
                        </a:rPr>
                        <a:t>$1000, $1000</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0" dirty="0">
                          <a:solidFill>
                            <a:schemeClr val="tx1"/>
                          </a:solidFill>
                        </a:rPr>
                        <a:t>$3000, $0</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0" dirty="0">
                          <a:solidFill>
                            <a:schemeClr val="tx1"/>
                          </a:solidFill>
                        </a:rPr>
                        <a:t>Work</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0" dirty="0">
                          <a:solidFill>
                            <a:schemeClr val="tx1"/>
                          </a:solidFill>
                        </a:rPr>
                        <a:t>$0, $3000</a:t>
                      </a:r>
                      <a:endParaRPr lang="en-AU" b="0" dirty="0">
                        <a:solidFill>
                          <a:schemeClr val="tx1"/>
                        </a:solidFill>
                      </a:endParaRP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0" dirty="0">
                          <a:solidFill>
                            <a:schemeClr val="tx1"/>
                          </a:solidFill>
                        </a:rPr>
                        <a:t>$2000, $2000</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65463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Single Period Setting</a:t>
            </a:r>
            <a:endParaRPr lang="en-AU" dirty="0">
              <a:solidFill>
                <a:srgbClr val="002060"/>
              </a:solidFill>
            </a:endParaRPr>
          </a:p>
        </p:txBody>
      </p:sp>
      <p:sp>
        <p:nvSpPr>
          <p:cNvPr id="3" name="Content Placeholder 2"/>
          <p:cNvSpPr>
            <a:spLocks noGrp="1"/>
          </p:cNvSpPr>
          <p:nvPr>
            <p:ph sz="quarter" idx="13"/>
          </p:nvPr>
        </p:nvSpPr>
        <p:spPr/>
        <p:txBody>
          <a:bodyPr>
            <a:normAutofit/>
          </a:bodyPr>
          <a:lstStyle/>
          <a:p>
            <a:pPr marL="0" indent="0">
              <a:lnSpc>
                <a:spcPct val="120000"/>
              </a:lnSpc>
              <a:buClr>
                <a:srgbClr val="0070C0"/>
              </a:buClr>
              <a:buSzPct val="50000"/>
              <a:buNone/>
            </a:pPr>
            <a:r>
              <a:rPr lang="en-US" sz="1800" dirty="0"/>
              <a:t>Anna and Bert can work or shirk. Solution is that they both shirk. This is another version of the prisoner’s dilemma.</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sz="1800"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2241148571"/>
              </p:ext>
            </p:extLst>
          </p:nvPr>
        </p:nvGraphicFramePr>
        <p:xfrm>
          <a:off x="1870820" y="3426861"/>
          <a:ext cx="8578852" cy="2520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19050" cap="flat" cmpd="sng" algn="ctr">
                      <a:no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Bert</a:t>
                      </a:r>
                    </a:p>
                  </a:txBody>
                  <a:tcP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0" dirty="0">
                        <a:solidFill>
                          <a:schemeClr val="tx1"/>
                        </a:solidFill>
                      </a:endParaRP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0" dirty="0">
                          <a:solidFill>
                            <a:schemeClr val="tx1"/>
                          </a:solidFill>
                        </a:rPr>
                        <a:t>Shirk</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0" dirty="0">
                          <a:solidFill>
                            <a:schemeClr val="tx1"/>
                          </a:solidFill>
                        </a:rPr>
                        <a:t>Work</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a:solidFill>
                            <a:srgbClr val="00B050"/>
                          </a:solidFill>
                        </a:rPr>
                        <a:t>Anna</a:t>
                      </a:r>
                    </a:p>
                  </a:txBody>
                  <a:tcPr anchor="ctr">
                    <a:lnB w="19050" cap="flat" cmpd="sng" algn="ctr">
                      <a:noFill/>
                      <a:prstDash val="solid"/>
                      <a:round/>
                      <a:headEnd type="none" w="med" len="med"/>
                      <a:tailEnd type="none" w="med" len="med"/>
                    </a:lnB>
                    <a:noFill/>
                  </a:tcPr>
                </a:tc>
                <a:tc>
                  <a:txBody>
                    <a:bodyPr/>
                    <a:lstStyle/>
                    <a:p>
                      <a:pPr algn="ctr"/>
                      <a:r>
                        <a:rPr lang="en-AU" sz="2400" b="0" dirty="0">
                          <a:solidFill>
                            <a:schemeClr val="tx1"/>
                          </a:solidFill>
                        </a:rPr>
                        <a:t>Shirk</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0" dirty="0">
                          <a:solidFill>
                            <a:schemeClr val="tx1"/>
                          </a:solidFill>
                        </a:rPr>
                        <a:t>$1000, $1000</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0" dirty="0">
                          <a:solidFill>
                            <a:schemeClr val="tx1"/>
                          </a:solidFill>
                        </a:rPr>
                        <a:t>$3000, $0</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0" dirty="0">
                          <a:solidFill>
                            <a:schemeClr val="tx1"/>
                          </a:solidFill>
                        </a:rPr>
                        <a:t>Work</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0" dirty="0">
                          <a:solidFill>
                            <a:schemeClr val="tx1"/>
                          </a:solidFill>
                        </a:rPr>
                        <a:t>$0, $3000</a:t>
                      </a:r>
                      <a:endParaRPr lang="en-AU" b="0" dirty="0">
                        <a:solidFill>
                          <a:schemeClr val="tx1"/>
                        </a:solidFill>
                      </a:endParaRP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0" dirty="0">
                          <a:solidFill>
                            <a:schemeClr val="tx1"/>
                          </a:solidFill>
                        </a:rPr>
                        <a:t>$2000, $2000</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7207624" y="4752414"/>
            <a:ext cx="1036544"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6979024" y="5373592"/>
            <a:ext cx="986117"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8685682" y="4752414"/>
            <a:ext cx="905435"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6313392" y="4752414"/>
            <a:ext cx="894232"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37873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Repeated Interaction</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fontScale="85000" lnSpcReduction="10000"/>
              </a:bodyPr>
              <a:lstStyle/>
              <a:p>
                <a:pPr marL="0" indent="0">
                  <a:lnSpc>
                    <a:spcPct val="120000"/>
                  </a:lnSpc>
                  <a:buClr>
                    <a:srgbClr val="0070C0"/>
                  </a:buClr>
                  <a:buSzPct val="50000"/>
                  <a:buNone/>
                </a:pPr>
                <a:r>
                  <a:rPr lang="en-US" dirty="0"/>
                  <a:t>Now suppose you expect to continue to work together into the future.</a:t>
                </a:r>
              </a:p>
              <a:p>
                <a:pPr marL="0" indent="0">
                  <a:buClr>
                    <a:srgbClr val="0070C0"/>
                  </a:buClr>
                  <a:buSzPct val="50000"/>
                  <a:buNone/>
                </a:pPr>
                <a:r>
                  <a:rPr lang="en-US" dirty="0"/>
                  <a:t>To </a:t>
                </a:r>
                <a:r>
                  <a:rPr lang="en-US" dirty="0" err="1"/>
                  <a:t>formalise</a:t>
                </a:r>
                <a:r>
                  <a:rPr lang="en-US" dirty="0"/>
                  <a:t> this, suppose you expect to work on the same team again with probability p, so probability working together for n periods is p</a:t>
                </a:r>
                <a:r>
                  <a:rPr lang="en-US" baseline="30000" dirty="0"/>
                  <a:t>(n-1)</a:t>
                </a:r>
                <a:r>
                  <a:rPr lang="en-US" dirty="0"/>
                  <a:t>.</a:t>
                </a:r>
              </a:p>
              <a:p>
                <a:pPr marL="0" indent="0">
                  <a:lnSpc>
                    <a:spcPct val="120000"/>
                  </a:lnSpc>
                  <a:buClr>
                    <a:srgbClr val="0070C0"/>
                  </a:buClr>
                  <a:buSzPct val="50000"/>
                  <a:buNone/>
                </a:pPr>
                <a:r>
                  <a:rPr lang="en-US" dirty="0"/>
                  <a:t>To keep life easy we will consider that Anna and Bert have only two strategies available to them: </a:t>
                </a:r>
              </a:p>
              <a:p>
                <a:pPr>
                  <a:buSzPct val="100000"/>
                </a:pPr>
                <a:r>
                  <a:rPr lang="en-US" dirty="0">
                    <a:solidFill>
                      <a:schemeClr val="tx1"/>
                    </a:solidFill>
                  </a:rPr>
                  <a:t>Always shirk in which case the payoff is: </a:t>
                </a:r>
              </a:p>
              <a:p>
                <a:pPr marL="0" indent="0" algn="ctr">
                  <a:lnSpc>
                    <a:spcPct val="120000"/>
                  </a:lnSpc>
                  <a:buClr>
                    <a:srgbClr val="0070C0"/>
                  </a:buClr>
                  <a:buSzPct val="50000"/>
                  <a:buNone/>
                </a:pPr>
                <a:r>
                  <a:rPr lang="en-US" i="1" dirty="0">
                    <a:solidFill>
                      <a:schemeClr val="tx1"/>
                    </a:solidFill>
                  </a:rPr>
                  <a:t>E(future earnings) = $1,000 + $1,000p + $1,000p</a:t>
                </a:r>
                <a:r>
                  <a:rPr lang="en-US" i="1" baseline="30000" dirty="0">
                    <a:solidFill>
                      <a:schemeClr val="tx1"/>
                    </a:solidFill>
                  </a:rPr>
                  <a:t>2</a:t>
                </a:r>
                <a:r>
                  <a:rPr lang="en-US" i="1" dirty="0">
                    <a:solidFill>
                      <a:schemeClr val="tx1"/>
                    </a:solidFill>
                  </a:rPr>
                  <a:t> +…=</a:t>
                </a:r>
                <a14:m>
                  <m:oMath xmlns:m="http://schemas.openxmlformats.org/officeDocument/2006/math">
                    <m:f>
                      <m:fPr>
                        <m:ctrlPr>
                          <a:rPr lang="en-US" i="1" smtClean="0">
                            <a:solidFill>
                              <a:schemeClr val="tx1"/>
                            </a:solidFill>
                            <a:latin typeface="Cambria Math" panose="02040503050406030204" pitchFamily="18" charset="0"/>
                          </a:rPr>
                        </m:ctrlPr>
                      </m:fPr>
                      <m:num>
                        <m:r>
                          <a:rPr lang="en-AU" b="0" i="1" smtClean="0">
                            <a:solidFill>
                              <a:schemeClr val="tx1"/>
                            </a:solidFill>
                            <a:latin typeface="Cambria Math"/>
                          </a:rPr>
                          <m:t>1000</m:t>
                        </m:r>
                      </m:num>
                      <m:den>
                        <m:r>
                          <a:rPr lang="en-AU" b="0" i="1" smtClean="0">
                            <a:solidFill>
                              <a:schemeClr val="tx1"/>
                            </a:solidFill>
                            <a:latin typeface="Cambria Math"/>
                          </a:rPr>
                          <m:t>1−</m:t>
                        </m:r>
                        <m:r>
                          <a:rPr lang="en-AU" b="0" i="1" smtClean="0">
                            <a:solidFill>
                              <a:schemeClr val="tx1"/>
                            </a:solidFill>
                            <a:latin typeface="Cambria Math"/>
                          </a:rPr>
                          <m:t>𝑝</m:t>
                        </m:r>
                      </m:den>
                    </m:f>
                  </m:oMath>
                </a14:m>
                <a:endParaRPr lang="en-US" i="1" dirty="0">
                  <a:solidFill>
                    <a:schemeClr val="tx1"/>
                  </a:solidFill>
                </a:endParaRPr>
              </a:p>
              <a:p>
                <a:pPr>
                  <a:buSzPct val="100000"/>
                </a:pPr>
                <a:r>
                  <a:rPr lang="en-US" dirty="0">
                    <a:solidFill>
                      <a:schemeClr val="tx1"/>
                    </a:solidFill>
                  </a:rPr>
                  <a:t>Work hard first period then if they ever shirk, punish them forever by always shirking in the future (grim trigger strategy).</a:t>
                </a: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3"/>
                <a:stretch>
                  <a:fillRect l="-490" t="-741"/>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a:t>
            </a:fld>
            <a:endParaRPr lang="en-AU"/>
          </a:p>
        </p:txBody>
      </p:sp>
    </p:spTree>
    <p:extLst>
      <p:ext uri="{BB962C8B-B14F-4D97-AF65-F5344CB8AC3E}">
        <p14:creationId xmlns:p14="http://schemas.microsoft.com/office/powerpoint/2010/main" val="4608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Repeated Interaction</a:t>
            </a:r>
            <a:endParaRPr lang="en-AU" dirty="0">
              <a:solidFill>
                <a:srgbClr val="002060"/>
              </a:solidFill>
            </a:endParaRPr>
          </a:p>
        </p:txBody>
      </p:sp>
      <p:sp>
        <p:nvSpPr>
          <p:cNvPr id="3" name="Content Placeholder 2"/>
          <p:cNvSpPr>
            <a:spLocks noGrp="1"/>
          </p:cNvSpPr>
          <p:nvPr>
            <p:ph sz="quarter" idx="13"/>
          </p:nvPr>
        </p:nvSpPr>
        <p:spPr/>
        <p:txBody>
          <a:bodyPr>
            <a:normAutofit/>
          </a:bodyPr>
          <a:lstStyle/>
          <a:p>
            <a:pPr marL="0" indent="0">
              <a:lnSpc>
                <a:spcPct val="120000"/>
              </a:lnSpc>
              <a:buClr>
                <a:srgbClr val="0070C0"/>
              </a:buClr>
              <a:buSzPct val="50000"/>
              <a:buNone/>
            </a:pPr>
            <a:r>
              <a:rPr lang="en-US" sz="2000" dirty="0"/>
              <a:t>Anna and Bert can work or shirk. What if they each think the other will play grim trigger?</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1981989717"/>
              </p:ext>
            </p:extLst>
          </p:nvPr>
        </p:nvGraphicFramePr>
        <p:xfrm>
          <a:off x="866772" y="2800552"/>
          <a:ext cx="10985426" cy="320400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3348000">
                  <a:extLst>
                    <a:ext uri="{9D8B030D-6E8A-4147-A177-3AD203B41FA5}">
                      <a16:colId xmlns:a16="http://schemas.microsoft.com/office/drawing/2014/main" val="20002"/>
                    </a:ext>
                  </a:extLst>
                </a:gridCol>
                <a:gridCol w="3348000">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19050" cap="flat" cmpd="sng" algn="ctr">
                      <a:no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Bert</a:t>
                      </a:r>
                    </a:p>
                  </a:txBody>
                  <a:tcP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lnB w="19050" cap="flat" cmpd="sng" algn="ctr">
                      <a:noFill/>
                      <a:prstDash val="solid"/>
                      <a:round/>
                      <a:headEnd type="none" w="med" len="med"/>
                      <a:tailEnd type="none" w="med" len="med"/>
                    </a:lnB>
                    <a:noFill/>
                  </a:tcPr>
                </a:tc>
                <a:tc>
                  <a:txBody>
                    <a:bodyPr/>
                    <a:lstStyle/>
                    <a:p>
                      <a:pPr algn="ctr"/>
                      <a:endParaRPr lang="en-AU" b="1" dirty="0">
                        <a:solidFill>
                          <a:schemeClr val="tx1"/>
                        </a:solidFill>
                      </a:endParaRP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tx1"/>
                          </a:solidFill>
                        </a:rPr>
                        <a:t>Always Shirk</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1" dirty="0">
                          <a:solidFill>
                            <a:schemeClr val="tx1"/>
                          </a:solidFill>
                        </a:rPr>
                        <a:t>Work then grim trigger</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72000">
                <a:tc rowSpan="2">
                  <a:txBody>
                    <a:bodyPr/>
                    <a:lstStyle/>
                    <a:p>
                      <a:pPr algn="ctr"/>
                      <a:r>
                        <a:rPr lang="en-AU" sz="3200" b="1" dirty="0">
                          <a:solidFill>
                            <a:srgbClr val="00B050"/>
                          </a:solidFill>
                        </a:rPr>
                        <a:t>Anna</a:t>
                      </a:r>
                    </a:p>
                  </a:txBody>
                  <a:tcPr anchor="ctr">
                    <a:lnT w="19050" cap="flat" cmpd="sng" algn="ctr">
                      <a:no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pPr algn="ctr"/>
                      <a:r>
                        <a:rPr lang="en-AU" sz="2400" b="1" dirty="0">
                          <a:solidFill>
                            <a:schemeClr val="tx1"/>
                          </a:solidFill>
                        </a:rPr>
                        <a:t>Always Shirk</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000" b="0" dirty="0">
                          <a:solidFill>
                            <a:schemeClr val="tx1"/>
                          </a:solidFill>
                        </a:rPr>
                        <a:t>$1000/(1-p), $1000/(1-p)</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000" b="0" dirty="0">
                          <a:solidFill>
                            <a:schemeClr val="tx1"/>
                          </a:solidFill>
                        </a:rPr>
                        <a:t>$2000+$1000/(1-p), </a:t>
                      </a:r>
                    </a:p>
                    <a:p>
                      <a:pPr algn="ctr"/>
                      <a:r>
                        <a:rPr lang="en-AU" sz="2000" b="0" dirty="0">
                          <a:solidFill>
                            <a:schemeClr val="tx1"/>
                          </a:solidFill>
                        </a:rPr>
                        <a:t>-$1000 +$1000/(1-p)</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972000">
                <a:tc vMerge="1">
                  <a:txBody>
                    <a:bodyPr/>
                    <a:lstStyle/>
                    <a:p>
                      <a:endParaRPr lang="en-AU" dirty="0"/>
                    </a:p>
                  </a:txBody>
                  <a:tcPr>
                    <a:noFill/>
                  </a:tcPr>
                </a:tc>
                <a:tc>
                  <a:txBody>
                    <a:bodyPr/>
                    <a:lstStyle/>
                    <a:p>
                      <a:pPr algn="ctr"/>
                      <a:r>
                        <a:rPr lang="en-AU" sz="2400" b="1" dirty="0">
                          <a:solidFill>
                            <a:schemeClr val="tx1"/>
                          </a:solidFill>
                        </a:rPr>
                        <a:t>Work then grim trigger</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000" b="0" dirty="0">
                          <a:solidFill>
                            <a:schemeClr val="tx1"/>
                          </a:solidFill>
                        </a:rPr>
                        <a:t>-$1000 +$1000/(1-p), $2000+$1000/(1-p)</a:t>
                      </a: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000" b="0" dirty="0">
                          <a:solidFill>
                            <a:schemeClr val="tx1"/>
                          </a:solidFill>
                        </a:rPr>
                        <a:t>$2000/(1-p), $2000/(1-p)</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08369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Repeated Interaction</a:t>
            </a:r>
            <a:endParaRPr lang="en-AU"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a:bodyPr>
              <a:lstStyle/>
              <a:p>
                <a:pPr marL="0" indent="0">
                  <a:lnSpc>
                    <a:spcPct val="120000"/>
                  </a:lnSpc>
                  <a:buClr>
                    <a:srgbClr val="0070C0"/>
                  </a:buClr>
                  <a:buSzPct val="50000"/>
                  <a:buNone/>
                </a:pPr>
                <a:r>
                  <a:rPr lang="en-US" sz="1800" dirty="0"/>
                  <a:t>But what if Anna thinks Bert will go grim trigger, may be in her interest to do so. In fact she will do so as long as p&gt;0.5. That is: </a:t>
                </a:r>
              </a:p>
              <a:p>
                <a:pPr marL="358775"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f>
                        <m:fPr>
                          <m:ctrlPr>
                            <a:rPr lang="en-US" sz="1800" i="1" smtClean="0">
                              <a:solidFill>
                                <a:schemeClr val="tx1"/>
                              </a:solidFill>
                              <a:latin typeface="Cambria Math" panose="02040503050406030204" pitchFamily="18" charset="0"/>
                            </a:rPr>
                          </m:ctrlPr>
                        </m:fPr>
                        <m:num>
                          <m:r>
                            <a:rPr lang="en-AU" sz="1800" b="0" i="1" smtClean="0">
                              <a:solidFill>
                                <a:schemeClr val="tx1"/>
                              </a:solidFill>
                              <a:latin typeface="Cambria Math"/>
                            </a:rPr>
                            <m:t>2</m:t>
                          </m:r>
                          <m:r>
                            <a:rPr lang="en-AU" sz="1800" b="0" i="1">
                              <a:solidFill>
                                <a:schemeClr val="tx1"/>
                              </a:solidFill>
                              <a:latin typeface="Cambria Math"/>
                            </a:rPr>
                            <m:t>000</m:t>
                          </m:r>
                        </m:num>
                        <m:den>
                          <m:r>
                            <a:rPr lang="en-AU" sz="1800" b="0" i="1">
                              <a:solidFill>
                                <a:schemeClr val="tx1"/>
                              </a:solidFill>
                              <a:latin typeface="Cambria Math"/>
                            </a:rPr>
                            <m:t>1−</m:t>
                          </m:r>
                          <m:r>
                            <a:rPr lang="en-AU" sz="1800" b="0" i="1">
                              <a:solidFill>
                                <a:schemeClr val="tx1"/>
                              </a:solidFill>
                              <a:latin typeface="Cambria Math"/>
                            </a:rPr>
                            <m:t>𝑝</m:t>
                          </m:r>
                        </m:den>
                      </m:f>
                      <m:r>
                        <a:rPr lang="en-AU" sz="1800" b="0" i="1" smtClean="0">
                          <a:solidFill>
                            <a:schemeClr val="tx1"/>
                          </a:solidFill>
                          <a:latin typeface="Cambria Math"/>
                        </a:rPr>
                        <m:t>&gt;2000+</m:t>
                      </m:r>
                      <m:f>
                        <m:fPr>
                          <m:ctrlPr>
                            <a:rPr lang="en-US" sz="1800" i="1" smtClean="0">
                              <a:solidFill>
                                <a:schemeClr val="tx1"/>
                              </a:solidFill>
                              <a:latin typeface="Cambria Math" panose="02040503050406030204" pitchFamily="18" charset="0"/>
                            </a:rPr>
                          </m:ctrlPr>
                        </m:fPr>
                        <m:num>
                          <m:r>
                            <a:rPr lang="en-AU" sz="1800" b="0" i="1" smtClean="0">
                              <a:solidFill>
                                <a:schemeClr val="tx1"/>
                              </a:solidFill>
                              <a:latin typeface="Cambria Math"/>
                            </a:rPr>
                            <m:t>1000</m:t>
                          </m:r>
                        </m:num>
                        <m:den>
                          <m:r>
                            <a:rPr lang="en-AU" sz="1800" b="0" i="1" smtClean="0">
                              <a:solidFill>
                                <a:schemeClr val="tx1"/>
                              </a:solidFill>
                              <a:latin typeface="Cambria Math"/>
                            </a:rPr>
                            <m:t>1−</m:t>
                          </m:r>
                          <m:r>
                            <a:rPr lang="en-AU" sz="1800" b="0" i="1" smtClean="0">
                              <a:solidFill>
                                <a:schemeClr val="tx1"/>
                              </a:solidFill>
                              <a:latin typeface="Cambria Math"/>
                            </a:rPr>
                            <m:t>𝑝</m:t>
                          </m:r>
                        </m:den>
                      </m:f>
                    </m:oMath>
                  </m:oMathPara>
                </a14:m>
                <a:endParaRPr lang="en-US" sz="1800" i="1" dirty="0">
                  <a:solidFill>
                    <a:schemeClr val="tx1"/>
                  </a:solidFill>
                </a:endParaRPr>
              </a:p>
              <a:p>
                <a:pPr marL="358775" indent="0" algn="ctr">
                  <a:lnSpc>
                    <a:spcPct val="120000"/>
                  </a:lnSpc>
                  <a:buClr>
                    <a:srgbClr val="0070C0"/>
                  </a:buClr>
                  <a:buSzPct val="50000"/>
                  <a:buNone/>
                </a:pPr>
                <a:endParaRPr lang="en-US" sz="1800" i="1" dirty="0">
                  <a:solidFill>
                    <a:schemeClr val="tx1"/>
                  </a:solidFill>
                </a:endParaRPr>
              </a:p>
              <a:p>
                <a:pPr marL="358775"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f>
                        <m:fPr>
                          <m:ctrlPr>
                            <a:rPr lang="en-US" sz="1800" i="1">
                              <a:solidFill>
                                <a:schemeClr val="tx1"/>
                              </a:solidFill>
                              <a:latin typeface="Cambria Math" panose="02040503050406030204" pitchFamily="18" charset="0"/>
                            </a:rPr>
                          </m:ctrlPr>
                        </m:fPr>
                        <m:num>
                          <m:r>
                            <a:rPr lang="en-AU" sz="1800" b="0" i="1">
                              <a:solidFill>
                                <a:schemeClr val="tx1"/>
                              </a:solidFill>
                              <a:latin typeface="Cambria Math"/>
                            </a:rPr>
                            <m:t>2000</m:t>
                          </m:r>
                          <m:r>
                            <a:rPr lang="en-AU" sz="1800" b="0" i="1" smtClean="0">
                              <a:solidFill>
                                <a:schemeClr val="tx1"/>
                              </a:solidFill>
                              <a:latin typeface="Cambria Math"/>
                            </a:rPr>
                            <m:t>−2000+2000</m:t>
                          </m:r>
                          <m:r>
                            <a:rPr lang="en-AU" sz="1800" b="0" i="1" smtClean="0">
                              <a:solidFill>
                                <a:schemeClr val="tx1"/>
                              </a:solidFill>
                              <a:latin typeface="Cambria Math"/>
                            </a:rPr>
                            <m:t>𝑝</m:t>
                          </m:r>
                        </m:num>
                        <m:den>
                          <m:r>
                            <a:rPr lang="en-AU" sz="1800" b="0" i="1">
                              <a:solidFill>
                                <a:schemeClr val="tx1"/>
                              </a:solidFill>
                              <a:latin typeface="Cambria Math"/>
                            </a:rPr>
                            <m:t>1−</m:t>
                          </m:r>
                          <m:r>
                            <a:rPr lang="en-AU" sz="1800" b="0" i="1">
                              <a:solidFill>
                                <a:schemeClr val="tx1"/>
                              </a:solidFill>
                              <a:latin typeface="Cambria Math"/>
                            </a:rPr>
                            <m:t>𝑝</m:t>
                          </m:r>
                        </m:den>
                      </m:f>
                      <m:r>
                        <a:rPr lang="en-AU" sz="1800" b="0" i="1">
                          <a:solidFill>
                            <a:schemeClr val="tx1"/>
                          </a:solidFill>
                          <a:latin typeface="Cambria Math"/>
                        </a:rPr>
                        <m:t>&gt;</m:t>
                      </m:r>
                      <m:f>
                        <m:fPr>
                          <m:ctrlPr>
                            <a:rPr lang="en-US" sz="1800" i="1">
                              <a:solidFill>
                                <a:schemeClr val="tx1"/>
                              </a:solidFill>
                              <a:latin typeface="Cambria Math" panose="02040503050406030204" pitchFamily="18" charset="0"/>
                            </a:rPr>
                          </m:ctrlPr>
                        </m:fPr>
                        <m:num>
                          <m:r>
                            <a:rPr lang="en-AU" sz="1800" b="0" i="1">
                              <a:solidFill>
                                <a:schemeClr val="tx1"/>
                              </a:solidFill>
                              <a:latin typeface="Cambria Math"/>
                            </a:rPr>
                            <m:t>1000</m:t>
                          </m:r>
                        </m:num>
                        <m:den>
                          <m:r>
                            <a:rPr lang="en-AU" sz="1800" b="0" i="1">
                              <a:solidFill>
                                <a:schemeClr val="tx1"/>
                              </a:solidFill>
                              <a:latin typeface="Cambria Math"/>
                            </a:rPr>
                            <m:t>1−</m:t>
                          </m:r>
                          <m:r>
                            <a:rPr lang="en-AU" sz="1800" b="0" i="1">
                              <a:solidFill>
                                <a:schemeClr val="tx1"/>
                              </a:solidFill>
                              <a:latin typeface="Cambria Math"/>
                            </a:rPr>
                            <m:t>𝑝</m:t>
                          </m:r>
                        </m:den>
                      </m:f>
                    </m:oMath>
                  </m:oMathPara>
                </a14:m>
                <a:endParaRPr lang="en-AU" sz="1800" dirty="0">
                  <a:solidFill>
                    <a:schemeClr val="tx1"/>
                  </a:solidFill>
                </a:endParaRPr>
              </a:p>
              <a:p>
                <a:pPr marL="358775" indent="0" algn="ctr">
                  <a:lnSpc>
                    <a:spcPct val="120000"/>
                  </a:lnSpc>
                  <a:buClr>
                    <a:srgbClr val="0070C0"/>
                  </a:buClr>
                  <a:buSzPct val="50000"/>
                  <a:buNone/>
                </a:pPr>
                <a:endParaRPr lang="en-AU" sz="1800" b="0" i="1" dirty="0">
                  <a:solidFill>
                    <a:schemeClr val="tx1"/>
                  </a:solidFill>
                  <a:latin typeface="Cambria Math"/>
                </a:endParaRPr>
              </a:p>
              <a:p>
                <a:pPr marL="358775"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sz="1800" b="0" i="1" smtClean="0">
                          <a:solidFill>
                            <a:schemeClr val="tx1"/>
                          </a:solidFill>
                          <a:latin typeface="Cambria Math"/>
                        </a:rPr>
                        <m:t>𝑝</m:t>
                      </m:r>
                      <m:r>
                        <a:rPr lang="en-AU" sz="1800" b="0" i="1">
                          <a:solidFill>
                            <a:schemeClr val="tx1"/>
                          </a:solidFill>
                          <a:latin typeface="Cambria Math"/>
                        </a:rPr>
                        <m:t>&gt;</m:t>
                      </m:r>
                      <m:r>
                        <a:rPr lang="en-AU" sz="1800" b="0" i="1" smtClean="0">
                          <a:solidFill>
                            <a:schemeClr val="tx1"/>
                          </a:solidFill>
                          <a:latin typeface="Cambria Math"/>
                        </a:rPr>
                        <m:t>0.5</m:t>
                      </m:r>
                    </m:oMath>
                  </m:oMathPara>
                </a14:m>
                <a:endParaRPr lang="en-US" sz="1800" i="1" dirty="0">
                  <a:solidFill>
                    <a:schemeClr val="tx1"/>
                  </a:solidFill>
                </a:endParaRPr>
              </a:p>
              <a:p>
                <a:pPr marL="711200" indent="0">
                  <a:buClr>
                    <a:srgbClr val="0070C0"/>
                  </a:buClr>
                  <a:buSzPct val="50000"/>
                  <a:buNone/>
                </a:pPr>
                <a:endParaRPr lang="en-US" sz="1800" dirty="0"/>
              </a:p>
              <a:p>
                <a:pPr marL="0" indent="0">
                  <a:buClr>
                    <a:srgbClr val="0070C0"/>
                  </a:buClr>
                  <a:buSzPct val="50000"/>
                  <a:buNone/>
                </a:pPr>
                <a:endParaRPr lang="en-US" sz="1800"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a:blip r:embed="rId3"/>
                <a:stretch>
                  <a:fillRect l="-613" t="-370" r="-123"/>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a:t>
            </a:fld>
            <a:endParaRPr lang="en-AU"/>
          </a:p>
        </p:txBody>
      </p:sp>
    </p:spTree>
    <p:extLst>
      <p:ext uri="{BB962C8B-B14F-4D97-AF65-F5344CB8AC3E}">
        <p14:creationId xmlns:p14="http://schemas.microsoft.com/office/powerpoint/2010/main" val="2637941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Single Period Setting</a:t>
            </a:r>
            <a:endParaRPr lang="en-AU" dirty="0">
              <a:solidFill>
                <a:srgbClr val="002060"/>
              </a:solidFill>
            </a:endParaRPr>
          </a:p>
        </p:txBody>
      </p:sp>
      <p:sp>
        <p:nvSpPr>
          <p:cNvPr id="3" name="Content Placeholder 2"/>
          <p:cNvSpPr>
            <a:spLocks noGrp="1"/>
          </p:cNvSpPr>
          <p:nvPr>
            <p:ph sz="quarter" idx="13"/>
          </p:nvPr>
        </p:nvSpPr>
        <p:spPr/>
        <p:txBody>
          <a:bodyPr>
            <a:normAutofit/>
          </a:bodyPr>
          <a:lstStyle/>
          <a:p>
            <a:pPr marL="0" indent="0">
              <a:lnSpc>
                <a:spcPct val="100000"/>
              </a:lnSpc>
              <a:spcBef>
                <a:spcPts val="600"/>
              </a:spcBef>
              <a:buClr>
                <a:srgbClr val="0070C0"/>
              </a:buClr>
              <a:buSzPct val="50000"/>
              <a:buNone/>
            </a:pPr>
            <a:r>
              <a:rPr lang="en-US" sz="1800" dirty="0"/>
              <a:t>If p=1/3, shirking.</a:t>
            </a:r>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8</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1971513630"/>
              </p:ext>
            </p:extLst>
          </p:nvPr>
        </p:nvGraphicFramePr>
        <p:xfrm>
          <a:off x="1870820" y="3228066"/>
          <a:ext cx="8578852" cy="290592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19050" cap="flat" cmpd="sng" algn="ctr">
                      <a:no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Bert</a:t>
                      </a:r>
                    </a:p>
                  </a:txBody>
                  <a:tcP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0" dirty="0">
                        <a:solidFill>
                          <a:schemeClr val="tx1"/>
                        </a:solidFill>
                      </a:endParaRP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0" dirty="0">
                          <a:solidFill>
                            <a:schemeClr val="tx1"/>
                          </a:solidFill>
                        </a:rPr>
                        <a:t>Shirk</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0" dirty="0">
                          <a:solidFill>
                            <a:schemeClr val="tx1"/>
                          </a:solidFill>
                        </a:rPr>
                        <a:t>Work then grim trigger</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a:solidFill>
                            <a:srgbClr val="00B050"/>
                          </a:solidFill>
                        </a:rPr>
                        <a:t>Anna</a:t>
                      </a:r>
                    </a:p>
                  </a:txBody>
                  <a:tcPr anchor="ctr">
                    <a:lnB w="19050" cap="flat" cmpd="sng" algn="ctr">
                      <a:noFill/>
                      <a:prstDash val="solid"/>
                      <a:round/>
                      <a:headEnd type="none" w="med" len="med"/>
                      <a:tailEnd type="none" w="med" len="med"/>
                    </a:lnB>
                    <a:noFill/>
                  </a:tcPr>
                </a:tc>
                <a:tc>
                  <a:txBody>
                    <a:bodyPr/>
                    <a:lstStyle/>
                    <a:p>
                      <a:pPr algn="ctr"/>
                      <a:r>
                        <a:rPr lang="en-AU" sz="2400" b="0" dirty="0">
                          <a:solidFill>
                            <a:schemeClr val="tx1"/>
                          </a:solidFill>
                        </a:rPr>
                        <a:t>Shirk</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0" dirty="0">
                          <a:solidFill>
                            <a:schemeClr val="tx1"/>
                          </a:solidFill>
                        </a:rPr>
                        <a:t>$1500, $1500</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0" dirty="0">
                          <a:solidFill>
                            <a:schemeClr val="tx1"/>
                          </a:solidFill>
                        </a:rPr>
                        <a:t>$3500, $500</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0" dirty="0">
                          <a:solidFill>
                            <a:schemeClr val="tx1"/>
                          </a:solidFill>
                        </a:rPr>
                        <a:t>Work then grim trigger</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0" dirty="0">
                          <a:solidFill>
                            <a:schemeClr val="tx1"/>
                          </a:solidFill>
                        </a:rPr>
                        <a:t>$500, $3500</a:t>
                      </a:r>
                      <a:endParaRPr lang="en-AU" b="0" dirty="0">
                        <a:solidFill>
                          <a:schemeClr val="tx1"/>
                        </a:solidFill>
                      </a:endParaRP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0" dirty="0">
                          <a:solidFill>
                            <a:schemeClr val="tx1"/>
                          </a:solidFill>
                        </a:rPr>
                        <a:t>$3000, $3000</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7207624" y="4752414"/>
            <a:ext cx="1036544"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7167283" y="5453002"/>
            <a:ext cx="986117"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8492565" y="4752414"/>
            <a:ext cx="905435"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6313392" y="4752414"/>
            <a:ext cx="894232"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1949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Single Period Setting</a:t>
            </a:r>
            <a:endParaRPr lang="en-AU" dirty="0">
              <a:solidFill>
                <a:srgbClr val="002060"/>
              </a:solidFill>
            </a:endParaRPr>
          </a:p>
        </p:txBody>
      </p:sp>
      <p:sp>
        <p:nvSpPr>
          <p:cNvPr id="3" name="Content Placeholder 2"/>
          <p:cNvSpPr>
            <a:spLocks noGrp="1"/>
          </p:cNvSpPr>
          <p:nvPr>
            <p:ph sz="quarter" idx="13"/>
          </p:nvPr>
        </p:nvSpPr>
        <p:spPr/>
        <p:txBody>
          <a:bodyPr>
            <a:normAutofit/>
          </a:bodyPr>
          <a:lstStyle/>
          <a:p>
            <a:pPr marL="0" indent="0">
              <a:lnSpc>
                <a:spcPct val="120000"/>
              </a:lnSpc>
              <a:buClr>
                <a:srgbClr val="0070C0"/>
              </a:buClr>
              <a:buSzPct val="50000"/>
              <a:buNone/>
            </a:pPr>
            <a:r>
              <a:rPr lang="en-US" sz="1800" dirty="0"/>
              <a:t>If p=3/4, two Nash equilibria. Initial expectations matter. What should a firm do …?</a:t>
            </a:r>
            <a:endParaRPr lang="en-US" sz="2600" dirty="0"/>
          </a:p>
          <a:p>
            <a:pPr marL="355600" indent="-355600">
              <a:lnSpc>
                <a:spcPct val="120000"/>
              </a:lnSpc>
              <a:spcBef>
                <a:spcPts val="600"/>
              </a:spcBef>
              <a:spcAft>
                <a:spcPts val="600"/>
              </a:spcAft>
              <a:buClr>
                <a:srgbClr val="0070C0"/>
              </a:buClr>
              <a:buSzPct val="50000"/>
              <a:buFont typeface="Wingdings" panose="05000000000000000000" pitchFamily="2" charset="2"/>
              <a:buChar char="q"/>
            </a:pPr>
            <a:endParaRPr lang="en-US" dirty="0"/>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9</a:t>
            </a:fld>
            <a:endParaRPr lang="en-AU"/>
          </a:p>
        </p:txBody>
      </p:sp>
      <p:graphicFrame>
        <p:nvGraphicFramePr>
          <p:cNvPr id="6" name="Table 5"/>
          <p:cNvGraphicFramePr>
            <a:graphicFrameLocks noGrp="1"/>
          </p:cNvGraphicFramePr>
          <p:nvPr>
            <p:extLst>
              <p:ext uri="{D42A27DB-BD31-4B8C-83A1-F6EECF244321}">
                <p14:modId xmlns:p14="http://schemas.microsoft.com/office/powerpoint/2010/main" val="1988298260"/>
              </p:ext>
            </p:extLst>
          </p:nvPr>
        </p:nvGraphicFramePr>
        <p:xfrm>
          <a:off x="1870820" y="3228079"/>
          <a:ext cx="8578852" cy="2905920"/>
        </p:xfrm>
        <a:graphic>
          <a:graphicData uri="http://schemas.openxmlformats.org/drawingml/2006/table">
            <a:tbl>
              <a:tblPr>
                <a:tableStyleId>{5C22544A-7EE6-4342-B048-85BDC9FD1C3A}</a:tableStyleId>
              </a:tblPr>
              <a:tblGrid>
                <a:gridCol w="2144713">
                  <a:extLst>
                    <a:ext uri="{9D8B030D-6E8A-4147-A177-3AD203B41FA5}">
                      <a16:colId xmlns:a16="http://schemas.microsoft.com/office/drawing/2014/main" val="20000"/>
                    </a:ext>
                  </a:extLst>
                </a:gridCol>
                <a:gridCol w="2144713">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3">
                  <a:extLst>
                    <a:ext uri="{9D8B030D-6E8A-4147-A177-3AD203B41FA5}">
                      <a16:colId xmlns:a16="http://schemas.microsoft.com/office/drawing/2014/main" val="20003"/>
                    </a:ext>
                  </a:extLst>
                </a:gridCol>
              </a:tblGrid>
              <a:tr h="630000">
                <a:tc>
                  <a:txBody>
                    <a:bodyPr/>
                    <a:lstStyle/>
                    <a:p>
                      <a:endParaRPr lang="en-AU" dirty="0"/>
                    </a:p>
                  </a:txBody>
                  <a:tcPr>
                    <a:lnL w="12700" cmpd="sng">
                      <a:noFill/>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AU" sz="3200" b="1" dirty="0">
                        <a:solidFill>
                          <a:srgbClr val="7030A0"/>
                        </a:solidFill>
                      </a:endParaRPr>
                    </a:p>
                  </a:txBody>
                  <a:tcPr>
                    <a:lnL w="12700" cmpd="sng">
                      <a:noFill/>
                    </a:lnL>
                    <a:lnT w="19050" cap="flat" cmpd="sng" algn="ctr">
                      <a:noFill/>
                      <a:prstDash val="solid"/>
                      <a:round/>
                      <a:headEnd type="none" w="med" len="med"/>
                      <a:tailEnd type="none" w="med" len="med"/>
                    </a:lnT>
                    <a:no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3200" b="1" dirty="0">
                          <a:solidFill>
                            <a:schemeClr val="accent1">
                              <a:lumMod val="75000"/>
                            </a:schemeClr>
                          </a:solidFill>
                        </a:rPr>
                        <a:t>Bert</a:t>
                      </a:r>
                    </a:p>
                  </a:txBody>
                  <a:tcPr>
                    <a:lnT w="1905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hMerge="1">
                  <a:txBody>
                    <a:bodyPr/>
                    <a:lstStyle/>
                    <a:p>
                      <a:pPr algn="ctr"/>
                      <a:endParaRPr lang="en-AU" sz="3200" b="1" dirty="0">
                        <a:solidFill>
                          <a:srgbClr val="7030A0"/>
                        </a:solidFill>
                      </a:endParaRPr>
                    </a:p>
                  </a:txBody>
                  <a:tcPr/>
                </a:tc>
                <a:extLst>
                  <a:ext uri="{0D108BD9-81ED-4DB2-BD59-A6C34878D82A}">
                    <a16:rowId xmlns:a16="http://schemas.microsoft.com/office/drawing/2014/main" val="10000"/>
                  </a:ext>
                </a:extLst>
              </a:tr>
              <a:tr h="630000">
                <a:tc>
                  <a:txBody>
                    <a:bodyPr/>
                    <a:lstStyle/>
                    <a:p>
                      <a:endParaRPr lang="en-AU" dirty="0"/>
                    </a:p>
                  </a:txBody>
                  <a:tcPr>
                    <a:lnT w="12700" cmpd="sng">
                      <a:noFill/>
                    </a:lnT>
                    <a:noFill/>
                  </a:tcPr>
                </a:tc>
                <a:tc>
                  <a:txBody>
                    <a:bodyPr/>
                    <a:lstStyle/>
                    <a:p>
                      <a:pPr algn="ctr"/>
                      <a:endParaRPr lang="en-AU" b="0" dirty="0">
                        <a:solidFill>
                          <a:schemeClr val="tx1"/>
                        </a:solidFill>
                      </a:endParaRP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0" dirty="0">
                          <a:solidFill>
                            <a:schemeClr val="tx1"/>
                          </a:solidFill>
                        </a:rPr>
                        <a:t>Shirk</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AU" sz="2400" b="0" dirty="0">
                          <a:solidFill>
                            <a:schemeClr val="tx1"/>
                          </a:solidFill>
                        </a:rPr>
                        <a:t>Work then grim trigger</a:t>
                      </a: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30000">
                <a:tc rowSpan="2">
                  <a:txBody>
                    <a:bodyPr/>
                    <a:lstStyle/>
                    <a:p>
                      <a:pPr algn="ctr"/>
                      <a:r>
                        <a:rPr lang="en-AU" sz="3200" b="1" dirty="0">
                          <a:solidFill>
                            <a:srgbClr val="00B050"/>
                          </a:solidFill>
                        </a:rPr>
                        <a:t>Anna</a:t>
                      </a:r>
                    </a:p>
                  </a:txBody>
                  <a:tcPr anchor="ctr">
                    <a:lnB w="19050" cap="flat" cmpd="sng" algn="ctr">
                      <a:noFill/>
                      <a:prstDash val="solid"/>
                      <a:round/>
                      <a:headEnd type="none" w="med" len="med"/>
                      <a:tailEnd type="none" w="med" len="med"/>
                    </a:lnB>
                    <a:noFill/>
                  </a:tcPr>
                </a:tc>
                <a:tc>
                  <a:txBody>
                    <a:bodyPr/>
                    <a:lstStyle/>
                    <a:p>
                      <a:pPr algn="ctr"/>
                      <a:r>
                        <a:rPr lang="en-AU" sz="2400" b="0" dirty="0">
                          <a:solidFill>
                            <a:schemeClr val="tx1"/>
                          </a:solidFill>
                        </a:rPr>
                        <a:t>Shirk</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0" dirty="0">
                          <a:solidFill>
                            <a:schemeClr val="tx1"/>
                          </a:solidFill>
                        </a:rPr>
                        <a:t>$4000, $4000</a:t>
                      </a:r>
                    </a:p>
                  </a:txBody>
                  <a:tcPr anchor="ctr">
                    <a:lnT w="28575" cap="flat" cmpd="sng" algn="ctr">
                      <a:solidFill>
                        <a:schemeClr val="tx1"/>
                      </a:solidFill>
                      <a:prstDash val="solid"/>
                      <a:round/>
                      <a:headEnd type="none" w="med" len="med"/>
                      <a:tailEnd type="none" w="med" len="med"/>
                    </a:lnT>
                    <a:noFill/>
                  </a:tcPr>
                </a:tc>
                <a:tc>
                  <a:txBody>
                    <a:bodyPr/>
                    <a:lstStyle/>
                    <a:p>
                      <a:pPr algn="ctr"/>
                      <a:r>
                        <a:rPr lang="en-AU" sz="2400" b="0" dirty="0">
                          <a:solidFill>
                            <a:schemeClr val="tx1"/>
                          </a:solidFill>
                        </a:rPr>
                        <a:t>$6000, $3000</a:t>
                      </a:r>
                    </a:p>
                  </a:txBody>
                  <a:tcPr anchor="ct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630000">
                <a:tc vMerge="1">
                  <a:txBody>
                    <a:bodyPr/>
                    <a:lstStyle/>
                    <a:p>
                      <a:endParaRPr lang="en-AU" dirty="0"/>
                    </a:p>
                  </a:txBody>
                  <a:tcPr>
                    <a:noFill/>
                  </a:tcPr>
                </a:tc>
                <a:tc>
                  <a:txBody>
                    <a:bodyPr/>
                    <a:lstStyle/>
                    <a:p>
                      <a:pPr algn="ctr"/>
                      <a:r>
                        <a:rPr lang="en-AU" sz="2400" b="0" dirty="0">
                          <a:solidFill>
                            <a:schemeClr val="tx1"/>
                          </a:solidFill>
                        </a:rPr>
                        <a:t>Work then grim trigger</a:t>
                      </a:r>
                    </a:p>
                  </a:txBody>
                  <a:tcPr anchor="ctr">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400" b="0" dirty="0">
                          <a:solidFill>
                            <a:schemeClr val="tx1"/>
                          </a:solidFill>
                        </a:rPr>
                        <a:t>$3000, $6000</a:t>
                      </a:r>
                      <a:endParaRPr lang="en-AU" b="0" dirty="0">
                        <a:solidFill>
                          <a:schemeClr val="tx1"/>
                        </a:solidFill>
                      </a:endParaRPr>
                    </a:p>
                  </a:txBody>
                  <a:tcPr anchor="ctr">
                    <a:lnB w="28575" cap="flat" cmpd="sng" algn="ctr">
                      <a:solidFill>
                        <a:schemeClr val="tx1"/>
                      </a:solidFill>
                      <a:prstDash val="solid"/>
                      <a:round/>
                      <a:headEnd type="none" w="med" len="med"/>
                      <a:tailEnd type="none" w="med" len="med"/>
                    </a:lnB>
                    <a:noFill/>
                  </a:tcPr>
                </a:tc>
                <a:tc>
                  <a:txBody>
                    <a:bodyPr/>
                    <a:lstStyle/>
                    <a:p>
                      <a:pPr algn="ctr"/>
                      <a:r>
                        <a:rPr lang="en-AU" sz="2400" b="0" dirty="0">
                          <a:solidFill>
                            <a:schemeClr val="tx1"/>
                          </a:solidFill>
                        </a:rPr>
                        <a:t>$8000, $8000</a:t>
                      </a: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val 7"/>
          <p:cNvSpPr/>
          <p:nvPr/>
        </p:nvSpPr>
        <p:spPr>
          <a:xfrm>
            <a:off x="7207624" y="4752414"/>
            <a:ext cx="1036544"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p:cNvSpPr/>
          <p:nvPr/>
        </p:nvSpPr>
        <p:spPr>
          <a:xfrm>
            <a:off x="9354172" y="5425518"/>
            <a:ext cx="986117"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p:cNvSpPr/>
          <p:nvPr/>
        </p:nvSpPr>
        <p:spPr>
          <a:xfrm>
            <a:off x="8448737" y="5425518"/>
            <a:ext cx="905435"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6313392" y="4752414"/>
            <a:ext cx="894232" cy="51435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554478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Lecture 3Game Theory"/>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6908</TotalTime>
  <Words>620</Words>
  <Application>Microsoft Macintosh PowerPoint</Application>
  <PresentationFormat>Widescreen</PresentationFormat>
  <Paragraphs>112</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 Math</vt:lpstr>
      <vt:lpstr>Tw Cen MT</vt:lpstr>
      <vt:lpstr>Wingdings</vt:lpstr>
      <vt:lpstr>Droplet</vt:lpstr>
      <vt:lpstr>Lecture 2.4 Repeated games</vt:lpstr>
      <vt:lpstr>Repeated Interaction</vt:lpstr>
      <vt:lpstr>Single Period Setting</vt:lpstr>
      <vt:lpstr>Single Period Setting</vt:lpstr>
      <vt:lpstr>Repeated Interaction</vt:lpstr>
      <vt:lpstr>Repeated Interaction</vt:lpstr>
      <vt:lpstr>Repeated Interaction</vt:lpstr>
      <vt:lpstr>Single Period Setting</vt:lpstr>
      <vt:lpstr>Single Period Setting</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424</cp:revision>
  <dcterms:created xsi:type="dcterms:W3CDTF">2015-02-25T21:48:00Z</dcterms:created>
  <dcterms:modified xsi:type="dcterms:W3CDTF">2020-08-28T10:09:36Z</dcterms:modified>
</cp:coreProperties>
</file>