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519" r:id="rId3"/>
    <p:sldId id="524" r:id="rId4"/>
    <p:sldId id="525" r:id="rId5"/>
    <p:sldId id="526" r:id="rId6"/>
    <p:sldId id="521" r:id="rId7"/>
    <p:sldId id="527" r:id="rId8"/>
    <p:sldId id="528" r:id="rId9"/>
    <p:sldId id="529" r:id="rId10"/>
    <p:sldId id="530"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66" autoAdjust="0"/>
    <p:restoredTop sz="94660"/>
  </p:normalViewPr>
  <p:slideViewPr>
    <p:cSldViewPr snapToGrid="0">
      <p:cViewPr varScale="1">
        <p:scale>
          <a:sx n="209" d="100"/>
          <a:sy n="209" d="100"/>
        </p:scale>
        <p:origin x="192" y="5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28/8/20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195470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394280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390838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273002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28/8/20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6283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573126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400744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88942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2235838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119950237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2327163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064508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3681932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28/8/20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85399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53135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28/8/20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85025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71978416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12886267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28/8/20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55383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28/8/20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7676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399047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348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978498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2.5</a:t>
            </a:r>
            <a:br>
              <a:rPr lang="en-US" b="1">
                <a:solidFill>
                  <a:srgbClr val="002060"/>
                </a:solidFill>
                <a:effectLst>
                  <a:outerShdw blurRad="38100" dist="38100" dir="2700000" algn="tl">
                    <a:srgbClr val="000000">
                      <a:alpha val="43137"/>
                    </a:srgbClr>
                  </a:outerShdw>
                </a:effectLst>
              </a:rPr>
            </a:br>
            <a:r>
              <a:rPr lang="en-US" b="1">
                <a:solidFill>
                  <a:srgbClr val="002060"/>
                </a:solidFill>
                <a:effectLst>
                  <a:outerShdw blurRad="38100" dist="38100" dir="2700000" algn="tl">
                    <a:srgbClr val="000000">
                      <a:alpha val="43137"/>
                    </a:srgbClr>
                  </a:outerShdw>
                </a:effectLst>
              </a:rPr>
              <a:t>Auctions</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Auctions</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lnSpc>
                <a:spcPct val="120000"/>
              </a:lnSpc>
              <a:buClr>
                <a:srgbClr val="0070C0"/>
              </a:buClr>
              <a:buSzPct val="50000"/>
              <a:buNone/>
            </a:pPr>
            <a:r>
              <a:rPr lang="en-AU" sz="1800" b="1" dirty="0"/>
              <a:t>Intuition: </a:t>
            </a:r>
            <a:r>
              <a:rPr lang="en-AU" sz="1800" dirty="0"/>
              <a:t>As a buyer, you only get to buy the item if you bid more than it is worth (to the seller). Given uncertainty about its true value (asymmetric information), you will tend to bid too much and lose.</a:t>
            </a:r>
          </a:p>
          <a:p>
            <a:pPr marL="0" indent="0">
              <a:lnSpc>
                <a:spcPct val="120000"/>
              </a:lnSpc>
              <a:buClr>
                <a:srgbClr val="0070C0"/>
              </a:buClr>
              <a:buSzPct val="50000"/>
              <a:buNone/>
            </a:pPr>
            <a:r>
              <a:rPr lang="en-AU" sz="1800" b="1" dirty="0"/>
              <a:t>What is the best strategy for the buyer? </a:t>
            </a:r>
            <a:endParaRPr lang="en-US" sz="1800" i="1"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279100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Auctions</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lnSpc>
                <a:spcPct val="120000"/>
              </a:lnSpc>
              <a:buClr>
                <a:srgbClr val="0070C0"/>
              </a:buClr>
              <a:buSzPct val="50000"/>
              <a:buNone/>
            </a:pPr>
            <a:r>
              <a:rPr lang="en-US" sz="1800" dirty="0"/>
              <a:t>Auctions are just games. The design of auctions can be important for </a:t>
            </a:r>
            <a:r>
              <a:rPr lang="en-US" sz="1800" dirty="0" err="1"/>
              <a:t>organisations</a:t>
            </a:r>
            <a:r>
              <a:rPr lang="en-US" sz="1800" dirty="0"/>
              <a:t> given they are often used to allocate resources.</a:t>
            </a:r>
          </a:p>
          <a:p>
            <a:pPr marL="0" indent="0">
              <a:lnSpc>
                <a:spcPct val="120000"/>
              </a:lnSpc>
              <a:buClr>
                <a:srgbClr val="0070C0"/>
              </a:buClr>
              <a:buSzPct val="50000"/>
              <a:buNone/>
            </a:pPr>
            <a:r>
              <a:rPr lang="en-US" sz="1800" dirty="0"/>
              <a:t>What is the best bidding strategy in a private value auction?</a:t>
            </a:r>
          </a:p>
          <a:p>
            <a:pPr marL="0" indent="0">
              <a:lnSpc>
                <a:spcPct val="120000"/>
              </a:lnSpc>
              <a:buClr>
                <a:srgbClr val="0070C0"/>
              </a:buClr>
              <a:buSzPct val="50000"/>
              <a:buNone/>
            </a:pPr>
            <a:r>
              <a:rPr lang="en-US" sz="1800" dirty="0"/>
              <a:t>Let’s consider a very simple example of a Vickery auction, a second price sealed bid auction, ala eBay. </a:t>
            </a:r>
          </a:p>
          <a:p>
            <a:pPr marL="0" indent="0">
              <a:lnSpc>
                <a:spcPct val="120000"/>
              </a:lnSpc>
              <a:buClr>
                <a:srgbClr val="0070C0"/>
              </a:buClr>
              <a:buSzPct val="50000"/>
              <a:buNone/>
            </a:pPr>
            <a:r>
              <a:rPr lang="en-US" sz="1800" dirty="0"/>
              <a:t>The question is, what is the optimal bidding strategy? </a:t>
            </a:r>
          </a:p>
          <a:p>
            <a:pPr marL="0" indent="0" algn="ctr">
              <a:lnSpc>
                <a:spcPct val="120000"/>
              </a:lnSpc>
              <a:buClr>
                <a:srgbClr val="0070C0"/>
              </a:buClr>
              <a:buSzPct val="50000"/>
              <a:buNone/>
            </a:pPr>
            <a:r>
              <a:rPr lang="en-US" sz="1800" b="1" i="1" dirty="0">
                <a:solidFill>
                  <a:srgbClr val="FF0000"/>
                </a:solidFill>
              </a:rPr>
              <a:t>To tell the truth…!</a:t>
            </a:r>
          </a:p>
          <a:p>
            <a:pPr marL="711200" indent="0">
              <a:buClr>
                <a:srgbClr val="0070C0"/>
              </a:buClr>
              <a:buSzPct val="50000"/>
              <a:buFont typeface="Wingdings" panose="05000000000000000000" pitchFamily="2" charset="2"/>
              <a:buChar char="v"/>
            </a:pPr>
            <a:endParaRPr lang="en-US" sz="1800" dirty="0"/>
          </a:p>
          <a:p>
            <a:pPr marL="0" indent="0">
              <a:buClr>
                <a:srgbClr val="0070C0"/>
              </a:buClr>
              <a:buSzPct val="50000"/>
              <a:buNone/>
            </a:pPr>
            <a:endParaRPr lang="en-US"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1447183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dirty="0">
                <a:solidFill>
                  <a:srgbClr val="002060"/>
                </a:solidFill>
              </a:rPr>
              <a:t>Auctions – second price sealed bid</a:t>
            </a:r>
            <a:endParaRPr lang="en-US" dirty="0"/>
          </a:p>
        </p:txBody>
      </p:sp>
      <p:sp>
        <p:nvSpPr>
          <p:cNvPr id="387075" name="Line 3"/>
          <p:cNvSpPr>
            <a:spLocks noChangeShapeType="1"/>
          </p:cNvSpPr>
          <p:nvPr/>
        </p:nvSpPr>
        <p:spPr bwMode="auto">
          <a:xfrm>
            <a:off x="9883775" y="2663826"/>
            <a:ext cx="0" cy="33242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7076" name="Oval 4"/>
          <p:cNvSpPr>
            <a:spLocks noChangeArrowheads="1"/>
          </p:cNvSpPr>
          <p:nvPr/>
        </p:nvSpPr>
        <p:spPr bwMode="auto">
          <a:xfrm>
            <a:off x="9731375" y="5559425"/>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77" name="Oval 5"/>
          <p:cNvSpPr>
            <a:spLocks noChangeArrowheads="1"/>
          </p:cNvSpPr>
          <p:nvPr/>
        </p:nvSpPr>
        <p:spPr bwMode="auto">
          <a:xfrm>
            <a:off x="9731375" y="38227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78" name="Oval 6"/>
          <p:cNvSpPr>
            <a:spLocks noChangeArrowheads="1"/>
          </p:cNvSpPr>
          <p:nvPr/>
        </p:nvSpPr>
        <p:spPr bwMode="auto">
          <a:xfrm>
            <a:off x="9731375" y="2954338"/>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79" name="Line 7"/>
          <p:cNvSpPr>
            <a:spLocks noChangeShapeType="1"/>
          </p:cNvSpPr>
          <p:nvPr/>
        </p:nvSpPr>
        <p:spPr bwMode="auto">
          <a:xfrm>
            <a:off x="8574088" y="2663825"/>
            <a:ext cx="0" cy="332263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7080" name="Oval 8"/>
          <p:cNvSpPr>
            <a:spLocks noChangeArrowheads="1"/>
          </p:cNvSpPr>
          <p:nvPr/>
        </p:nvSpPr>
        <p:spPr bwMode="auto">
          <a:xfrm>
            <a:off x="8421688" y="4691063"/>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81" name="Oval 9"/>
          <p:cNvSpPr>
            <a:spLocks noChangeArrowheads="1"/>
          </p:cNvSpPr>
          <p:nvPr/>
        </p:nvSpPr>
        <p:spPr bwMode="auto">
          <a:xfrm>
            <a:off x="8421688" y="5559425"/>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82" name="Text Box 10"/>
          <p:cNvSpPr txBox="1">
            <a:spLocks noChangeArrowheads="1"/>
          </p:cNvSpPr>
          <p:nvPr/>
        </p:nvSpPr>
        <p:spPr bwMode="auto">
          <a:xfrm>
            <a:off x="8969375" y="1828801"/>
            <a:ext cx="1600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You  Lose</a:t>
            </a:r>
          </a:p>
        </p:txBody>
      </p:sp>
      <p:sp>
        <p:nvSpPr>
          <p:cNvPr id="387083" name="Text Box 11"/>
          <p:cNvSpPr txBox="1">
            <a:spLocks noChangeArrowheads="1"/>
          </p:cNvSpPr>
          <p:nvPr/>
        </p:nvSpPr>
        <p:spPr bwMode="auto">
          <a:xfrm>
            <a:off x="7754938" y="1828801"/>
            <a:ext cx="1492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You  Win</a:t>
            </a:r>
          </a:p>
        </p:txBody>
      </p:sp>
      <p:sp>
        <p:nvSpPr>
          <p:cNvPr id="387084" name="Oval 12"/>
          <p:cNvSpPr>
            <a:spLocks noChangeArrowheads="1"/>
          </p:cNvSpPr>
          <p:nvPr/>
        </p:nvSpPr>
        <p:spPr bwMode="auto">
          <a:xfrm>
            <a:off x="8424863" y="38227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85" name="Line 13"/>
          <p:cNvSpPr>
            <a:spLocks noChangeShapeType="1"/>
          </p:cNvSpPr>
          <p:nvPr/>
        </p:nvSpPr>
        <p:spPr bwMode="auto">
          <a:xfrm flipV="1">
            <a:off x="7712075" y="2774950"/>
            <a:ext cx="0" cy="3155950"/>
          </a:xfrm>
          <a:prstGeom prst="line">
            <a:avLst/>
          </a:prstGeom>
          <a:noFill/>
          <a:ln w="3810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7086" name="Text Box 14"/>
          <p:cNvSpPr txBox="1">
            <a:spLocks noChangeArrowheads="1"/>
          </p:cNvSpPr>
          <p:nvPr/>
        </p:nvSpPr>
        <p:spPr bwMode="auto">
          <a:xfrm rot="16200000">
            <a:off x="6887370" y="4094957"/>
            <a:ext cx="1189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Verdana" panose="020B0604030504040204" pitchFamily="34" charset="0"/>
              </a:rPr>
              <a:t>higher</a:t>
            </a:r>
          </a:p>
        </p:txBody>
      </p:sp>
      <p:sp>
        <p:nvSpPr>
          <p:cNvPr id="387087" name="Oval 15"/>
          <p:cNvSpPr>
            <a:spLocks noChangeArrowheads="1"/>
          </p:cNvSpPr>
          <p:nvPr/>
        </p:nvSpPr>
        <p:spPr bwMode="auto">
          <a:xfrm>
            <a:off x="2405063" y="3262313"/>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88" name="Oval 16"/>
          <p:cNvSpPr>
            <a:spLocks noChangeArrowheads="1"/>
          </p:cNvSpPr>
          <p:nvPr/>
        </p:nvSpPr>
        <p:spPr bwMode="auto">
          <a:xfrm>
            <a:off x="2417763" y="5233988"/>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89" name="Oval 17"/>
          <p:cNvSpPr>
            <a:spLocks noChangeArrowheads="1"/>
          </p:cNvSpPr>
          <p:nvPr/>
        </p:nvSpPr>
        <p:spPr bwMode="auto">
          <a:xfrm>
            <a:off x="8428038" y="2974975"/>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90" name="Oval 18"/>
          <p:cNvSpPr>
            <a:spLocks noChangeArrowheads="1"/>
          </p:cNvSpPr>
          <p:nvPr/>
        </p:nvSpPr>
        <p:spPr bwMode="auto">
          <a:xfrm>
            <a:off x="9723438" y="466725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91" name="Oval 19"/>
          <p:cNvSpPr>
            <a:spLocks noChangeArrowheads="1"/>
          </p:cNvSpPr>
          <p:nvPr/>
        </p:nvSpPr>
        <p:spPr bwMode="auto">
          <a:xfrm>
            <a:off x="2393950" y="2382838"/>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92" name="Text Box 20"/>
          <p:cNvSpPr txBox="1">
            <a:spLocks noChangeArrowheads="1"/>
          </p:cNvSpPr>
          <p:nvPr/>
        </p:nvSpPr>
        <p:spPr bwMode="auto">
          <a:xfrm>
            <a:off x="2895601" y="2276475"/>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Verdana" panose="020B0604030504040204" pitchFamily="34" charset="0"/>
              </a:rPr>
              <a:t>Your bid</a:t>
            </a:r>
          </a:p>
        </p:txBody>
      </p:sp>
      <p:sp>
        <p:nvSpPr>
          <p:cNvPr id="387093" name="Text Box 21"/>
          <p:cNvSpPr txBox="1">
            <a:spLocks noChangeArrowheads="1"/>
          </p:cNvSpPr>
          <p:nvPr/>
        </p:nvSpPr>
        <p:spPr bwMode="auto">
          <a:xfrm>
            <a:off x="2889251" y="3175000"/>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Verdana" panose="020B0604030504040204" pitchFamily="34" charset="0"/>
              </a:rPr>
              <a:t>Others’ bids</a:t>
            </a:r>
          </a:p>
        </p:txBody>
      </p:sp>
      <p:sp>
        <p:nvSpPr>
          <p:cNvPr id="387094" name="Text Box 22"/>
          <p:cNvSpPr txBox="1">
            <a:spLocks noChangeArrowheads="1"/>
          </p:cNvSpPr>
          <p:nvPr/>
        </p:nvSpPr>
        <p:spPr bwMode="auto">
          <a:xfrm>
            <a:off x="2882901" y="5129213"/>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Verdana" panose="020B0604030504040204" pitchFamily="34" charset="0"/>
              </a:rPr>
              <a:t>Your value</a:t>
            </a:r>
          </a:p>
        </p:txBody>
      </p:sp>
    </p:spTree>
    <p:extLst>
      <p:ext uri="{BB962C8B-B14F-4D97-AF65-F5344CB8AC3E}">
        <p14:creationId xmlns:p14="http://schemas.microsoft.com/office/powerpoint/2010/main" val="5323284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dirty="0">
                <a:solidFill>
                  <a:srgbClr val="002060"/>
                </a:solidFill>
              </a:rPr>
              <a:t>Auctions – bidding higher than valuation</a:t>
            </a:r>
          </a:p>
        </p:txBody>
      </p:sp>
      <p:sp>
        <p:nvSpPr>
          <p:cNvPr id="388099" name="Line 3"/>
          <p:cNvSpPr>
            <a:spLocks noChangeShapeType="1"/>
          </p:cNvSpPr>
          <p:nvPr/>
        </p:nvSpPr>
        <p:spPr bwMode="auto">
          <a:xfrm>
            <a:off x="3756025" y="2362200"/>
            <a:ext cx="0" cy="3733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8100" name="Line 4"/>
          <p:cNvSpPr>
            <a:spLocks noChangeShapeType="1"/>
          </p:cNvSpPr>
          <p:nvPr/>
        </p:nvSpPr>
        <p:spPr bwMode="auto">
          <a:xfrm>
            <a:off x="8785225" y="2362200"/>
            <a:ext cx="0" cy="3733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8101" name="Oval 5"/>
          <p:cNvSpPr>
            <a:spLocks noChangeArrowheads="1"/>
          </p:cNvSpPr>
          <p:nvPr/>
        </p:nvSpPr>
        <p:spPr bwMode="auto">
          <a:xfrm>
            <a:off x="3603625" y="52578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2" name="Oval 6"/>
          <p:cNvSpPr>
            <a:spLocks noChangeArrowheads="1"/>
          </p:cNvSpPr>
          <p:nvPr/>
        </p:nvSpPr>
        <p:spPr bwMode="auto">
          <a:xfrm>
            <a:off x="3603625" y="39624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3" name="Oval 7"/>
          <p:cNvSpPr>
            <a:spLocks noChangeArrowheads="1"/>
          </p:cNvSpPr>
          <p:nvPr/>
        </p:nvSpPr>
        <p:spPr bwMode="auto">
          <a:xfrm>
            <a:off x="3603625" y="26670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4" name="Oval 8"/>
          <p:cNvSpPr>
            <a:spLocks noChangeArrowheads="1"/>
          </p:cNvSpPr>
          <p:nvPr/>
        </p:nvSpPr>
        <p:spPr bwMode="auto">
          <a:xfrm>
            <a:off x="3603625" y="4572000"/>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5" name="Oval 9"/>
          <p:cNvSpPr>
            <a:spLocks noChangeArrowheads="1"/>
          </p:cNvSpPr>
          <p:nvPr/>
        </p:nvSpPr>
        <p:spPr bwMode="auto">
          <a:xfrm>
            <a:off x="3603625" y="327660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6" name="AutoShape 10"/>
          <p:cNvSpPr>
            <a:spLocks noChangeArrowheads="1"/>
          </p:cNvSpPr>
          <p:nvPr/>
        </p:nvSpPr>
        <p:spPr bwMode="auto">
          <a:xfrm flipV="1">
            <a:off x="2994025" y="3200400"/>
            <a:ext cx="457200" cy="1600200"/>
          </a:xfrm>
          <a:prstGeom prst="curvedRightArrow">
            <a:avLst>
              <a:gd name="adj1" fmla="val 70000"/>
              <a:gd name="adj2" fmla="val 140000"/>
              <a:gd name="adj3" fmla="val 33333"/>
            </a:avLst>
          </a:prstGeom>
          <a:gradFill rotWithShape="0">
            <a:gsLst>
              <a:gs pos="0">
                <a:srgbClr val="C22E2E"/>
              </a:gs>
              <a:gs pos="100000">
                <a:schemeClr val="folHlink"/>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7" name="Oval 11"/>
          <p:cNvSpPr>
            <a:spLocks noChangeArrowheads="1"/>
          </p:cNvSpPr>
          <p:nvPr/>
        </p:nvSpPr>
        <p:spPr bwMode="auto">
          <a:xfrm>
            <a:off x="8632825" y="45720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8" name="Oval 12"/>
          <p:cNvSpPr>
            <a:spLocks noChangeArrowheads="1"/>
          </p:cNvSpPr>
          <p:nvPr/>
        </p:nvSpPr>
        <p:spPr bwMode="auto">
          <a:xfrm>
            <a:off x="8632825" y="32766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9" name="Oval 13"/>
          <p:cNvSpPr>
            <a:spLocks noChangeArrowheads="1"/>
          </p:cNvSpPr>
          <p:nvPr/>
        </p:nvSpPr>
        <p:spPr bwMode="auto">
          <a:xfrm>
            <a:off x="8632825" y="52578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0" name="Oval 14"/>
          <p:cNvSpPr>
            <a:spLocks noChangeArrowheads="1"/>
          </p:cNvSpPr>
          <p:nvPr/>
        </p:nvSpPr>
        <p:spPr bwMode="auto">
          <a:xfrm>
            <a:off x="8632825" y="3886200"/>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1" name="Oval 15"/>
          <p:cNvSpPr>
            <a:spLocks noChangeArrowheads="1"/>
          </p:cNvSpPr>
          <p:nvPr/>
        </p:nvSpPr>
        <p:spPr bwMode="auto">
          <a:xfrm>
            <a:off x="8632825" y="259080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2" name="AutoShape 16"/>
          <p:cNvSpPr>
            <a:spLocks noChangeArrowheads="1"/>
          </p:cNvSpPr>
          <p:nvPr/>
        </p:nvSpPr>
        <p:spPr bwMode="auto">
          <a:xfrm flipV="1">
            <a:off x="8023225" y="2514600"/>
            <a:ext cx="457200" cy="1600200"/>
          </a:xfrm>
          <a:prstGeom prst="curvedRightArrow">
            <a:avLst>
              <a:gd name="adj1" fmla="val 70000"/>
              <a:gd name="adj2" fmla="val 140000"/>
              <a:gd name="adj3" fmla="val 33333"/>
            </a:avLst>
          </a:prstGeom>
          <a:gradFill rotWithShape="0">
            <a:gsLst>
              <a:gs pos="0">
                <a:srgbClr val="C22E2E"/>
              </a:gs>
              <a:gs pos="100000">
                <a:schemeClr val="folHlink"/>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3" name="Line 17"/>
          <p:cNvSpPr>
            <a:spLocks noChangeShapeType="1"/>
          </p:cNvSpPr>
          <p:nvPr/>
        </p:nvSpPr>
        <p:spPr bwMode="auto">
          <a:xfrm>
            <a:off x="6270625" y="2362200"/>
            <a:ext cx="0" cy="3733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8114" name="Oval 18"/>
          <p:cNvSpPr>
            <a:spLocks noChangeArrowheads="1"/>
          </p:cNvSpPr>
          <p:nvPr/>
        </p:nvSpPr>
        <p:spPr bwMode="auto">
          <a:xfrm>
            <a:off x="6118225" y="45720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5" name="Oval 19"/>
          <p:cNvSpPr>
            <a:spLocks noChangeArrowheads="1"/>
          </p:cNvSpPr>
          <p:nvPr/>
        </p:nvSpPr>
        <p:spPr bwMode="auto">
          <a:xfrm>
            <a:off x="6118225" y="52578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6" name="Oval 20"/>
          <p:cNvSpPr>
            <a:spLocks noChangeArrowheads="1"/>
          </p:cNvSpPr>
          <p:nvPr/>
        </p:nvSpPr>
        <p:spPr bwMode="auto">
          <a:xfrm>
            <a:off x="6118225" y="3886200"/>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7" name="Oval 21"/>
          <p:cNvSpPr>
            <a:spLocks noChangeArrowheads="1"/>
          </p:cNvSpPr>
          <p:nvPr/>
        </p:nvSpPr>
        <p:spPr bwMode="auto">
          <a:xfrm>
            <a:off x="6118225" y="259080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8" name="AutoShape 22"/>
          <p:cNvSpPr>
            <a:spLocks noChangeArrowheads="1"/>
          </p:cNvSpPr>
          <p:nvPr/>
        </p:nvSpPr>
        <p:spPr bwMode="auto">
          <a:xfrm flipV="1">
            <a:off x="5508625" y="2514600"/>
            <a:ext cx="457200" cy="1600200"/>
          </a:xfrm>
          <a:prstGeom prst="curvedRightArrow">
            <a:avLst>
              <a:gd name="adj1" fmla="val 70000"/>
              <a:gd name="adj2" fmla="val 140000"/>
              <a:gd name="adj3" fmla="val 33333"/>
            </a:avLst>
          </a:prstGeom>
          <a:gradFill rotWithShape="0">
            <a:gsLst>
              <a:gs pos="0">
                <a:srgbClr val="C22E2E"/>
              </a:gs>
              <a:gs pos="100000">
                <a:schemeClr val="folHlink"/>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9" name="Text Box 23"/>
          <p:cNvSpPr txBox="1">
            <a:spLocks noChangeArrowheads="1"/>
          </p:cNvSpPr>
          <p:nvPr/>
        </p:nvSpPr>
        <p:spPr bwMode="auto">
          <a:xfrm>
            <a:off x="2841625"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Case 1</a:t>
            </a:r>
          </a:p>
        </p:txBody>
      </p:sp>
      <p:sp>
        <p:nvSpPr>
          <p:cNvPr id="388120" name="Text Box 24"/>
          <p:cNvSpPr txBox="1">
            <a:spLocks noChangeArrowheads="1"/>
          </p:cNvSpPr>
          <p:nvPr/>
        </p:nvSpPr>
        <p:spPr bwMode="auto">
          <a:xfrm>
            <a:off x="5356225"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Case 2</a:t>
            </a:r>
          </a:p>
        </p:txBody>
      </p:sp>
      <p:sp>
        <p:nvSpPr>
          <p:cNvPr id="388121" name="Text Box 25"/>
          <p:cNvSpPr txBox="1">
            <a:spLocks noChangeArrowheads="1"/>
          </p:cNvSpPr>
          <p:nvPr/>
        </p:nvSpPr>
        <p:spPr bwMode="auto">
          <a:xfrm>
            <a:off x="7870825"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Case 3</a:t>
            </a:r>
          </a:p>
        </p:txBody>
      </p:sp>
      <p:sp>
        <p:nvSpPr>
          <p:cNvPr id="388122" name="Text Box 26"/>
          <p:cNvSpPr txBox="1">
            <a:spLocks noChangeArrowheads="1"/>
          </p:cNvSpPr>
          <p:nvPr/>
        </p:nvSpPr>
        <p:spPr bwMode="auto">
          <a:xfrm>
            <a:off x="2536825"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No difference</a:t>
            </a:r>
          </a:p>
        </p:txBody>
      </p:sp>
      <p:sp>
        <p:nvSpPr>
          <p:cNvPr id="388123" name="Text Box 27"/>
          <p:cNvSpPr txBox="1">
            <a:spLocks noChangeArrowheads="1"/>
          </p:cNvSpPr>
          <p:nvPr/>
        </p:nvSpPr>
        <p:spPr bwMode="auto">
          <a:xfrm>
            <a:off x="5051425"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No difference</a:t>
            </a:r>
          </a:p>
        </p:txBody>
      </p:sp>
      <p:sp>
        <p:nvSpPr>
          <p:cNvPr id="388124" name="Text Box 28"/>
          <p:cNvSpPr txBox="1">
            <a:spLocks noChangeArrowheads="1"/>
          </p:cNvSpPr>
          <p:nvPr/>
        </p:nvSpPr>
        <p:spPr bwMode="auto">
          <a:xfrm>
            <a:off x="7566025"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Lose money</a:t>
            </a:r>
          </a:p>
        </p:txBody>
      </p:sp>
    </p:spTree>
    <p:extLst>
      <p:ext uri="{BB962C8B-B14F-4D97-AF65-F5344CB8AC3E}">
        <p14:creationId xmlns:p14="http://schemas.microsoft.com/office/powerpoint/2010/main" val="9262975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dirty="0">
                <a:solidFill>
                  <a:srgbClr val="002060"/>
                </a:solidFill>
              </a:rPr>
              <a:t>Auctions – bidding lower than valuation</a:t>
            </a:r>
            <a:endParaRPr lang="en-US" dirty="0"/>
          </a:p>
        </p:txBody>
      </p:sp>
      <p:sp>
        <p:nvSpPr>
          <p:cNvPr id="389123" name="Line 3"/>
          <p:cNvSpPr>
            <a:spLocks noChangeShapeType="1"/>
          </p:cNvSpPr>
          <p:nvPr/>
        </p:nvSpPr>
        <p:spPr bwMode="auto">
          <a:xfrm>
            <a:off x="3756025" y="2362200"/>
            <a:ext cx="0" cy="3733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9124" name="Line 4"/>
          <p:cNvSpPr>
            <a:spLocks noChangeShapeType="1"/>
          </p:cNvSpPr>
          <p:nvPr/>
        </p:nvSpPr>
        <p:spPr bwMode="auto">
          <a:xfrm>
            <a:off x="8785225" y="2362200"/>
            <a:ext cx="0" cy="3733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9125" name="Oval 5"/>
          <p:cNvSpPr>
            <a:spLocks noChangeArrowheads="1"/>
          </p:cNvSpPr>
          <p:nvPr/>
        </p:nvSpPr>
        <p:spPr bwMode="auto">
          <a:xfrm>
            <a:off x="3603625" y="52578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26" name="Oval 6"/>
          <p:cNvSpPr>
            <a:spLocks noChangeArrowheads="1"/>
          </p:cNvSpPr>
          <p:nvPr/>
        </p:nvSpPr>
        <p:spPr bwMode="auto">
          <a:xfrm>
            <a:off x="3603625" y="39624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27" name="Oval 7"/>
          <p:cNvSpPr>
            <a:spLocks noChangeArrowheads="1"/>
          </p:cNvSpPr>
          <p:nvPr/>
        </p:nvSpPr>
        <p:spPr bwMode="auto">
          <a:xfrm>
            <a:off x="3603625" y="26670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28" name="Oval 8"/>
          <p:cNvSpPr>
            <a:spLocks noChangeArrowheads="1"/>
          </p:cNvSpPr>
          <p:nvPr/>
        </p:nvSpPr>
        <p:spPr bwMode="auto">
          <a:xfrm flipV="1">
            <a:off x="3603625" y="3276600"/>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29" name="Oval 9"/>
          <p:cNvSpPr>
            <a:spLocks noChangeArrowheads="1"/>
          </p:cNvSpPr>
          <p:nvPr/>
        </p:nvSpPr>
        <p:spPr bwMode="auto">
          <a:xfrm flipV="1">
            <a:off x="3603625" y="457200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0" name="AutoShape 10"/>
          <p:cNvSpPr>
            <a:spLocks noChangeArrowheads="1"/>
          </p:cNvSpPr>
          <p:nvPr/>
        </p:nvSpPr>
        <p:spPr bwMode="auto">
          <a:xfrm>
            <a:off x="2994025" y="3352800"/>
            <a:ext cx="457200" cy="1600200"/>
          </a:xfrm>
          <a:prstGeom prst="curvedRightArrow">
            <a:avLst>
              <a:gd name="adj1" fmla="val 70000"/>
              <a:gd name="adj2" fmla="val 140000"/>
              <a:gd name="adj3" fmla="val 33333"/>
            </a:avLst>
          </a:prstGeom>
          <a:gradFill rotWithShape="0">
            <a:gsLst>
              <a:gs pos="0">
                <a:srgbClr val="C22E2E"/>
              </a:gs>
              <a:gs pos="100000">
                <a:schemeClr val="folHlink"/>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1" name="Oval 11"/>
          <p:cNvSpPr>
            <a:spLocks noChangeArrowheads="1"/>
          </p:cNvSpPr>
          <p:nvPr/>
        </p:nvSpPr>
        <p:spPr bwMode="auto">
          <a:xfrm>
            <a:off x="8632825" y="45720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2" name="Oval 12"/>
          <p:cNvSpPr>
            <a:spLocks noChangeArrowheads="1"/>
          </p:cNvSpPr>
          <p:nvPr/>
        </p:nvSpPr>
        <p:spPr bwMode="auto">
          <a:xfrm>
            <a:off x="8632825" y="32766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3" name="Oval 13"/>
          <p:cNvSpPr>
            <a:spLocks noChangeArrowheads="1"/>
          </p:cNvSpPr>
          <p:nvPr/>
        </p:nvSpPr>
        <p:spPr bwMode="auto">
          <a:xfrm>
            <a:off x="8632825" y="52578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4" name="Oval 14"/>
          <p:cNvSpPr>
            <a:spLocks noChangeArrowheads="1"/>
          </p:cNvSpPr>
          <p:nvPr/>
        </p:nvSpPr>
        <p:spPr bwMode="auto">
          <a:xfrm>
            <a:off x="8632825" y="2590800"/>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5" name="Oval 15"/>
          <p:cNvSpPr>
            <a:spLocks noChangeArrowheads="1"/>
          </p:cNvSpPr>
          <p:nvPr/>
        </p:nvSpPr>
        <p:spPr bwMode="auto">
          <a:xfrm>
            <a:off x="8632825" y="388620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6" name="AutoShape 16"/>
          <p:cNvSpPr>
            <a:spLocks noChangeArrowheads="1"/>
          </p:cNvSpPr>
          <p:nvPr/>
        </p:nvSpPr>
        <p:spPr bwMode="auto">
          <a:xfrm>
            <a:off x="8023225" y="2667000"/>
            <a:ext cx="457200" cy="1600200"/>
          </a:xfrm>
          <a:prstGeom prst="curvedRightArrow">
            <a:avLst>
              <a:gd name="adj1" fmla="val 70000"/>
              <a:gd name="adj2" fmla="val 140000"/>
              <a:gd name="adj3" fmla="val 33333"/>
            </a:avLst>
          </a:prstGeom>
          <a:gradFill rotWithShape="0">
            <a:gsLst>
              <a:gs pos="0">
                <a:srgbClr val="C22E2E"/>
              </a:gs>
              <a:gs pos="100000">
                <a:schemeClr val="folHlink"/>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7" name="Line 17"/>
          <p:cNvSpPr>
            <a:spLocks noChangeShapeType="1"/>
          </p:cNvSpPr>
          <p:nvPr/>
        </p:nvSpPr>
        <p:spPr bwMode="auto">
          <a:xfrm>
            <a:off x="6270625" y="2362200"/>
            <a:ext cx="0" cy="3733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9138" name="Oval 18"/>
          <p:cNvSpPr>
            <a:spLocks noChangeArrowheads="1"/>
          </p:cNvSpPr>
          <p:nvPr/>
        </p:nvSpPr>
        <p:spPr bwMode="auto">
          <a:xfrm>
            <a:off x="6118225" y="45720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9" name="Oval 19"/>
          <p:cNvSpPr>
            <a:spLocks noChangeArrowheads="1"/>
          </p:cNvSpPr>
          <p:nvPr/>
        </p:nvSpPr>
        <p:spPr bwMode="auto">
          <a:xfrm>
            <a:off x="6118225" y="52578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40" name="Oval 20"/>
          <p:cNvSpPr>
            <a:spLocks noChangeArrowheads="1"/>
          </p:cNvSpPr>
          <p:nvPr/>
        </p:nvSpPr>
        <p:spPr bwMode="auto">
          <a:xfrm>
            <a:off x="6118225" y="2590800"/>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41" name="Oval 21"/>
          <p:cNvSpPr>
            <a:spLocks noChangeArrowheads="1"/>
          </p:cNvSpPr>
          <p:nvPr/>
        </p:nvSpPr>
        <p:spPr bwMode="auto">
          <a:xfrm>
            <a:off x="6118225" y="388620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42" name="AutoShape 22"/>
          <p:cNvSpPr>
            <a:spLocks noChangeArrowheads="1"/>
          </p:cNvSpPr>
          <p:nvPr/>
        </p:nvSpPr>
        <p:spPr bwMode="auto">
          <a:xfrm>
            <a:off x="5508625" y="2667000"/>
            <a:ext cx="457200" cy="1600200"/>
          </a:xfrm>
          <a:prstGeom prst="curvedRightArrow">
            <a:avLst>
              <a:gd name="adj1" fmla="val 70000"/>
              <a:gd name="adj2" fmla="val 140000"/>
              <a:gd name="adj3" fmla="val 33333"/>
            </a:avLst>
          </a:prstGeom>
          <a:gradFill rotWithShape="0">
            <a:gsLst>
              <a:gs pos="0">
                <a:srgbClr val="C22E2E"/>
              </a:gs>
              <a:gs pos="100000">
                <a:schemeClr val="folHlink"/>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43" name="Text Box 23"/>
          <p:cNvSpPr txBox="1">
            <a:spLocks noChangeArrowheads="1"/>
          </p:cNvSpPr>
          <p:nvPr/>
        </p:nvSpPr>
        <p:spPr bwMode="auto">
          <a:xfrm>
            <a:off x="2841625"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dirty="0">
                <a:latin typeface="Verdana" panose="020B0604030504040204" pitchFamily="34" charset="0"/>
              </a:rPr>
              <a:t>Case 1</a:t>
            </a:r>
          </a:p>
        </p:txBody>
      </p:sp>
      <p:sp>
        <p:nvSpPr>
          <p:cNvPr id="389144" name="Text Box 24"/>
          <p:cNvSpPr txBox="1">
            <a:spLocks noChangeArrowheads="1"/>
          </p:cNvSpPr>
          <p:nvPr/>
        </p:nvSpPr>
        <p:spPr bwMode="auto">
          <a:xfrm>
            <a:off x="5356225"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Case 2</a:t>
            </a:r>
          </a:p>
        </p:txBody>
      </p:sp>
      <p:sp>
        <p:nvSpPr>
          <p:cNvPr id="389145" name="Text Box 25"/>
          <p:cNvSpPr txBox="1">
            <a:spLocks noChangeArrowheads="1"/>
          </p:cNvSpPr>
          <p:nvPr/>
        </p:nvSpPr>
        <p:spPr bwMode="auto">
          <a:xfrm>
            <a:off x="7870825"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Case 3</a:t>
            </a:r>
          </a:p>
        </p:txBody>
      </p:sp>
      <p:sp>
        <p:nvSpPr>
          <p:cNvPr id="389146" name="Text Box 26"/>
          <p:cNvSpPr txBox="1">
            <a:spLocks noChangeArrowheads="1"/>
          </p:cNvSpPr>
          <p:nvPr/>
        </p:nvSpPr>
        <p:spPr bwMode="auto">
          <a:xfrm>
            <a:off x="2536825"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dirty="0">
                <a:latin typeface="Verdana" panose="020B0604030504040204" pitchFamily="34" charset="0"/>
              </a:rPr>
              <a:t>No difference</a:t>
            </a:r>
          </a:p>
        </p:txBody>
      </p:sp>
      <p:sp>
        <p:nvSpPr>
          <p:cNvPr id="389147" name="Text Box 27"/>
          <p:cNvSpPr txBox="1">
            <a:spLocks noChangeArrowheads="1"/>
          </p:cNvSpPr>
          <p:nvPr/>
        </p:nvSpPr>
        <p:spPr bwMode="auto">
          <a:xfrm>
            <a:off x="5051425"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No difference</a:t>
            </a:r>
          </a:p>
        </p:txBody>
      </p:sp>
      <p:sp>
        <p:nvSpPr>
          <p:cNvPr id="389148" name="Text Box 28"/>
          <p:cNvSpPr txBox="1">
            <a:spLocks noChangeArrowheads="1"/>
          </p:cNvSpPr>
          <p:nvPr/>
        </p:nvSpPr>
        <p:spPr bwMode="auto">
          <a:xfrm>
            <a:off x="7566025"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Lose money</a:t>
            </a:r>
          </a:p>
        </p:txBody>
      </p:sp>
    </p:spTree>
    <p:extLst>
      <p:ext uri="{BB962C8B-B14F-4D97-AF65-F5344CB8AC3E}">
        <p14:creationId xmlns:p14="http://schemas.microsoft.com/office/powerpoint/2010/main" val="14491961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Auctions</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lnSpc>
                <a:spcPct val="120000"/>
              </a:lnSpc>
              <a:buClr>
                <a:srgbClr val="0070C0"/>
              </a:buClr>
              <a:buSzPct val="50000"/>
              <a:buNone/>
            </a:pPr>
            <a:r>
              <a:rPr lang="en-US" sz="1800" dirty="0"/>
              <a:t>Now let’s consider a common value auction.</a:t>
            </a:r>
          </a:p>
          <a:p>
            <a:pPr marL="0" indent="0">
              <a:lnSpc>
                <a:spcPct val="120000"/>
              </a:lnSpc>
              <a:buClr>
                <a:srgbClr val="0070C0"/>
              </a:buClr>
              <a:buSzPct val="50000"/>
              <a:buNone/>
            </a:pPr>
            <a:r>
              <a:rPr lang="en-US" sz="1800" dirty="0"/>
              <a:t>Bidders for target firm are told that value of firm is uniformly distributed between 0 and 1.</a:t>
            </a:r>
          </a:p>
          <a:p>
            <a:pPr marL="711200" indent="0">
              <a:buClr>
                <a:srgbClr val="0070C0"/>
              </a:buClr>
              <a:buSzPct val="50000"/>
              <a:buFont typeface="Wingdings" panose="05000000000000000000" pitchFamily="2" charset="2"/>
              <a:buChar char="v"/>
            </a:pPr>
            <a:endParaRPr lang="en-US" sz="1800" dirty="0"/>
          </a:p>
          <a:p>
            <a:pPr marL="0" indent="0">
              <a:buClr>
                <a:srgbClr val="0070C0"/>
              </a:buClr>
              <a:buSzPct val="50000"/>
              <a:buNone/>
            </a:pPr>
            <a:endParaRPr lang="en-US"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cxnSp>
        <p:nvCxnSpPr>
          <p:cNvPr id="7" name="Straight Connector 6"/>
          <p:cNvCxnSpPr/>
          <p:nvPr/>
        </p:nvCxnSpPr>
        <p:spPr>
          <a:xfrm flipV="1">
            <a:off x="1634066" y="4995333"/>
            <a:ext cx="8923867" cy="169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34066" y="4809065"/>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93720" y="4809065"/>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557933" y="4786810"/>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140509" y="4809066"/>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031756" y="4809065"/>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79944" y="5206757"/>
            <a:ext cx="508243" cy="400110"/>
          </a:xfrm>
          <a:prstGeom prst="rect">
            <a:avLst/>
          </a:prstGeom>
          <a:noFill/>
        </p:spPr>
        <p:txBody>
          <a:bodyPr wrap="square" rtlCol="0">
            <a:spAutoFit/>
          </a:bodyPr>
          <a:lstStyle/>
          <a:p>
            <a:r>
              <a:rPr lang="en-US" sz="2000" b="1" dirty="0"/>
              <a:t>0</a:t>
            </a:r>
            <a:endParaRPr lang="en-AU" sz="2000" b="1" dirty="0"/>
          </a:p>
        </p:txBody>
      </p:sp>
      <p:sp>
        <p:nvSpPr>
          <p:cNvPr id="15" name="TextBox 14"/>
          <p:cNvSpPr txBox="1"/>
          <p:nvPr/>
        </p:nvSpPr>
        <p:spPr>
          <a:xfrm>
            <a:off x="10218467" y="5104342"/>
            <a:ext cx="799618" cy="400110"/>
          </a:xfrm>
          <a:prstGeom prst="rect">
            <a:avLst/>
          </a:prstGeom>
          <a:noFill/>
        </p:spPr>
        <p:txBody>
          <a:bodyPr wrap="square" rtlCol="0">
            <a:spAutoFit/>
          </a:bodyPr>
          <a:lstStyle/>
          <a:p>
            <a:r>
              <a:rPr lang="en-US" sz="2000" b="1" dirty="0"/>
              <a:t>1.00</a:t>
            </a:r>
            <a:endParaRPr lang="en-AU" sz="2000" b="1" dirty="0"/>
          </a:p>
        </p:txBody>
      </p:sp>
      <p:sp>
        <p:nvSpPr>
          <p:cNvPr id="16" name="TextBox 15"/>
          <p:cNvSpPr txBox="1"/>
          <p:nvPr/>
        </p:nvSpPr>
        <p:spPr>
          <a:xfrm>
            <a:off x="8726257" y="5110587"/>
            <a:ext cx="799618" cy="400110"/>
          </a:xfrm>
          <a:prstGeom prst="rect">
            <a:avLst/>
          </a:prstGeom>
          <a:noFill/>
        </p:spPr>
        <p:txBody>
          <a:bodyPr wrap="square" rtlCol="0">
            <a:spAutoFit/>
          </a:bodyPr>
          <a:lstStyle/>
          <a:p>
            <a:r>
              <a:rPr lang="en-US" sz="2000" b="1" dirty="0"/>
              <a:t>0.84</a:t>
            </a:r>
            <a:endParaRPr lang="en-AU" sz="2000" b="1" dirty="0"/>
          </a:p>
        </p:txBody>
      </p:sp>
      <p:sp>
        <p:nvSpPr>
          <p:cNvPr id="17" name="TextBox 16"/>
          <p:cNvSpPr txBox="1"/>
          <p:nvPr/>
        </p:nvSpPr>
        <p:spPr>
          <a:xfrm>
            <a:off x="5829871" y="5159343"/>
            <a:ext cx="799618" cy="400110"/>
          </a:xfrm>
          <a:prstGeom prst="rect">
            <a:avLst/>
          </a:prstGeom>
          <a:noFill/>
        </p:spPr>
        <p:txBody>
          <a:bodyPr wrap="square" rtlCol="0">
            <a:spAutoFit/>
          </a:bodyPr>
          <a:lstStyle/>
          <a:p>
            <a:r>
              <a:rPr lang="en-US" sz="2000" b="1" dirty="0"/>
              <a:t>0.56</a:t>
            </a:r>
            <a:endParaRPr lang="en-AU" sz="2000" b="1" dirty="0"/>
          </a:p>
        </p:txBody>
      </p:sp>
      <p:sp>
        <p:nvSpPr>
          <p:cNvPr id="18" name="TextBox 17"/>
          <p:cNvSpPr txBox="1"/>
          <p:nvPr/>
        </p:nvSpPr>
        <p:spPr>
          <a:xfrm>
            <a:off x="2735682" y="5190066"/>
            <a:ext cx="799618" cy="400110"/>
          </a:xfrm>
          <a:prstGeom prst="rect">
            <a:avLst/>
          </a:prstGeom>
          <a:noFill/>
        </p:spPr>
        <p:txBody>
          <a:bodyPr wrap="square" rtlCol="0">
            <a:spAutoFit/>
          </a:bodyPr>
          <a:lstStyle/>
          <a:p>
            <a:r>
              <a:rPr lang="en-US" sz="2000" b="1" dirty="0"/>
              <a:t>0.12</a:t>
            </a:r>
            <a:endParaRPr lang="en-AU" sz="2000" b="1" dirty="0"/>
          </a:p>
        </p:txBody>
      </p:sp>
      <p:sp>
        <p:nvSpPr>
          <p:cNvPr id="19" name="TextBox 18"/>
          <p:cNvSpPr txBox="1"/>
          <p:nvPr/>
        </p:nvSpPr>
        <p:spPr>
          <a:xfrm>
            <a:off x="4344100" y="3601373"/>
            <a:ext cx="2508567" cy="707886"/>
          </a:xfrm>
          <a:prstGeom prst="rect">
            <a:avLst/>
          </a:prstGeom>
          <a:noFill/>
        </p:spPr>
        <p:txBody>
          <a:bodyPr wrap="square" rtlCol="0">
            <a:spAutoFit/>
          </a:bodyPr>
          <a:lstStyle/>
          <a:p>
            <a:r>
              <a:rPr lang="en-AU" sz="2000" dirty="0"/>
              <a:t>1 in a 100 chance its value was 0.56, </a:t>
            </a:r>
            <a:r>
              <a:rPr lang="en-AU" sz="2000" dirty="0" err="1"/>
              <a:t>etc</a:t>
            </a:r>
            <a:endParaRPr lang="en-AU" sz="2000" dirty="0"/>
          </a:p>
        </p:txBody>
      </p:sp>
      <p:cxnSp>
        <p:nvCxnSpPr>
          <p:cNvPr id="21" name="Straight Arrow Connector 20"/>
          <p:cNvCxnSpPr/>
          <p:nvPr/>
        </p:nvCxnSpPr>
        <p:spPr>
          <a:xfrm>
            <a:off x="5829871" y="4284617"/>
            <a:ext cx="310638" cy="71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58920" y="3664614"/>
            <a:ext cx="2508567" cy="707886"/>
          </a:xfrm>
          <a:prstGeom prst="rect">
            <a:avLst/>
          </a:prstGeom>
          <a:noFill/>
        </p:spPr>
        <p:txBody>
          <a:bodyPr wrap="square" rtlCol="0">
            <a:spAutoFit/>
          </a:bodyPr>
          <a:lstStyle/>
          <a:p>
            <a:r>
              <a:rPr lang="en-AU" sz="2000" dirty="0"/>
              <a:t>1 in a 100 chance its value was 0.12</a:t>
            </a:r>
          </a:p>
        </p:txBody>
      </p:sp>
      <p:cxnSp>
        <p:nvCxnSpPr>
          <p:cNvPr id="23" name="Straight Arrow Connector 22"/>
          <p:cNvCxnSpPr/>
          <p:nvPr/>
        </p:nvCxnSpPr>
        <p:spPr>
          <a:xfrm>
            <a:off x="2405347" y="4392627"/>
            <a:ext cx="730144" cy="555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19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Auctions</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lnSpc>
                <a:spcPct val="120000"/>
              </a:lnSpc>
              <a:buClr>
                <a:srgbClr val="0070C0"/>
              </a:buClr>
              <a:buSzPct val="50000"/>
              <a:buNone/>
            </a:pPr>
            <a:r>
              <a:rPr lang="en-US" sz="1800" dirty="0"/>
              <a:t>Bidders also told that whatever value the firm has to the seller, it will be worth 1.5 times that to the buyer.</a:t>
            </a:r>
          </a:p>
          <a:p>
            <a:pPr marL="0" indent="0">
              <a:lnSpc>
                <a:spcPct val="120000"/>
              </a:lnSpc>
              <a:buClr>
                <a:srgbClr val="0070C0"/>
              </a:buClr>
              <a:buSzPct val="50000"/>
              <a:buNone/>
            </a:pPr>
            <a:r>
              <a:rPr lang="en-AU" sz="1800" dirty="0"/>
              <a:t>Think of this as you as the buyer can do better than the current owner at maximising value. That is, you purchased a firm that was worth 0.56 to the seller, then it was worth 0.84 (=0.56 </a:t>
            </a:r>
            <a:r>
              <a:rPr lang="en-AU" sz="1800" dirty="0">
                <a:sym typeface="Wingdings 2" panose="05020102010507070707" pitchFamily="18" charset="2"/>
              </a:rPr>
              <a:t></a:t>
            </a:r>
            <a:r>
              <a:rPr lang="en-AU" sz="1800" dirty="0"/>
              <a:t> 1.5) to the buyer.</a:t>
            </a:r>
          </a:p>
          <a:p>
            <a:pPr marL="0" indent="0">
              <a:lnSpc>
                <a:spcPct val="120000"/>
              </a:lnSpc>
              <a:buClr>
                <a:srgbClr val="0070C0"/>
              </a:buClr>
              <a:buSzPct val="50000"/>
              <a:buNone/>
            </a:pPr>
            <a:r>
              <a:rPr lang="en-AU" sz="1800" dirty="0"/>
              <a:t>In general, we expect the seller to sell the firm if the offer made by the buyer &gt; value to the seller</a:t>
            </a:r>
          </a:p>
          <a:p>
            <a:pPr marL="0" indent="0">
              <a:lnSpc>
                <a:spcPct val="120000"/>
              </a:lnSpc>
              <a:buClr>
                <a:srgbClr val="0070C0"/>
              </a:buClr>
              <a:buSzPct val="50000"/>
              <a:buNone/>
            </a:pPr>
            <a:r>
              <a:rPr lang="en-US" sz="1800" dirty="0"/>
              <a:t>The question is, what is the optimal bidding strategy? </a:t>
            </a: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14028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Auctions</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lnSpc>
                <a:spcPct val="120000"/>
              </a:lnSpc>
              <a:buClr>
                <a:srgbClr val="0070C0"/>
              </a:buClr>
              <a:buSzPct val="50000"/>
              <a:buNone/>
            </a:pPr>
            <a:r>
              <a:rPr lang="en-AU" dirty="0"/>
              <a:t>Assume that the buyer chooses a bid of 0.48 (note this is chosen entirely randomly, and we could have chosen any figure between 0 and 1 and the argument we set out below will continue to hold)</a:t>
            </a:r>
          </a:p>
          <a:p>
            <a:pPr>
              <a:buSzPct val="100000"/>
            </a:pPr>
            <a:r>
              <a:rPr lang="en-AU" dirty="0"/>
              <a:t>If the bidder offers 0.48, the seller will only sell if the value to the seller is &lt; 0.48. In this case, the average value of the firm (to the seller) will only be 0.24.  </a:t>
            </a:r>
          </a:p>
          <a:p>
            <a:pPr>
              <a:buSzPct val="100000"/>
            </a:pPr>
            <a:r>
              <a:rPr lang="en-AU" dirty="0"/>
              <a:t>Why? Consider how the value of the firm is distributed assuming its value is &lt; 0.48.</a:t>
            </a: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403521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Auctions</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lnSpc>
                <a:spcPct val="120000"/>
              </a:lnSpc>
              <a:spcBef>
                <a:spcPts val="0"/>
              </a:spcBef>
              <a:buClr>
                <a:srgbClr val="0070C0"/>
              </a:buClr>
              <a:buSzPct val="50000"/>
              <a:buNone/>
            </a:pPr>
            <a:r>
              <a:rPr lang="en-AU" sz="1800" dirty="0"/>
              <a:t>Note although the average value of the firm (to the seller) will only be 0.24, the average value to the buyer will be 0.36 (=0.24 </a:t>
            </a:r>
            <a:r>
              <a:rPr lang="en-AU" sz="1800" dirty="0">
                <a:sym typeface="Wingdings 2" panose="05020102010507070707" pitchFamily="18" charset="2"/>
              </a:rPr>
              <a:t></a:t>
            </a:r>
            <a:r>
              <a:rPr lang="en-AU" sz="1800" dirty="0"/>
              <a:t> 1.5).</a:t>
            </a:r>
          </a:p>
          <a:p>
            <a:pPr marL="0" indent="0">
              <a:lnSpc>
                <a:spcPct val="120000"/>
              </a:lnSpc>
              <a:spcBef>
                <a:spcPts val="0"/>
              </a:spcBef>
              <a:buClr>
                <a:srgbClr val="0070C0"/>
              </a:buClr>
              <a:buSzPct val="50000"/>
              <a:buNone/>
            </a:pPr>
            <a:r>
              <a:rPr lang="en-AU" sz="1800" dirty="0"/>
              <a:t>If the buyer pays 0.48 for something worth only 0.36, s/he will lose.</a:t>
            </a:r>
            <a:endParaRPr lang="en-AU" dirty="0"/>
          </a:p>
          <a:p>
            <a:pPr marL="0" indent="0" algn="ctr">
              <a:lnSpc>
                <a:spcPct val="120000"/>
              </a:lnSpc>
              <a:spcBef>
                <a:spcPts val="0"/>
              </a:spcBef>
              <a:buClr>
                <a:srgbClr val="0070C0"/>
              </a:buClr>
              <a:buSzPct val="50000"/>
              <a:buNone/>
            </a:pPr>
            <a:r>
              <a:rPr lang="en-US" b="1" i="1" dirty="0">
                <a:solidFill>
                  <a:srgbClr val="FF0000"/>
                </a:solidFill>
              </a:rPr>
              <a:t>The winners curse</a:t>
            </a:r>
            <a:endParaRPr lang="en-AU" b="1" i="1" dirty="0">
              <a:solidFill>
                <a:srgbClr val="FF0000"/>
              </a:solidFill>
            </a:endParaRP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cxnSp>
        <p:nvCxnSpPr>
          <p:cNvPr id="7" name="Straight Connector 6"/>
          <p:cNvCxnSpPr/>
          <p:nvPr/>
        </p:nvCxnSpPr>
        <p:spPr>
          <a:xfrm flipV="1">
            <a:off x="1634066" y="4995333"/>
            <a:ext cx="8923867" cy="169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34066" y="4809065"/>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50227" y="4809065"/>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557933" y="4786810"/>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140509" y="4809066"/>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031756" y="4809065"/>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79944" y="5206757"/>
            <a:ext cx="508243" cy="400110"/>
          </a:xfrm>
          <a:prstGeom prst="rect">
            <a:avLst/>
          </a:prstGeom>
          <a:noFill/>
        </p:spPr>
        <p:txBody>
          <a:bodyPr wrap="square" rtlCol="0">
            <a:spAutoFit/>
          </a:bodyPr>
          <a:lstStyle/>
          <a:p>
            <a:r>
              <a:rPr lang="en-US" sz="2000" b="1" dirty="0"/>
              <a:t>0</a:t>
            </a:r>
            <a:endParaRPr lang="en-AU" sz="2000" b="1" dirty="0"/>
          </a:p>
        </p:txBody>
      </p:sp>
      <p:sp>
        <p:nvSpPr>
          <p:cNvPr id="15" name="TextBox 14"/>
          <p:cNvSpPr txBox="1"/>
          <p:nvPr/>
        </p:nvSpPr>
        <p:spPr>
          <a:xfrm>
            <a:off x="10303811" y="5270354"/>
            <a:ext cx="799618" cy="400110"/>
          </a:xfrm>
          <a:prstGeom prst="rect">
            <a:avLst/>
          </a:prstGeom>
          <a:noFill/>
        </p:spPr>
        <p:txBody>
          <a:bodyPr wrap="square" rtlCol="0">
            <a:spAutoFit/>
          </a:bodyPr>
          <a:lstStyle/>
          <a:p>
            <a:r>
              <a:rPr lang="en-US" sz="2000" b="1" dirty="0"/>
              <a:t>0.48</a:t>
            </a:r>
            <a:endParaRPr lang="en-AU" sz="2000" b="1" dirty="0"/>
          </a:p>
        </p:txBody>
      </p:sp>
      <p:sp>
        <p:nvSpPr>
          <p:cNvPr id="16" name="TextBox 15"/>
          <p:cNvSpPr txBox="1"/>
          <p:nvPr/>
        </p:nvSpPr>
        <p:spPr>
          <a:xfrm>
            <a:off x="8726257" y="5110587"/>
            <a:ext cx="799618" cy="400110"/>
          </a:xfrm>
          <a:prstGeom prst="rect">
            <a:avLst/>
          </a:prstGeom>
          <a:noFill/>
        </p:spPr>
        <p:txBody>
          <a:bodyPr wrap="square" rtlCol="0">
            <a:spAutoFit/>
          </a:bodyPr>
          <a:lstStyle/>
          <a:p>
            <a:r>
              <a:rPr lang="en-US" sz="2000" b="1" dirty="0"/>
              <a:t>0.40</a:t>
            </a:r>
            <a:endParaRPr lang="en-AU" sz="2000" b="1" dirty="0"/>
          </a:p>
        </p:txBody>
      </p:sp>
      <p:sp>
        <p:nvSpPr>
          <p:cNvPr id="17" name="TextBox 16"/>
          <p:cNvSpPr txBox="1"/>
          <p:nvPr/>
        </p:nvSpPr>
        <p:spPr>
          <a:xfrm>
            <a:off x="5829871" y="5159343"/>
            <a:ext cx="799618" cy="400110"/>
          </a:xfrm>
          <a:prstGeom prst="rect">
            <a:avLst/>
          </a:prstGeom>
          <a:noFill/>
        </p:spPr>
        <p:txBody>
          <a:bodyPr wrap="square" rtlCol="0">
            <a:spAutoFit/>
          </a:bodyPr>
          <a:lstStyle/>
          <a:p>
            <a:r>
              <a:rPr lang="en-US" sz="2000" b="1" dirty="0"/>
              <a:t>0.28</a:t>
            </a:r>
            <a:endParaRPr lang="en-AU" sz="2000" b="1" dirty="0"/>
          </a:p>
        </p:txBody>
      </p:sp>
      <p:sp>
        <p:nvSpPr>
          <p:cNvPr id="18" name="TextBox 17"/>
          <p:cNvSpPr txBox="1"/>
          <p:nvPr/>
        </p:nvSpPr>
        <p:spPr>
          <a:xfrm>
            <a:off x="2950418" y="5220789"/>
            <a:ext cx="799618" cy="400110"/>
          </a:xfrm>
          <a:prstGeom prst="rect">
            <a:avLst/>
          </a:prstGeom>
          <a:noFill/>
        </p:spPr>
        <p:txBody>
          <a:bodyPr wrap="square" rtlCol="0">
            <a:spAutoFit/>
          </a:bodyPr>
          <a:lstStyle/>
          <a:p>
            <a:r>
              <a:rPr lang="en-US" sz="2000" b="1" dirty="0"/>
              <a:t>0.05</a:t>
            </a:r>
            <a:endParaRPr lang="en-AU" sz="2000" b="1" dirty="0"/>
          </a:p>
        </p:txBody>
      </p:sp>
      <p:sp>
        <p:nvSpPr>
          <p:cNvPr id="19" name="TextBox 18"/>
          <p:cNvSpPr txBox="1"/>
          <p:nvPr/>
        </p:nvSpPr>
        <p:spPr>
          <a:xfrm>
            <a:off x="4371897" y="3788470"/>
            <a:ext cx="2508567" cy="707886"/>
          </a:xfrm>
          <a:prstGeom prst="rect">
            <a:avLst/>
          </a:prstGeom>
          <a:noFill/>
        </p:spPr>
        <p:txBody>
          <a:bodyPr wrap="square" rtlCol="0">
            <a:spAutoFit/>
          </a:bodyPr>
          <a:lstStyle/>
          <a:p>
            <a:r>
              <a:rPr lang="en-AU" sz="2000" b="1" i="1" dirty="0">
                <a:solidFill>
                  <a:schemeClr val="bg2">
                    <a:lumMod val="50000"/>
                  </a:schemeClr>
                </a:solidFill>
              </a:rPr>
              <a:t>1 in a 48 chance its value was 0.28, </a:t>
            </a:r>
            <a:r>
              <a:rPr lang="en-AU" sz="2000" b="1" i="1" dirty="0" err="1">
                <a:solidFill>
                  <a:schemeClr val="bg2">
                    <a:lumMod val="50000"/>
                  </a:schemeClr>
                </a:solidFill>
              </a:rPr>
              <a:t>etc</a:t>
            </a:r>
            <a:endParaRPr lang="en-AU" sz="2000" b="1" i="1" dirty="0">
              <a:solidFill>
                <a:schemeClr val="bg2">
                  <a:lumMod val="50000"/>
                </a:schemeClr>
              </a:solidFill>
            </a:endParaRPr>
          </a:p>
        </p:txBody>
      </p:sp>
      <p:cxnSp>
        <p:nvCxnSpPr>
          <p:cNvPr id="21" name="Straight Arrow Connector 20"/>
          <p:cNvCxnSpPr/>
          <p:nvPr/>
        </p:nvCxnSpPr>
        <p:spPr>
          <a:xfrm>
            <a:off x="5829871" y="4284617"/>
            <a:ext cx="310638" cy="71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41800" y="3764857"/>
            <a:ext cx="2508567" cy="707886"/>
          </a:xfrm>
          <a:prstGeom prst="rect">
            <a:avLst/>
          </a:prstGeom>
          <a:noFill/>
        </p:spPr>
        <p:txBody>
          <a:bodyPr wrap="square" rtlCol="0">
            <a:spAutoFit/>
          </a:bodyPr>
          <a:lstStyle/>
          <a:p>
            <a:r>
              <a:rPr lang="en-AU" sz="2000" b="1" i="1" dirty="0">
                <a:solidFill>
                  <a:schemeClr val="bg2">
                    <a:lumMod val="50000"/>
                  </a:schemeClr>
                </a:solidFill>
              </a:rPr>
              <a:t>1 in a 48 chance its value was 0.05</a:t>
            </a:r>
          </a:p>
        </p:txBody>
      </p:sp>
      <p:cxnSp>
        <p:nvCxnSpPr>
          <p:cNvPr id="23" name="Straight Arrow Connector 22"/>
          <p:cNvCxnSpPr>
            <a:stCxn id="22" idx="2"/>
          </p:cNvCxnSpPr>
          <p:nvPr/>
        </p:nvCxnSpPr>
        <p:spPr>
          <a:xfrm>
            <a:off x="2596084" y="4472743"/>
            <a:ext cx="676034" cy="500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41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3Game Theory"/>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6852</TotalTime>
  <Words>586</Words>
  <Application>Microsoft Macintosh PowerPoint</Application>
  <PresentationFormat>Widescreen</PresentationFormat>
  <Paragraphs>81</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Tw Cen MT</vt:lpstr>
      <vt:lpstr>Verdana</vt:lpstr>
      <vt:lpstr>Wingdings</vt:lpstr>
      <vt:lpstr>Droplet</vt:lpstr>
      <vt:lpstr>Lecture 2.5 Auctions</vt:lpstr>
      <vt:lpstr>Auctions</vt:lpstr>
      <vt:lpstr>Auctions – second price sealed bid</vt:lpstr>
      <vt:lpstr>Auctions – bidding higher than valuation</vt:lpstr>
      <vt:lpstr>Auctions – bidding lower than valuation</vt:lpstr>
      <vt:lpstr>Auctions</vt:lpstr>
      <vt:lpstr>Auctions</vt:lpstr>
      <vt:lpstr>Auctions</vt:lpstr>
      <vt:lpstr>Auctions</vt:lpstr>
      <vt:lpstr>Auctions</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420</cp:revision>
  <dcterms:created xsi:type="dcterms:W3CDTF">2015-02-25T21:48:00Z</dcterms:created>
  <dcterms:modified xsi:type="dcterms:W3CDTF">2020-08-28T10:19:04Z</dcterms:modified>
</cp:coreProperties>
</file>