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364" r:id="rId4"/>
    <p:sldId id="295" r:id="rId5"/>
    <p:sldId id="326" r:id="rId6"/>
    <p:sldId id="327"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F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89" autoAdjust="0"/>
    <p:restoredTop sz="94660"/>
  </p:normalViewPr>
  <p:slideViewPr>
    <p:cSldViewPr snapToGrid="0">
      <p:cViewPr varScale="1">
        <p:scale>
          <a:sx n="221" d="100"/>
          <a:sy n="221" d="100"/>
        </p:scale>
        <p:origin x="200" y="240"/>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3379F-937F-4919-83C5-972AB0B9385E}" type="datetimeFigureOut">
              <a:rPr lang="en-AU" smtClean="0"/>
              <a:t>3/9/20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34B9F-80A5-4BFE-AF17-36279E57021D}" type="slidenum">
              <a:rPr lang="en-AU" smtClean="0"/>
              <a:t>‹#›</a:t>
            </a:fld>
            <a:endParaRPr lang="en-AU"/>
          </a:p>
        </p:txBody>
      </p:sp>
    </p:spTree>
    <p:extLst>
      <p:ext uri="{BB962C8B-B14F-4D97-AF65-F5344CB8AC3E}">
        <p14:creationId xmlns:p14="http://schemas.microsoft.com/office/powerpoint/2010/main" val="3632766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a:t>
            </a:fld>
            <a:endParaRPr lang="en-AU"/>
          </a:p>
        </p:txBody>
      </p:sp>
    </p:spTree>
    <p:extLst>
      <p:ext uri="{BB962C8B-B14F-4D97-AF65-F5344CB8AC3E}">
        <p14:creationId xmlns:p14="http://schemas.microsoft.com/office/powerpoint/2010/main" val="234951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a:t>
            </a:fld>
            <a:endParaRPr lang="en-AU"/>
          </a:p>
        </p:txBody>
      </p:sp>
    </p:spTree>
    <p:extLst>
      <p:ext uri="{BB962C8B-B14F-4D97-AF65-F5344CB8AC3E}">
        <p14:creationId xmlns:p14="http://schemas.microsoft.com/office/powerpoint/2010/main" val="3946217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5</a:t>
            </a:fld>
            <a:endParaRPr lang="en-AU"/>
          </a:p>
        </p:txBody>
      </p:sp>
    </p:spTree>
    <p:extLst>
      <p:ext uri="{BB962C8B-B14F-4D97-AF65-F5344CB8AC3E}">
        <p14:creationId xmlns:p14="http://schemas.microsoft.com/office/powerpoint/2010/main" val="547460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6</a:t>
            </a:fld>
            <a:endParaRPr lang="en-AU"/>
          </a:p>
        </p:txBody>
      </p:sp>
    </p:spTree>
    <p:extLst>
      <p:ext uri="{BB962C8B-B14F-4D97-AF65-F5344CB8AC3E}">
        <p14:creationId xmlns:p14="http://schemas.microsoft.com/office/powerpoint/2010/main" val="248986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42B299CD-62D9-4299-BA5B-90FF26755AB5}" type="datetime1">
              <a:rPr lang="en-AU" smtClean="0"/>
              <a:t>3/9/20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475363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3/9/20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51316854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3/9/20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204742559"/>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3/9/20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3282072"/>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3/9/20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048311160"/>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3/9/20</a:t>
            </a:fld>
            <a:endParaRPr lang="en-AU"/>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
        <p:nvSpPr>
          <p:cNvPr id="14" name="Footer Placeholder 1">
            <a:extLst>
              <a:ext uri="{FF2B5EF4-FFF2-40B4-BE49-F238E27FC236}">
                <a16:creationId xmlns:a16="http://schemas.microsoft.com/office/drawing/2014/main" id="{DD3EF5D4-5004-F847-984A-1C17689F2D21}"/>
              </a:ext>
            </a:extLst>
          </p:cNvPr>
          <p:cNvSpPr>
            <a:spLocks noGrp="1"/>
          </p:cNvSpPr>
          <p:nvPr>
            <p:ph type="ftr" sz="quarter" idx="11"/>
          </p:nvPr>
        </p:nvSpPr>
        <p:spPr>
          <a:xfrm>
            <a:off x="913774" y="5883275"/>
            <a:ext cx="6672887" cy="365125"/>
          </a:xfrm>
          <a:prstGeom prst="rect">
            <a:avLst/>
          </a:prstGeom>
        </p:spPr>
        <p:txBody>
          <a:bodyPr/>
          <a:lstStyle/>
          <a:p>
            <a:r>
              <a:rPr lang="en-AU" dirty="0"/>
              <a:t>Econ5026 Strategic Business Relationships, S2 2020</a:t>
            </a:r>
          </a:p>
        </p:txBody>
      </p:sp>
    </p:spTree>
    <p:extLst>
      <p:ext uri="{BB962C8B-B14F-4D97-AF65-F5344CB8AC3E}">
        <p14:creationId xmlns:p14="http://schemas.microsoft.com/office/powerpoint/2010/main" val="2812425790"/>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3/9/20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562067558"/>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3/9/20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098131427"/>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3/9/20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216197215"/>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2E139088-8FE6-4FCD-ABD3-BCB189F00056}" type="datetime1">
              <a:rPr lang="en-AU" smtClean="0"/>
              <a:t>3/9/20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405612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lIns="9000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3/9/20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983605850"/>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32A84E0C-B099-4996-9F62-0EED3015E6DB}" type="datetime1">
              <a:rPr lang="en-AU" smtClean="0"/>
              <a:t>3/9/20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261613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3/9/20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55851596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3/9/20</a:t>
            </a:fld>
            <a:endParaRPr lang="en-AU"/>
          </a:p>
        </p:txBody>
      </p:sp>
      <p:sp>
        <p:nvSpPr>
          <p:cNvPr id="8" name="Footer Placeholder 7"/>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9" name="Slide Number Placeholder 8"/>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69523917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60565075-399A-4AAE-A449-ADE93D42FC61}" type="datetime1">
              <a:rPr lang="en-AU" smtClean="0"/>
              <a:t>3/9/20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577961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678737" y="5883275"/>
            <a:ext cx="2743200" cy="365125"/>
          </a:xfrm>
          <a:prstGeom prst="rect">
            <a:avLst/>
          </a:prstGeom>
        </p:spPr>
        <p:txBody>
          <a:bodyPr/>
          <a:lstStyle/>
          <a:p>
            <a:fld id="{60371173-4CC9-492D-BCC1-34FD37CC3187}" type="datetime1">
              <a:rPr lang="en-AU" smtClean="0"/>
              <a:t>3/9/20</a:t>
            </a:fld>
            <a:endParaRPr lang="en-AU"/>
          </a:p>
        </p:txBody>
      </p:sp>
      <p:sp>
        <p:nvSpPr>
          <p:cNvPr id="3" name="Footer Placeholder 2"/>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4" name="Slide Number Placeholder 3"/>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962090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3/9/20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680656988"/>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E71E48CF-858C-4A31-A9F6-43C4AD660B6D}" type="datetime1">
              <a:rPr lang="en-AU" smtClean="0"/>
              <a:t>3/9/20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052242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AU" dirty="0"/>
              <a:t>Econ5026 Strategic Business Relationships, S2 2020</a:t>
            </a: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D345F4-C147-47F7-8B61-3EFBC2119803}" type="slidenum">
              <a:rPr lang="en-AU" smtClean="0"/>
              <a:t>‹#›</a:t>
            </a:fld>
            <a:endParaRPr lang="en-AU"/>
          </a:p>
        </p:txBody>
      </p:sp>
    </p:spTree>
    <p:extLst>
      <p:ext uri="{BB962C8B-B14F-4D97-AF65-F5344CB8AC3E}">
        <p14:creationId xmlns:p14="http://schemas.microsoft.com/office/powerpoint/2010/main" val="784222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141" y="638269"/>
            <a:ext cx="9144000" cy="3618970"/>
          </a:xfrm>
        </p:spPr>
        <p:txBody>
          <a:bodyPr>
            <a:normAutofit/>
          </a:bodyPr>
          <a:lstStyle/>
          <a:p>
            <a:pPr>
              <a:lnSpc>
                <a:spcPct val="150000"/>
              </a:lnSpc>
            </a:pPr>
            <a:r>
              <a:rPr lang="en-US" b="1" dirty="0">
                <a:solidFill>
                  <a:srgbClr val="002060"/>
                </a:solidFill>
                <a:effectLst>
                  <a:outerShdw blurRad="38100" dist="38100" dir="2700000" algn="tl">
                    <a:srgbClr val="000000">
                      <a:alpha val="43137"/>
                    </a:srgbClr>
                  </a:outerShdw>
                </a:effectLst>
              </a:rPr>
              <a:t>Lecture 3.0</a:t>
            </a:r>
            <a:br>
              <a:rPr lang="en-US" b="1" dirty="0">
                <a:solidFill>
                  <a:srgbClr val="002060"/>
                </a:solidFill>
                <a:effectLst>
                  <a:outerShdw blurRad="38100" dist="38100" dir="2700000" algn="tl">
                    <a:srgbClr val="000000">
                      <a:alpha val="43137"/>
                    </a:srgbClr>
                  </a:outerShdw>
                </a:effectLst>
              </a:rPr>
            </a:br>
            <a:r>
              <a:rPr lang="en-US" b="1" dirty="0">
                <a:solidFill>
                  <a:srgbClr val="002060"/>
                </a:solidFill>
                <a:effectLst>
                  <a:outerShdw blurRad="38100" dist="38100" dir="2700000" algn="tl">
                    <a:srgbClr val="000000">
                      <a:alpha val="43137"/>
                    </a:srgbClr>
                  </a:outerShdw>
                </a:effectLst>
              </a:rPr>
              <a:t>Market Structure</a:t>
            </a:r>
            <a:endParaRPr lang="en-AU" b="1" dirty="0">
              <a:solidFill>
                <a:srgbClr val="00206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a:t>
            </a:fld>
            <a:endParaRPr lang="en-AU"/>
          </a:p>
        </p:txBody>
      </p:sp>
    </p:spTree>
    <p:extLst>
      <p:ext uri="{BB962C8B-B14F-4D97-AF65-F5344CB8AC3E}">
        <p14:creationId xmlns:p14="http://schemas.microsoft.com/office/powerpoint/2010/main" val="272500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Market Structure - Lectures</a:t>
            </a:r>
            <a:endParaRPr lang="en-AU" i="1" dirty="0">
              <a:solidFill>
                <a:srgbClr val="002060"/>
              </a:solidFill>
            </a:endParaRPr>
          </a:p>
        </p:txBody>
      </p:sp>
      <p:sp>
        <p:nvSpPr>
          <p:cNvPr id="3" name="Content Placeholder 2"/>
          <p:cNvSpPr>
            <a:spLocks noGrp="1"/>
          </p:cNvSpPr>
          <p:nvPr>
            <p:ph sz="quarter" idx="13"/>
          </p:nvPr>
        </p:nvSpPr>
        <p:spPr/>
        <p:txBody>
          <a:bodyPr>
            <a:normAutofit fontScale="85000" lnSpcReduction="10000"/>
          </a:bodyPr>
          <a:lstStyle/>
          <a:p>
            <a:pPr marL="0" indent="0">
              <a:lnSpc>
                <a:spcPct val="120000"/>
              </a:lnSpc>
              <a:buClr>
                <a:srgbClr val="0070C0"/>
              </a:buClr>
              <a:buSzPct val="50000"/>
              <a:buNone/>
            </a:pPr>
            <a:r>
              <a:rPr lang="en-US" sz="1800" dirty="0"/>
              <a:t>3.0 Market structure</a:t>
            </a:r>
          </a:p>
          <a:p>
            <a:pPr marL="0" indent="0">
              <a:lnSpc>
                <a:spcPct val="120000"/>
              </a:lnSpc>
              <a:buClr>
                <a:srgbClr val="0070C0"/>
              </a:buClr>
              <a:buSzPct val="50000"/>
              <a:buNone/>
            </a:pPr>
            <a:r>
              <a:rPr lang="en-US" sz="1800" dirty="0"/>
              <a:t>3.1 Perfect competition</a:t>
            </a:r>
          </a:p>
          <a:p>
            <a:pPr marL="0" indent="0">
              <a:lnSpc>
                <a:spcPct val="120000"/>
              </a:lnSpc>
              <a:buClr>
                <a:srgbClr val="0070C0"/>
              </a:buClr>
              <a:buSzPct val="50000"/>
              <a:buNone/>
            </a:pPr>
            <a:r>
              <a:rPr lang="en-US" sz="1800" dirty="0"/>
              <a:t>3.2 Barriers to entry</a:t>
            </a:r>
          </a:p>
          <a:p>
            <a:pPr marL="0" indent="0">
              <a:lnSpc>
                <a:spcPct val="120000"/>
              </a:lnSpc>
              <a:buClr>
                <a:srgbClr val="0070C0"/>
              </a:buClr>
              <a:buSzPct val="50000"/>
              <a:buNone/>
            </a:pPr>
            <a:r>
              <a:rPr lang="en-US" sz="1800" dirty="0"/>
              <a:t>3.3 Monopoly and monopolistic competition</a:t>
            </a:r>
          </a:p>
          <a:p>
            <a:pPr marL="0" indent="0">
              <a:lnSpc>
                <a:spcPct val="120000"/>
              </a:lnSpc>
              <a:buClr>
                <a:srgbClr val="0070C0"/>
              </a:buClr>
              <a:buSzPct val="50000"/>
              <a:buNone/>
            </a:pPr>
            <a:r>
              <a:rPr lang="en-US" sz="1800" dirty="0"/>
              <a:t>3.4 Oligopoly</a:t>
            </a:r>
          </a:p>
          <a:p>
            <a:pPr marL="0" indent="0">
              <a:lnSpc>
                <a:spcPct val="120000"/>
              </a:lnSpc>
              <a:buClr>
                <a:srgbClr val="0070C0"/>
              </a:buClr>
              <a:buSzPct val="50000"/>
              <a:buNone/>
            </a:pPr>
            <a:r>
              <a:rPr lang="en-US" sz="1800" dirty="0"/>
              <a:t>3.5 Oligopoly – The Cournot model</a:t>
            </a:r>
          </a:p>
          <a:p>
            <a:pPr marL="0" indent="0">
              <a:lnSpc>
                <a:spcPct val="120000"/>
              </a:lnSpc>
              <a:buClr>
                <a:srgbClr val="0070C0"/>
              </a:buClr>
              <a:buSzPct val="50000"/>
              <a:buNone/>
            </a:pPr>
            <a:r>
              <a:rPr lang="en-US" sz="1800" dirty="0"/>
              <a:t>3.6 Oligopoly – The Bertrand model</a:t>
            </a:r>
          </a:p>
          <a:p>
            <a:pPr marL="0" indent="0">
              <a:lnSpc>
                <a:spcPct val="120000"/>
              </a:lnSpc>
              <a:buClr>
                <a:srgbClr val="0070C0"/>
              </a:buClr>
              <a:buSzPct val="50000"/>
              <a:buNone/>
            </a:pPr>
            <a:r>
              <a:rPr lang="en-US" sz="1800" dirty="0"/>
              <a:t>3.7 Oligopoly – The </a:t>
            </a:r>
            <a:r>
              <a:rPr lang="en-US" sz="1800" dirty="0" err="1"/>
              <a:t>Stackleberg</a:t>
            </a:r>
            <a:r>
              <a:rPr lang="en-US" sz="1800" dirty="0"/>
              <a:t> model</a:t>
            </a:r>
          </a:p>
          <a:p>
            <a:pPr marL="0" indent="0">
              <a:lnSpc>
                <a:spcPct val="120000"/>
              </a:lnSpc>
              <a:buClr>
                <a:srgbClr val="0070C0"/>
              </a:buClr>
              <a:buSzPct val="50000"/>
              <a:buNone/>
            </a:pPr>
            <a:r>
              <a:rPr lang="en-US" sz="1800" dirty="0"/>
              <a:t>3.8 Oligopoly - Bertrand models with differentiated products</a:t>
            </a:r>
            <a:endParaRPr lang="en-US" sz="1800" i="1" dirty="0">
              <a:solidFill>
                <a:schemeClr val="bg2">
                  <a:lumMod val="50000"/>
                </a:schemeClr>
              </a:solidFill>
            </a:endParaRPr>
          </a:p>
          <a:p>
            <a:pPr algn="ctr">
              <a:buClr>
                <a:srgbClr val="0070C0"/>
              </a:buClr>
              <a:buSzPct val="50000"/>
            </a:pPr>
            <a:endParaRPr lang="en-AU" sz="1800" dirty="0"/>
          </a:p>
          <a:p>
            <a:pPr marL="1168400" indent="-457200">
              <a:lnSpc>
                <a:spcPct val="120000"/>
              </a:lnSpc>
              <a:buClr>
                <a:srgbClr val="0070C0"/>
              </a:buClr>
              <a:buSzPct val="50000"/>
            </a:pPr>
            <a:endParaRPr lang="en-AU" sz="1800" b="1" i="1" dirty="0">
              <a:solidFill>
                <a:srgbClr val="FF0000"/>
              </a:solidFill>
            </a:endParaRPr>
          </a:p>
          <a:p>
            <a:pPr marL="711200" lvl="0" indent="0">
              <a:buClr>
                <a:srgbClr val="0070C0"/>
              </a:buClr>
              <a:buSzPct val="50000"/>
              <a:buFont typeface="Wingdings" panose="05000000000000000000" pitchFamily="2" charset="2"/>
              <a:buChar char="v"/>
            </a:pPr>
            <a:endParaRPr lang="en-AU" sz="1800" dirty="0">
              <a:sym typeface="Helvetica"/>
            </a:endParaRPr>
          </a:p>
          <a:p>
            <a:pPr marL="711200" indent="0">
              <a:buClr>
                <a:srgbClr val="0070C0"/>
              </a:buClr>
              <a:buSzPct val="50000"/>
              <a:buFont typeface="Wingdings" panose="05000000000000000000" pitchFamily="2" charset="2"/>
              <a:buChar char="v"/>
            </a:pPr>
            <a:endParaRPr lang="en-US" sz="1800" dirty="0"/>
          </a:p>
          <a:p>
            <a:pPr marL="711200" indent="0">
              <a:buClr>
                <a:srgbClr val="0070C0"/>
              </a:buClr>
              <a:buSzPct val="50000"/>
              <a:buFont typeface="Wingdings" panose="05000000000000000000" pitchFamily="2" charset="2"/>
              <a:buChar char="v"/>
            </a:pPr>
            <a:endParaRPr lang="en-US" sz="1800" dirty="0"/>
          </a:p>
          <a:p>
            <a:pPr>
              <a:buClr>
                <a:srgbClr val="0070C0"/>
              </a:buClr>
              <a:buSzPct val="50000"/>
            </a:pPr>
            <a:endParaRPr lang="en-US" sz="1800"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a:t>
            </a:fld>
            <a:endParaRPr lang="en-AU"/>
          </a:p>
        </p:txBody>
      </p:sp>
    </p:spTree>
    <p:extLst>
      <p:ext uri="{BB962C8B-B14F-4D97-AF65-F5344CB8AC3E}">
        <p14:creationId xmlns:p14="http://schemas.microsoft.com/office/powerpoint/2010/main" val="3179456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Market Structure - Reading</a:t>
            </a:r>
            <a:endParaRPr lang="en-AU" i="1" dirty="0">
              <a:solidFill>
                <a:srgbClr val="002060"/>
              </a:solidFill>
            </a:endParaRPr>
          </a:p>
        </p:txBody>
      </p:sp>
      <p:sp>
        <p:nvSpPr>
          <p:cNvPr id="3" name="Content Placeholder 2"/>
          <p:cNvSpPr>
            <a:spLocks noGrp="1"/>
          </p:cNvSpPr>
          <p:nvPr>
            <p:ph idx="1"/>
          </p:nvPr>
        </p:nvSpPr>
        <p:spPr/>
        <p:txBody>
          <a:bodyPr>
            <a:normAutofit/>
          </a:bodyPr>
          <a:lstStyle/>
          <a:p>
            <a:pPr marL="0" indent="0">
              <a:buClr>
                <a:srgbClr val="0070C0"/>
              </a:buClr>
              <a:buSzPct val="50000"/>
              <a:buNone/>
            </a:pPr>
            <a:r>
              <a:rPr lang="en-US" sz="1800" dirty="0"/>
              <a:t>Chapter 8, “Competitors and Competition” in Besanko et al (2010) </a:t>
            </a:r>
            <a:r>
              <a:rPr lang="en-US" sz="1800" i="1" dirty="0"/>
              <a:t>Economics of Strategy (focus on pages 212-229).</a:t>
            </a:r>
          </a:p>
          <a:p>
            <a:pPr marL="0" indent="0">
              <a:buClr>
                <a:srgbClr val="0070C0"/>
              </a:buClr>
              <a:buSzPct val="50000"/>
              <a:buNone/>
            </a:pPr>
            <a:r>
              <a:rPr lang="en-US" sz="1800" dirty="0"/>
              <a:t>Chapter 2, “Industry Analysis” in </a:t>
            </a:r>
            <a:r>
              <a:rPr lang="en-US" sz="1800" dirty="0" err="1"/>
              <a:t>Mcafee</a:t>
            </a:r>
            <a:r>
              <a:rPr lang="en-US" sz="1800" dirty="0"/>
              <a:t> (2002) </a:t>
            </a:r>
            <a:r>
              <a:rPr lang="en-US" sz="1800" i="1" dirty="0"/>
              <a:t>Competitive Solutions </a:t>
            </a:r>
            <a:r>
              <a:rPr lang="en-US" sz="1800" dirty="0"/>
              <a:t>(focus on pages 27-34)</a:t>
            </a:r>
          </a:p>
          <a:p>
            <a:pPr marL="0" indent="0">
              <a:lnSpc>
                <a:spcPct val="120000"/>
              </a:lnSpc>
              <a:buClr>
                <a:srgbClr val="0070C0"/>
              </a:buClr>
              <a:buSzPct val="50000"/>
              <a:buNone/>
            </a:pPr>
            <a:endParaRPr lang="en-US" sz="1800" i="1" dirty="0"/>
          </a:p>
          <a:p>
            <a:pPr marL="0" indent="0">
              <a:lnSpc>
                <a:spcPct val="120000"/>
              </a:lnSpc>
              <a:buClr>
                <a:srgbClr val="0070C0"/>
              </a:buClr>
              <a:buSzPct val="50000"/>
              <a:buNone/>
            </a:pPr>
            <a:r>
              <a:rPr lang="en-US" sz="1800" dirty="0"/>
              <a:t>Links to readings or downloads are available in Canvas.</a:t>
            </a:r>
          </a:p>
          <a:p>
            <a:pPr marL="0" indent="0">
              <a:buClr>
                <a:srgbClr val="0070C0"/>
              </a:buClr>
              <a:buSzPct val="50000"/>
              <a:buNone/>
            </a:pPr>
            <a:endParaRPr lang="en-US" sz="1800" i="1"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a:t>
            </a:fld>
            <a:endParaRPr lang="en-AU"/>
          </a:p>
        </p:txBody>
      </p:sp>
    </p:spTree>
    <p:extLst>
      <p:ext uri="{BB962C8B-B14F-4D97-AF65-F5344CB8AC3E}">
        <p14:creationId xmlns:p14="http://schemas.microsoft.com/office/powerpoint/2010/main" val="3102287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Understanding Market Structure</a:t>
            </a:r>
            <a:endParaRPr lang="en-AU" i="1" dirty="0">
              <a:solidFill>
                <a:srgbClr val="002060"/>
              </a:solidFill>
            </a:endParaRPr>
          </a:p>
        </p:txBody>
      </p:sp>
      <p:sp>
        <p:nvSpPr>
          <p:cNvPr id="3" name="Content Placeholder 2"/>
          <p:cNvSpPr>
            <a:spLocks noGrp="1"/>
          </p:cNvSpPr>
          <p:nvPr>
            <p:ph idx="1"/>
          </p:nvPr>
        </p:nvSpPr>
        <p:spPr/>
        <p:txBody>
          <a:bodyPr>
            <a:normAutofit/>
          </a:bodyPr>
          <a:lstStyle/>
          <a:p>
            <a:pPr marL="0" indent="0">
              <a:lnSpc>
                <a:spcPct val="120000"/>
              </a:lnSpc>
              <a:buClr>
                <a:srgbClr val="0070C0"/>
              </a:buClr>
              <a:buSzPct val="50000"/>
              <a:buNone/>
            </a:pPr>
            <a:r>
              <a:rPr lang="en-US" sz="1800" dirty="0"/>
              <a:t>Why is understanding market structure important? It can help us determine:</a:t>
            </a:r>
          </a:p>
          <a:p>
            <a:pPr>
              <a:buSzPct val="100000"/>
            </a:pPr>
            <a:r>
              <a:rPr lang="en-US" sz="1800" dirty="0"/>
              <a:t>Pricing</a:t>
            </a:r>
          </a:p>
          <a:p>
            <a:pPr>
              <a:buSzPct val="100000"/>
            </a:pPr>
            <a:r>
              <a:rPr lang="en-US" sz="1800" dirty="0"/>
              <a:t>Entry and exit decisions</a:t>
            </a:r>
          </a:p>
          <a:p>
            <a:pPr>
              <a:buSzPct val="100000"/>
            </a:pPr>
            <a:r>
              <a:rPr lang="en-US" sz="1800" dirty="0"/>
              <a:t>Product positioning in the price-quality space</a:t>
            </a:r>
          </a:p>
          <a:p>
            <a:pPr>
              <a:buSzPct val="100000"/>
            </a:pPr>
            <a:r>
              <a:rPr lang="en-US" sz="1800" dirty="0"/>
              <a:t>Advertising</a:t>
            </a:r>
          </a:p>
          <a:p>
            <a:pPr>
              <a:buSzPct val="100000"/>
            </a:pPr>
            <a:r>
              <a:rPr lang="en-US" sz="1800" dirty="0"/>
              <a:t>Product design</a:t>
            </a:r>
          </a:p>
          <a:p>
            <a:pPr marL="0" indent="0">
              <a:lnSpc>
                <a:spcPct val="120000"/>
              </a:lnSpc>
              <a:buClr>
                <a:srgbClr val="0070C0"/>
              </a:buClr>
              <a:buSzPct val="50000"/>
              <a:buNone/>
            </a:pPr>
            <a:r>
              <a:rPr lang="en-US" sz="1800" dirty="0">
                <a:solidFill>
                  <a:schemeClr val="tx1">
                    <a:lumMod val="85000"/>
                    <a:lumOff val="15000"/>
                  </a:schemeClr>
                </a:solidFill>
              </a:rPr>
              <a:t>In each case, the decision will be shaped by the market structure. </a:t>
            </a:r>
          </a:p>
          <a:p>
            <a:pPr marL="1168400" indent="-457200">
              <a:lnSpc>
                <a:spcPct val="120000"/>
              </a:lnSpc>
              <a:buClr>
                <a:srgbClr val="0070C0"/>
              </a:buClr>
              <a:buSzPct val="50000"/>
            </a:pPr>
            <a:endParaRPr lang="en-AU" sz="1800" b="1" i="1" dirty="0">
              <a:solidFill>
                <a:srgbClr val="FF0000"/>
              </a:solidFill>
            </a:endParaRPr>
          </a:p>
          <a:p>
            <a:pPr marL="711200" lvl="0" indent="0">
              <a:buClr>
                <a:srgbClr val="0070C0"/>
              </a:buClr>
              <a:buSzPct val="50000"/>
              <a:buFont typeface="Wingdings" panose="05000000000000000000" pitchFamily="2" charset="2"/>
              <a:buChar char="v"/>
            </a:pPr>
            <a:endParaRPr lang="en-AU" sz="1800" dirty="0">
              <a:sym typeface="Helvetica"/>
            </a:endParaRPr>
          </a:p>
          <a:p>
            <a:pPr marL="711200" indent="0">
              <a:buClr>
                <a:srgbClr val="0070C0"/>
              </a:buClr>
              <a:buSzPct val="50000"/>
              <a:buFont typeface="Wingdings" panose="05000000000000000000" pitchFamily="2" charset="2"/>
              <a:buChar char="v"/>
            </a:pPr>
            <a:endParaRPr lang="en-US" sz="1800" dirty="0"/>
          </a:p>
          <a:p>
            <a:pPr marL="711200" indent="0">
              <a:buClr>
                <a:srgbClr val="0070C0"/>
              </a:buClr>
              <a:buSzPct val="50000"/>
              <a:buFont typeface="Wingdings" panose="05000000000000000000" pitchFamily="2" charset="2"/>
              <a:buChar char="v"/>
            </a:pPr>
            <a:endParaRPr lang="en-US" sz="1800" dirty="0"/>
          </a:p>
          <a:p>
            <a:pPr marL="0" indent="0">
              <a:buClr>
                <a:srgbClr val="0070C0"/>
              </a:buClr>
              <a:buSzPct val="50000"/>
              <a:buNone/>
            </a:pPr>
            <a:endParaRPr lang="en-US" sz="1800"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a:t>
            </a:fld>
            <a:endParaRPr lang="en-AU"/>
          </a:p>
        </p:txBody>
      </p:sp>
    </p:spTree>
    <p:extLst>
      <p:ext uri="{BB962C8B-B14F-4D97-AF65-F5344CB8AC3E}">
        <p14:creationId xmlns:p14="http://schemas.microsoft.com/office/powerpoint/2010/main" val="3700617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Market Structures</a:t>
            </a:r>
            <a:endParaRPr lang="en-AU" i="1" dirty="0">
              <a:solidFill>
                <a:srgbClr val="002060"/>
              </a:solidFill>
            </a:endParaRPr>
          </a:p>
        </p:txBody>
      </p:sp>
      <p:sp>
        <p:nvSpPr>
          <p:cNvPr id="3" name="Content Placeholder 2"/>
          <p:cNvSpPr>
            <a:spLocks noGrp="1"/>
          </p:cNvSpPr>
          <p:nvPr>
            <p:ph idx="1"/>
          </p:nvPr>
        </p:nvSpPr>
        <p:spPr/>
        <p:txBody>
          <a:bodyPr>
            <a:normAutofit/>
          </a:bodyPr>
          <a:lstStyle/>
          <a:p>
            <a:pPr marL="0" indent="0">
              <a:lnSpc>
                <a:spcPct val="120000"/>
              </a:lnSpc>
              <a:spcBef>
                <a:spcPts val="600"/>
              </a:spcBef>
              <a:buClr>
                <a:srgbClr val="0070C0"/>
              </a:buClr>
              <a:buSzPct val="50000"/>
              <a:buNone/>
            </a:pPr>
            <a:r>
              <a:rPr lang="en-US" sz="1800" dirty="0"/>
              <a:t>Defined by:  </a:t>
            </a:r>
          </a:p>
          <a:p>
            <a:pPr>
              <a:spcBef>
                <a:spcPts val="600"/>
              </a:spcBef>
              <a:buSzPct val="100000"/>
            </a:pPr>
            <a:r>
              <a:rPr lang="en-US" sz="1800" dirty="0"/>
              <a:t>Number and size of buyers, sellers and potential entrants (we think about potential entrants as those firms that pose a credible threat of market entry)</a:t>
            </a:r>
          </a:p>
          <a:p>
            <a:pPr>
              <a:spcBef>
                <a:spcPts val="600"/>
              </a:spcBef>
              <a:buSzPct val="100000"/>
            </a:pPr>
            <a:r>
              <a:rPr lang="en-US" sz="1800" dirty="0"/>
              <a:t>The degree of product differentiation</a:t>
            </a:r>
          </a:p>
          <a:p>
            <a:pPr>
              <a:spcBef>
                <a:spcPts val="600"/>
              </a:spcBef>
              <a:buSzPct val="100000"/>
            </a:pPr>
            <a:r>
              <a:rPr lang="en-US" sz="1800" dirty="0"/>
              <a:t>The amount and cost of information about product price and quality.</a:t>
            </a:r>
          </a:p>
          <a:p>
            <a:pPr>
              <a:spcBef>
                <a:spcPts val="600"/>
              </a:spcBef>
              <a:buSzPct val="100000"/>
            </a:pPr>
            <a:r>
              <a:rPr lang="en-US" sz="1800" dirty="0"/>
              <a:t>Conditions for entry and exit of firms.</a:t>
            </a:r>
            <a:endParaRPr lang="en-AU" sz="1800" dirty="0"/>
          </a:p>
          <a:p>
            <a:pPr marL="1168400" lvl="0" indent="-457200">
              <a:buClr>
                <a:srgbClr val="0070C0"/>
              </a:buClr>
              <a:buSzPct val="50000"/>
              <a:buFont typeface="Wingdings" panose="05000000000000000000" pitchFamily="2" charset="2"/>
              <a:buChar char="Ø"/>
            </a:pPr>
            <a:endParaRPr lang="en-AU" sz="1800" dirty="0">
              <a:solidFill>
                <a:schemeClr val="bg2">
                  <a:lumMod val="50000"/>
                </a:schemeClr>
              </a:solidFill>
              <a:sym typeface="Helvetica"/>
            </a:endParaRPr>
          </a:p>
          <a:p>
            <a:pPr marL="711200" indent="0">
              <a:buClr>
                <a:srgbClr val="0070C0"/>
              </a:buClr>
              <a:buSzPct val="50000"/>
              <a:buFont typeface="Wingdings" panose="05000000000000000000" pitchFamily="2" charset="2"/>
              <a:buChar char="v"/>
            </a:pPr>
            <a:endParaRPr lang="en-US" sz="1800" dirty="0"/>
          </a:p>
          <a:p>
            <a:pPr marL="711200" indent="0">
              <a:buClr>
                <a:srgbClr val="0070C0"/>
              </a:buClr>
              <a:buSzPct val="50000"/>
              <a:buFont typeface="Wingdings" panose="05000000000000000000" pitchFamily="2" charset="2"/>
              <a:buChar char="v"/>
            </a:pPr>
            <a:endParaRPr lang="en-US" sz="1800" dirty="0"/>
          </a:p>
          <a:p>
            <a:pPr marL="0" indent="0">
              <a:buClr>
                <a:srgbClr val="0070C0"/>
              </a:buClr>
              <a:buSzPct val="50000"/>
              <a:buNone/>
            </a:pPr>
            <a:endParaRPr lang="en-US" sz="1800"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5</a:t>
            </a:fld>
            <a:endParaRPr lang="en-AU"/>
          </a:p>
        </p:txBody>
      </p:sp>
    </p:spTree>
    <p:extLst>
      <p:ext uri="{BB962C8B-B14F-4D97-AF65-F5344CB8AC3E}">
        <p14:creationId xmlns:p14="http://schemas.microsoft.com/office/powerpoint/2010/main" val="876062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Market or Industry Structures</a:t>
            </a:r>
            <a:endParaRPr lang="en-AU" i="1" dirty="0">
              <a:solidFill>
                <a:srgbClr val="002060"/>
              </a:solidFill>
            </a:endParaRPr>
          </a:p>
        </p:txBody>
      </p:sp>
      <p:sp>
        <p:nvSpPr>
          <p:cNvPr id="3" name="Content Placeholder 2"/>
          <p:cNvSpPr>
            <a:spLocks noGrp="1"/>
          </p:cNvSpPr>
          <p:nvPr>
            <p:ph idx="1"/>
          </p:nvPr>
        </p:nvSpPr>
        <p:spPr/>
        <p:txBody>
          <a:bodyPr>
            <a:normAutofit fontScale="85000" lnSpcReduction="20000"/>
          </a:bodyPr>
          <a:lstStyle/>
          <a:p>
            <a:pPr marL="0" indent="0">
              <a:lnSpc>
                <a:spcPct val="100000"/>
              </a:lnSpc>
              <a:spcBef>
                <a:spcPts val="600"/>
              </a:spcBef>
              <a:buClr>
                <a:srgbClr val="0070C0"/>
              </a:buClr>
              <a:buSzPct val="50000"/>
              <a:buNone/>
            </a:pPr>
            <a:r>
              <a:rPr lang="en-US" sz="1800" dirty="0"/>
              <a:t>McAfee characterizes the alternative market structures as follows, based on the size and number of competitors.</a:t>
            </a:r>
          </a:p>
          <a:p>
            <a:pPr>
              <a:lnSpc>
                <a:spcPct val="140000"/>
              </a:lnSpc>
              <a:buSzPct val="100000"/>
            </a:pPr>
            <a:r>
              <a:rPr lang="en-US" sz="1800" b="1" dirty="0"/>
              <a:t>Fragmented:</a:t>
            </a:r>
            <a:r>
              <a:rPr lang="en-US" sz="1800" dirty="0"/>
              <a:t> Firms are small and unable to affect market conditions. Similar to perfect competition in which the </a:t>
            </a:r>
            <a:r>
              <a:rPr lang="en-US" sz="1800" dirty="0" err="1"/>
              <a:t>behaviour</a:t>
            </a:r>
            <a:r>
              <a:rPr lang="en-US" sz="1800" dirty="0"/>
              <a:t> of competitors can be considered independent of a firms own actions. Exist in part because of important incentives they provide – think of the owner operator of a restaurant.</a:t>
            </a:r>
          </a:p>
          <a:p>
            <a:pPr>
              <a:lnSpc>
                <a:spcPct val="140000"/>
              </a:lnSpc>
              <a:buSzPct val="100000"/>
            </a:pPr>
            <a:r>
              <a:rPr lang="en-US" sz="1800" b="1" dirty="0"/>
              <a:t>Dominant firm:</a:t>
            </a:r>
            <a:r>
              <a:rPr lang="en-US" sz="1800" dirty="0"/>
              <a:t> A single firm effectively controls market outcomes. Akin to monopoly. May reflect scale considerations, but are subject to technological change.</a:t>
            </a:r>
          </a:p>
          <a:p>
            <a:pPr>
              <a:lnSpc>
                <a:spcPct val="140000"/>
              </a:lnSpc>
              <a:buSzPct val="100000"/>
            </a:pPr>
            <a:r>
              <a:rPr lang="en-US" sz="1800" b="1" dirty="0"/>
              <a:t>Tight oligopolies:</a:t>
            </a:r>
            <a:r>
              <a:rPr lang="en-US" sz="1800" dirty="0"/>
              <a:t> A small number of major firms. Examples include Coke and Pepsi; Woolworths and Coles; Boeing and Airbus. The lower number of firms offer opportunities for more cooperation amongst industry players.</a:t>
            </a:r>
          </a:p>
          <a:p>
            <a:pPr>
              <a:lnSpc>
                <a:spcPct val="140000"/>
              </a:lnSpc>
              <a:buSzPct val="100000"/>
            </a:pPr>
            <a:r>
              <a:rPr lang="en-US" sz="1800" b="1" dirty="0"/>
              <a:t>Loose oligopolies:</a:t>
            </a:r>
            <a:r>
              <a:rPr lang="en-US" sz="1800" dirty="0"/>
              <a:t> A moderate number of firms with few entry or exit barriers. McAfee suggests that examples include major oil companies. As industry grows in numbers, so does the challenge of coordination across players. </a:t>
            </a:r>
          </a:p>
          <a:p>
            <a:pPr marL="0" indent="0">
              <a:buClr>
                <a:srgbClr val="0070C0"/>
              </a:buClr>
              <a:buSzPct val="50000"/>
              <a:buNone/>
            </a:pPr>
            <a:endParaRPr lang="en-US" sz="1800"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6</a:t>
            </a:fld>
            <a:endParaRPr lang="en-AU"/>
          </a:p>
        </p:txBody>
      </p:sp>
    </p:spTree>
    <p:extLst>
      <p:ext uri="{BB962C8B-B14F-4D97-AF65-F5344CB8AC3E}">
        <p14:creationId xmlns:p14="http://schemas.microsoft.com/office/powerpoint/2010/main" val="15071609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256,1,Lecture 2Market Structure"/>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3953</TotalTime>
  <Words>442</Words>
  <Application>Microsoft Macintosh PowerPoint</Application>
  <PresentationFormat>Widescreen</PresentationFormat>
  <Paragraphs>62</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Tw Cen MT</vt:lpstr>
      <vt:lpstr>Wingdings</vt:lpstr>
      <vt:lpstr>Droplet</vt:lpstr>
      <vt:lpstr>Lecture 3.0 Market Structure</vt:lpstr>
      <vt:lpstr>Market Structure - Lectures</vt:lpstr>
      <vt:lpstr>Market Structure - Reading</vt:lpstr>
      <vt:lpstr>Understanding Market Structure</vt:lpstr>
      <vt:lpstr>Market Structures</vt:lpstr>
      <vt:lpstr>Market or Industry Structures</vt:lpstr>
    </vt:vector>
  </TitlesOfParts>
  <Company>University of Sydney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Econ1040  Principles of Economics</dc:title>
  <dc:creator>Stephen Whelan</dc:creator>
  <cp:lastModifiedBy>Jason Collins</cp:lastModifiedBy>
  <cp:revision>249</cp:revision>
  <dcterms:created xsi:type="dcterms:W3CDTF">2015-02-25T21:48:00Z</dcterms:created>
  <dcterms:modified xsi:type="dcterms:W3CDTF">2020-09-02T23:31:21Z</dcterms:modified>
</cp:coreProperties>
</file>